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6" r:id="rId4"/>
    <p:sldId id="267" r:id="rId5"/>
    <p:sldId id="260" r:id="rId6"/>
    <p:sldId id="268" r:id="rId7"/>
    <p:sldId id="262" r:id="rId8"/>
    <p:sldId id="263" r:id="rId9"/>
    <p:sldId id="264" r:id="rId10"/>
    <p:sldId id="265" r:id="rId11"/>
    <p:sldId id="27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es The Elder Zacher" initials="JTEZ" lastIdx="1" clrIdx="0">
    <p:extLst>
      <p:ext uri="{19B8F6BF-5375-455C-9EA6-DF929625EA0E}">
        <p15:presenceInfo xmlns:p15="http://schemas.microsoft.com/office/powerpoint/2012/main" userId="f845df8086296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4.1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14462 6313 0,'28'0'125,"0"0"-109,0 0-16,0 0 16,0 0-16,0 0 15,-28 28-15,28-28 16,0 0-16,0 0 0,0 0 15,0 0 1,-1 0-16,1 0 16,0 0-16,0 0 15,0 0 1,0 0-16,0 0 16,0 0-1,0 0-15,0 0 16,0 0-16,0 0 15,0 0-15,-1 0 16,1 0-16,0 0 16,0 0-16,0 0 15,0 0-15,0 0 16,0 0 0,0 28-1,0-28-15,0 0 16,0 0-16,-1 0 15,1 0-15,0 0 16,0 0-16,0 0 16,0 0-16,0 0 0,0 0 15,0 0 1,0 0-16,0 0 0,0 0 16,0 0-16,-1 0 15,1 0-15,0 0 0,0 0 16,0 0-16,0 0 0,0 0 15,0 0-15,0 0 16,0 0-16,0 0 0,0 0 16,-1 0-16,1 0 0,0 0 15,0 0-15,0 0 0,0 0 0,0 0 16,0 0-16,0 0 16,0 0-16,0 0 15,0 0 1,-1 0-16,1 0 0,0 0 15,0 0 1,0 0 0,0 0-16,0 0 31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9.996"/>
    </inkml:context>
    <inkml:brush xml:id="br0">
      <inkml:brushProperty name="width" value="0.05292" units="cm"/>
      <inkml:brushProperty name="height" value="0.05292" units="cm"/>
      <inkml:brushProperty name="color" value="#FF0000"/>
    </inkml:brush>
  </inkml:definitions>
  <inkml:trace contextRef="#ctx0" brushRef="#br0">18650 6145 0,'-28'0'0,"1"0"15,27-28 1,-28 28-16,28-28 15,-28 28-15,0 0 0,0 0 16,0 0 0,28-28-1,-28 28-15,0 0 0,0 0 16,0 0 0,0 0-1,0 0-15,1 0 16,-1 0-16,0 0 15,28-28-15,-28 28 0,0 0 16,0 0 0,0 0-1,0 0-15,28-28 0,-28 28 16,0 0-16,0 0 16,28-28-16,-28 28 15,0 0-15,1 0 16,-1 0-1,0 0 1,0 0 15,0 0-31,0 0 16,0 0-16,0 0 16,0 0-16,0 0 15,0 0-15,0 0 16,1 0-16,27 28 0,-28-28 15,0 0-15,0 0 16,0 0-16,0 0 16,0 0-16,28 28 0,-28-28 15,0 0-15,0 0 16,28 28 0,-28-28-16,0 0 0,0 0 15,1 28 1,27 0-1,-28-28-15,0 0 16,28 28 0,-28-28-16,28 28 15,-28-28-15,28 28 0,0 0 0,-28-28 16,28 28-16,-28-28 0,28 28 0,0 0 16,0 0-16,-28-28 0,28 28 15,0-1-15,0 1 0,-28-28 16,28 28-16,0 0 0,0 0 0,0 0 15,0 0-15,-28 0 0,28 0 16,0 0-16,0 0 0,0 0 16,0 0-16,-28 0 0,28 0 0,0-1 0,0 1 15,0 0-15,-28 0 0,28 0 0,0 0 16,0 0-16,0 0 16,0 0-16,0 0 15,0 0 1,0 0-16,28-28 15,-28 28-15,0 0 16,0 0 0,28-28-16,-28 27 15,0 1-15,28-28 0,0 0 0,-28 28 16,56 0-16,-56 0 0,28-28 0,-28 28 16,0 0-16,28-28 0,0 28 0,0-28 0,-28 28 15,28-28-15,-28 28 0,27 0 0,1 0 16,0-28-16,0 28 0,0-28 0,-28 28 15,0-1-15,28-27 0,0 0 0,0 0 16,-28 28-16,28-28 0,0 0 16,0 0-16,-28 28 15,28-28-15,0 0 16,-1 0-16,1 0 0,-28 28 16,28-28-16,0 0 0,0 28 15,0-28-15,0 0 0,0 0 0,0 0 16,0 0-16,0 0 0,0 0 15,-1 0-15,1 0 0,0 0 0,0 0 16,0 0-16,0 0 16,0 0-16,0 0 0,0 0 15,0 0-15,0 0 0,0 0 0,0 0 16,-1 0-16,1 0 0,-28-28 0,28 28 0,0 0 16,0 0-16,0 0 0,-28-28 0,28 28 0,0 0 15,-28-28-15,28 28 0,0 0 0,-28-28 0,28 28 0,-28-27 16,28 27-16,-28-28 0,27 28 0,1 0 0,-28-28 0,28 0 15,-28 0-15,28 28 0,-28-28 0,28 0 0,0 0 16,-28 0-16,28 28 0,-28-28 0,28 0 0,-28 0 16,28 0-16,-28 0 0,28 1 0,0-1 15,-28 0-15,0 0 0,28 0 0,-28 0 0,0 0 16,0 0-16,0 0 0,28 0 0,-28 0 0,0 0 16,0 0-16,0 0 0,0 0 0,0 1 15,0-1-15,0 0 0,0 0 0,0 0 0,0 0 16,0 0-16,0 0 0,0 0 0,0 0 15,0 0-15,-28 28 0,28-28 0,0 0 16,-28 28-16,28-28 0,-28 28 0,28-28 0,0 1 0,-28 27 16,28-28-16,-28 28 0,28-28 0,-28 28 15,28-28-15,-28 28 0,28-28 0,-28 28 0,0-28 16,0 28-16,0-28 16,0 28-16,1 0 0,27-28 15,-28 28-15,28-28 0,-28 28 16,0 0-16,28-28 0,-28 28 0,0 0 15,28-28 1</inkml:trace>
  <inkml:trace contextRef="#ctx0" brushRef="#br0" timeOffset="3528.96">13122 8575 0,'28'0'0,"0"0"31,0 0-15,0 0-16,28 0 15,-28 0-15,0 0 0,0 0 0,-1 0 16,57 28-16,-28-28 0,-28 0 0,56 0 16,0 0-16,-57 0 0,29 28 0,0-28 0,-28 0 0,28 0 15,-28 0-15,56 0 0,-57 0 0,1 0 0,28 0 0,0 0 16,0 0-16,0 0 0,0 0 0,-1 0 0,-27 0 0,56 0 16,-56 0-16,0 0 0,0 0 0,28 0 0,-56 28 0,56-28 0,-1 0 15,-27 0-15,28 0 0,-28 0 0,0 0 0,0 0 0,0 0 0,0 0 0,28 28 16,-28-28-16,-1 0 0,29 0 0,-28 0 15,0 0-15,0 0 0,0 0 0,-28 28 0,28-28 0,0 0 16,0 28-16,0-28 0,0 0 16,-1 0-16,1 0 0,0 0 0,0 28 15,0-28-15,0 0 0,0 0 0,0 0 0,0 0 16,28 0-16,-28 0 0,0 0 0,-1 0 0,1 28 16,0-28-16,0 0 0,112 0 0,-112 0 0,28 0 15,-1 0-15,1 0 0,-28 0 0,0 0 0,0 0 0,0 0 16,56 0-16,-56 0 0,-1 0 0,1 0 0,0 0 0,0 0 15,0 0-15,0 0 0,0 0 0,0 0 0,0 0 0,28 0 0,-28 0 16,27 0-16,-27 0 0,0 0 0,28 0 0,-28 0 16,0 0-16,0 0 0,-28 28 0,56-28 0,-28 0 0,0 0 15,-1 0-15,1 0 0,0 0 0,28 0 0,-28 0 16,0 0-16,28 0 0,-28 0 0,28 0 0,-1 0 16,-27 0-16,28 0 0,-28 0 0,0 0 0,0 0 0,0 0 15,28 0-15,-28 0 0,27 0 0,1-28 0,-28 28 16,0 0-16,0 0 0,0 0 0,0 0 0,0 0 0,0 0 0,0 0 15,0 0-15,0 0 0,-1 0 0,1 0 0,0 0 0,0 0 16,0 0-16,0 0 0,0 0 16,-28-28-16,28 28 0,0 0 0,0 0 15,0 0-15,0 0 16,-1 0-16,1 0 16,0 0-16,-28-28 0,28 28 0,0 0 15,0 0-15,-28-28 16,28 28-16,0 0 0,0 0 15,0 0-15,0 0 16,-28-28-16,28 28 0,0 0 16,-1 0-16,1 0 0,0 0 15,0 0-15,-28-28 16,28 28-16,0 0 0,0 0 16,0 0-16,-28-28 0,28 28 0,0 0 15,0 0-15,-28-28 0,28 28 0,-1 0 16,1 0-16,0 0 0,0 0 15,-28-28-15,28 28 0,0 0 16,0 0 31,0 0 156,0 0-187,0 0 15,0 0-15,0 0-1,0 0 1,-1 0-16,1 0 15,0 0 1,0 0 0,0 0 31</inkml:trace>
  <inkml:trace contextRef="#ctx0" brushRef="#br0" timeOffset="6968.96">20186 7570 0,'28'0'15,"0"0"48,0 0-63,0 0 15,0 0-15,0 0 0,-1 0 0,-27 28 16,28-28-16,0 0 0,0 0 0,-28 27 16,28-27-16,0 0 0,0 0 0,-28 28 0,28-28 15,0 0-15,-28 28 0,28-28 0,-28 28 0,28-28 0,0 0 16,-1 28-16,1-28 0,0 0 15,-28 28-15,28-28 0,-28 28 0,28-28 16,0 0-16,-28 28 0,28-28 0,0 0 16,-28 28-16,28-28 0,0 28 15,0-28-15,0 0 0,-1 28 0,-27 0 16,28-28-16,0 28 0,0-28 0,0 0 16,-28 28-16,28-28 0,0 0 0,0 28 15,-28-1-15,28-27 0,0 0 0,-28 28 16,28-28-16,0 0 15,-28 28-15,28-28 0,-1 0 16,-27 28-16,28-28 0,0 0 0,-28 28 0,0 0 0,28-28 16,-28 28-16,56-28 0,-56 28 0,28-28 15,0 0-15,-28 28 0,0 0 0,28-28 0,0 28 16,0-28-16,-28 28 0,28-28 0,-1 28 0,-27 0 0,28-28 16,0 28-16,0-1 0,0 1 0,-28 0 15,28-28-15,0 28 0,0 0 0,-28 0 16,28-28-16,-28 28 0,28 0 0,0 0 0,0-28 15,-28 28-15,0 0 0,28 0 0,-28 0 16,27-28-16,-27 28 0,28 0 0,0-1 0,-28 1 16,0 0-16,28-28 0,-28 28 0,0 0 0,28 0 15,-28 0-15,28-28 0,-28 28 0,0 0 0,28-28 16,-28 28-16,0 0 0,0 0 16,0 0-16,0 0 0,0 0 0,0-1 15,28-27-15,-28 28 0,0 0 16,0 0-16,0 0 0,0 0 15,0 0-15,0 0 0,0 0 16,0 0-16,0 0 0,0 0 0,0 0 16,0 0-16,-28-28 0,28 28 0,-28-1 15,28 1-15,-28-28 0,28 28 0,0 0 16,-28-28-16,28 28 0,-28-28 0,28 28 16,0 0-16,-28-28 0,0 28 15,1-28-15,27 28 0,-28-28 16,28 28-16,-28-28 0,0 0 0,28 28 0,-28 0 15,0-28-15,28 28 0,-28-28 0,0 0 16,0 0-16,28 28 0,-28-28 16,0 0-16,0 0 0,28 27 15,-28-27-15,1 0 0,27 28 0,-28-28 16,0 0-16,0 0 0,0 0 16,0 0-16,0 0 15,0 28-15,0-28 0,0 0 16,0 0-16,0 0 0,1 0 15,-1 0-15,0 0 16,0 0-16,0 0 0,0 0 16,0 0-16,0 0 15,0 0-15,0 0 16,0 0-16,0 0 16,0 0-16,1 0 15,-1 0-15,0 0 16,28 28-16,-28-28 0,0 0 15,0 0 1,0 0-16,0 0 16,0 0-1,0 0 1,0 0-16,0 0 16,28 28-1,-27-28-15,-1 0 16,0 0-1,0 0-15,0 0 16,0 0-16,0 0 16,0 0-16,0 0 15,0 0-15,28 28 0,-28-28 16,0 0-16,1 0 16,-1 0-1,0 0 1,0 0-16,0 0 15,0 0-15,0 0 16,28 28 0,-28-28-16</inkml:trace>
  <inkml:trace contextRef="#ctx0" brushRef="#br0" timeOffset="7909.27">19963 10000 0,'-28'0'47,"28"28"15,0 0-62,0 0 16,-28-28-16,28 27 0,0 1 0,0 0 0,-28 0 15,0-28-15,28 28 0,0 0 0,0 0 0,-28-28 16,28 28-16,0 0 0,-28-28 0,28 28 16,0 0-16,0 0 0,-28-28 15,28 28-15,0 0 47,28-28 156,28 28-203,0-28 16,-28 0-16,0 0 0,27 0 0,1 0 16,0 0-16,-28 0 0,28 0 0,0 0 15,0 0-15,-28 27 0,27-27 0,-27 0 16,0 0-16,0 0 0,0 0 0,0 0 0,0 0 15,0 0-15,0 0 32,0 0-17,-28 28 1,28-28-16,-1 0 16,1 0-16,0 0 15,0 0 1,-28 28-16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B6D57-BF61-4D74-8F71-39D98AAB7709}"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966F2-10BF-4099-A8EC-C00752F4607E}" type="slidenum">
              <a:rPr lang="en-US" smtClean="0"/>
              <a:t>‹#›</a:t>
            </a:fld>
            <a:endParaRPr lang="en-US"/>
          </a:p>
        </p:txBody>
      </p:sp>
    </p:spTree>
    <p:extLst>
      <p:ext uri="{BB962C8B-B14F-4D97-AF65-F5344CB8AC3E}">
        <p14:creationId xmlns:p14="http://schemas.microsoft.com/office/powerpoint/2010/main" val="146742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 mask relationship between ciphertext and Key</a:t>
            </a:r>
          </a:p>
          <a:p>
            <a:r>
              <a:rPr lang="en-US" dirty="0"/>
              <a:t>Diffusion = mask relationship between ciphertext and plaintext</a:t>
            </a:r>
          </a:p>
        </p:txBody>
      </p:sp>
      <p:sp>
        <p:nvSpPr>
          <p:cNvPr id="4" name="Slide Number Placeholder 3"/>
          <p:cNvSpPr>
            <a:spLocks noGrp="1"/>
          </p:cNvSpPr>
          <p:nvPr>
            <p:ph type="sldNum" sz="quarter" idx="5"/>
          </p:nvPr>
        </p:nvSpPr>
        <p:spPr/>
        <p:txBody>
          <a:bodyPr/>
          <a:lstStyle/>
          <a:p>
            <a:fld id="{B44966F2-10BF-4099-A8EC-C00752F4607E}" type="slidenum">
              <a:rPr lang="en-US" smtClean="0"/>
              <a:t>7</a:t>
            </a:fld>
            <a:endParaRPr lang="en-US"/>
          </a:p>
        </p:txBody>
      </p:sp>
    </p:spTree>
    <p:extLst>
      <p:ext uri="{BB962C8B-B14F-4D97-AF65-F5344CB8AC3E}">
        <p14:creationId xmlns:p14="http://schemas.microsoft.com/office/powerpoint/2010/main" val="282180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4966F2-10BF-4099-A8EC-C00752F4607E}" type="slidenum">
              <a:rPr lang="en-US" smtClean="0"/>
              <a:t>8</a:t>
            </a:fld>
            <a:endParaRPr lang="en-US"/>
          </a:p>
        </p:txBody>
      </p:sp>
    </p:spTree>
    <p:extLst>
      <p:ext uri="{BB962C8B-B14F-4D97-AF65-F5344CB8AC3E}">
        <p14:creationId xmlns:p14="http://schemas.microsoft.com/office/powerpoint/2010/main" val="287079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0943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26648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42967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548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94871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711720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63785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10367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5560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95507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12289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2650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73CCE-0F8D-497D-803F-F768AC89BDFA}"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081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1171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3CCE-0F8D-497D-803F-F768AC89BDFA}"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3302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36476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2937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373CCE-0F8D-497D-803F-F768AC89BDFA}" type="datetimeFigureOut">
              <a:rPr lang="en-US" smtClean="0"/>
              <a:t>3/9/2021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AF21FC-7BAB-45AE-B070-8F7074006F9F}" type="slidenum">
              <a:rPr lang="en-US" smtClean="0"/>
              <a:t>‹#›</a:t>
            </a:fld>
            <a:endParaRPr lang="en-US"/>
          </a:p>
        </p:txBody>
      </p:sp>
    </p:spTree>
    <p:extLst>
      <p:ext uri="{BB962C8B-B14F-4D97-AF65-F5344CB8AC3E}">
        <p14:creationId xmlns:p14="http://schemas.microsoft.com/office/powerpoint/2010/main" val="3919499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programcoding.com/p/box-sizing-border-box_474.html" TargetMode="External"/><Relationship Id="rId7" Type="http://schemas.openxmlformats.org/officeDocument/2006/relationships/hyperlink" Target="http://all.net/edu/curr/ip/Chap2-1.html" TargetMode="External"/><Relationship Id="rId2" Type="http://schemas.openxmlformats.org/officeDocument/2006/relationships/hyperlink" Target="https://crypto.interactive-maths.com/hill-cipher.html" TargetMode="External"/><Relationship Id="rId1" Type="http://schemas.openxmlformats.org/officeDocument/2006/relationships/slideLayout" Target="../slideLayouts/slideLayout2.xml"/><Relationship Id="rId6" Type="http://schemas.openxmlformats.org/officeDocument/2006/relationships/hyperlink" Target="https://en.wikipedia.org/wiki/Adjugate_matrix" TargetMode="External"/><Relationship Id="rId5" Type="http://schemas.openxmlformats.org/officeDocument/2006/relationships/hyperlink" Target="https://patentimages.storage.googleapis.com/58/54/69/dbd33e86eaa4cd/US1845947.pdf" TargetMode="External"/><Relationship Id="rId4" Type="http://schemas.openxmlformats.org/officeDocument/2006/relationships/hyperlink" Target="https://en.wikipedia.org/wiki/Hill_ciph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7" Type="http://schemas.openxmlformats.org/officeDocument/2006/relationships/image" Target="../media/image8.emf"/><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jugate_matrix"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cprogramcoding.com/p/box-sizing-border-box_474.htm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crypto.interactive-maths.com/hill-cipher.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en.wikipedia.org/wiki/Hill_ciph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64DF-1FFB-4160-9433-F95083A9A6EA}"/>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14E4D68E-D33E-4DD3-A77E-D8188AC22F54}"/>
              </a:ext>
            </a:extLst>
          </p:cNvPr>
          <p:cNvSpPr>
            <a:spLocks noGrp="1"/>
          </p:cNvSpPr>
          <p:nvPr>
            <p:ph type="subTitle" idx="1"/>
          </p:nvPr>
        </p:nvSpPr>
        <p:spPr/>
        <p:txBody>
          <a:bodyPr/>
          <a:lstStyle/>
          <a:p>
            <a:r>
              <a:rPr lang="en-US" dirty="0"/>
              <a:t>Implemented using Haskell</a:t>
            </a:r>
          </a:p>
        </p:txBody>
      </p:sp>
    </p:spTree>
    <p:extLst>
      <p:ext uri="{BB962C8B-B14F-4D97-AF65-F5344CB8AC3E}">
        <p14:creationId xmlns:p14="http://schemas.microsoft.com/office/powerpoint/2010/main" val="65372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7E69-0F7D-4A84-9F31-6260683A7ED2}"/>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37C600CA-0473-42C7-98DD-292534B75641}"/>
              </a:ext>
            </a:extLst>
          </p:cNvPr>
          <p:cNvSpPr>
            <a:spLocks noGrp="1"/>
          </p:cNvSpPr>
          <p:nvPr>
            <p:ph idx="1"/>
          </p:nvPr>
        </p:nvSpPr>
        <p:spPr>
          <a:xfrm>
            <a:off x="913795" y="1419723"/>
            <a:ext cx="10353762" cy="4058751"/>
          </a:xfrm>
        </p:spPr>
        <p:txBody>
          <a:bodyPr/>
          <a:lstStyle/>
          <a:p>
            <a:r>
              <a:rPr lang="en-US" sz="1800" dirty="0"/>
              <a:t>Example of successful run using message ‘runner’ and key ‘test’</a:t>
            </a:r>
          </a:p>
          <a:p>
            <a:pPr marL="36900" indent="0">
              <a:buNone/>
            </a:pPr>
            <a:endParaRPr lang="en-US" dirty="0"/>
          </a:p>
        </p:txBody>
      </p:sp>
      <p:pic>
        <p:nvPicPr>
          <p:cNvPr id="5" name="Picture 4">
            <a:extLst>
              <a:ext uri="{FF2B5EF4-FFF2-40B4-BE49-F238E27FC236}">
                <a16:creationId xmlns:a16="http://schemas.microsoft.com/office/drawing/2014/main" id="{2582545C-2F04-49CF-987B-CCBC3DF28247}"/>
              </a:ext>
            </a:extLst>
          </p:cNvPr>
          <p:cNvPicPr>
            <a:picLocks noChangeAspect="1"/>
          </p:cNvPicPr>
          <p:nvPr/>
        </p:nvPicPr>
        <p:blipFill rotWithShape="1">
          <a:blip r:embed="rId2">
            <a:extLst>
              <a:ext uri="{28A0092B-C50C-407E-A947-70E740481C1C}">
                <a14:useLocalDpi xmlns:a14="http://schemas.microsoft.com/office/drawing/2010/main" val="0"/>
              </a:ext>
            </a:extLst>
          </a:blip>
          <a:srcRect l="525"/>
          <a:stretch/>
        </p:blipFill>
        <p:spPr>
          <a:xfrm>
            <a:off x="1070147" y="1944624"/>
            <a:ext cx="8136467" cy="3612186"/>
          </a:xfrm>
          <a:prstGeom prst="rect">
            <a:avLst/>
          </a:prstGeom>
        </p:spPr>
      </p:pic>
      <p:pic>
        <p:nvPicPr>
          <p:cNvPr id="7" name="Picture 6">
            <a:extLst>
              <a:ext uri="{FF2B5EF4-FFF2-40B4-BE49-F238E27FC236}">
                <a16:creationId xmlns:a16="http://schemas.microsoft.com/office/drawing/2014/main" id="{E38C7310-3BC2-49FC-8DA2-673DCAE8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203" y="4555510"/>
            <a:ext cx="5998610" cy="2002599"/>
          </a:xfrm>
          <a:prstGeom prst="rect">
            <a:avLst/>
          </a:prstGeom>
        </p:spPr>
      </p:pic>
    </p:spTree>
    <p:extLst>
      <p:ext uri="{BB962C8B-B14F-4D97-AF65-F5344CB8AC3E}">
        <p14:creationId xmlns:p14="http://schemas.microsoft.com/office/powerpoint/2010/main" val="39768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3882-A544-4FB6-AC26-4CAEB3EEB35E}"/>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431FBE06-851E-49C8-AACC-299CB75A36E7}"/>
              </a:ext>
            </a:extLst>
          </p:cNvPr>
          <p:cNvSpPr>
            <a:spLocks noGrp="1"/>
          </p:cNvSpPr>
          <p:nvPr>
            <p:ph idx="1"/>
          </p:nvPr>
        </p:nvSpPr>
        <p:spPr>
          <a:xfrm>
            <a:off x="913795" y="1580051"/>
            <a:ext cx="10353762" cy="4211150"/>
          </a:xfrm>
        </p:spPr>
        <p:txBody>
          <a:bodyPr/>
          <a:lstStyle/>
          <a:p>
            <a:r>
              <a:rPr lang="en-US" dirty="0"/>
              <a:t>Example of Using a </a:t>
            </a:r>
            <a:r>
              <a:rPr lang="en-US" dirty="0" err="1"/>
              <a:t>Railfence</a:t>
            </a:r>
            <a:r>
              <a:rPr lang="en-US" dirty="0"/>
              <a:t> (2 rails) Cipher for Further Security</a:t>
            </a:r>
          </a:p>
        </p:txBody>
      </p:sp>
      <p:pic>
        <p:nvPicPr>
          <p:cNvPr id="4" name="Picture 3">
            <a:extLst>
              <a:ext uri="{FF2B5EF4-FFF2-40B4-BE49-F238E27FC236}">
                <a16:creationId xmlns:a16="http://schemas.microsoft.com/office/drawing/2014/main" id="{7892F814-D9C7-44A5-A0C3-F47914288D26}"/>
              </a:ext>
            </a:extLst>
          </p:cNvPr>
          <p:cNvPicPr>
            <a:picLocks noChangeAspect="1"/>
          </p:cNvPicPr>
          <p:nvPr/>
        </p:nvPicPr>
        <p:blipFill>
          <a:blip r:embed="rId2"/>
          <a:stretch>
            <a:fillRect/>
          </a:stretch>
        </p:blipFill>
        <p:spPr>
          <a:xfrm>
            <a:off x="1088988" y="2073354"/>
            <a:ext cx="7846033" cy="3204595"/>
          </a:xfrm>
          <a:prstGeom prst="rect">
            <a:avLst/>
          </a:prstGeom>
        </p:spPr>
      </p:pic>
      <p:pic>
        <p:nvPicPr>
          <p:cNvPr id="5" name="Content Placeholder 4">
            <a:extLst>
              <a:ext uri="{FF2B5EF4-FFF2-40B4-BE49-F238E27FC236}">
                <a16:creationId xmlns:a16="http://schemas.microsoft.com/office/drawing/2014/main" id="{F538A64D-218C-4D96-8111-CC6B89839A5F}"/>
              </a:ext>
            </a:extLst>
          </p:cNvPr>
          <p:cNvPicPr>
            <a:picLocks noChangeAspect="1"/>
          </p:cNvPicPr>
          <p:nvPr/>
        </p:nvPicPr>
        <p:blipFill rotWithShape="1">
          <a:blip r:embed="rId3"/>
          <a:srcRect r="41255"/>
          <a:stretch/>
        </p:blipFill>
        <p:spPr>
          <a:xfrm>
            <a:off x="6537244" y="3265967"/>
            <a:ext cx="4282787" cy="2982433"/>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14547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BED7-39AA-47A0-9D68-5E5700CA670A}"/>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BA60911-36DB-4A75-8030-C65B82D160B9}"/>
              </a:ext>
            </a:extLst>
          </p:cNvPr>
          <p:cNvSpPr>
            <a:spLocks noGrp="1"/>
          </p:cNvSpPr>
          <p:nvPr>
            <p:ph idx="1"/>
          </p:nvPr>
        </p:nvSpPr>
        <p:spPr>
          <a:xfrm>
            <a:off x="913795" y="1469203"/>
            <a:ext cx="10353762" cy="4859677"/>
          </a:xfrm>
        </p:spPr>
        <p:txBody>
          <a:bodyPr>
            <a:normAutofit fontScale="85000" lnSpcReduction="20000"/>
          </a:bodyPr>
          <a:lstStyle/>
          <a:p>
            <a:r>
              <a:rPr lang="en-US" dirty="0"/>
              <a:t>Image </a:t>
            </a:r>
            <a:r>
              <a:rPr lang="en-US" dirty="0">
                <a:effectLst/>
              </a:rPr>
              <a:t>Hill cipher. (n.d.). Retrieved February 26, 2021, from </a:t>
            </a:r>
            <a:r>
              <a:rPr lang="en-US" dirty="0">
                <a:effectLst/>
                <a:hlinkClick r:id="rId2"/>
              </a:rPr>
              <a:t>https://crypto.interactive-maths.com/hill-cipher.html</a:t>
            </a:r>
            <a:endParaRPr lang="en-US" dirty="0">
              <a:effectLst/>
            </a:endParaRPr>
          </a:p>
          <a:p>
            <a:r>
              <a:rPr lang="en-US" dirty="0">
                <a:effectLst/>
              </a:rPr>
              <a:t>Image: C program to find determinant of a matrix. (n.d.). Retrieved February 26, 2021, from </a:t>
            </a:r>
            <a:r>
              <a:rPr lang="en-US" dirty="0">
                <a:effectLst/>
                <a:hlinkClick r:id="rId3"/>
              </a:rPr>
              <a:t>https://www.cprogramcoding.com/p/box-sizing-border-box_474.html</a:t>
            </a:r>
            <a:endParaRPr lang="en-US" dirty="0">
              <a:effectLst/>
            </a:endParaRPr>
          </a:p>
          <a:p>
            <a:r>
              <a:rPr lang="en-US" dirty="0">
                <a:effectLst/>
              </a:rPr>
              <a:t>Before Encrypting, Encryption, and Decryption instructions: Hill cipher. (2021, January 30). Retrieved February 26, 2021, from </a:t>
            </a:r>
            <a:r>
              <a:rPr lang="en-US" dirty="0">
                <a:effectLst/>
                <a:hlinkClick r:id="rId4"/>
              </a:rPr>
              <a:t>https://en.wikipedia.org/wiki/Hill_cipher</a:t>
            </a:r>
            <a:endParaRPr lang="en-US" dirty="0">
              <a:effectLst/>
            </a:endParaRPr>
          </a:p>
          <a:p>
            <a:r>
              <a:rPr lang="en-US" dirty="0">
                <a:effectLst/>
              </a:rPr>
              <a:t>Image and Hill’s original Recommendations: Hill cipher Wikipedia. Retrieved March 9, 201 from </a:t>
            </a:r>
            <a:r>
              <a:rPr lang="en-US" dirty="0">
                <a:effectLst/>
                <a:hlinkClick r:id="rId4"/>
              </a:rPr>
              <a:t>https://en.wikipedia.org/wiki/Hill_cipher</a:t>
            </a:r>
            <a:endParaRPr lang="en-US" dirty="0">
              <a:effectLst/>
            </a:endParaRPr>
          </a:p>
          <a:p>
            <a:r>
              <a:rPr lang="en-US" dirty="0">
                <a:effectLst/>
              </a:rPr>
              <a:t>Original Patent also Referenced (retrieved from Google Patent’s on March 9, 2021): </a:t>
            </a:r>
            <a:r>
              <a:rPr lang="en-US" dirty="0">
                <a:hlinkClick r:id="rId5"/>
              </a:rPr>
              <a:t>1499078770744343042-01845947 (storage.googleapis.com)</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Image </a:t>
            </a:r>
            <a:r>
              <a:rPr lang="en-US" dirty="0" err="1">
                <a:effectLst/>
              </a:rPr>
              <a:t>Adjugate</a:t>
            </a:r>
            <a:r>
              <a:rPr lang="en-US" dirty="0">
                <a:effectLst/>
              </a:rPr>
              <a:t> Matrix: </a:t>
            </a:r>
            <a:r>
              <a:rPr lang="en-US" dirty="0" err="1">
                <a:effectLst/>
              </a:rPr>
              <a:t>Adjugate</a:t>
            </a:r>
            <a:r>
              <a:rPr lang="en-US" dirty="0">
                <a:effectLst/>
              </a:rPr>
              <a:t> matrix. (2021, February 25). Retrieved February 26, 2021, from </a:t>
            </a:r>
            <a:r>
              <a:rPr lang="en-US" dirty="0">
                <a:effectLst/>
                <a:hlinkClick r:id="rId6"/>
              </a:rPr>
              <a:t>https://en.wikipedia.org/wiki/Adjugate_matrix</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Limited Key Issues: A Short History of Cryptography Ch. 2.1  (1990, 1995 Cohen, F.) retrieved March 9, 2021 from </a:t>
            </a:r>
            <a:r>
              <a:rPr lang="en-US" dirty="0">
                <a:hlinkClick r:id="rId7"/>
              </a:rPr>
              <a:t>2.1 - A Short History of Cryptography (all.net)</a:t>
            </a:r>
            <a:endParaRPr lang="en-US" dirty="0">
              <a:effectLst/>
            </a:endParaRPr>
          </a:p>
        </p:txBody>
      </p:sp>
    </p:spTree>
    <p:extLst>
      <p:ext uri="{BB962C8B-B14F-4D97-AF65-F5344CB8AC3E}">
        <p14:creationId xmlns:p14="http://schemas.microsoft.com/office/powerpoint/2010/main" val="36093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913795" y="1749810"/>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376844" y="5978322"/>
            <a:ext cx="2147593"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p:spTree>
    <p:extLst>
      <p:ext uri="{BB962C8B-B14F-4D97-AF65-F5344CB8AC3E}">
        <p14:creationId xmlns:p14="http://schemas.microsoft.com/office/powerpoint/2010/main" val="389240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893247" y="1770358"/>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428216" y="5978322"/>
            <a:ext cx="2096222"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A93FFD6-98A6-4F8E-A121-53BC552CE5A0}"/>
                  </a:ext>
                </a:extLst>
              </p14:cNvPr>
              <p14:cNvContentPartPr/>
              <p14:nvPr/>
            </p14:nvContentPartPr>
            <p14:xfrm>
              <a:off x="5206320" y="2272680"/>
              <a:ext cx="804600" cy="20520"/>
            </p14:xfrm>
          </p:contentPart>
        </mc:Choice>
        <mc:Fallback xmlns="">
          <p:pic>
            <p:nvPicPr>
              <p:cNvPr id="4" name="Ink 3">
                <a:extLst>
                  <a:ext uri="{FF2B5EF4-FFF2-40B4-BE49-F238E27FC236}">
                    <a16:creationId xmlns:a16="http://schemas.microsoft.com/office/drawing/2014/main" id="{2A93FFD6-98A6-4F8E-A121-53BC552CE5A0}"/>
                  </a:ext>
                </a:extLst>
              </p:cNvPr>
              <p:cNvPicPr/>
              <p:nvPr/>
            </p:nvPicPr>
            <p:blipFill>
              <a:blip r:embed="rId5"/>
              <a:stretch>
                <a:fillRect/>
              </a:stretch>
            </p:blipFill>
            <p:spPr>
              <a:xfrm>
                <a:off x="5190480" y="2209320"/>
                <a:ext cx="835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6737E16-8B91-4362-8109-DC0B11A83A84}"/>
                  </a:ext>
                </a:extLst>
              </p14:cNvPr>
              <p14:cNvContentPartPr/>
              <p14:nvPr/>
            </p14:nvContentPartPr>
            <p14:xfrm>
              <a:off x="4723920" y="2151720"/>
              <a:ext cx="3307320" cy="1659600"/>
            </p14:xfrm>
          </p:contentPart>
        </mc:Choice>
        <mc:Fallback xmlns="">
          <p:pic>
            <p:nvPicPr>
              <p:cNvPr id="7" name="Ink 6">
                <a:extLst>
                  <a:ext uri="{FF2B5EF4-FFF2-40B4-BE49-F238E27FC236}">
                    <a16:creationId xmlns:a16="http://schemas.microsoft.com/office/drawing/2014/main" id="{16737E16-8B91-4362-8109-DC0B11A83A84}"/>
                  </a:ext>
                </a:extLst>
              </p:cNvPr>
              <p:cNvPicPr/>
              <p:nvPr/>
            </p:nvPicPr>
            <p:blipFill>
              <a:blip r:embed="rId7"/>
              <a:stretch>
                <a:fillRect/>
              </a:stretch>
            </p:blipFill>
            <p:spPr>
              <a:xfrm>
                <a:off x="4714560" y="2142360"/>
                <a:ext cx="3326040" cy="1678320"/>
              </a:xfrm>
              <a:prstGeom prst="rect">
                <a:avLst/>
              </a:prstGeom>
            </p:spPr>
          </p:pic>
        </mc:Fallback>
      </mc:AlternateContent>
    </p:spTree>
    <p:extLst>
      <p:ext uri="{BB962C8B-B14F-4D97-AF65-F5344CB8AC3E}">
        <p14:creationId xmlns:p14="http://schemas.microsoft.com/office/powerpoint/2010/main" val="88446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3CBD-C06F-4916-BD63-703519EB7278}"/>
              </a:ext>
            </a:extLst>
          </p:cNvPr>
          <p:cNvSpPr>
            <a:spLocks noGrp="1"/>
          </p:cNvSpPr>
          <p:nvPr>
            <p:ph type="title"/>
          </p:nvPr>
        </p:nvSpPr>
        <p:spPr>
          <a:xfrm>
            <a:off x="897098" y="354916"/>
            <a:ext cx="10353762" cy="970450"/>
          </a:xfrm>
        </p:spPr>
        <p:txBody>
          <a:bodyPr>
            <a:normAutofit/>
          </a:bodyPr>
          <a:lstStyle/>
          <a:p>
            <a:r>
              <a:rPr lang="en-US" dirty="0"/>
              <a:t>Key Generation</a:t>
            </a:r>
          </a:p>
        </p:txBody>
      </p:sp>
      <p:sp>
        <p:nvSpPr>
          <p:cNvPr id="3" name="Content Placeholder 2">
            <a:extLst>
              <a:ext uri="{FF2B5EF4-FFF2-40B4-BE49-F238E27FC236}">
                <a16:creationId xmlns:a16="http://schemas.microsoft.com/office/drawing/2014/main" id="{CC43498A-3B56-4F3B-8C38-F8F0CF8FEB34}"/>
              </a:ext>
            </a:extLst>
          </p:cNvPr>
          <p:cNvSpPr>
            <a:spLocks noGrp="1"/>
          </p:cNvSpPr>
          <p:nvPr>
            <p:ph idx="1"/>
          </p:nvPr>
        </p:nvSpPr>
        <p:spPr>
          <a:xfrm>
            <a:off x="657551" y="1130158"/>
            <a:ext cx="7643972" cy="5503300"/>
          </a:xfrm>
        </p:spPr>
        <p:txBody>
          <a:bodyPr anchor="ctr">
            <a:normAutofit lnSpcReduction="10000"/>
          </a:bodyPr>
          <a:lstStyle/>
          <a:p>
            <a:pPr>
              <a:lnSpc>
                <a:spcPct val="90000"/>
              </a:lnSpc>
            </a:pPr>
            <a:r>
              <a:rPr lang="en-US" sz="1800" dirty="0"/>
              <a:t>Rules (ambiguous, i.e., one-way encryption, or uncalculatable if conditions not met): </a:t>
            </a:r>
          </a:p>
          <a:p>
            <a:pPr lvl="1">
              <a:lnSpc>
                <a:spcPct val="90000"/>
              </a:lnSpc>
            </a:pPr>
            <a:r>
              <a:rPr lang="en-US" sz="1600" dirty="0"/>
              <a:t>The GCD of the determinate of the key and the modulo (in our case 26) must be 1</a:t>
            </a:r>
          </a:p>
          <a:p>
            <a:pPr lvl="1">
              <a:lnSpc>
                <a:spcPct val="90000"/>
              </a:lnSpc>
            </a:pPr>
            <a:r>
              <a:rPr lang="en-US" sz="1600" dirty="0"/>
              <a:t>Must be square (</a:t>
            </a:r>
            <a:r>
              <a:rPr lang="en-US" sz="1600" i="1" dirty="0"/>
              <a:t>n </a:t>
            </a:r>
            <a:r>
              <a:rPr lang="en-US" sz="1600" dirty="0"/>
              <a:t>x </a:t>
            </a:r>
            <a:r>
              <a:rPr lang="en-US" sz="1600" i="1" dirty="0"/>
              <a:t>n</a:t>
            </a:r>
            <a:r>
              <a:rPr lang="en-US" sz="1600" dirty="0"/>
              <a:t>) in size (otherwise the matrix is not invertible)</a:t>
            </a:r>
          </a:p>
          <a:p>
            <a:pPr marL="450000" lvl="1" indent="0">
              <a:lnSpc>
                <a:spcPct val="90000"/>
              </a:lnSpc>
              <a:buNone/>
            </a:pPr>
            <a:endParaRPr lang="en-US" dirty="0"/>
          </a:p>
          <a:p>
            <a:pPr>
              <a:lnSpc>
                <a:spcPct val="90000"/>
              </a:lnSpc>
            </a:pPr>
            <a:r>
              <a:rPr lang="en-US" sz="1800" dirty="0"/>
              <a:t>Encryption Key:  </a:t>
            </a:r>
          </a:p>
          <a:p>
            <a:pPr lvl="1">
              <a:lnSpc>
                <a:spcPct val="90000"/>
              </a:lnSpc>
            </a:pPr>
            <a:r>
              <a:rPr lang="en-US" sz="1600" dirty="0"/>
              <a:t>In general, can be letters converted to numbers or plain numbers.  Ours uses 2x2 with letters.</a:t>
            </a:r>
          </a:p>
          <a:p>
            <a:pPr>
              <a:lnSpc>
                <a:spcPct val="90000"/>
              </a:lnSpc>
            </a:pPr>
            <a:endParaRPr lang="en-US" sz="1800" dirty="0"/>
          </a:p>
          <a:p>
            <a:pPr>
              <a:lnSpc>
                <a:spcPct val="90000"/>
              </a:lnSpc>
            </a:pPr>
            <a:r>
              <a:rPr lang="en-US" sz="1800" dirty="0"/>
              <a:t>Decryption Key: </a:t>
            </a:r>
          </a:p>
          <a:p>
            <a:pPr lvl="1">
              <a:lnSpc>
                <a:spcPct val="90000"/>
              </a:lnSpc>
            </a:pPr>
            <a:r>
              <a:rPr lang="en-US" sz="1600" dirty="0"/>
              <a:t>Must be calculated such that: </a:t>
            </a:r>
            <a:r>
              <a:rPr lang="en-US" sz="1600" dirty="0">
                <a:effectLst/>
                <a:ea typeface="游明朝" panose="02020400000000000000" pitchFamily="18" charset="-128"/>
                <a:cs typeface="Times New Roman" panose="02020603050405020304" pitchFamily="18" charset="0"/>
              </a:rPr>
              <a:t>d*d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a:t>
            </a:r>
            <a:r>
              <a:rPr lang="en-US" sz="1600" dirty="0">
                <a:effectLst/>
                <a:ea typeface="游明朝" panose="02020400000000000000" pitchFamily="18" charset="-128"/>
                <a:cs typeface="Calibri" panose="020F0502020204030204" pitchFamily="34" charset="0"/>
              </a:rPr>
              <a:t>≡</a:t>
            </a:r>
            <a:r>
              <a:rPr lang="en-US" sz="1600" dirty="0">
                <a:effectLst/>
                <a:ea typeface="游明朝" panose="02020400000000000000" pitchFamily="18" charset="-128"/>
                <a:cs typeface="Times New Roman" panose="02020603050405020304" pitchFamily="18" charset="0"/>
              </a:rPr>
              <a:t> 1 mod 26 (look familiar?) where d = the determinate and 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is the multiplicative inverse (inverse </a:t>
            </a:r>
            <a:r>
              <a:rPr lang="en-US" sz="1600" dirty="0" err="1">
                <a:effectLst/>
                <a:ea typeface="游明朝" panose="02020400000000000000" pitchFamily="18" charset="-128"/>
                <a:cs typeface="Times New Roman" panose="02020603050405020304" pitchFamily="18" charset="0"/>
              </a:rPr>
              <a:t>gcd</a:t>
            </a:r>
            <a:r>
              <a:rPr lang="en-US" sz="1600" dirty="0">
                <a:effectLst/>
                <a:ea typeface="游明朝" panose="02020400000000000000" pitchFamily="18" charset="-128"/>
                <a:cs typeface="Times New Roman" panose="02020603050405020304" pitchFamily="18" charset="0"/>
              </a:rPr>
              <a:t>) of the determinate and the modulo</a:t>
            </a:r>
          </a:p>
          <a:p>
            <a:pPr lvl="1">
              <a:lnSpc>
                <a:spcPct val="90000"/>
              </a:lnSpc>
            </a:pPr>
            <a:r>
              <a:rPr lang="en-US" sz="1600" dirty="0">
                <a:effectLst/>
                <a:ea typeface="游明朝" panose="02020400000000000000" pitchFamily="18" charset="-128"/>
                <a:cs typeface="Times New Roman" panose="02020603050405020304" pitchFamily="18" charset="0"/>
              </a:rPr>
              <a:t>Find the </a:t>
            </a:r>
            <a:r>
              <a:rPr lang="en-US" sz="1600" dirty="0" err="1">
                <a:hlinkClick r:id="rId3"/>
              </a:rPr>
              <a:t>adjugate</a:t>
            </a:r>
            <a:r>
              <a:rPr lang="en-US" sz="1600" dirty="0">
                <a:hlinkClick r:id="rId3"/>
              </a:rPr>
              <a:t> matrix</a:t>
            </a:r>
            <a:r>
              <a:rPr lang="en-US" sz="1600" dirty="0"/>
              <a:t> </a:t>
            </a:r>
            <a:r>
              <a:rPr lang="en-US" sz="1600" dirty="0">
                <a:effectLst/>
                <a:ea typeface="游明朝" panose="02020400000000000000" pitchFamily="18" charset="-128"/>
                <a:cs typeface="Times New Roman" panose="02020603050405020304" pitchFamily="18" charset="0"/>
              </a:rPr>
              <a:t>of the key</a:t>
            </a:r>
          </a:p>
          <a:p>
            <a:pPr lvl="1">
              <a:lnSpc>
                <a:spcPct val="90000"/>
              </a:lnSpc>
            </a:pPr>
            <a:r>
              <a:rPr lang="en-US" sz="1600" dirty="0"/>
              <a:t>In proper terms, given matrix M, determinant D, and </a:t>
            </a:r>
            <a:r>
              <a:rPr lang="en-US" sz="1600" dirty="0" err="1"/>
              <a:t>adjugate</a:t>
            </a:r>
            <a:r>
              <a:rPr lang="en-US" sz="1600" dirty="0"/>
              <a:t> Adj then the decryption key is found by the following equation: </a:t>
            </a:r>
          </a:p>
          <a:p>
            <a:pPr lvl="2">
              <a:lnSpc>
                <a:spcPct val="90000"/>
              </a:lnSpc>
            </a:pP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 D</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x Adj (where </a:t>
            </a:r>
            <a:r>
              <a:rPr lang="en-US" sz="1400" dirty="0">
                <a:effectLst/>
                <a:ea typeface="游明朝" panose="02020400000000000000" pitchFamily="18" charset="-128"/>
                <a:cs typeface="Times New Roman" panose="02020603050405020304" pitchFamily="18" charset="0"/>
              </a:rPr>
              <a:t> </a:t>
            </a: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is the decryption key)</a:t>
            </a:r>
            <a:endParaRPr lang="en-US" sz="1400" dirty="0">
              <a:effectLst/>
              <a:ea typeface="游明朝" panose="02020400000000000000" pitchFamily="18" charset="-128"/>
              <a:cs typeface="Times New Roman" panose="02020603050405020304" pitchFamily="18" charset="0"/>
            </a:endParaRPr>
          </a:p>
        </p:txBody>
      </p:sp>
      <p:pic>
        <p:nvPicPr>
          <p:cNvPr id="4" name="Picture 3">
            <a:extLst>
              <a:ext uri="{FF2B5EF4-FFF2-40B4-BE49-F238E27FC236}">
                <a16:creationId xmlns:a16="http://schemas.microsoft.com/office/drawing/2014/main" id="{AC016FB5-2CD0-4BCA-902F-E4037EDD3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501" y="1629943"/>
            <a:ext cx="2816128" cy="1482663"/>
          </a:xfrm>
          <a:prstGeom prst="rect">
            <a:avLst/>
          </a:prstGeom>
        </p:spPr>
      </p:pic>
      <p:sp>
        <p:nvSpPr>
          <p:cNvPr id="6" name="TextBox 5">
            <a:extLst>
              <a:ext uri="{FF2B5EF4-FFF2-40B4-BE49-F238E27FC236}">
                <a16:creationId xmlns:a16="http://schemas.microsoft.com/office/drawing/2014/main" id="{00B7415F-33F1-48F4-AF38-766DC259C896}"/>
              </a:ext>
            </a:extLst>
          </p:cNvPr>
          <p:cNvSpPr txBox="1"/>
          <p:nvPr/>
        </p:nvSpPr>
        <p:spPr>
          <a:xfrm>
            <a:off x="8682321" y="3167390"/>
            <a:ext cx="2568539" cy="261610"/>
          </a:xfrm>
          <a:prstGeom prst="rect">
            <a:avLst/>
          </a:prstGeom>
          <a:noFill/>
        </p:spPr>
        <p:txBody>
          <a:bodyPr wrap="square">
            <a:spAutoFit/>
          </a:bodyPr>
          <a:lstStyle/>
          <a:p>
            <a:r>
              <a:rPr lang="en-US" sz="1100" dirty="0">
                <a:hlinkClick r:id="rId5"/>
              </a:rPr>
              <a:t>The most basic determinant</a:t>
            </a:r>
            <a:endParaRPr lang="en-US" sz="1100" dirty="0"/>
          </a:p>
        </p:txBody>
      </p:sp>
      <p:pic>
        <p:nvPicPr>
          <p:cNvPr id="8" name="Picture 7">
            <a:extLst>
              <a:ext uri="{FF2B5EF4-FFF2-40B4-BE49-F238E27FC236}">
                <a16:creationId xmlns:a16="http://schemas.microsoft.com/office/drawing/2014/main" id="{914A55D2-CFFF-4E0A-AA5D-8278D6F6ECAD}"/>
              </a:ext>
            </a:extLst>
          </p:cNvPr>
          <p:cNvPicPr>
            <a:picLocks noChangeAspect="1"/>
          </p:cNvPicPr>
          <p:nvPr/>
        </p:nvPicPr>
        <p:blipFill>
          <a:blip r:embed="rId6"/>
          <a:stretch>
            <a:fillRect/>
          </a:stretch>
        </p:blipFill>
        <p:spPr>
          <a:xfrm>
            <a:off x="8682321" y="3723049"/>
            <a:ext cx="2000353" cy="1587582"/>
          </a:xfrm>
          <a:prstGeom prst="rect">
            <a:avLst/>
          </a:prstGeom>
        </p:spPr>
      </p:pic>
      <p:sp>
        <p:nvSpPr>
          <p:cNvPr id="10" name="TextBox 9">
            <a:extLst>
              <a:ext uri="{FF2B5EF4-FFF2-40B4-BE49-F238E27FC236}">
                <a16:creationId xmlns:a16="http://schemas.microsoft.com/office/drawing/2014/main" id="{E3E9DF88-219D-4883-8371-D34E5BC01E66}"/>
              </a:ext>
            </a:extLst>
          </p:cNvPr>
          <p:cNvSpPr txBox="1"/>
          <p:nvPr/>
        </p:nvSpPr>
        <p:spPr>
          <a:xfrm>
            <a:off x="8632548" y="5473875"/>
            <a:ext cx="2355350" cy="261610"/>
          </a:xfrm>
          <a:prstGeom prst="rect">
            <a:avLst/>
          </a:prstGeom>
          <a:noFill/>
        </p:spPr>
        <p:txBody>
          <a:bodyPr wrap="square">
            <a:spAutoFit/>
          </a:bodyPr>
          <a:lstStyle/>
          <a:p>
            <a:r>
              <a:rPr lang="en-US" sz="1100" dirty="0">
                <a:hlinkClick r:id="rId3"/>
              </a:rPr>
              <a:t>The most basic </a:t>
            </a:r>
            <a:r>
              <a:rPr lang="en-US" sz="1100" dirty="0" err="1">
                <a:hlinkClick r:id="rId3"/>
              </a:rPr>
              <a:t>adjugate</a:t>
            </a:r>
            <a:r>
              <a:rPr lang="en-US" sz="1100" dirty="0">
                <a:hlinkClick r:id="rId3"/>
              </a:rPr>
              <a:t> </a:t>
            </a:r>
            <a:endParaRPr lang="en-US" sz="1100" dirty="0"/>
          </a:p>
        </p:txBody>
      </p:sp>
    </p:spTree>
    <p:extLst>
      <p:ext uri="{BB962C8B-B14F-4D97-AF65-F5344CB8AC3E}">
        <p14:creationId xmlns:p14="http://schemas.microsoft.com/office/powerpoint/2010/main" val="414323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AE4-B04C-4EA8-9047-93E10B60037C}"/>
              </a:ext>
            </a:extLst>
          </p:cNvPr>
          <p:cNvSpPr>
            <a:spLocks noGrp="1"/>
          </p:cNvSpPr>
          <p:nvPr>
            <p:ph type="title"/>
          </p:nvPr>
        </p:nvSpPr>
        <p:spPr/>
        <p:txBody>
          <a:bodyPr/>
          <a:lstStyle/>
          <a:p>
            <a:r>
              <a:rPr lang="en-US" dirty="0"/>
              <a:t>Encryption/Decryption Method</a:t>
            </a:r>
          </a:p>
        </p:txBody>
      </p:sp>
      <p:sp>
        <p:nvSpPr>
          <p:cNvPr id="3" name="Content Placeholder 2">
            <a:extLst>
              <a:ext uri="{FF2B5EF4-FFF2-40B4-BE49-F238E27FC236}">
                <a16:creationId xmlns:a16="http://schemas.microsoft.com/office/drawing/2014/main" id="{30BAA263-AD59-4090-B15B-156D285C78DA}"/>
              </a:ext>
            </a:extLst>
          </p:cNvPr>
          <p:cNvSpPr>
            <a:spLocks noGrp="1"/>
          </p:cNvSpPr>
          <p:nvPr>
            <p:ph idx="1"/>
          </p:nvPr>
        </p:nvSpPr>
        <p:spPr>
          <a:xfrm>
            <a:off x="5757333" y="1732449"/>
            <a:ext cx="5510224" cy="4058751"/>
          </a:xfrm>
        </p:spPr>
        <p:txBody>
          <a:bodyPr/>
          <a:lstStyle/>
          <a:p>
            <a:r>
              <a:rPr lang="en-US" dirty="0"/>
              <a:t>Perform matrix multiplication on each block of your message!</a:t>
            </a:r>
          </a:p>
          <a:p>
            <a:pPr lvl="1"/>
            <a:r>
              <a:rPr lang="en-US" dirty="0"/>
              <a:t>Blocks of text defined by the size of the matrix for example, 2x2 is parsed into chunks (sometimes referred to as ‘vectors’) of 2s, 3x3 the message is parsed into 3s (shown at left), et cetera</a:t>
            </a:r>
          </a:p>
          <a:p>
            <a:r>
              <a:rPr lang="en-US" dirty="0"/>
              <a:t>Used for both encryption and decryption</a:t>
            </a:r>
          </a:p>
          <a:p>
            <a:r>
              <a:rPr lang="en-US" dirty="0"/>
              <a:t>Only difference is the keys used (and, if used properly, the message)</a:t>
            </a:r>
          </a:p>
        </p:txBody>
      </p:sp>
      <p:pic>
        <p:nvPicPr>
          <p:cNvPr id="5" name="Picture 4">
            <a:extLst>
              <a:ext uri="{FF2B5EF4-FFF2-40B4-BE49-F238E27FC236}">
                <a16:creationId xmlns:a16="http://schemas.microsoft.com/office/drawing/2014/main" id="{FB88FA5B-5B2D-4824-82A7-26022B8AB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2057278"/>
            <a:ext cx="4434946" cy="3409091"/>
          </a:xfrm>
          <a:prstGeom prst="rect">
            <a:avLst/>
          </a:prstGeom>
        </p:spPr>
      </p:pic>
      <p:sp>
        <p:nvSpPr>
          <p:cNvPr id="6" name="TextBox 5">
            <a:extLst>
              <a:ext uri="{FF2B5EF4-FFF2-40B4-BE49-F238E27FC236}">
                <a16:creationId xmlns:a16="http://schemas.microsoft.com/office/drawing/2014/main" id="{CFEB03E4-D781-4A8C-9A9B-E80D00F4420B}"/>
              </a:ext>
            </a:extLst>
          </p:cNvPr>
          <p:cNvSpPr txBox="1"/>
          <p:nvPr/>
        </p:nvSpPr>
        <p:spPr>
          <a:xfrm>
            <a:off x="788032" y="5466369"/>
            <a:ext cx="4434946" cy="261610"/>
          </a:xfrm>
          <a:prstGeom prst="rect">
            <a:avLst/>
          </a:prstGeom>
          <a:noFill/>
        </p:spPr>
        <p:txBody>
          <a:bodyPr wrap="square" rtlCol="0">
            <a:spAutoFit/>
          </a:bodyPr>
          <a:lstStyle/>
          <a:p>
            <a:r>
              <a:rPr lang="en-US" sz="1100" dirty="0">
                <a:hlinkClick r:id="rId3"/>
              </a:rPr>
              <a:t>Given part ‘ret’ of ‘retreat </a:t>
            </a:r>
            <a:r>
              <a:rPr lang="en-US" sz="1100" dirty="0" err="1">
                <a:hlinkClick r:id="rId3"/>
              </a:rPr>
              <a:t>nowxx</a:t>
            </a:r>
            <a:r>
              <a:rPr lang="en-US" sz="1100" dirty="0">
                <a:hlinkClick r:id="rId3"/>
              </a:rPr>
              <a:t>’ and the key ‘BAC/KUP/ABC’</a:t>
            </a:r>
            <a:endParaRPr lang="en-US" sz="1100" dirty="0"/>
          </a:p>
        </p:txBody>
      </p:sp>
    </p:spTree>
    <p:extLst>
      <p:ext uri="{BB962C8B-B14F-4D97-AF65-F5344CB8AC3E}">
        <p14:creationId xmlns:p14="http://schemas.microsoft.com/office/powerpoint/2010/main" val="6415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485D-8934-4C0B-AD48-E5E9DDB85713}"/>
              </a:ext>
            </a:extLst>
          </p:cNvPr>
          <p:cNvSpPr>
            <a:spLocks noGrp="1"/>
          </p:cNvSpPr>
          <p:nvPr>
            <p:ph type="title"/>
          </p:nvPr>
        </p:nvSpPr>
        <p:spPr/>
        <p:txBody>
          <a:bodyPr>
            <a:normAutofit/>
          </a:bodyPr>
          <a:lstStyle/>
          <a:p>
            <a:r>
              <a:rPr lang="en-US" dirty="0"/>
              <a:t>Brief Historical Note</a:t>
            </a:r>
          </a:p>
        </p:txBody>
      </p:sp>
      <p:sp>
        <p:nvSpPr>
          <p:cNvPr id="9" name="Content Placeholder 8">
            <a:extLst>
              <a:ext uri="{FF2B5EF4-FFF2-40B4-BE49-F238E27FC236}">
                <a16:creationId xmlns:a16="http://schemas.microsoft.com/office/drawing/2014/main" id="{41462BAA-7360-487A-8B77-FE094D1CE509}"/>
              </a:ext>
            </a:extLst>
          </p:cNvPr>
          <p:cNvSpPr>
            <a:spLocks noGrp="1"/>
          </p:cNvSpPr>
          <p:nvPr>
            <p:ph idx="1"/>
          </p:nvPr>
        </p:nvSpPr>
        <p:spPr>
          <a:xfrm>
            <a:off x="913794" y="1732449"/>
            <a:ext cx="6689081" cy="4515951"/>
          </a:xfrm>
        </p:spPr>
        <p:txBody>
          <a:bodyPr anchor="ctr">
            <a:normAutofit/>
          </a:bodyPr>
          <a:lstStyle/>
          <a:p>
            <a:r>
              <a:rPr lang="en-US" dirty="0"/>
              <a:t>Originally invented by Lester S. Hill and implemented as a single machine with gears (pictured)</a:t>
            </a:r>
          </a:p>
          <a:p>
            <a:r>
              <a:rPr lang="en-US" dirty="0"/>
              <a:t>Original recommendations for use included not only the Hill Cipher method we know today, but recommendation for using it 3 times as well as a ‘secret step’ involving another cryptographic method as Hill felt this was too easily cracked alone </a:t>
            </a:r>
          </a:p>
          <a:p>
            <a:r>
              <a:rPr lang="en-US" dirty="0"/>
              <a:t>His machine did not sell, in large part due to the limitation of the keyset, and that each machine only shipped with a very limited set of unique keys</a:t>
            </a:r>
          </a:p>
          <a:p>
            <a:r>
              <a:rPr lang="en-US" dirty="0"/>
              <a:t>Our implementation (like most modern uses) attempt to mitigate the limited keyset issue by using input restrictions rather than a rigid keyset</a:t>
            </a:r>
          </a:p>
        </p:txBody>
      </p:sp>
      <p:pic>
        <p:nvPicPr>
          <p:cNvPr id="5" name="Content Placeholder 4" descr="Diagram&#10;&#10;Description automatically generated">
            <a:extLst>
              <a:ext uri="{FF2B5EF4-FFF2-40B4-BE49-F238E27FC236}">
                <a16:creationId xmlns:a16="http://schemas.microsoft.com/office/drawing/2014/main" id="{BAADFE29-8C65-4654-89FB-0381047F0C10}"/>
              </a:ext>
            </a:extLst>
          </p:cNvPr>
          <p:cNvPicPr>
            <a:picLocks noChangeAspect="1"/>
          </p:cNvPicPr>
          <p:nvPr/>
        </p:nvPicPr>
        <p:blipFill rotWithShape="1">
          <a:blip r:embed="rId3">
            <a:extLst>
              <a:ext uri="{28A0092B-C50C-407E-A947-70E740481C1C}">
                <a14:useLocalDpi xmlns:a14="http://schemas.microsoft.com/office/drawing/2010/main" val="0"/>
              </a:ext>
            </a:extLst>
          </a:blip>
          <a:srcRect t="5428" r="-2" b="6851"/>
          <a:stretch/>
        </p:blipFill>
        <p:spPr>
          <a:xfrm>
            <a:off x="8344119" y="1998132"/>
            <a:ext cx="3143727" cy="2519339"/>
          </a:xfrm>
          <a:prstGeom prst="rect">
            <a:avLst/>
          </a:prstGeom>
        </p:spPr>
      </p:pic>
      <p:sp>
        <p:nvSpPr>
          <p:cNvPr id="7" name="TextBox 6">
            <a:extLst>
              <a:ext uri="{FF2B5EF4-FFF2-40B4-BE49-F238E27FC236}">
                <a16:creationId xmlns:a16="http://schemas.microsoft.com/office/drawing/2014/main" id="{92ABB741-358E-4C61-8F7A-66816AE37DD2}"/>
              </a:ext>
            </a:extLst>
          </p:cNvPr>
          <p:cNvSpPr txBox="1"/>
          <p:nvPr/>
        </p:nvSpPr>
        <p:spPr>
          <a:xfrm>
            <a:off x="8253398" y="4620456"/>
            <a:ext cx="1695235" cy="261610"/>
          </a:xfrm>
          <a:prstGeom prst="rect">
            <a:avLst/>
          </a:prstGeom>
          <a:noFill/>
        </p:spPr>
        <p:txBody>
          <a:bodyPr wrap="square">
            <a:spAutoFit/>
          </a:bodyPr>
          <a:lstStyle/>
          <a:p>
            <a:r>
              <a:rPr lang="en-US" sz="1100" dirty="0">
                <a:hlinkClick r:id="rId4"/>
              </a:rPr>
              <a:t>Hill’s Original Machine</a:t>
            </a:r>
            <a:endParaRPr lang="en-US" sz="1100" dirty="0"/>
          </a:p>
        </p:txBody>
      </p:sp>
    </p:spTree>
    <p:extLst>
      <p:ext uri="{BB962C8B-B14F-4D97-AF65-F5344CB8AC3E}">
        <p14:creationId xmlns:p14="http://schemas.microsoft.com/office/powerpoint/2010/main" val="412315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EF57-973E-43BF-9635-42E00C195EE1}"/>
              </a:ext>
            </a:extLst>
          </p:cNvPr>
          <p:cNvSpPr>
            <a:spLocks noGrp="1"/>
          </p:cNvSpPr>
          <p:nvPr>
            <p:ph type="title"/>
          </p:nvPr>
        </p:nvSpPr>
        <p:spPr/>
        <p:txBody>
          <a:bodyPr/>
          <a:lstStyle/>
          <a:p>
            <a:r>
              <a:rPr lang="en-US" dirty="0"/>
              <a:t>Advantages and Disadvantages of Hill</a:t>
            </a:r>
          </a:p>
        </p:txBody>
      </p:sp>
      <p:sp>
        <p:nvSpPr>
          <p:cNvPr id="3" name="Content Placeholder 2">
            <a:extLst>
              <a:ext uri="{FF2B5EF4-FFF2-40B4-BE49-F238E27FC236}">
                <a16:creationId xmlns:a16="http://schemas.microsoft.com/office/drawing/2014/main" id="{A75BC312-C7F3-4A86-BC22-A83C64CF4C77}"/>
              </a:ext>
            </a:extLst>
          </p:cNvPr>
          <p:cNvSpPr>
            <a:spLocks noGrp="1"/>
          </p:cNvSpPr>
          <p:nvPr>
            <p:ph idx="1"/>
          </p:nvPr>
        </p:nvSpPr>
        <p:spPr>
          <a:xfrm>
            <a:off x="913795" y="1732449"/>
            <a:ext cx="10353762" cy="4515951"/>
          </a:xfrm>
        </p:spPr>
        <p:txBody>
          <a:bodyPr>
            <a:normAutofit fontScale="92500" lnSpcReduction="10000"/>
          </a:bodyPr>
          <a:lstStyle/>
          <a:p>
            <a:r>
              <a:rPr lang="en-US" sz="2400" dirty="0"/>
              <a:t>Advantages:</a:t>
            </a:r>
          </a:p>
          <a:p>
            <a:pPr lvl="1"/>
            <a:r>
              <a:rPr lang="en-US" sz="2000" dirty="0"/>
              <a:t>Good masking of original message</a:t>
            </a:r>
          </a:p>
          <a:p>
            <a:pPr lvl="1"/>
            <a:r>
              <a:rPr lang="en-US" sz="2000" dirty="0"/>
              <a:t>Useful as an intermediary step in other ciphers, like AES, due to diffusion</a:t>
            </a:r>
          </a:p>
          <a:p>
            <a:r>
              <a:rPr lang="en-US" sz="2400" dirty="0"/>
              <a:t>Disadvantages:</a:t>
            </a:r>
          </a:p>
          <a:p>
            <a:pPr lvl="1"/>
            <a:r>
              <a:rPr lang="en-US" sz="2000" dirty="0"/>
              <a:t>Is completely linear</a:t>
            </a:r>
          </a:p>
          <a:p>
            <a:pPr lvl="2"/>
            <a:r>
              <a:rPr lang="en-US" sz="1800" dirty="0"/>
              <a:t>Restrictions on the Key matrix, coupled with size of key, produce finite possible keys</a:t>
            </a:r>
          </a:p>
          <a:p>
            <a:pPr lvl="1"/>
            <a:r>
              <a:rPr lang="en-US" sz="2000" dirty="0"/>
              <a:t>Becomes incredibly laborious to do by hand with longer keys/messages</a:t>
            </a:r>
          </a:p>
          <a:p>
            <a:r>
              <a:rPr lang="en-US" dirty="0"/>
              <a:t>Recommendations:</a:t>
            </a:r>
          </a:p>
          <a:p>
            <a:pPr lvl="1"/>
            <a:r>
              <a:rPr lang="en-US" dirty="0"/>
              <a:t>Like the original creator, this probably should be used as a piece of a larger system rather than stand alone, such as feeding multiple times or/and adding another method like Playfair, </a:t>
            </a:r>
            <a:r>
              <a:rPr lang="en-US" dirty="0" err="1"/>
              <a:t>Railfence</a:t>
            </a:r>
            <a:r>
              <a:rPr lang="en-US" dirty="0"/>
              <a:t>, </a:t>
            </a:r>
            <a:r>
              <a:rPr lang="en-US" dirty="0" err="1"/>
              <a:t>Vernam</a:t>
            </a:r>
            <a:r>
              <a:rPr lang="en-US" dirty="0"/>
              <a:t>, Vigenère, et cetera but its standalone nature allows the steps to be switch out, much like keys themselves</a:t>
            </a:r>
          </a:p>
          <a:p>
            <a:pPr lvl="1"/>
            <a:endParaRPr lang="en-US" sz="2000" dirty="0"/>
          </a:p>
        </p:txBody>
      </p:sp>
    </p:spTree>
    <p:extLst>
      <p:ext uri="{BB962C8B-B14F-4D97-AF65-F5344CB8AC3E}">
        <p14:creationId xmlns:p14="http://schemas.microsoft.com/office/powerpoint/2010/main" val="4231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C053-D0BA-4B81-91B8-E0A3153C22D0}"/>
              </a:ext>
            </a:extLst>
          </p:cNvPr>
          <p:cNvSpPr>
            <a:spLocks noGrp="1"/>
          </p:cNvSpPr>
          <p:nvPr>
            <p:ph type="title"/>
          </p:nvPr>
        </p:nvSpPr>
        <p:spPr/>
        <p:txBody>
          <a:bodyPr/>
          <a:lstStyle/>
          <a:p>
            <a:r>
              <a:rPr lang="en-US" dirty="0"/>
              <a:t>Our Implementation</a:t>
            </a:r>
          </a:p>
        </p:txBody>
      </p:sp>
      <p:sp>
        <p:nvSpPr>
          <p:cNvPr id="3" name="Content Placeholder 2">
            <a:extLst>
              <a:ext uri="{FF2B5EF4-FFF2-40B4-BE49-F238E27FC236}">
                <a16:creationId xmlns:a16="http://schemas.microsoft.com/office/drawing/2014/main" id="{0B6D8721-4533-4EE8-8073-6F41A9245019}"/>
              </a:ext>
            </a:extLst>
          </p:cNvPr>
          <p:cNvSpPr>
            <a:spLocks noGrp="1"/>
          </p:cNvSpPr>
          <p:nvPr>
            <p:ph idx="1"/>
          </p:nvPr>
        </p:nvSpPr>
        <p:spPr/>
        <p:txBody>
          <a:bodyPr>
            <a:normAutofit/>
          </a:bodyPr>
          <a:lstStyle/>
          <a:p>
            <a:r>
              <a:rPr lang="en-US" dirty="0"/>
              <a:t>Key and message are input by the user</a:t>
            </a:r>
          </a:p>
          <a:p>
            <a:pPr lvl="1"/>
            <a:r>
              <a:rPr lang="en-US" dirty="0"/>
              <a:t>The key must be 4 characters long, in order to fit a 2x2 matrix</a:t>
            </a:r>
          </a:p>
          <a:p>
            <a:endParaRPr lang="en-US" dirty="0"/>
          </a:p>
          <a:p>
            <a:r>
              <a:rPr lang="en-US" dirty="0"/>
              <a:t>Encryption text is padded with ‘x’ to ensure the number of characters is divisible by 2, and to separate duplicate letters</a:t>
            </a:r>
          </a:p>
          <a:p>
            <a:pPr lvl="1"/>
            <a:r>
              <a:rPr lang="en-US" dirty="0"/>
              <a:t>For example, ‘hello’ becomes ‘</a:t>
            </a:r>
            <a:r>
              <a:rPr lang="en-US" dirty="0" err="1"/>
              <a:t>helxleox</a:t>
            </a:r>
            <a:r>
              <a:rPr lang="en-US" dirty="0"/>
              <a:t>’</a:t>
            </a:r>
          </a:p>
          <a:p>
            <a:endParaRPr lang="en-US" dirty="0"/>
          </a:p>
          <a:p>
            <a:r>
              <a:rPr lang="en-US" dirty="0"/>
              <a:t>Decryption checks the message to ensure it is divisible by 2, but does not pad</a:t>
            </a:r>
          </a:p>
          <a:p>
            <a:pPr lvl="1"/>
            <a:r>
              <a:rPr lang="en-US" dirty="0"/>
              <a:t>For example, errors on ‘%^’ (result is empty string due to filter) and ‘DVT’ (not divisible by 2)</a:t>
            </a:r>
          </a:p>
        </p:txBody>
      </p:sp>
    </p:spTree>
    <p:extLst>
      <p:ext uri="{BB962C8B-B14F-4D97-AF65-F5344CB8AC3E}">
        <p14:creationId xmlns:p14="http://schemas.microsoft.com/office/powerpoint/2010/main" val="11970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437-1B39-40EF-B282-F8828BCF5908}"/>
              </a:ext>
            </a:extLst>
          </p:cNvPr>
          <p:cNvSpPr>
            <a:spLocks noGrp="1"/>
          </p:cNvSpPr>
          <p:nvPr>
            <p:ph type="title"/>
          </p:nvPr>
        </p:nvSpPr>
        <p:spPr/>
        <p:txBody>
          <a:bodyPr/>
          <a:lstStyle/>
          <a:p>
            <a:r>
              <a:rPr lang="en-US" dirty="0"/>
              <a:t>Program Example</a:t>
            </a:r>
          </a:p>
        </p:txBody>
      </p:sp>
      <p:sp>
        <p:nvSpPr>
          <p:cNvPr id="3" name="Content Placeholder 2">
            <a:extLst>
              <a:ext uri="{FF2B5EF4-FFF2-40B4-BE49-F238E27FC236}">
                <a16:creationId xmlns:a16="http://schemas.microsoft.com/office/drawing/2014/main" id="{40BCB86B-A641-4E20-B948-8A1AF3D95186}"/>
              </a:ext>
            </a:extLst>
          </p:cNvPr>
          <p:cNvSpPr>
            <a:spLocks noGrp="1"/>
          </p:cNvSpPr>
          <p:nvPr>
            <p:ph idx="1"/>
          </p:nvPr>
        </p:nvSpPr>
        <p:spPr>
          <a:xfrm>
            <a:off x="913795" y="1461516"/>
            <a:ext cx="10353762" cy="4058751"/>
          </a:xfrm>
        </p:spPr>
        <p:txBody>
          <a:bodyPr/>
          <a:lstStyle/>
          <a:p>
            <a:r>
              <a:rPr lang="en-US" dirty="0"/>
              <a:t>Example of Decryption if it used padding</a:t>
            </a:r>
          </a:p>
          <a:p>
            <a:pPr marL="36900" indent="0">
              <a:buNone/>
            </a:pPr>
            <a:endParaRPr lang="en-US" dirty="0"/>
          </a:p>
        </p:txBody>
      </p:sp>
      <p:pic>
        <p:nvPicPr>
          <p:cNvPr id="9" name="Picture 8">
            <a:extLst>
              <a:ext uri="{FF2B5EF4-FFF2-40B4-BE49-F238E27FC236}">
                <a16:creationId xmlns:a16="http://schemas.microsoft.com/office/drawing/2014/main" id="{1190B6D5-BAE1-4FFA-99DD-5274C0E0AD69}"/>
              </a:ext>
            </a:extLst>
          </p:cNvPr>
          <p:cNvPicPr>
            <a:picLocks noChangeAspect="1"/>
          </p:cNvPicPr>
          <p:nvPr/>
        </p:nvPicPr>
        <p:blipFill rotWithShape="1">
          <a:blip r:embed="rId2">
            <a:extLst>
              <a:ext uri="{28A0092B-C50C-407E-A947-70E740481C1C}">
                <a14:useLocalDpi xmlns:a14="http://schemas.microsoft.com/office/drawing/2010/main" val="0"/>
              </a:ext>
            </a:extLst>
          </a:blip>
          <a:srcRect l="1957"/>
          <a:stretch/>
        </p:blipFill>
        <p:spPr>
          <a:xfrm>
            <a:off x="1105429" y="1944296"/>
            <a:ext cx="8295762" cy="3646987"/>
          </a:xfrm>
          <a:prstGeom prst="rect">
            <a:avLst/>
          </a:prstGeom>
        </p:spPr>
      </p:pic>
      <p:pic>
        <p:nvPicPr>
          <p:cNvPr id="7" name="Picture 6">
            <a:extLst>
              <a:ext uri="{FF2B5EF4-FFF2-40B4-BE49-F238E27FC236}">
                <a16:creationId xmlns:a16="http://schemas.microsoft.com/office/drawing/2014/main" id="{5EB53AEA-9035-4398-B543-D615CED792BD}"/>
              </a:ext>
            </a:extLst>
          </p:cNvPr>
          <p:cNvPicPr>
            <a:picLocks noChangeAspect="1"/>
          </p:cNvPicPr>
          <p:nvPr/>
        </p:nvPicPr>
        <p:blipFill rotWithShape="1">
          <a:blip r:embed="rId3">
            <a:extLst>
              <a:ext uri="{28A0092B-C50C-407E-A947-70E740481C1C}">
                <a14:useLocalDpi xmlns:a14="http://schemas.microsoft.com/office/drawing/2010/main" val="0"/>
              </a:ext>
            </a:extLst>
          </a:blip>
          <a:srcRect r="41555"/>
          <a:stretch/>
        </p:blipFill>
        <p:spPr>
          <a:xfrm>
            <a:off x="6090676" y="3490891"/>
            <a:ext cx="4547975" cy="2935339"/>
          </a:xfrm>
          <a:prstGeom prst="rect">
            <a:avLst/>
          </a:prstGeom>
        </p:spPr>
      </p:pic>
    </p:spTree>
    <p:extLst>
      <p:ext uri="{BB962C8B-B14F-4D97-AF65-F5344CB8AC3E}">
        <p14:creationId xmlns:p14="http://schemas.microsoft.com/office/powerpoint/2010/main" val="69126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1000</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Calisto MT</vt:lpstr>
      <vt:lpstr>Wingdings 2</vt:lpstr>
      <vt:lpstr>Slate</vt:lpstr>
      <vt:lpstr>Hill Cipher</vt:lpstr>
      <vt:lpstr>What is Hill Cipher?</vt:lpstr>
      <vt:lpstr>What is Hill Cipher?</vt:lpstr>
      <vt:lpstr>Key Generation</vt:lpstr>
      <vt:lpstr>Encryption/Decryption Method</vt:lpstr>
      <vt:lpstr>Brief Historical Note</vt:lpstr>
      <vt:lpstr>Advantages and Disadvantages of Hill</vt:lpstr>
      <vt:lpstr>Our Implementation</vt:lpstr>
      <vt:lpstr>Program Example</vt:lpstr>
      <vt:lpstr>Program Examples Continued</vt:lpstr>
      <vt:lpstr>Program Examples Continued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Jules The Elder Zacher</dc:creator>
  <cp:lastModifiedBy>Jules The Elder Zacher</cp:lastModifiedBy>
  <cp:revision>65</cp:revision>
  <dcterms:created xsi:type="dcterms:W3CDTF">2021-02-26T20:52:39Z</dcterms:created>
  <dcterms:modified xsi:type="dcterms:W3CDTF">2021-03-09T22:05:16Z</dcterms:modified>
</cp:coreProperties>
</file>