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es The Elder Zacher" initials="JTEZ" lastIdx="1" clrIdx="0">
    <p:extLst>
      <p:ext uri="{19B8F6BF-5375-455C-9EA6-DF929625EA0E}">
        <p15:presenceInfo xmlns:p15="http://schemas.microsoft.com/office/powerpoint/2012/main" userId="f845df8086296f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44204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1-03-08T01:20:44.1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14462 6313 0,'28'0'125,"0"0"-109,0 0-16,0 0 16,0 0-16,0 0 15,-28 28-15,28-28 16,0 0-16,0 0 0,0 0 15,0 0 1,-1 0-16,1 0 16,0 0-16,0 0 15,0 0 1,0 0-16,0 0 16,0 0-1,0 0-15,0 0 16,0 0-16,0 0 15,0 0-15,-1 0 16,1 0-16,0 0 16,0 0-16,0 0 15,0 0-15,0 0 16,0 0 0,0 28-1,0-28-15,0 0 16,0 0-16,-1 0 15,1 0-15,0 0 16,0 0-16,0 0 16,0 0-16,0 0 0,0 0 15,0 0 1,0 0-16,0 0 0,0 0 16,0 0-16,-1 0 15,1 0-15,0 0 0,0 0 16,0 0-16,0 0 0,0 0 15,0 0-15,0 0 16,0 0-16,0 0 0,0 0 16,-1 0-16,1 0 0,0 0 15,0 0-15,0 0 0,0 0 0,0 0 16,0 0-16,0 0 16,0 0-16,0 0 15,0 0 1,-1 0-16,1 0 0,0 0 15,0 0 1,0 0 0,0 0-16,0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5.44204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0" timeString="2021-03-08T01:20:49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18650 6145 0,'-28'0'0,"1"0"15,27-28 1,-28 28-16,28-28 15,-28 28-15,0 0 0,0 0 16,0 0 0,28-28-1,-28 28-15,0 0 0,0 0 16,0 0 0,0 0-1,0 0-15,1 0 16,-1 0-16,0 0 15,28-28-15,-28 28 0,0 0 16,0 0 0,0 0-1,0 0-15,28-28 0,-28 28 16,0 0-16,0 0 16,28-28-16,-28 28 15,0 0-15,1 0 16,-1 0-1,0 0 1,0 0 15,0 0-31,0 0 16,0 0-16,0 0 16,0 0-16,0 0 15,0 0-15,0 0 16,1 0-16,27 28 0,-28-28 15,0 0-15,0 0 16,0 0-16,0 0 16,0 0-16,28 28 0,-28-28 15,0 0-15,0 0 16,28 28 0,-28-28-16,0 0 0,0 0 15,1 28 1,27 0-1,-28-28-15,0 0 16,28 28 0,-28-28-16,28 28 15,-28-28-15,28 28 0,0 0 0,-28-28 16,28 28-16,-28-28 0,28 28 0,0 0 16,0 0-16,-28-28 0,28 28 15,0-1-15,0 1 0,-28-28 16,28 28-16,0 0 0,0 0 0,0 0 15,0 0-15,-28 0 0,28 0 16,0 0-16,0 0 0,0 0 16,0 0-16,-28 0 0,28 0 0,0-1 0,0 1 15,0 0-15,-28 0 0,28 0 0,0 0 16,0 0-16,0 0 16,0 0-16,0 0 15,0 0 1,0 0-16,28-28 15,-28 28-15,0 0 16,0 0 0,28-28-16,-28 27 15,0 1-15,28-28 0,0 0 0,-28 28 16,56 0-16,-56 0 0,28-28 0,-28 28 16,0 0-16,28-28 0,0 28 0,0-28 0,-28 28 15,28-28-15,-28 28 0,27 0 0,1 0 16,0-28-16,0 28 0,0-28 0,-28 28 15,0-1-15,28-27 0,0 0 0,0 0 16,-28 28-16,28-28 0,0 0 16,0 0-16,-28 28 15,28-28-15,0 0 16,-1 0-16,1 0 0,-28 28 16,28-28-16,0 0 0,0 28 15,0-28-15,0 0 0,0 0 0,0 0 16,0 0-16,0 0 0,0 0 15,-1 0-15,1 0 0,0 0 0,0 0 16,0 0-16,0 0 16,0 0-16,0 0 0,0 0 15,0 0-15,0 0 0,0 0 0,0 0 16,-1 0-16,1 0 0,-28-28 0,28 28 0,0 0 16,0 0-16,0 0 0,-28-28 0,28 28 0,0 0 15,-28-28-15,28 28 0,0 0 0,-28-28 0,28 28 0,-28-27 16,28 27-16,-28-28 0,27 28 0,1 0 0,-28-28 0,28 0 15,-28 0-15,28 28 0,-28-28 0,28 0 0,0 0 16,-28 0-16,28 28 0,-28-28 0,28 0 0,-28 0 16,28 0-16,-28 0 0,28 1 0,0-1 15,-28 0-15,0 0 0,28 0 0,-28 0 0,0 0 16,0 0-16,0 0 0,28 0 0,-28 0 0,0 0 16,0 0-16,0 0 0,0 0 0,0 1 15,0-1-15,0 0 0,0 0 0,0 0 0,0 0 16,0 0-16,0 0 0,0 0 0,0 0 15,0 0-15,-28 28 0,28-28 0,0 0 16,-28 28-16,28-28 0,-28 28 0,28-28 0,0 1 0,-28 27 16,28-28-16,-28 28 0,28-28 0,-28 28 15,28-28-15,-28 28 0,28-28 0,-28 28 0,0-28 16,0 28-16,0-28 16,0 28-16,1 0 0,27-28 15,-28 28-15,28-28 0,-28 28 16,0 0-16,28-28 0,-28 28 0,0 0 15,28-28 1</inkml:trace>
  <inkml:trace contextRef="#ctx0" brushRef="#br0" timeOffset="3528.96">13122 8575 0,'28'0'0,"0"0"31,0 0-15,0 0-16,28 0 15,-28 0-15,0 0 0,0 0 0,-1 0 16,57 28-16,-28-28 0,-28 0 0,56 0 16,0 0-16,-57 0 0,29 28 0,0-28 0,-28 0 0,28 0 15,-28 0-15,56 0 0,-57 0 0,1 0 0,28 0 0,0 0 16,0 0-16,0 0 0,0 0 0,-1 0 0,-27 0 0,56 0 16,-56 0-16,0 0 0,0 0 0,28 0 0,-56 28 0,56-28 0,-1 0 15,-27 0-15,28 0 0,-28 0 0,0 0 0,0 0 0,0 0 0,0 0 0,28 28 16,-28-28-16,-1 0 0,29 0 0,-28 0 15,0 0-15,0 0 0,0 0 0,-28 28 0,28-28 0,0 0 16,0 28-16,0-28 0,0 0 16,-1 0-16,1 0 0,0 0 0,0 28 15,0-28-15,0 0 0,0 0 0,0 0 0,0 0 16,28 0-16,-28 0 0,0 0 0,-1 0 0,1 28 16,0-28-16,0 0 0,112 0 0,-112 0 0,28 0 15,-1 0-15,1 0 0,-28 0 0,0 0 0,0 0 0,0 0 16,56 0-16,-56 0 0,-1 0 0,1 0 0,0 0 0,0 0 15,0 0-15,0 0 0,0 0 0,0 0 0,0 0 0,28 0 0,-28 0 16,27 0-16,-27 0 0,0 0 0,28 0 0,-28 0 16,0 0-16,0 0 0,-28 28 0,56-28 0,-28 0 0,0 0 15,-1 0-15,1 0 0,0 0 0,28 0 0,-28 0 16,0 0-16,28 0 0,-28 0 0,28 0 0,-1 0 16,-27 0-16,28 0 0,-28 0 0,0 0 0,0 0 0,0 0 15,28 0-15,-28 0 0,27 0 0,1-28 0,-28 28 16,0 0-16,0 0 0,0 0 0,0 0 0,0 0 0,0 0 0,0 0 15,0 0-15,0 0 0,-1 0 0,1 0 0,0 0 0,0 0 16,0 0-16,0 0 0,0 0 16,-28-28-16,28 28 0,0 0 0,0 0 15,0 0-15,0 0 16,-1 0-16,1 0 16,0 0-16,-28-28 0,28 28 0,0 0 15,0 0-15,-28-28 16,28 28-16,0 0 0,0 0 15,0 0-15,0 0 16,-28-28-16,28 28 0,0 0 16,-1 0-16,1 0 0,0 0 15,0 0-15,-28-28 16,28 28-16,0 0 0,0 0 16,0 0-16,-28-28 0,28 28 0,0 0 15,0 0-15,-28-28 0,28 28 0,-1 0 16,1 0-16,0 0 0,0 0 15,-28-28-15,28 28 0,0 0 16,0 0 31,0 0 156,0 0-187,0 0 15,0 0-15,0 0-1,0 0 1,-1 0-16,1 0 15,0 0 1,0 0 0,0 0 31</inkml:trace>
  <inkml:trace contextRef="#ctx0" brushRef="#br0" timeOffset="6968.96">20186 7570 0,'28'0'15,"0"0"48,0 0-63,0 0 15,0 0-15,0 0 0,-1 0 0,-27 28 16,28-28-16,0 0 0,0 0 0,-28 27 16,28-27-16,0 0 0,0 0 0,-28 28 0,28-28 15,0 0-15,-28 28 0,28-28 0,-28 28 0,28-28 0,0 0 16,-1 28-16,1-28 0,0 0 15,-28 28-15,28-28 0,-28 28 0,28-28 16,0 0-16,-28 28 0,28-28 0,0 0 16,-28 28-16,28-28 0,0 28 15,0-28-15,0 0 0,-1 28 0,-27 0 16,28-28-16,0 28 0,0-28 0,0 0 16,-28 28-16,28-28 0,0 0 0,0 28 15,-28-1-15,28-27 0,0 0 0,-28 28 16,28-28-16,0 0 15,-28 28-15,28-28 0,-1 0 16,-27 28-16,28-28 0,0 0 0,-28 28 0,0 0 0,28-28 16,-28 28-16,56-28 0,-56 28 0,28-28 15,0 0-15,-28 28 0,0 0 0,28-28 0,0 28 16,0-28-16,-28 28 0,28-28 0,-1 28 0,-27 0 0,28-28 16,0 28-16,0-1 0,0 1 0,-28 0 15,28-28-15,0 28 0,0 0 0,-28 0 16,28-28-16,-28 28 0,28 0 0,0 0 0,0-28 15,-28 28-15,0 0 0,28 0 0,-28 0 16,27-28-16,-27 28 0,28 0 0,0-1 0,-28 1 16,0 0-16,28-28 0,-28 28 0,0 0 0,28 0 15,-28 0-15,28-28 0,-28 28 0,0 0 0,28-28 16,-28 28-16,0 0 0,0 0 16,0 0-16,0 0 0,0 0 0,0-1 15,28-27-15,-28 28 0,0 0 16,0 0-16,0 0 0,0 0 15,0 0-15,0 0 0,0 0 16,0 0-16,0 0 0,0 0 0,0 0 16,0 0-16,-28-28 0,28 28 0,-28-1 15,28 1-15,-28-28 0,28 28 0,0 0 16,-28-28-16,28 28 0,-28-28 0,28 28 16,0 0-16,-28-28 0,0 28 15,1-28-15,27 28 0,-28-28 16,28 28-16,-28-28 0,0 0 0,28 28 0,-28 0 15,0-28-15,28 28 0,-28-28 0,0 0 16,0 0-16,28 28 0,-28-28 16,0 0-16,0 0 0,28 27 15,-28-27-15,1 0 0,27 28 0,-28-28 16,0 0-16,0 0 0,0 0 16,0 0-16,0 0 15,0 28-15,0-28 0,0 0 16,0 0-16,0 0 0,1 0 15,-1 0-15,0 0 16,0 0-16,0 0 0,0 0 16,0 0-16,0 0 15,0 0-15,0 0 16,0 0-16,0 0 16,0 0-16,1 0 15,-1 0-15,0 0 16,28 28-16,-28-28 0,0 0 15,0 0 1,0 0-16,0 0 16,0 0-1,0 0 1,0 0-16,0 0 16,28 28-1,-27-28-15,-1 0 16,0 0-1,0 0-15,0 0 16,0 0-16,0 0 16,0 0-16,0 0 15,0 0-15,28 28 0,-28-28 16,0 0-16,1 0 16,-1 0-1,0 0 1,0 0-16,0 0 15,0 0-15,0 0 16,28 28 0,-28-28-16</inkml:trace>
  <inkml:trace contextRef="#ctx0" brushRef="#br0" timeOffset="7909.27">19963 10000 0,'-28'0'47,"28"28"15,0 0-62,0 0 16,-28-28-16,28 27 0,0 1 0,0 0 0,-28 0 15,0-28-15,28 28 0,0 0 0,0 0 0,-28-28 16,28 28-16,0 0 0,-28-28 0,28 28 16,0 0-16,0 0 0,-28-28 15,28 28-15,0 0 47,28-28 156,28 28-203,0-28 16,-28 0-16,0 0 0,27 0 0,1 0 16,0 0-16,-28 0 0,28 0 0,0 0 15,0 0-15,-28 27 0,27-27 0,-27 0 16,0 0-16,0 0 0,0 0 0,0 0 0,0 0 15,0 0-15,0 0 32,0 0-17,-28 28 1,28-28-16,-1 0 16,1 0-16,0 0 15,0 0 1,-28 28-16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B6D57-BF61-4D74-8F71-39D98AAB7709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966F2-10BF-4099-A8EC-C00752F46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If the </a:t>
            </a:r>
            <a:r>
              <a:rPr lang="en-US" sz="3200" dirty="0"/>
              <a:t>determinant DOES  share factors with the matrix, then trying to decrypt becomes impossible as it would </a:t>
            </a:r>
            <a:r>
              <a:rPr lang="en-US" sz="3200"/>
              <a:t>become ambiguous</a:t>
            </a:r>
            <a:endParaRPr lang="en-US" sz="1800" dirty="0">
              <a:effectLst/>
              <a:latin typeface="Calibri" panose="020F0502020204030204" pitchFamily="34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966F2-10BF-4099-A8EC-C00752F460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6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= mask relationship between ciphertext and Key</a:t>
            </a:r>
          </a:p>
          <a:p>
            <a:r>
              <a:rPr lang="en-US" dirty="0"/>
              <a:t>Diffusion = mask relationship between ciphertext and plaintext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966F2-10BF-4099-A8EC-C00752F460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0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966F2-10BF-4099-A8EC-C00752F460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8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8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548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1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0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51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7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7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0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0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2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373CCE-0F8D-497D-803F-F768AC89BDFA}" type="datetimeFigureOut">
              <a:rPr lang="en-US" smtClean="0"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AF21FC-7BAB-45AE-B070-8F707400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9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rogramcoding.com/p/box-sizing-border-box_474.html" TargetMode="External"/><Relationship Id="rId2" Type="http://schemas.openxmlformats.org/officeDocument/2006/relationships/hyperlink" Target="https://crypto.interactive-maths.com/hill-cipher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djugate_matrix" TargetMode="External"/><Relationship Id="rId4" Type="http://schemas.openxmlformats.org/officeDocument/2006/relationships/hyperlink" Target="https://en.wikipedia.org/wiki/Hill_ciph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interactive-maths.com/uploads/1/1/3/4/11345755/7480127_orig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interactive-maths.com/uploads/1/1/3/4/11345755/7480127_orig.jpg" TargetMode="External"/><Relationship Id="rId7" Type="http://schemas.openxmlformats.org/officeDocument/2006/relationships/image" Target="../media/image8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programcoding.com/p/box-sizing-border-box_474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.interactive-maths.com/hill-cipher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en.wikipedia.org/wiki/Adjugate_matri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ypto.interactive-maths.com/hill-cipher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64DF-1FFB-4160-9433-F95083A9A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Hill Cipher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4D68E-D33E-4DD3-A77E-D8188AC22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Implemented using Haskell</a:t>
            </a:r>
          </a:p>
        </p:txBody>
      </p:sp>
    </p:spTree>
    <p:extLst>
      <p:ext uri="{BB962C8B-B14F-4D97-AF65-F5344CB8AC3E}">
        <p14:creationId xmlns:p14="http://schemas.microsoft.com/office/powerpoint/2010/main" val="65372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7E69-0F7D-4A84-9F31-6260683A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Examples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00CA-0473-42C7-98DD-292534B75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19723"/>
            <a:ext cx="10353762" cy="4058751"/>
          </a:xfrm>
        </p:spPr>
        <p:txBody>
          <a:bodyPr/>
          <a:lstStyle/>
          <a:p>
            <a:r>
              <a:rPr lang="en-US" sz="1800" dirty="0"/>
              <a:t>Example of successful run using message ‘runner’ and key ‘test’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2545C-2F04-49CF-987B-CCBC3DF28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/>
          <a:stretch/>
        </p:blipFill>
        <p:spPr>
          <a:xfrm>
            <a:off x="804333" y="1944624"/>
            <a:ext cx="8136467" cy="3612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C7310-3BC2-49FC-8DA2-673DCAE87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980" y="4754541"/>
            <a:ext cx="5998610" cy="20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0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BED7-39AA-47A0-9D68-5E5700CA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0911-36DB-4A75-8030-C65B82D1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Image 01: </a:t>
            </a:r>
            <a:r>
              <a:rPr lang="en-US" dirty="0">
                <a:effectLst/>
              </a:rPr>
              <a:t>Hill cipher. (n.d.). Retrieved February 26, 2021, from </a:t>
            </a:r>
            <a:r>
              <a:rPr lang="en-US" dirty="0">
                <a:effectLst/>
                <a:hlinkClick r:id="rId2"/>
              </a:rPr>
              <a:t>https://crypto.interactive-maths.com/hill-cipher.html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Image 02: C program to find determinant of a matrix. (n.d.). Retrieved February 26, 2021, from </a:t>
            </a:r>
            <a:r>
              <a:rPr lang="en-US" dirty="0">
                <a:effectLst/>
                <a:hlinkClick r:id="rId3"/>
              </a:rPr>
              <a:t>https://www.cprogramcoding.com/p/box-sizing-border-box_474.html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Before Encrypting, Encryption, and Decryption instructions: Hill cipher. (2021, January 30). Retrieved February 26, 2021, from </a:t>
            </a:r>
            <a:r>
              <a:rPr lang="en-US" dirty="0">
                <a:effectLst/>
                <a:hlinkClick r:id="rId4"/>
              </a:rPr>
              <a:t>https://en.wikipedia.org/wiki/Hill_cipher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Image 03: Hill cipher. (n.d.). Retrieved February 26, 2021, from </a:t>
            </a:r>
            <a:r>
              <a:rPr lang="en-US" dirty="0">
                <a:effectLst/>
                <a:hlinkClick r:id="rId2"/>
              </a:rPr>
              <a:t>https://crypto.interactive-maths.com/hill-cipher.html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Adjugate</a:t>
            </a:r>
            <a:r>
              <a:rPr lang="en-US" dirty="0">
                <a:effectLst/>
              </a:rPr>
              <a:t> Matrix: </a:t>
            </a:r>
            <a:r>
              <a:rPr lang="en-US" dirty="0" err="1">
                <a:effectLst/>
              </a:rPr>
              <a:t>Adjugate</a:t>
            </a:r>
            <a:r>
              <a:rPr lang="en-US" dirty="0">
                <a:effectLst/>
              </a:rPr>
              <a:t> matrix. (2021, February 25). Retrieved February 26, 2021, from </a:t>
            </a:r>
            <a:r>
              <a:rPr lang="en-US" dirty="0">
                <a:effectLst/>
                <a:hlinkClick r:id="rId5"/>
              </a:rPr>
              <a:t>https://en.wikipedia.org/wiki/Adjugate_matrix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Image 04: Hill cipher. (n.d.). Retrieved February 26, 2021, from </a:t>
            </a:r>
            <a:r>
              <a:rPr lang="en-US" dirty="0">
                <a:effectLst/>
                <a:hlinkClick r:id="rId2"/>
              </a:rPr>
              <a:t>https://crypto.interactive-maths.com/hill-cipher.html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34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736D-32A3-43B5-B862-2B1C34AE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Hill Cipher?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C25C-B8D2-40A3-AD36-CF92E1C2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9810"/>
            <a:ext cx="10353762" cy="4058751"/>
          </a:xfrm>
        </p:spPr>
        <p:txBody>
          <a:bodyPr/>
          <a:lstStyle/>
          <a:p>
            <a:r>
              <a:rPr lang="en-US" dirty="0"/>
              <a:t>In short, Matrix Multiplication!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C87A9-51AE-4E4A-9181-340522B0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13" y="2114549"/>
            <a:ext cx="6867525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40F3B-E1CC-449A-B660-38C4E5249ABE}"/>
              </a:ext>
            </a:extLst>
          </p:cNvPr>
          <p:cNvSpPr txBox="1"/>
          <p:nvPr/>
        </p:nvSpPr>
        <p:spPr>
          <a:xfrm>
            <a:off x="6848408" y="5978322"/>
            <a:ext cx="267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Image 01: Encoding ‘</a:t>
            </a:r>
            <a:r>
              <a:rPr lang="en-US" sz="1100" dirty="0" err="1">
                <a:hlinkClick r:id="rId3"/>
              </a:rPr>
              <a:t>sh</a:t>
            </a:r>
            <a:r>
              <a:rPr lang="en-US" sz="1100" dirty="0">
                <a:hlinkClick r:id="rId3"/>
              </a:rPr>
              <a:t>’ with Hill Cipher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0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736D-32A3-43B5-B862-2B1C34AE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Hill Cipher?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2C25C-B8D2-40A3-AD36-CF92E1C2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9810"/>
            <a:ext cx="10353762" cy="4058751"/>
          </a:xfrm>
        </p:spPr>
        <p:txBody>
          <a:bodyPr/>
          <a:lstStyle/>
          <a:p>
            <a:r>
              <a:rPr lang="en-US" dirty="0"/>
              <a:t>In short, Matrix Multiplication!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C87A9-51AE-4E4A-9181-340522B0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913" y="2114549"/>
            <a:ext cx="6867525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240F3B-E1CC-449A-B660-38C4E5249ABE}"/>
              </a:ext>
            </a:extLst>
          </p:cNvPr>
          <p:cNvSpPr txBox="1"/>
          <p:nvPr/>
        </p:nvSpPr>
        <p:spPr>
          <a:xfrm>
            <a:off x="6848408" y="5978322"/>
            <a:ext cx="267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Image 01: Encoding ‘</a:t>
            </a:r>
            <a:r>
              <a:rPr lang="en-US" sz="1100" dirty="0" err="1">
                <a:hlinkClick r:id="rId3"/>
              </a:rPr>
              <a:t>sh</a:t>
            </a:r>
            <a:r>
              <a:rPr lang="en-US" sz="1100" dirty="0">
                <a:hlinkClick r:id="rId3"/>
              </a:rPr>
              <a:t>’ with Hill Cipher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93FFD6-98A6-4F8E-A121-53BC552CE5A0}"/>
                  </a:ext>
                </a:extLst>
              </p14:cNvPr>
              <p14:cNvContentPartPr/>
              <p14:nvPr/>
            </p14:nvContentPartPr>
            <p14:xfrm>
              <a:off x="5206320" y="2272680"/>
              <a:ext cx="804600" cy="20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93FFD6-98A6-4F8E-A121-53BC552CE5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0480" y="2209320"/>
                <a:ext cx="83592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737E16-8B91-4362-8109-DC0B11A83A84}"/>
                  </a:ext>
                </a:extLst>
              </p14:cNvPr>
              <p14:cNvContentPartPr/>
              <p14:nvPr/>
            </p14:nvContentPartPr>
            <p14:xfrm>
              <a:off x="4723920" y="2151720"/>
              <a:ext cx="3307320" cy="165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737E16-8B91-4362-8109-DC0B11A83A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4560" y="2142360"/>
                <a:ext cx="3326040" cy="16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446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2914-DAB8-4920-95DE-148BFC64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works: Before Encrypting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5B72-F76C-48F4-AA84-DF35635A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7256538" cy="4515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letter in the alphabet used is represented by a number modulo the size of the alphabet (so 26 for English)</a:t>
            </a:r>
          </a:p>
          <a:p>
            <a:endParaRPr lang="en-US" dirty="0"/>
          </a:p>
          <a:p>
            <a:r>
              <a:rPr lang="en-US" dirty="0"/>
              <a:t>The key matrix must be an invertible matrix</a:t>
            </a:r>
          </a:p>
          <a:p>
            <a:pPr lvl="1"/>
            <a:r>
              <a:rPr lang="en-US" dirty="0"/>
              <a:t>Must be square (</a:t>
            </a:r>
            <a:r>
              <a:rPr lang="en-US" i="1" dirty="0"/>
              <a:t>n </a:t>
            </a:r>
            <a:r>
              <a:rPr lang="en-US" dirty="0"/>
              <a:t>x </a:t>
            </a:r>
            <a:r>
              <a:rPr lang="en-US" i="1" dirty="0"/>
              <a:t>n</a:t>
            </a:r>
            <a:r>
              <a:rPr lang="en-US" dirty="0"/>
              <a:t>) in size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d*d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-1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≡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 1 mod 26 – look familiar?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determinant of the key matrix cannot share factors with the modulo</a:t>
            </a:r>
          </a:p>
          <a:p>
            <a:endParaRPr lang="en-US" dirty="0"/>
          </a:p>
          <a:p>
            <a:r>
              <a:rPr lang="en-US" dirty="0"/>
              <a:t>Finally, separate your message into </a:t>
            </a:r>
            <a:r>
              <a:rPr lang="en-US" i="1" dirty="0"/>
              <a:t>n</a:t>
            </a:r>
            <a:r>
              <a:rPr lang="en-US" dirty="0"/>
              <a:t> size chunks</a:t>
            </a:r>
          </a:p>
          <a:p>
            <a:pPr lvl="1"/>
            <a:r>
              <a:rPr lang="en-US" dirty="0"/>
              <a:t>Remember to pad your text to ensure it is the correct size!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51788C-C93F-4F13-9D44-556815F4F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07" y="2712944"/>
            <a:ext cx="2876550" cy="1514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A258FC-0789-415C-9606-A5504BD517E6}"/>
              </a:ext>
            </a:extLst>
          </p:cNvPr>
          <p:cNvSpPr txBox="1"/>
          <p:nvPr/>
        </p:nvSpPr>
        <p:spPr>
          <a:xfrm>
            <a:off x="8306339" y="4227419"/>
            <a:ext cx="2454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Image 02: The most basic determinant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0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EAE4-B04C-4EA8-9047-93E10B600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A263-AD59-4090-B15B-156D285C7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3" y="1732449"/>
            <a:ext cx="5510224" cy="4058751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Perform matrix multiplication on each block of your message!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8FA5B-5B2D-4824-82A7-26022B8AB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2057278"/>
            <a:ext cx="4434946" cy="3409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B03E4-D781-4A8C-9A9B-E80D00F4420B}"/>
              </a:ext>
            </a:extLst>
          </p:cNvPr>
          <p:cNvSpPr txBox="1"/>
          <p:nvPr/>
        </p:nvSpPr>
        <p:spPr>
          <a:xfrm>
            <a:off x="829129" y="5466369"/>
            <a:ext cx="44349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Image 03: Given part ‘ret’ of ‘retreat </a:t>
            </a:r>
            <a:r>
              <a:rPr lang="en-US" sz="1100" dirty="0" err="1">
                <a:hlinkClick r:id="rId3"/>
              </a:rPr>
              <a:t>nowxx</a:t>
            </a:r>
            <a:r>
              <a:rPr lang="en-US" sz="1100" dirty="0">
                <a:hlinkClick r:id="rId3"/>
              </a:rPr>
              <a:t>’ and the key ‘BAC/KUP/ABC’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150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F1D1-9ABD-45B8-9095-1E314376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EC16-9DD4-4693-BAC8-E4DAA4CC1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61067"/>
            <a:ext cx="5114472" cy="4597400"/>
          </a:xfrm>
        </p:spPr>
        <p:txBody>
          <a:bodyPr/>
          <a:lstStyle/>
          <a:p>
            <a:r>
              <a:rPr lang="en-US" dirty="0"/>
              <a:t>Find the inverse of the key matrix</a:t>
            </a:r>
          </a:p>
          <a:p>
            <a:pPr lvl="1"/>
            <a:r>
              <a:rPr lang="en-US" dirty="0"/>
              <a:t>Multiply the inverse of the key’s determinant by the </a:t>
            </a:r>
            <a:r>
              <a:rPr lang="en-US" dirty="0" err="1">
                <a:hlinkClick r:id="rId2"/>
              </a:rPr>
              <a:t>adjugate</a:t>
            </a:r>
            <a:r>
              <a:rPr lang="en-US" dirty="0">
                <a:hlinkClick r:id="rId2"/>
              </a:rPr>
              <a:t> matrix</a:t>
            </a:r>
            <a:r>
              <a:rPr lang="en-US" dirty="0"/>
              <a:t> of the key</a:t>
            </a:r>
          </a:p>
          <a:p>
            <a:pPr lvl="1"/>
            <a:r>
              <a:rPr lang="en-US" dirty="0"/>
              <a:t>In proper terms, given matrix M, determinant D, and </a:t>
            </a:r>
            <a:r>
              <a:rPr lang="en-US" dirty="0" err="1"/>
              <a:t>adjugate</a:t>
            </a:r>
            <a:r>
              <a:rPr lang="en-US" dirty="0"/>
              <a:t> Adj: </a:t>
            </a:r>
          </a:p>
          <a:p>
            <a:pPr marL="450000" lvl="1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M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-1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= D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-1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 x Adj</a:t>
            </a:r>
          </a:p>
          <a:p>
            <a:r>
              <a:rPr lang="en-US" dirty="0"/>
              <a:t>Then, multiply your encoded message with the resulting </a:t>
            </a:r>
            <a:r>
              <a:rPr lang="en-US" sz="20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M</a:t>
            </a:r>
            <a:r>
              <a:rPr lang="en-US" sz="2000" baseline="300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rPr>
              <a:t>-1 </a:t>
            </a:r>
            <a:r>
              <a:rPr lang="en-US" dirty="0"/>
              <a:t>matrix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0CC57-975F-4AB5-B7F8-AED7FFE2B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1761067"/>
            <a:ext cx="5853822" cy="1896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E530FC-46CC-4CC9-AE9E-FE10D8EF8F4A}"/>
              </a:ext>
            </a:extLst>
          </p:cNvPr>
          <p:cNvSpPr txBox="1"/>
          <p:nvPr/>
        </p:nvSpPr>
        <p:spPr>
          <a:xfrm>
            <a:off x="6028267" y="3657071"/>
            <a:ext cx="5853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Image 04: The </a:t>
            </a:r>
            <a:r>
              <a:rPr lang="en-US" sz="1100" dirty="0" err="1">
                <a:hlinkClick r:id="rId4"/>
              </a:rPr>
              <a:t>Adjugate</a:t>
            </a:r>
            <a:r>
              <a:rPr lang="en-US" sz="1100" dirty="0">
                <a:hlinkClick r:id="rId4"/>
              </a:rPr>
              <a:t> of a 3 x 3 matrix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344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EF57-973E-43BF-9635-42E00C19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Hill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C312-C7F3-4A86-BC22-A83C64CF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Advantages:</a:t>
            </a:r>
          </a:p>
          <a:p>
            <a:pPr lvl="1"/>
            <a:r>
              <a:rPr lang="en-US" sz="2000" dirty="0"/>
              <a:t>Good masking of original message</a:t>
            </a:r>
          </a:p>
          <a:p>
            <a:pPr lvl="1"/>
            <a:r>
              <a:rPr lang="en-US" sz="2000" dirty="0"/>
              <a:t>Useful as an intermediary step in other ciphers, like AES, due to diffusion</a:t>
            </a:r>
          </a:p>
          <a:p>
            <a:r>
              <a:rPr lang="en-US" sz="2400" dirty="0"/>
              <a:t>Disadvantages:</a:t>
            </a:r>
          </a:p>
          <a:p>
            <a:pPr lvl="1"/>
            <a:r>
              <a:rPr lang="en-US" sz="2000" dirty="0"/>
              <a:t>Is completely linear</a:t>
            </a:r>
          </a:p>
          <a:p>
            <a:pPr lvl="2"/>
            <a:r>
              <a:rPr lang="en-US" sz="1800" dirty="0"/>
              <a:t>Restrictions on the Key matrix, coupled with size of key, produce finite possible keys</a:t>
            </a:r>
          </a:p>
          <a:p>
            <a:pPr lvl="1"/>
            <a:r>
              <a:rPr lang="en-US" sz="2000" dirty="0"/>
              <a:t>Becomes incredibly laborious to do by hand with longer keys/messages</a:t>
            </a:r>
          </a:p>
        </p:txBody>
      </p:sp>
    </p:spTree>
    <p:extLst>
      <p:ext uri="{BB962C8B-B14F-4D97-AF65-F5344CB8AC3E}">
        <p14:creationId xmlns:p14="http://schemas.microsoft.com/office/powerpoint/2010/main" val="423168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C053-D0BA-4B81-91B8-E0A3153C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8721-4533-4EE8-8073-6F41A924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and message are input by the user</a:t>
            </a:r>
          </a:p>
          <a:p>
            <a:pPr lvl="1"/>
            <a:r>
              <a:rPr lang="en-US" dirty="0"/>
              <a:t>The key must be 4 characters long, in order to fit a 2x2 matrix</a:t>
            </a:r>
          </a:p>
          <a:p>
            <a:endParaRPr lang="en-US" dirty="0"/>
          </a:p>
          <a:p>
            <a:r>
              <a:rPr lang="en-US" dirty="0"/>
              <a:t>Encryption text is padded with ‘x’ to ensure the number of characters is divisible by 2, and to separate duplicate letters</a:t>
            </a:r>
          </a:p>
          <a:p>
            <a:pPr lvl="1"/>
            <a:r>
              <a:rPr lang="en-US" dirty="0"/>
              <a:t>For example, ‘hello’ becomes ‘</a:t>
            </a:r>
            <a:r>
              <a:rPr lang="en-US" dirty="0" err="1"/>
              <a:t>helxleox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Decryption checks the message to ensure it is divisible by 2, but does not pad</a:t>
            </a:r>
          </a:p>
        </p:txBody>
      </p:sp>
    </p:spTree>
    <p:extLst>
      <p:ext uri="{BB962C8B-B14F-4D97-AF65-F5344CB8AC3E}">
        <p14:creationId xmlns:p14="http://schemas.microsoft.com/office/powerpoint/2010/main" val="119705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E437-1B39-40EF-B282-F8828BCF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B86B-A641-4E20-B948-8A1AF3D9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1516"/>
            <a:ext cx="10353762" cy="4058751"/>
          </a:xfrm>
        </p:spPr>
        <p:txBody>
          <a:bodyPr/>
          <a:lstStyle/>
          <a:p>
            <a:r>
              <a:rPr lang="en-US" dirty="0"/>
              <a:t>Example of Decryption if it used padding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90B6D5-BAE1-4FFA-99DD-5274C0E0AD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"/>
          <a:stretch/>
        </p:blipFill>
        <p:spPr>
          <a:xfrm>
            <a:off x="913795" y="1873280"/>
            <a:ext cx="8295762" cy="3646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53AEA-9035-4398-B543-D615CED792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55"/>
          <a:stretch/>
        </p:blipFill>
        <p:spPr>
          <a:xfrm>
            <a:off x="5986446" y="3490891"/>
            <a:ext cx="4547975" cy="29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66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493</TotalTime>
  <Words>643</Words>
  <Application>Microsoft Office PowerPoint</Application>
  <PresentationFormat>Widescreen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Calisto MT</vt:lpstr>
      <vt:lpstr>Wingdings 2</vt:lpstr>
      <vt:lpstr>Slate</vt:lpstr>
      <vt:lpstr>Hill Cipher</vt:lpstr>
      <vt:lpstr>What is Hill Cipher?</vt:lpstr>
      <vt:lpstr>What is Hill Cipher?</vt:lpstr>
      <vt:lpstr>How it works: Before Encrypting</vt:lpstr>
      <vt:lpstr>Encryption</vt:lpstr>
      <vt:lpstr>Decryption</vt:lpstr>
      <vt:lpstr>Advantages and Disadvantages of Hill</vt:lpstr>
      <vt:lpstr>Our Implementation</vt:lpstr>
      <vt:lpstr>Program Example</vt:lpstr>
      <vt:lpstr>Program Examples Cont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 Cipher</dc:title>
  <dc:creator>Jules The Elder Zacher</dc:creator>
  <cp:lastModifiedBy>Jules The Elder Zacher</cp:lastModifiedBy>
  <cp:revision>51</cp:revision>
  <dcterms:created xsi:type="dcterms:W3CDTF">2021-02-26T20:52:39Z</dcterms:created>
  <dcterms:modified xsi:type="dcterms:W3CDTF">2021-03-08T02:12:05Z</dcterms:modified>
</cp:coreProperties>
</file>