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s The Elder Zacher" initials="JTEZ" lastIdx="1" clrIdx="0">
    <p:extLst>
      <p:ext uri="{19B8F6BF-5375-455C-9EA6-DF929625EA0E}">
        <p15:presenceInfo xmlns:p15="http://schemas.microsoft.com/office/powerpoint/2012/main" userId="f845df8086296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48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373CCE-0F8D-497D-803F-F768AC89BDF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uploads/1/1/3/4/11345755/7480127_orig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coding.com/p/box-sizing-border-box_474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hill-ciphe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n.wikipedia.org/wiki/Adjugate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ypto.interactive-maths.com/hill-ciph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ge.haskell.org/package/matrix-0.3.6.1/docs/Data-Matri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coding.com/p/box-sizing-border-box_474.html" TargetMode="External"/><Relationship Id="rId2" Type="http://schemas.openxmlformats.org/officeDocument/2006/relationships/hyperlink" Target="https://crypto.interactive-maths.com/hill-ciph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age.haskell.org/package/matrix-0.3.6.1/docs/Data-Matrix.html" TargetMode="External"/><Relationship Id="rId5" Type="http://schemas.openxmlformats.org/officeDocument/2006/relationships/hyperlink" Target="https://en.wikipedia.org/wiki/Adjugate_matrix" TargetMode="External"/><Relationship Id="rId4" Type="http://schemas.openxmlformats.org/officeDocument/2006/relationships/hyperlink" Target="https://en.wikipedia.org/wiki/Hill_cip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64DF-1FFB-4160-9433-F95083A9A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4D68E-D33E-4DD3-A77E-D8188AC22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Implemented using Haskell</a:t>
            </a:r>
          </a:p>
        </p:txBody>
      </p:sp>
    </p:spTree>
    <p:extLst>
      <p:ext uri="{BB962C8B-B14F-4D97-AF65-F5344CB8AC3E}">
        <p14:creationId xmlns:p14="http://schemas.microsoft.com/office/powerpoint/2010/main" val="65372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736D-32A3-43B5-B862-2B1C34AE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Hill Cipher?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C25C-B8D2-40A3-AD36-CF92E1C2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short, Matrix Multiplication!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87A9-51AE-4E4A-9181-340522B0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13" y="2114549"/>
            <a:ext cx="686752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40F3B-E1CC-449A-B660-38C4E5249ABE}"/>
              </a:ext>
            </a:extLst>
          </p:cNvPr>
          <p:cNvSpPr txBox="1"/>
          <p:nvPr/>
        </p:nvSpPr>
        <p:spPr>
          <a:xfrm>
            <a:off x="6848408" y="5978322"/>
            <a:ext cx="267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01: Encoding ‘</a:t>
            </a:r>
            <a:r>
              <a:rPr lang="en-US" sz="1100" dirty="0" err="1">
                <a:hlinkClick r:id="rId3"/>
              </a:rPr>
              <a:t>sh</a:t>
            </a:r>
            <a:r>
              <a:rPr lang="en-US" sz="1100" dirty="0">
                <a:hlinkClick r:id="rId3"/>
              </a:rPr>
              <a:t>’ with Hill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2914-DAB8-4920-95DE-148BFC64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Before Encrypting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5B72-F76C-48F4-AA84-DF35635A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256538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letter in the alphabet used is represented by a number modulo the size of the alphabet (so 26 for English)</a:t>
            </a:r>
          </a:p>
          <a:p>
            <a:endParaRPr lang="en-US" dirty="0"/>
          </a:p>
          <a:p>
            <a:r>
              <a:rPr lang="en-US" dirty="0"/>
              <a:t>The key matrix must be a square (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), invertible matrix </a:t>
            </a:r>
          </a:p>
          <a:p>
            <a:endParaRPr lang="en-US" dirty="0"/>
          </a:p>
          <a:p>
            <a:r>
              <a:rPr lang="en-US" dirty="0"/>
              <a:t>The determinant of the key matrix cannot share factors with the modulo</a:t>
            </a:r>
          </a:p>
          <a:p>
            <a:endParaRPr lang="en-US" dirty="0"/>
          </a:p>
          <a:p>
            <a:r>
              <a:rPr lang="en-US" dirty="0"/>
              <a:t>Finally, separate your message into </a:t>
            </a:r>
            <a:r>
              <a:rPr lang="en-US" i="1" dirty="0"/>
              <a:t>n</a:t>
            </a:r>
            <a:r>
              <a:rPr lang="en-US" dirty="0"/>
              <a:t> size chunks</a:t>
            </a:r>
          </a:p>
          <a:p>
            <a:pPr lvl="1"/>
            <a:r>
              <a:rPr lang="en-US" dirty="0"/>
              <a:t>Remember to pad your text and key to ensure they are the correct size!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1788C-C93F-4F13-9D44-556815F4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7" y="2712944"/>
            <a:ext cx="2876550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258FC-0789-415C-9606-A5504BD517E6}"/>
              </a:ext>
            </a:extLst>
          </p:cNvPr>
          <p:cNvSpPr txBox="1"/>
          <p:nvPr/>
        </p:nvSpPr>
        <p:spPr>
          <a:xfrm>
            <a:off x="8306339" y="4227419"/>
            <a:ext cx="2454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02: The most basic determinant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EAE4-B04C-4EA8-9047-93E10B60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A263-AD59-4090-B15B-156D285C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3" y="1732449"/>
            <a:ext cx="5510224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Perform matrix multiplication on each block of your message!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FA5B-5B2D-4824-82A7-26022B8A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057278"/>
            <a:ext cx="4434946" cy="34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03E4-D781-4A8C-9A9B-E80D00F4420B}"/>
              </a:ext>
            </a:extLst>
          </p:cNvPr>
          <p:cNvSpPr txBox="1"/>
          <p:nvPr/>
        </p:nvSpPr>
        <p:spPr>
          <a:xfrm>
            <a:off x="829129" y="5466369"/>
            <a:ext cx="4434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03: Given part ‘ret’ of ‘retreat </a:t>
            </a:r>
            <a:r>
              <a:rPr lang="en-US" sz="1100" dirty="0" err="1">
                <a:hlinkClick r:id="rId3"/>
              </a:rPr>
              <a:t>nowxx</a:t>
            </a:r>
            <a:r>
              <a:rPr lang="en-US" sz="1100" dirty="0">
                <a:hlinkClick r:id="rId3"/>
              </a:rPr>
              <a:t>’ and the key ‘BAC/KUP/ABC’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15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F1D1-9ABD-45B8-9095-1E31437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EC16-9DD4-4693-BAC8-E4DAA4CC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067"/>
            <a:ext cx="5114472" cy="4030133"/>
          </a:xfrm>
        </p:spPr>
        <p:txBody>
          <a:bodyPr/>
          <a:lstStyle/>
          <a:p>
            <a:r>
              <a:rPr lang="en-US" dirty="0"/>
              <a:t>Find the inverse of the key matrix</a:t>
            </a:r>
          </a:p>
          <a:p>
            <a:pPr lvl="1"/>
            <a:r>
              <a:rPr lang="en-US" dirty="0"/>
              <a:t>Multiply the inverse of the key’s determinant by the </a:t>
            </a:r>
            <a:r>
              <a:rPr lang="en-US" dirty="0" err="1">
                <a:hlinkClick r:id="rId2"/>
              </a:rPr>
              <a:t>adjugate</a:t>
            </a:r>
            <a:r>
              <a:rPr lang="en-US" dirty="0">
                <a:hlinkClick r:id="rId2"/>
              </a:rPr>
              <a:t> matrix</a:t>
            </a:r>
            <a:r>
              <a:rPr lang="en-US" dirty="0"/>
              <a:t> of the key</a:t>
            </a:r>
          </a:p>
          <a:p>
            <a:pPr lvl="1"/>
            <a:r>
              <a:rPr lang="en-US" dirty="0"/>
              <a:t>In proper terms, given matrix M, determinant D, and </a:t>
            </a:r>
            <a:r>
              <a:rPr lang="en-US" dirty="0" err="1"/>
              <a:t>adjugate</a:t>
            </a:r>
            <a:r>
              <a:rPr lang="en-US" dirty="0"/>
              <a:t> Adj: </a:t>
            </a:r>
          </a:p>
          <a:p>
            <a:pPr marL="450000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= D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x Adj</a:t>
            </a:r>
          </a:p>
          <a:p>
            <a:r>
              <a:rPr lang="en-US" dirty="0"/>
              <a:t>Then, multiply your encoded message with that inverse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0CC57-975F-4AB5-B7F8-AED7FFE2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761067"/>
            <a:ext cx="5853822" cy="1896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530FC-46CC-4CC9-AE9E-FE10D8EF8F4A}"/>
              </a:ext>
            </a:extLst>
          </p:cNvPr>
          <p:cNvSpPr txBox="1"/>
          <p:nvPr/>
        </p:nvSpPr>
        <p:spPr>
          <a:xfrm>
            <a:off x="6028267" y="3657071"/>
            <a:ext cx="5853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Image 04: The </a:t>
            </a:r>
            <a:r>
              <a:rPr lang="en-US" sz="1100" dirty="0" err="1">
                <a:hlinkClick r:id="rId4"/>
              </a:rPr>
              <a:t>Adjugate</a:t>
            </a:r>
            <a:r>
              <a:rPr lang="en-US" sz="1100" dirty="0">
                <a:hlinkClick r:id="rId4"/>
              </a:rPr>
              <a:t> of a 3 x 3 matrix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344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F57-973E-43BF-9635-42E00C19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Hill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C312-C7F3-4A86-BC22-A83C64CF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Good masking of original message</a:t>
            </a:r>
          </a:p>
          <a:p>
            <a:pPr lvl="1"/>
            <a:r>
              <a:rPr lang="en-US" dirty="0"/>
              <a:t>Useful as an intermediary step in other ciphers, like AES, due to diffusion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Is completely linear</a:t>
            </a:r>
          </a:p>
          <a:p>
            <a:pPr lvl="1"/>
            <a:r>
              <a:rPr lang="en-US" dirty="0"/>
              <a:t>Becomes incredibly laborious to do by hand with longer keys/messages</a:t>
            </a:r>
          </a:p>
        </p:txBody>
      </p:sp>
    </p:spTree>
    <p:extLst>
      <p:ext uri="{BB962C8B-B14F-4D97-AF65-F5344CB8AC3E}">
        <p14:creationId xmlns:p14="http://schemas.microsoft.com/office/powerpoint/2010/main" val="4231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C053-D0BA-4B81-91B8-E0A315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8721-4533-4EE8-8073-6F41A924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wonderous Haskell package </a:t>
            </a:r>
            <a:r>
              <a:rPr lang="en-US" dirty="0" err="1">
                <a:hlinkClick r:id="rId2"/>
              </a:rPr>
              <a:t>Data.Matrix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simplicity, </a:t>
            </a:r>
            <a:r>
              <a:rPr lang="en-US"/>
              <a:t>three (2x2) </a:t>
            </a:r>
            <a:r>
              <a:rPr lang="en-US" dirty="0"/>
              <a:t>key matrices are provided</a:t>
            </a:r>
          </a:p>
          <a:p>
            <a:endParaRPr lang="en-US" dirty="0"/>
          </a:p>
          <a:p>
            <a:r>
              <a:rPr lang="en-US" dirty="0"/>
              <a:t>All text is padded ‘x’</a:t>
            </a:r>
          </a:p>
          <a:p>
            <a:pPr lvl="1"/>
            <a:r>
              <a:rPr lang="en-US" dirty="0"/>
              <a:t>Also, duplicate letters are separated by ‘x’ – so ‘hello’ becomes ‘</a:t>
            </a:r>
            <a:r>
              <a:rPr lang="en-US" dirty="0" err="1"/>
              <a:t>helxleo</a:t>
            </a:r>
            <a:r>
              <a:rPr lang="en-US" dirty="0"/>
              <a:t>’ before additional padding is added if necessary</a:t>
            </a:r>
          </a:p>
          <a:p>
            <a:endParaRPr lang="en-US" dirty="0"/>
          </a:p>
          <a:p>
            <a:r>
              <a:rPr lang="en-US" dirty="0"/>
              <a:t>Other information</a:t>
            </a:r>
          </a:p>
          <a:p>
            <a:endParaRPr lang="en-US" dirty="0"/>
          </a:p>
          <a:p>
            <a:r>
              <a:rPr lang="en-US" dirty="0"/>
              <a:t>Get some snippets for images maybe?</a:t>
            </a:r>
          </a:p>
        </p:txBody>
      </p:sp>
    </p:spTree>
    <p:extLst>
      <p:ext uri="{BB962C8B-B14F-4D97-AF65-F5344CB8AC3E}">
        <p14:creationId xmlns:p14="http://schemas.microsoft.com/office/powerpoint/2010/main" val="119705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ED7-39AA-47A0-9D68-5E5700C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0911-36DB-4A75-8030-C65B82D1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Image 01: </a:t>
            </a:r>
            <a:r>
              <a:rPr lang="en-US" dirty="0">
                <a:effectLst/>
              </a:rPr>
              <a:t>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02: C program to find determinant of a matrix. (n.d.). Retrieved February 26, 2021, from </a:t>
            </a:r>
            <a:r>
              <a:rPr lang="en-US" dirty="0">
                <a:effectLst/>
                <a:hlinkClick r:id="rId3"/>
              </a:rPr>
              <a:t>https://www.cprogramcoding.com/p/box-sizing-border-box_474.html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Before Encrypting, Encryption, and Decryption instructions: Hill cipher. (2021, January 30). Retrieved February 26, 2021, from </a:t>
            </a:r>
            <a:r>
              <a:rPr lang="en-US" dirty="0">
                <a:effectLst/>
                <a:hlinkClick r:id="rId4"/>
              </a:rPr>
              <a:t>https://en.wikipedia.org/wiki/Hill_cipher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03: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Matrix: </a:t>
            </a:r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matrix. (2021, February 25). Retrieved February 26, 2021, from </a:t>
            </a:r>
            <a:r>
              <a:rPr lang="en-US" dirty="0">
                <a:effectLst/>
                <a:hlinkClick r:id="rId5"/>
              </a:rPr>
              <a:t>https://en.wikipedia.org/wiki/Adjugate_matrix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04: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Data.Matrix</a:t>
            </a:r>
            <a:r>
              <a:rPr lang="en-US" dirty="0">
                <a:effectLst/>
              </a:rPr>
              <a:t> Package: Matrix type. (n.d.). Retrieved February 26, 2021, from </a:t>
            </a:r>
            <a:r>
              <a:rPr lang="en-US" dirty="0">
                <a:effectLst/>
                <a:hlinkClick r:id="rId6"/>
              </a:rPr>
              <a:t>https://hackage.haskell.org/package/matrix-0.3.6.1/docs/Data-Matrix.html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167</TotalTime>
  <Words>549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Hill Cipher</vt:lpstr>
      <vt:lpstr>What is Hill Cipher?</vt:lpstr>
      <vt:lpstr>How it works: Before Encrypting</vt:lpstr>
      <vt:lpstr>Encryption</vt:lpstr>
      <vt:lpstr>Decryption</vt:lpstr>
      <vt:lpstr>Advantages and Disadvantages of Hill</vt:lpstr>
      <vt:lpstr>Our Implementation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Cipher</dc:title>
  <dc:creator>Jules The Elder Zacher</dc:creator>
  <cp:lastModifiedBy>Jules The Elder Zacher</cp:lastModifiedBy>
  <cp:revision>20</cp:revision>
  <dcterms:created xsi:type="dcterms:W3CDTF">2021-02-26T20:52:39Z</dcterms:created>
  <dcterms:modified xsi:type="dcterms:W3CDTF">2021-02-26T23:40:02Z</dcterms:modified>
</cp:coreProperties>
</file>