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Montserrat"/>
      <p:regular r:id="rId15"/>
    </p:embeddedFont>
    <p:embeddedFont>
      <p:font typeface="Lato" panose="020F0502020204030203"/>
      <p:regular r:id="rId16"/>
    </p:embeddedFont>
    <p:embeddedFont>
      <p:font typeface="Calibri" panose="020F050202020403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3c6a56f147_0_1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c6a56f147_0_1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23c6a56f147_0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c6a56f147_0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23c6a56f147_0_1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3c6a56f147_0_1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23c6a56f147_0_1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3c6a56f147_0_1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23c6a56f147_0_1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c6a56f147_0_1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23c6a56f147_0_2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c6a56f147_0_2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23c6a56f147_0_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c6a56f147_0_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hyperlink" Target="https://www.kaggle.com/datasets/amithasanshuvo/cardiac-data-nhanes/cod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16555" y="1242695"/>
            <a:ext cx="5973445" cy="15138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Calibri" panose="020F0502020204030204" charset="0"/>
                <a:cs typeface="Calibri" panose="020F0502020204030204" charset="0"/>
                <a:sym typeface="+mn-ea"/>
              </a:rPr>
              <a:t>Prediction of Clinical Risk Factors of Diabetes Using Multiple Machine Learning Techniques Resolving Class Imbalance</a:t>
            </a:r>
            <a:endParaRPr lang="en-US" sz="2400" b="1" dirty="0">
              <a:latin typeface="Calibri" panose="020F0502020204030204" charset="0"/>
              <a:cs typeface="Calibri" panose="020F0502020204030204" charset="0"/>
              <a:sym typeface="+mn-ea"/>
            </a:endParaRPr>
          </a:p>
        </p:txBody>
      </p:sp>
      <p:sp>
        <p:nvSpPr>
          <p:cNvPr id="135" name="Google Shape;135;p13"/>
          <p:cNvSpPr txBox="1"/>
          <p:nvPr>
            <p:ph type="subTitle" idx="1"/>
          </p:nvPr>
        </p:nvSpPr>
        <p:spPr>
          <a:xfrm>
            <a:off x="5083810" y="3395345"/>
            <a:ext cx="3470910" cy="1035685"/>
          </a:xfrm>
          <a:prstGeom prst="rect">
            <a:avLst/>
          </a:prstGeom>
        </p:spPr>
        <p:txBody>
          <a:bodyPr spcFirstLastPara="1" wrap="square" lIns="91425" tIns="91425" rIns="91425" bIns="91425" anchor="t" anchorCtr="0">
            <a:normAutofit fontScale="90000" lnSpcReduction="20000"/>
          </a:bodyPr>
          <a:lstStyle/>
          <a:p>
            <a:pPr algn="l"/>
            <a:r>
              <a:rPr lang="en-US" sz="1780" b="1" dirty="0">
                <a:latin typeface="Calibri" panose="020F0502020204030204" charset="0"/>
                <a:cs typeface="Calibri" panose="020F0502020204030204" charset="0"/>
                <a:sym typeface="+mn-ea"/>
              </a:rPr>
              <a:t>TEAM:</a:t>
            </a:r>
            <a:endParaRPr lang="en-US" sz="1780" b="1" dirty="0">
              <a:latin typeface="Calibri" panose="020F0502020204030204" charset="0"/>
              <a:cs typeface="Calibri" panose="020F0502020204030204" charset="0"/>
            </a:endParaRPr>
          </a:p>
          <a:p>
            <a:pPr algn="l"/>
            <a:r>
              <a:rPr lang="en-US" sz="1780" b="1" dirty="0">
                <a:latin typeface="Calibri" panose="020F0502020204030204" charset="0"/>
                <a:cs typeface="Calibri" panose="020F0502020204030204" charset="0"/>
                <a:sym typeface="+mn-ea"/>
              </a:rPr>
              <a:t>              </a:t>
            </a:r>
            <a:r>
              <a:rPr lang="en-US" sz="1780" b="1" dirty="0">
                <a:latin typeface="Calibri" panose="020F0502020204030204" charset="0"/>
                <a:cs typeface="Calibri" panose="020F0502020204030204" charset="0"/>
                <a:sym typeface="+mn-ea"/>
              </a:rPr>
              <a:t>WASEEMA BEGUM</a:t>
            </a:r>
            <a:endParaRPr lang="en-US" sz="1780" b="1" dirty="0">
              <a:latin typeface="Calibri" panose="020F0502020204030204" charset="0"/>
              <a:cs typeface="Calibri" panose="020F0502020204030204" charset="0"/>
            </a:endParaRPr>
          </a:p>
          <a:p>
            <a:pPr algn="l"/>
            <a:r>
              <a:rPr lang="en-US" sz="1780" b="1" dirty="0">
                <a:latin typeface="Calibri" panose="020F0502020204030204" charset="0"/>
                <a:cs typeface="Calibri" panose="020F0502020204030204" charset="0"/>
                <a:sym typeface="+mn-ea"/>
              </a:rPr>
              <a:t>              NAGABHUSHAN REDDY </a:t>
            </a:r>
            <a:endParaRPr lang="en-US" sz="1780" b="1" dirty="0">
              <a:latin typeface="Calibri" panose="020F0502020204030204" charset="0"/>
              <a:cs typeface="Calibri" panose="020F0502020204030204" charset="0"/>
            </a:endParaRPr>
          </a:p>
          <a:p>
            <a:pPr algn="l"/>
            <a:r>
              <a:rPr lang="en-US" sz="1780" b="1" dirty="0">
                <a:latin typeface="Calibri" panose="020F0502020204030204" charset="0"/>
                <a:cs typeface="Calibri" panose="020F0502020204030204" charset="0"/>
                <a:sym typeface="+mn-ea"/>
              </a:rPr>
              <a:t>              NAVEEN PREETHAM</a:t>
            </a:r>
            <a:endParaRPr lang="en-US" sz="1780" b="1" dirty="0">
              <a:latin typeface="Times New Roman" panose="02020603050405020304"/>
              <a:cs typeface="Calibri" panose="020F0502020204030204"/>
            </a:endParaRPr>
          </a:p>
          <a:p>
            <a:pPr marL="0" lvl="0" indent="0" algn="l" rtl="0">
              <a:spcBef>
                <a:spcPts val="0"/>
              </a:spcBef>
              <a:spcAft>
                <a:spcPts val="0"/>
              </a:spcAft>
              <a:buNone/>
            </a:pPr>
            <a:endParaRPr lang="en-US" sz="1780" b="1" dirty="0">
              <a:latin typeface="Times New Roman" panose="02020603050405020304"/>
              <a:cs typeface="Calibri" panose="020F0502020204030204"/>
            </a:endParaRPr>
          </a:p>
        </p:txBody>
      </p:sp>
      <p:graphicFrame>
        <p:nvGraphicFramePr>
          <p:cNvPr id="1" name="Table 0"/>
          <p:cNvGraphicFramePr/>
          <p:nvPr/>
        </p:nvGraphicFramePr>
        <p:xfrm>
          <a:off x="1423670" y="203835"/>
          <a:ext cx="6497320" cy="354965"/>
        </p:xfrm>
        <a:graphic>
          <a:graphicData uri="http://schemas.openxmlformats.org/drawingml/2006/table">
            <a:tbl>
              <a:tblPr firstRow="1" bandRow="1">
                <a:tableStyleId>{5C22544A-7EE6-4342-B048-85BDC9FD1C3A}</a:tableStyleId>
              </a:tblPr>
              <a:tblGrid>
                <a:gridCol w="6497320"/>
              </a:tblGrid>
              <a:tr h="354965">
                <a:tc>
                  <a:txBody>
                    <a:bodyPr/>
                    <a:p>
                      <a:pPr>
                        <a:buNone/>
                      </a:pPr>
                      <a:r>
                        <a:rPr lang="en-IN" altLang="en-US" sz="1600">
                          <a:solidFill>
                            <a:schemeClr val="bg1"/>
                          </a:solidFill>
                          <a:latin typeface="Calibri" panose="020F0502020204030204" charset="0"/>
                          <a:cs typeface="Calibri" panose="020F0502020204030204" charset="0"/>
                        </a:rPr>
                        <a:t>INTRO TO ARTIFICIAL INTELLIGENCE - DSCI-6612-02</a:t>
                      </a:r>
                      <a:endParaRPr lang="en-IN" altLang="en-US" sz="1600">
                        <a:solidFill>
                          <a:schemeClr val="bg1"/>
                        </a:solidFill>
                        <a:latin typeface="Calibri" panose="020F0502020204030204" charset="0"/>
                        <a:cs typeface="Calibri" panose="020F0502020204030204" charset="0"/>
                      </a:endParaRPr>
                    </a:p>
                  </a:txBody>
                  <a:tcP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Calibri" panose="020F0502020204030204" charset="0"/>
                <a:cs typeface="Calibri" panose="020F0502020204030204" charset="0"/>
              </a:rPr>
              <a:t>Abstract:</a:t>
            </a:r>
            <a:endParaRPr lang="en-GB">
              <a:latin typeface="Calibri" panose="020F0502020204030204" charset="0"/>
              <a:cs typeface="Calibri" panose="020F0502020204030204" charset="0"/>
            </a:endParaRPr>
          </a:p>
        </p:txBody>
      </p:sp>
      <p:sp>
        <p:nvSpPr>
          <p:cNvPr id="141" name="Google Shape;141;p1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00">
                <a:latin typeface="Calibri" panose="020F0502020204030204" charset="0"/>
                <a:cs typeface="Calibri" panose="020F0502020204030204" charset="0"/>
              </a:rPr>
              <a:t>The main goal of this </a:t>
            </a:r>
            <a:r>
              <a:rPr lang="en-IN" altLang="en-GB" sz="1600">
                <a:latin typeface="Calibri" panose="020F0502020204030204" charset="0"/>
                <a:cs typeface="Calibri" panose="020F0502020204030204" charset="0"/>
              </a:rPr>
              <a:t>project</a:t>
            </a:r>
            <a:r>
              <a:rPr lang="en-GB" sz="1600">
                <a:latin typeface="Calibri" panose="020F0502020204030204" charset="0"/>
                <a:cs typeface="Calibri" panose="020F0502020204030204" charset="0"/>
              </a:rPr>
              <a:t> is to investigate potential risk factors for diabetes using machine learning techniques. Age, blood-related diabetes, cholesterol, and BMI were identified to be important risk factors for diabetes in the study, which made use of a sizable dataset. The likelihood of further difficulties can be decreased by early identification of these risk factors. The random forest classification technique was used by the researchers to attain a high accuracy score. Overall, this research can help people with diabetes live better lives by offering important insights into the early detection of the condition.</a:t>
            </a:r>
            <a:endParaRPr lang="en-GB" sz="1600">
              <a:latin typeface="Calibri" panose="020F0502020204030204" charset="0"/>
              <a:cs typeface="Calibri" panose="020F0502020204030204" charset="0"/>
            </a:endParaRPr>
          </a:p>
          <a:p>
            <a:pPr marL="0" lvl="0" indent="0" algn="l" rtl="0">
              <a:spcBef>
                <a:spcPts val="1200"/>
              </a:spcBef>
              <a:spcAft>
                <a:spcPts val="0"/>
              </a:spcAft>
              <a:buNone/>
            </a:pPr>
            <a:endParaRPr sz="1600">
              <a:latin typeface="Calibri" panose="020F0502020204030204" charset="0"/>
              <a:cs typeface="Calibri" panose="020F0502020204030204" charset="0"/>
            </a:endParaRPr>
          </a:p>
          <a:p>
            <a:pPr marL="0" lvl="0" indent="0" algn="l" rtl="0">
              <a:spcBef>
                <a:spcPts val="1200"/>
              </a:spcBef>
              <a:spcAft>
                <a:spcPts val="1200"/>
              </a:spcAft>
              <a:buNone/>
            </a:pPr>
            <a:endParaRPr sz="16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Calibri" panose="020F0502020204030204" charset="0"/>
                <a:cs typeface="Calibri" panose="020F0502020204030204" charset="0"/>
              </a:rPr>
              <a:t>Introduction:</a:t>
            </a:r>
            <a:endParaRPr lang="en-GB">
              <a:latin typeface="Calibri" panose="020F0502020204030204" charset="0"/>
              <a:cs typeface="Calibri" panose="020F0502020204030204" charset="0"/>
            </a:endParaRPr>
          </a:p>
        </p:txBody>
      </p:sp>
      <p:sp>
        <p:nvSpPr>
          <p:cNvPr id="147" name="Google Shape;147;p15"/>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600">
                <a:latin typeface="Calibri" panose="020F0502020204030204" charset="0"/>
                <a:cs typeface="Calibri" panose="020F0502020204030204" charset="0"/>
              </a:rPr>
              <a:t>The necessity of early diagnosis, the global rise in diabetes, and the consequences it can bring about. The study attempts to address problems like class imbalance and outliers in the data and proposes the use of machine learning and statistical analysis to discover potential risk factors for diabetes. The whole workflow and suggested artificial neural network design are described, and the risk factors are examined using logistic regression and analysis of variance. The results are then compared to other cutting-edge methods, and classification algorithms are subsequently utilized to identify diabetic patients. Overall, this research can help people with diabetes live better lives by offering important insights into the early detection of the condition.</a:t>
            </a:r>
            <a:endParaRPr lang="en-GB" sz="16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Calibri" panose="020F0502020204030204" charset="0"/>
                <a:cs typeface="Calibri" panose="020F0502020204030204" charset="0"/>
              </a:rPr>
              <a:t>DATASET:</a:t>
            </a:r>
            <a:endParaRPr lang="en-GB">
              <a:latin typeface="Calibri" panose="020F0502020204030204" charset="0"/>
              <a:cs typeface="Calibri" panose="020F0502020204030204" charset="0"/>
            </a:endParaRPr>
          </a:p>
        </p:txBody>
      </p:sp>
      <p:sp>
        <p:nvSpPr>
          <p:cNvPr id="153" name="Google Shape;153;p16"/>
          <p:cNvSpPr txBox="1"/>
          <p:nvPr>
            <p:ph type="body" idx="1"/>
          </p:nvPr>
        </p:nvSpPr>
        <p:spPr>
          <a:xfrm>
            <a:off x="1246065" y="947790"/>
            <a:ext cx="7038900" cy="3444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200">
                <a:latin typeface="Calibri" panose="020F0502020204030204" charset="0"/>
                <a:cs typeface="Calibri" panose="020F0502020204030204" charset="0"/>
              </a:rPr>
              <a:t>Data from the National Health and Nutrition Examination Survey (NHANES) from 1999–2000 to 2015–2016 were used in this study. NHANES is a health and nutrition assessment program that gathers various kinds of data from the population of the United States. The demographic, survey, test, and laboratory data from this time period were combined to create the dataset used in this study.</a:t>
            </a:r>
            <a:endParaRPr lang="en-GB" sz="1200">
              <a:latin typeface="Calibri" panose="020F0502020204030204" charset="0"/>
              <a:cs typeface="Calibri" panose="020F0502020204030204" charset="0"/>
            </a:endParaRPr>
          </a:p>
          <a:p>
            <a:pPr marL="0" lvl="0" indent="0" algn="just" rtl="0">
              <a:spcBef>
                <a:spcPts val="1200"/>
              </a:spcBef>
              <a:spcAft>
                <a:spcPts val="0"/>
              </a:spcAft>
              <a:buNone/>
            </a:pPr>
            <a:r>
              <a:rPr lang="en-GB" sz="1200">
                <a:latin typeface="Calibri" panose="020F0502020204030204" charset="0"/>
                <a:cs typeface="Calibri" panose="020F0502020204030204" charset="0"/>
              </a:rPr>
              <a:t>37,079 people responded to the survey, including 32,227 normal respondents and 4,852 people with diabetes. The dataset contains 51 different characteristics, such as gender, height, weight, blood-related diabetes, and stroke. In this study, diabetes is regarded as the dependent variable, and 25 independent variables were chosen for analysis based on the significance of their features and their effects on people with diabetes.</a:t>
            </a:r>
            <a:endParaRPr lang="en-GB" sz="1200">
              <a:latin typeface="Calibri" panose="020F0502020204030204" charset="0"/>
              <a:cs typeface="Calibri" panose="020F0502020204030204" charset="0"/>
            </a:endParaRPr>
          </a:p>
          <a:p>
            <a:pPr marL="0" lvl="0" indent="0" algn="just" rtl="0">
              <a:spcBef>
                <a:spcPts val="1200"/>
              </a:spcBef>
              <a:spcAft>
                <a:spcPts val="0"/>
              </a:spcAft>
              <a:buNone/>
            </a:pPr>
            <a:r>
              <a:rPr lang="en-GB" sz="1200">
                <a:latin typeface="Calibri" panose="020F0502020204030204" charset="0"/>
                <a:cs typeface="Calibri" panose="020F0502020204030204" charset="0"/>
              </a:rPr>
              <a:t>A dataset analysis known as exploratory data analysis (EDA) was done. Further analysis did not take into account other variables that were not connected with the outcome variable, including ratio family income poverty, pulse rate (60s), annual family income, lymphocyte, monocyte, eosinophil, basophil, and mean cell volume. In this study, Python was utilized for all analysis and experimentation. A class imbalance in the dataset was addressed by allocating class weights while training with various machine learning algorithms.</a:t>
            </a:r>
            <a:endParaRPr lang="en-GB" sz="1200">
              <a:latin typeface="Calibri" panose="020F0502020204030204" charset="0"/>
              <a:cs typeface="Calibri" panose="020F0502020204030204" charset="0"/>
            </a:endParaRPr>
          </a:p>
          <a:p>
            <a:pPr marL="0" lvl="0" indent="0" algn="l" rtl="0">
              <a:spcBef>
                <a:spcPts val="1200"/>
              </a:spcBef>
              <a:spcAft>
                <a:spcPts val="1200"/>
              </a:spcAft>
              <a:buNone/>
            </a:pPr>
            <a:r>
              <a:rPr lang="en-GB" sz="1200">
                <a:latin typeface="Calibri" panose="020F0502020204030204" charset="0"/>
                <a:cs typeface="Calibri" panose="020F0502020204030204" charset="0"/>
              </a:rPr>
              <a:t>kaggle:</a:t>
            </a:r>
            <a:r>
              <a:rPr lang="en-GB" sz="1200" u="sng">
                <a:solidFill>
                  <a:srgbClr val="0563C1"/>
                </a:solidFill>
                <a:latin typeface="Calibri" panose="020F0502020204030204" charset="0"/>
                <a:ea typeface="Times New Roman" panose="02020603050405020304"/>
                <a:cs typeface="Calibri" panose="020F0502020204030204" charset="0"/>
                <a:sym typeface="Times New Roman" panose="02020603050405020304"/>
                <a:hlinkClick r:id="rId1"/>
              </a:rPr>
              <a:t>https://www.kaggle.com/datasets/amithasanshuvo/cardiac-data-nhanes/code</a:t>
            </a:r>
            <a:endParaRPr lang="en-GB" sz="1200" u="sng">
              <a:solidFill>
                <a:srgbClr val="0563C1"/>
              </a:solidFill>
              <a:latin typeface="Calibri" panose="020F0502020204030204" charset="0"/>
              <a:ea typeface="Times New Roman" panose="02020603050405020304"/>
              <a:cs typeface="Calibri" panose="020F0502020204030204" charset="0"/>
              <a:sym typeface="Times New Roman" panose="02020603050405020304"/>
              <a:hlinkClick r:id="rId1"/>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Calibri" panose="020F0502020204030204" charset="0"/>
                <a:cs typeface="Calibri" panose="020F0502020204030204" charset="0"/>
              </a:rPr>
              <a:t>DATA PREPROCESSING</a:t>
            </a:r>
            <a:r>
              <a:rPr lang="en-GB">
                <a:latin typeface="Calibri" panose="020F0502020204030204" charset="0"/>
                <a:cs typeface="Calibri" panose="020F0502020204030204" charset="0"/>
              </a:rPr>
              <a:t>:</a:t>
            </a:r>
            <a:endParaRPr lang="en-GB">
              <a:latin typeface="Calibri" panose="020F0502020204030204" charset="0"/>
              <a:cs typeface="Calibri" panose="020F0502020204030204" charset="0"/>
            </a:endParaRPr>
          </a:p>
        </p:txBody>
      </p:sp>
      <p:sp>
        <p:nvSpPr>
          <p:cNvPr id="159" name="Google Shape;159;p17"/>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600">
                <a:latin typeface="Calibri" panose="020F0502020204030204" charset="0"/>
                <a:cs typeface="Calibri" panose="020F0502020204030204" charset="0"/>
              </a:rPr>
              <a:t>The dataset underwent data preprocessing, including managing outliers, allocating class weights, and data normalization. The Interquartile Range (IQR) approach was used to find outliers in the dataset, which were then replaced with median values. The dataset also contained a class imbalance, which was corrected by allocating class weights using the scikit-learn tool. Finally, using the same tool, data standardization was done to rescale the distribution of values so that the mean was 0 and the standard deviation was 1.</a:t>
            </a:r>
            <a:endParaRPr lang="en-GB" sz="16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r>
              <a:rPr lang="en-GB" sz="2000">
                <a:latin typeface="Calibri" panose="020F0502020204030204" charset="0"/>
                <a:cs typeface="Calibri" panose="020F0502020204030204" charset="0"/>
              </a:rPr>
              <a:t>METHODOLOGY:</a:t>
            </a:r>
            <a:endParaRPr lang="en-GB" sz="2000">
              <a:latin typeface="Calibri" panose="020F0502020204030204" charset="0"/>
              <a:cs typeface="Calibri" panose="020F0502020204030204" charset="0"/>
            </a:endParaRPr>
          </a:p>
        </p:txBody>
      </p:sp>
      <p:sp>
        <p:nvSpPr>
          <p:cNvPr id="165" name="Google Shape;165;p18"/>
          <p:cNvSpPr txBox="1"/>
          <p:nvPr>
            <p:ph type="body" idx="1"/>
          </p:nvPr>
        </p:nvSpPr>
        <p:spPr>
          <a:xfrm>
            <a:off x="1251780" y="1354190"/>
            <a:ext cx="7038900" cy="29112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GB" sz="1600">
                <a:latin typeface="Calibri" panose="020F0502020204030204" charset="0"/>
                <a:cs typeface="Calibri" panose="020F0502020204030204" charset="0"/>
              </a:rPr>
              <a:t>On the basis of logistic regression and univariate feature selection, 25 out of 51 independent variables were chosen for analysis.</a:t>
            </a:r>
            <a:endParaRPr lang="en-GB" sz="1600">
              <a:latin typeface="Calibri" panose="020F0502020204030204" charset="0"/>
              <a:cs typeface="Calibri" panose="020F0502020204030204" charset="0"/>
            </a:endParaRPr>
          </a:p>
          <a:p>
            <a:pPr marL="457200" lvl="0" indent="-311150" algn="just" rtl="0">
              <a:spcBef>
                <a:spcPts val="0"/>
              </a:spcBef>
              <a:spcAft>
                <a:spcPts val="0"/>
              </a:spcAft>
              <a:buSzPts val="1300"/>
              <a:buChar char="●"/>
            </a:pPr>
            <a:r>
              <a:rPr lang="en-GB" sz="1600">
                <a:latin typeface="Calibri" panose="020F0502020204030204" charset="0"/>
                <a:cs typeface="Calibri" panose="020F0502020204030204" charset="0"/>
              </a:rPr>
              <a:t>ANOVA F-scores were used to rank the top characteristics and determine the relevance of each feature.</a:t>
            </a:r>
            <a:endParaRPr lang="en-GB" sz="1600">
              <a:latin typeface="Calibri" panose="020F0502020204030204" charset="0"/>
              <a:cs typeface="Calibri" panose="020F0502020204030204" charset="0"/>
            </a:endParaRPr>
          </a:p>
          <a:p>
            <a:pPr marL="457200" lvl="0" indent="-311150" algn="just" rtl="0">
              <a:spcBef>
                <a:spcPts val="0"/>
              </a:spcBef>
              <a:spcAft>
                <a:spcPts val="0"/>
              </a:spcAft>
              <a:buSzPts val="1300"/>
              <a:buChar char="●"/>
            </a:pPr>
            <a:r>
              <a:rPr lang="en-GB" sz="1600">
                <a:latin typeface="Calibri" panose="020F0502020204030204" charset="0"/>
                <a:cs typeface="Calibri" panose="020F0502020204030204" charset="0"/>
              </a:rPr>
              <a:t>With the use of p-value, confidence interval, and odd ratio, logistic regression was utilized to pinpoint relative risk variables.</a:t>
            </a:r>
            <a:endParaRPr lang="en-GB" sz="1600">
              <a:latin typeface="Calibri" panose="020F0502020204030204" charset="0"/>
              <a:cs typeface="Calibri" panose="020F0502020204030204" charset="0"/>
            </a:endParaRPr>
          </a:p>
          <a:p>
            <a:pPr marL="457200" lvl="0" indent="-311150" algn="just" rtl="0">
              <a:spcBef>
                <a:spcPts val="0"/>
              </a:spcBef>
              <a:spcAft>
                <a:spcPts val="0"/>
              </a:spcAft>
              <a:buSzPts val="1300"/>
              <a:buChar char="●"/>
            </a:pPr>
            <a:r>
              <a:rPr lang="en-GB" sz="1600">
                <a:latin typeface="Calibri" panose="020F0502020204030204" charset="0"/>
                <a:cs typeface="Calibri" panose="020F0502020204030204" charset="0"/>
              </a:rPr>
              <a:t>The ShuffleSplit function was used to create separate train and validation sets before cross-validation.</a:t>
            </a:r>
            <a:endParaRPr lang="en-GB" sz="1600">
              <a:latin typeface="Calibri" panose="020F0502020204030204" charset="0"/>
              <a:cs typeface="Calibri" panose="020F0502020204030204" charset="0"/>
            </a:endParaRPr>
          </a:p>
          <a:p>
            <a:pPr marL="457200" lvl="0" indent="-311150" algn="just" rtl="0">
              <a:spcBef>
                <a:spcPts val="0"/>
              </a:spcBef>
              <a:spcAft>
                <a:spcPts val="0"/>
              </a:spcAft>
              <a:buSzPts val="1300"/>
              <a:buChar char="●"/>
            </a:pPr>
            <a:r>
              <a:rPr lang="en-GB" sz="1600">
                <a:latin typeface="Calibri" panose="020F0502020204030204" charset="0"/>
                <a:cs typeface="Calibri" panose="020F0502020204030204" charset="0"/>
              </a:rPr>
              <a:t>Prediction models included Logistic Regression, SVM with RBF Kernel, Random Forest, Decision Tree, ANN and CNN.</a:t>
            </a:r>
            <a:endParaRPr lang="en-GB" sz="1600">
              <a:latin typeface="Calibri" panose="020F0502020204030204" charset="0"/>
              <a:cs typeface="Calibri" panose="020F0502020204030204" charset="0"/>
            </a:endParaRPr>
          </a:p>
          <a:p>
            <a:pPr marL="457200" lvl="0" indent="-311150" algn="just" rtl="0">
              <a:spcBef>
                <a:spcPts val="0"/>
              </a:spcBef>
              <a:spcAft>
                <a:spcPts val="0"/>
              </a:spcAft>
              <a:buSzPts val="1300"/>
              <a:buChar char="●"/>
            </a:pPr>
            <a:r>
              <a:rPr lang="en-GB" sz="1600">
                <a:latin typeface="Calibri" panose="020F0502020204030204" charset="0"/>
                <a:cs typeface="Calibri" panose="020F0502020204030204" charset="0"/>
              </a:rPr>
              <a:t>AUC score, F1 score, recall, accuracy, and precision were used to assess the models' performance.</a:t>
            </a:r>
            <a:endParaRPr lang="en-GB" sz="1600">
              <a:latin typeface="Calibri" panose="020F0502020204030204" charset="0"/>
              <a:cs typeface="Calibri" panose="020F0502020204030204" charset="0"/>
            </a:endParaRPr>
          </a:p>
          <a:p>
            <a:pPr marL="0" lvl="0" indent="0" algn="l" rtl="0">
              <a:spcBef>
                <a:spcPts val="1200"/>
              </a:spcBef>
              <a:spcAft>
                <a:spcPts val="1200"/>
              </a:spcAft>
              <a:buNone/>
            </a:pPr>
            <a:endParaRPr lang="en-GB" sz="16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Calibri" panose="020F0502020204030204" charset="0"/>
                <a:cs typeface="Calibri" panose="020F0502020204030204" charset="0"/>
              </a:rPr>
              <a:t>Proposed CNN Model:</a:t>
            </a:r>
            <a:endParaRPr lang="en-GB">
              <a:latin typeface="Calibri" panose="020F0502020204030204" charset="0"/>
              <a:cs typeface="Calibri" panose="020F0502020204030204" charset="0"/>
            </a:endParaRPr>
          </a:p>
        </p:txBody>
      </p:sp>
      <p:sp>
        <p:nvSpPr>
          <p:cNvPr id="171" name="Google Shape;171;p19"/>
          <p:cNvSpPr txBox="1"/>
          <p:nvPr>
            <p:ph type="body" idx="1"/>
          </p:nvPr>
        </p:nvSpPr>
        <p:spPr>
          <a:xfrm>
            <a:off x="1245870" y="1063625"/>
            <a:ext cx="7225665" cy="4131945"/>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800">
                <a:latin typeface="Calibri" panose="020F0502020204030204" charset="0"/>
                <a:cs typeface="Calibri" panose="020F0502020204030204" charset="0"/>
              </a:rPr>
              <a:t>Input layer: The input layer takes a 3D input of shape (batch_size, timesteps, input_dim), where the batch size represents the number of samples in each batch, the number of timesteps represents the number of time steps in the input sequence, and the input dimension represents the number of features in the input data.</a:t>
            </a:r>
            <a:endParaRPr sz="4800">
              <a:latin typeface="Calibri" panose="020F0502020204030204" charset="0"/>
              <a:cs typeface="Calibri" panose="020F0502020204030204" charset="0"/>
            </a:endParaRPr>
          </a:p>
          <a:p>
            <a:pPr marL="0" lvl="0" indent="0" algn="l" rtl="0">
              <a:spcBef>
                <a:spcPts val="1200"/>
              </a:spcBef>
              <a:spcAft>
                <a:spcPts val="0"/>
              </a:spcAft>
              <a:buNone/>
            </a:pPr>
            <a:r>
              <a:rPr lang="en-GB" sz="4800">
                <a:latin typeface="Calibri" panose="020F0502020204030204" charset="0"/>
                <a:cs typeface="Calibri" panose="020F0502020204030204" charset="0"/>
              </a:rPr>
              <a:t>Convolutional layer: A 1D convolutional layer is added with 64 filters and a kernel size of 3. The activation function used is ReLU.</a:t>
            </a:r>
            <a:endParaRPr sz="4800">
              <a:latin typeface="Calibri" panose="020F0502020204030204" charset="0"/>
              <a:cs typeface="Calibri" panose="020F0502020204030204" charset="0"/>
            </a:endParaRPr>
          </a:p>
          <a:p>
            <a:pPr marL="0" lvl="0" indent="0" algn="l" rtl="0">
              <a:spcBef>
                <a:spcPts val="1200"/>
              </a:spcBef>
              <a:spcAft>
                <a:spcPts val="0"/>
              </a:spcAft>
              <a:buNone/>
            </a:pPr>
            <a:r>
              <a:rPr lang="en-GB" sz="4800">
                <a:latin typeface="Calibri" panose="020F0502020204030204" charset="0"/>
                <a:cs typeface="Calibri" panose="020F0502020204030204" charset="0"/>
              </a:rPr>
              <a:t>Max pooling layer: A max pooling layer is added with a pool size of 2.</a:t>
            </a:r>
            <a:endParaRPr sz="4800">
              <a:latin typeface="Calibri" panose="020F0502020204030204" charset="0"/>
              <a:cs typeface="Calibri" panose="020F0502020204030204" charset="0"/>
            </a:endParaRPr>
          </a:p>
          <a:p>
            <a:pPr marL="0" lvl="0" indent="0" algn="l" rtl="0">
              <a:spcBef>
                <a:spcPts val="1200"/>
              </a:spcBef>
              <a:spcAft>
                <a:spcPts val="0"/>
              </a:spcAft>
              <a:buNone/>
            </a:pPr>
            <a:r>
              <a:rPr lang="en-GB" sz="4800">
                <a:latin typeface="Calibri" panose="020F0502020204030204" charset="0"/>
                <a:cs typeface="Calibri" panose="020F0502020204030204" charset="0"/>
              </a:rPr>
              <a:t>Flatten layer: A flatten layer is added to transform the 3D output from the previous layer into a 2D input for the fully connected layers.</a:t>
            </a:r>
            <a:endParaRPr sz="4800">
              <a:latin typeface="Calibri" panose="020F0502020204030204" charset="0"/>
              <a:cs typeface="Calibri" panose="020F0502020204030204" charset="0"/>
            </a:endParaRPr>
          </a:p>
          <a:p>
            <a:pPr marL="0" lvl="0" indent="0" algn="l" rtl="0">
              <a:spcBef>
                <a:spcPts val="1200"/>
              </a:spcBef>
              <a:spcAft>
                <a:spcPts val="0"/>
              </a:spcAft>
              <a:buNone/>
            </a:pPr>
            <a:r>
              <a:rPr lang="en-GB" sz="4800">
                <a:latin typeface="Calibri" panose="020F0502020204030204" charset="0"/>
                <a:cs typeface="Calibri" panose="020F0502020204030204" charset="0"/>
              </a:rPr>
              <a:t>Fully connected layers: Three fully connected layers are added with 256, 128, and 64 neurons respectively. The activation function used is ReLU. Dropout is added with a rate of 0.5 for the first fully connected layer and a rate of 0.4 for the second fully connected layer.</a:t>
            </a:r>
            <a:endParaRPr sz="4800">
              <a:latin typeface="Calibri" panose="020F0502020204030204" charset="0"/>
              <a:cs typeface="Calibri" panose="020F0502020204030204" charset="0"/>
            </a:endParaRPr>
          </a:p>
          <a:p>
            <a:pPr marL="0" lvl="0" indent="0" algn="l" rtl="0">
              <a:spcBef>
                <a:spcPts val="1200"/>
              </a:spcBef>
              <a:spcAft>
                <a:spcPts val="0"/>
              </a:spcAft>
              <a:buNone/>
            </a:pPr>
            <a:r>
              <a:rPr lang="en-GB" sz="4800">
                <a:latin typeface="Calibri" panose="020F0502020204030204" charset="0"/>
                <a:cs typeface="Calibri" panose="020F0502020204030204" charset="0"/>
              </a:rPr>
              <a:t>Output layer: The output layer has a single neuron with a sigmoid activation function, which gives a binary classification output.</a:t>
            </a:r>
            <a:endParaRPr sz="4800">
              <a:latin typeface="Calibri" panose="020F0502020204030204" charset="0"/>
              <a:cs typeface="Calibri" panose="020F0502020204030204" charset="0"/>
            </a:endParaRPr>
          </a:p>
          <a:p>
            <a:pPr marL="0" lvl="0" indent="0" algn="l" rtl="0">
              <a:spcBef>
                <a:spcPts val="1200"/>
              </a:spcBef>
              <a:spcAft>
                <a:spcPts val="0"/>
              </a:spcAft>
              <a:buNone/>
            </a:pPr>
            <a:r>
              <a:rPr lang="en-GB" sz="4800">
                <a:latin typeface="Calibri" panose="020F0502020204030204" charset="0"/>
                <a:cs typeface="Calibri" panose="020F0502020204030204" charset="0"/>
              </a:rPr>
              <a:t>Compilation: The model is compiled with the Adam optimizer, binary cross-entropy loss function, and accuracy as the evaluation metric.</a:t>
            </a:r>
            <a:endParaRPr sz="4800">
              <a:latin typeface="Calibri" panose="020F0502020204030204" charset="0"/>
              <a:cs typeface="Calibri" panose="020F0502020204030204" charset="0"/>
            </a:endParaRPr>
          </a:p>
          <a:p>
            <a:pPr marL="0" lvl="0" indent="0" algn="l" rtl="0">
              <a:spcBef>
                <a:spcPts val="1200"/>
              </a:spcBef>
              <a:spcAft>
                <a:spcPts val="0"/>
              </a:spcAft>
              <a:buNone/>
            </a:pPr>
            <a:endParaRPr sz="4000"/>
          </a:p>
          <a:p>
            <a:pPr marL="0" lvl="0" indent="0" algn="l" rtl="0">
              <a:spcBef>
                <a:spcPts val="1200"/>
              </a:spcBef>
              <a:spcAft>
                <a:spcPts val="0"/>
              </a:spcAft>
              <a:buNone/>
            </a:pPr>
            <a:r>
              <a:rPr lang="en-GB" sz="4000"/>
              <a:t>Training: The model is trained on the training data with a batch size of 10 and for 100 epochs. The class weights are</a:t>
            </a:r>
            <a:r>
              <a:rPr lang="en-GB" sz="4400"/>
              <a:t> used to handle class imbalance, and the validation data is used for validation during training.</a:t>
            </a:r>
            <a:endParaRPr sz="4400"/>
          </a:p>
          <a:p>
            <a:pPr marL="0" lvl="0" indent="0" algn="l" rtl="0">
              <a:spcBef>
                <a:spcPts val="1200"/>
              </a:spcBef>
              <a:spcAft>
                <a:spcPts val="1200"/>
              </a:spcAft>
              <a:buNone/>
            </a:pP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Calibri" panose="020F0502020204030204" charset="0"/>
                <a:cs typeface="Calibri" panose="020F0502020204030204" charset="0"/>
              </a:rPr>
              <a:t>CONCLUSION:</a:t>
            </a:r>
            <a:endParaRPr lang="en-GB">
              <a:latin typeface="Calibri" panose="020F0502020204030204" charset="0"/>
              <a:cs typeface="Calibri" panose="020F0502020204030204" charset="0"/>
            </a:endParaRPr>
          </a:p>
        </p:txBody>
      </p:sp>
      <p:sp>
        <p:nvSpPr>
          <p:cNvPr id="177" name="Google Shape;177;p20"/>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600">
                <a:latin typeface="Calibri" panose="020F0502020204030204" charset="0"/>
                <a:cs typeface="Calibri" panose="020F0502020204030204" charset="0"/>
              </a:rPr>
              <a:t>The goal of this project is to discover and evaluate potential clinical risk factors for diabetes and to suggest a useful system for categorizing diabetic patients according to their characteristics. In order to handle outliers and class imbalance, the study evaluated 37,079 patient observations and replaced extreme values with medians. Using logistic regression and ANOVA techniques, the most important risk factors were shown to be age, blood-related diabetes, cholesterol, and BMI. The random forest algorithm outperformed all other classification algorithms in terms of accuracy (.90) and AUC score (.98). Even though the results were better than previous approaches, upgraded strategies could still lead to even better results.</a:t>
            </a:r>
            <a:endParaRPr lang="en-GB" sz="16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6497</Words>
  <Application>WPS Presentation</Application>
  <PresentationFormat/>
  <Paragraphs>58</Paragraphs>
  <Slides>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8</vt:i4>
      </vt:variant>
    </vt:vector>
  </HeadingPairs>
  <TitlesOfParts>
    <vt:vector size="27" baseType="lpstr">
      <vt:lpstr>Arial</vt:lpstr>
      <vt:lpstr>SimSun</vt:lpstr>
      <vt:lpstr>Wingdings</vt:lpstr>
      <vt:lpstr>Arial</vt:lpstr>
      <vt:lpstr>Montserrat</vt:lpstr>
      <vt:lpstr>Lato</vt:lpstr>
      <vt:lpstr>Times New Roman</vt:lpstr>
      <vt:lpstr>Microsoft YaHei</vt:lpstr>
      <vt:lpstr>Arial Unicode MS</vt:lpstr>
      <vt:lpstr>Calibri</vt:lpstr>
      <vt:lpstr>Calibri</vt:lpstr>
      <vt:lpstr>Times New Roman</vt:lpstr>
      <vt:lpstr>Malgun Gothic</vt:lpstr>
      <vt:lpstr>MingLiU-ExtB</vt:lpstr>
      <vt:lpstr>Mongolian Baiti</vt:lpstr>
      <vt:lpstr>Microsoft Tai Le</vt:lpstr>
      <vt:lpstr>Microsoft PhagsPa</vt:lpstr>
      <vt:lpstr>Microsoft Yi Baiti</vt:lpstr>
      <vt:lpstr>Focus</vt:lpstr>
      <vt:lpstr>PowerPoint 演示文稿</vt:lpstr>
      <vt:lpstr>Abstract:</vt:lpstr>
      <vt:lpstr>Introduction:</vt:lpstr>
      <vt:lpstr>DATASET:</vt:lpstr>
      <vt:lpstr>DATA PREPROCESSING:</vt:lpstr>
      <vt:lpstr> METHODOLOGY:</vt:lpstr>
      <vt:lpstr>Proposed CNN Model:</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Clinical Risk Factors of Diabetes Using Multiple Machine Learning Techniques Resolving Class Imbalance</dc:title>
  <dc:creator/>
  <cp:lastModifiedBy>Chinna</cp:lastModifiedBy>
  <cp:revision>1</cp:revision>
  <dcterms:created xsi:type="dcterms:W3CDTF">2023-05-01T00:41:49Z</dcterms:created>
  <dcterms:modified xsi:type="dcterms:W3CDTF">2023-05-01T00:41:51Z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5FB3BA87A4884299BA46BBFAC514C806</vt:lpwstr>
  </property>
  <property fmtid="{D5CDD505-2E9C-101B-9397-08002B2CF9AE}" pid="3" name="KSOProductBuildVer">
    <vt:lpwstr>1033-11.2.0.11537</vt:lpwstr>
  </property>
</Properties>
</file>