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+ghQNqSPzp/Cqaw+K0J4/2npp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4ef72f025_3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c4ef72f025_3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4ef72f025_3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c4ef72f025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4ef72f025_3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c4ef72f025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4ef72f025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c4ef72f025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2700000">
            <a:off x="10365253" y="-514542"/>
            <a:ext cx="2039436" cy="1444373"/>
          </a:xfrm>
          <a:custGeom>
            <a:avLst/>
            <a:gdLst/>
            <a:ahLst/>
            <a:cxnLst/>
            <a:rect l="l" t="t" r="r" b="b"/>
            <a:pathLst>
              <a:path w="2495927" h="1767670" extrusionOk="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2700000">
            <a:off x="10782779" y="539055"/>
            <a:ext cx="745834" cy="745834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2700000">
            <a:off x="7112657" y="1748175"/>
            <a:ext cx="933492" cy="93349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rot="2700000">
            <a:off x="9430613" y="5023033"/>
            <a:ext cx="856138" cy="856138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 rot="2700000">
            <a:off x="9901313" y="5596021"/>
            <a:ext cx="381459" cy="38145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rot="2700000">
            <a:off x="7257893" y="5848285"/>
            <a:ext cx="714978" cy="71497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489033" y="5474491"/>
            <a:ext cx="2767017" cy="1383509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 rot="2700000">
            <a:off x="563919" y="753376"/>
            <a:ext cx="5353835" cy="5353835"/>
          </a:xfrm>
          <a:custGeom>
            <a:avLst/>
            <a:gdLst/>
            <a:ahLst/>
            <a:cxnLst/>
            <a:rect l="l" t="t" r="r" b="b"/>
            <a:pathLst>
              <a:path w="5353835" h="5353835" extrusionOk="0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>
            <a:spLocks noGrp="1"/>
          </p:cNvSpPr>
          <p:nvPr>
            <p:ph type="subTitle" idx="1"/>
          </p:nvPr>
        </p:nvSpPr>
        <p:spPr>
          <a:xfrm>
            <a:off x="2052489" y="4089613"/>
            <a:ext cx="2442690" cy="91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000"/>
              <a:buNone/>
            </a:pPr>
            <a:r>
              <a:rPr lang="en-GB" sz="2000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By Team Starneo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1149675" y="1496896"/>
            <a:ext cx="4248318" cy="195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4800"/>
              <a:buFont typeface="Calibri"/>
              <a:buNone/>
            </a:pPr>
            <a:r>
              <a:rPr lang="en-GB" sz="4800" b="1">
                <a:solidFill>
                  <a:srgbClr val="080808"/>
                </a:solidFill>
                <a:latin typeface="Arial"/>
                <a:ea typeface="Arial"/>
                <a:cs typeface="Arial"/>
                <a:sym typeface="Arial"/>
              </a:rPr>
              <a:t>Get Help App</a:t>
            </a:r>
            <a:endParaRPr sz="4800" b="1">
              <a:solidFill>
                <a:srgbClr val="08080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" descr="Timel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04" t="9097" r="1" b="21720"/>
          <a:stretch/>
        </p:blipFill>
        <p:spPr>
          <a:xfrm>
            <a:off x="7331676" y="1852615"/>
            <a:ext cx="4538589" cy="315277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1" name="Google Shape;101;p1"/>
          <p:cNvSpPr txBox="1"/>
          <p:nvPr/>
        </p:nvSpPr>
        <p:spPr>
          <a:xfrm>
            <a:off x="705388" y="2913300"/>
            <a:ext cx="59751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chemeClr val="dk2"/>
                </a:solidFill>
              </a:rPr>
              <a:t>	   </a:t>
            </a:r>
            <a:r>
              <a:rPr lang="en-GB" sz="2800" b="1" i="0" u="none" strike="noStrike" cap="none" dirty="0">
                <a:solidFill>
                  <a:schemeClr val="dk2"/>
                </a:solidFill>
              </a:rPr>
              <a:t>Project Plan </a:t>
            </a:r>
            <a:endParaRPr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b="1" i="0" u="none" strike="noStrike" cap="none" dirty="0">
                <a:solidFill>
                  <a:schemeClr val="dk2"/>
                </a:solidFill>
              </a:rPr>
              <a:t>&amp; </a:t>
            </a:r>
            <a:r>
              <a:rPr lang="en-GB" sz="2800" b="1" i="0" u="none" strike="noStrike" cap="none" dirty="0">
                <a:solidFill>
                  <a:schemeClr val="dk2"/>
                </a:solidFill>
              </a:rPr>
              <a:t>Risk Management Strategy </a:t>
            </a:r>
            <a:endParaRPr sz="2800" i="0" u="none" strike="noStrike" cap="none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/>
          <p:nvPr/>
        </p:nvSpPr>
        <p:spPr>
          <a:xfrm>
            <a:off x="111025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1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 b="1">
                <a:latin typeface="Arial"/>
                <a:ea typeface="Arial"/>
                <a:cs typeface="Arial"/>
                <a:sym typeface="Arial"/>
              </a:rPr>
              <a:t>Project Plans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1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1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1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1"/>
          <p:cNvSpPr txBox="1"/>
          <p:nvPr/>
        </p:nvSpPr>
        <p:spPr>
          <a:xfrm>
            <a:off x="1682125" y="1612638"/>
            <a:ext cx="107262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 sz="3000" b="1"/>
              <a:t>The work to be done</a:t>
            </a: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 sz="3000" b="1"/>
              <a:t>Tasks priority order:</a:t>
            </a:r>
            <a:endParaRPr sz="3000" b="1"/>
          </a:p>
          <a:p>
            <a:pPr marL="9144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GB" sz="2600" b="1"/>
              <a:t>Low</a:t>
            </a:r>
            <a:endParaRPr sz="2600" b="1"/>
          </a:p>
          <a:p>
            <a:pPr marL="9144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GB" sz="2600" b="1"/>
              <a:t>Medium</a:t>
            </a:r>
            <a:endParaRPr sz="2600" b="1"/>
          </a:p>
          <a:p>
            <a:pPr marL="9144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GB" sz="2600" b="1"/>
              <a:t>High</a:t>
            </a:r>
            <a:endParaRPr sz="2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 sz="3000" b="1"/>
              <a:t>12 weeks to be filled out.</a:t>
            </a:r>
            <a:endParaRPr sz="3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2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 b="1">
                <a:latin typeface="Arial"/>
                <a:ea typeface="Arial"/>
                <a:cs typeface="Arial"/>
                <a:sym typeface="Arial"/>
              </a:rPr>
              <a:t>Project Plans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2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2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2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2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2054275" y="1834325"/>
            <a:ext cx="11037300" cy="3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 sz="3000" b="1"/>
              <a:t>Tasks title / name.</a:t>
            </a: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 sz="3000" b="1"/>
              <a:t>Tasks Summary.</a:t>
            </a: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 sz="3000" b="1"/>
              <a:t>Phase/Task Leadership.</a:t>
            </a: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 b="1"/>
              <a:t>Risk Register - Medium</a:t>
            </a:r>
            <a:endParaRPr/>
          </a:p>
        </p:txBody>
      </p:sp>
      <p:sp>
        <p:nvSpPr>
          <p:cNvPr id="242" name="Google Shape;242;p13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3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3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3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3"/>
          <p:cNvSpPr txBox="1"/>
          <p:nvPr/>
        </p:nvSpPr>
        <p:spPr>
          <a:xfrm>
            <a:off x="2590175" y="1986375"/>
            <a:ext cx="60771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eriod"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Meeting the user wants.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eriod"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Team Management.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eriod"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Time Management.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4ef72f025_3_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c4ef72f025_3_30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00" cy="11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 b="1"/>
              <a:t>Risk Register - High</a:t>
            </a:r>
            <a:endParaRPr/>
          </a:p>
        </p:txBody>
      </p:sp>
      <p:sp>
        <p:nvSpPr>
          <p:cNvPr id="253" name="Google Shape;253;gc4ef72f025_3_30"/>
          <p:cNvSpPr/>
          <p:nvPr/>
        </p:nvSpPr>
        <p:spPr>
          <a:xfrm rot="2700000">
            <a:off x="11052660" y="2120011"/>
            <a:ext cx="645306" cy="645306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c4ef72f025_3_30"/>
          <p:cNvSpPr/>
          <p:nvPr/>
        </p:nvSpPr>
        <p:spPr>
          <a:xfrm rot="-5400000">
            <a:off x="10288968" y="1343059"/>
            <a:ext cx="2532900" cy="1272900"/>
          </a:xfrm>
          <a:prstGeom prst="triangle">
            <a:avLst>
              <a:gd name="adj" fmla="val 50000"/>
            </a:avLst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c4ef72f025_3_30"/>
          <p:cNvSpPr/>
          <p:nvPr/>
        </p:nvSpPr>
        <p:spPr>
          <a:xfrm rot="5400000">
            <a:off x="-501690" y="5103247"/>
            <a:ext cx="2017500" cy="10140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c4ef72f025_3_30"/>
          <p:cNvSpPr/>
          <p:nvPr/>
        </p:nvSpPr>
        <p:spPr>
          <a:xfrm rot="2700000">
            <a:off x="427814" y="5728750"/>
            <a:ext cx="485782" cy="485782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c4ef72f025_3_30"/>
          <p:cNvSpPr txBox="1"/>
          <p:nvPr/>
        </p:nvSpPr>
        <p:spPr>
          <a:xfrm>
            <a:off x="2542550" y="1911350"/>
            <a:ext cx="68103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eriod"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Documentation Process. 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eriod"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Testing and Debugging.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eriod"/>
            </a:pPr>
            <a:r>
              <a:rPr lang="en-GB" sz="3600" b="1">
                <a:latin typeface="Calibri"/>
                <a:ea typeface="Calibri"/>
                <a:cs typeface="Calibri"/>
                <a:sym typeface="Calibri"/>
              </a:rPr>
              <a:t>Presenting.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4ef72f025_3_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c4ef72f025_3_21"/>
          <p:cNvSpPr/>
          <p:nvPr/>
        </p:nvSpPr>
        <p:spPr>
          <a:xfrm rot="2700000">
            <a:off x="11052660" y="2120011"/>
            <a:ext cx="645306" cy="645306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c4ef72f025_3_21"/>
          <p:cNvSpPr/>
          <p:nvPr/>
        </p:nvSpPr>
        <p:spPr>
          <a:xfrm rot="-5400000">
            <a:off x="10288968" y="1343059"/>
            <a:ext cx="2532900" cy="1272900"/>
          </a:xfrm>
          <a:prstGeom prst="triangle">
            <a:avLst>
              <a:gd name="adj" fmla="val 50000"/>
            </a:avLst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c4ef72f025_3_21"/>
          <p:cNvSpPr/>
          <p:nvPr/>
        </p:nvSpPr>
        <p:spPr>
          <a:xfrm rot="5400000">
            <a:off x="-501690" y="5103247"/>
            <a:ext cx="2017500" cy="10140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c4ef72f025_3_21"/>
          <p:cNvSpPr/>
          <p:nvPr/>
        </p:nvSpPr>
        <p:spPr>
          <a:xfrm rot="2700000">
            <a:off x="427814" y="5728750"/>
            <a:ext cx="485782" cy="485782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gc4ef72f025_3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450" y="571500"/>
            <a:ext cx="5715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4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4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4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4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4"/>
          <p:cNvSpPr txBox="1"/>
          <p:nvPr/>
        </p:nvSpPr>
        <p:spPr>
          <a:xfrm>
            <a:off x="161470" y="124558"/>
            <a:ext cx="9833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GB" sz="4400" b="1" i="0" u="none" strike="noStrike" cap="none"/>
              <a:t>Q &amp; A</a:t>
            </a:r>
            <a:endParaRPr sz="4400" b="1" i="0" u="none" strike="noStrike" cap="none"/>
          </a:p>
        </p:txBody>
      </p:sp>
      <p:pic>
        <p:nvPicPr>
          <p:cNvPr id="278" name="Google Shape;278;p14" descr="Questi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2077" y="2184277"/>
            <a:ext cx="3245796" cy="3245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5"/>
          <p:cNvSpPr/>
          <p:nvPr/>
        </p:nvSpPr>
        <p:spPr>
          <a:xfrm rot="2700000">
            <a:off x="-1872577" y="1372793"/>
            <a:ext cx="6135300" cy="5537781"/>
          </a:xfrm>
          <a:custGeom>
            <a:avLst/>
            <a:gdLst/>
            <a:ahLst/>
            <a:cxnLst/>
            <a:rect l="l" t="t" r="r" b="b"/>
            <a:pathLst>
              <a:path w="6135300" h="5537781" extrusionOk="0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5"/>
          <p:cNvSpPr/>
          <p:nvPr/>
        </p:nvSpPr>
        <p:spPr>
          <a:xfrm rot="2700000">
            <a:off x="2069931" y="-1536286"/>
            <a:ext cx="6135300" cy="6135298"/>
          </a:xfrm>
          <a:custGeom>
            <a:avLst/>
            <a:gdLst/>
            <a:ahLst/>
            <a:cxnLst/>
            <a:rect l="l" t="t" r="r" b="b"/>
            <a:pathLst>
              <a:path w="6135300" h="6135298" extrusionOk="0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5"/>
          <p:cNvSpPr/>
          <p:nvPr/>
        </p:nvSpPr>
        <p:spPr>
          <a:xfrm rot="2700000">
            <a:off x="8050242" y="292975"/>
            <a:ext cx="5056735" cy="9206602"/>
          </a:xfrm>
          <a:custGeom>
            <a:avLst/>
            <a:gdLst/>
            <a:ahLst/>
            <a:cxnLst/>
            <a:rect l="l" t="t" r="r" b="b"/>
            <a:pathLst>
              <a:path w="5053652" h="9200989" extrusionOk="0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5"/>
          <p:cNvSpPr/>
          <p:nvPr/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5"/>
          <p:cNvSpPr/>
          <p:nvPr/>
        </p:nvSpPr>
        <p:spPr>
          <a:xfrm rot="2700000">
            <a:off x="563919" y="753376"/>
            <a:ext cx="5353835" cy="5353835"/>
          </a:xfrm>
          <a:custGeom>
            <a:avLst/>
            <a:gdLst/>
            <a:ahLst/>
            <a:cxnLst/>
            <a:rect l="l" t="t" r="r" b="b"/>
            <a:pathLst>
              <a:path w="5353835" h="5353835" extrusionOk="0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116701" y="2452526"/>
            <a:ext cx="4248318" cy="195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3600"/>
              <a:buFont typeface="Calibri"/>
              <a:buNone/>
            </a:pPr>
            <a:r>
              <a:rPr lang="en-GB" sz="3600" b="1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  <a:t>Thank You! </a:t>
            </a:r>
            <a:br>
              <a:rPr lang="en-GB" sz="3600" b="1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3600" b="1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  <a:t>That’s All Folks! </a:t>
            </a:r>
            <a:br>
              <a:rPr lang="en-GB" sz="3600" b="1">
                <a:solidFill>
                  <a:srgbClr val="08080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1">
              <a:solidFill>
                <a:srgbClr val="08080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5"/>
          <p:cNvSpPr/>
          <p:nvPr/>
        </p:nvSpPr>
        <p:spPr>
          <a:xfrm rot="10800000">
            <a:off x="7026569" y="0"/>
            <a:ext cx="3216074" cy="1608038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5"/>
          <p:cNvSpPr/>
          <p:nvPr/>
        </p:nvSpPr>
        <p:spPr>
          <a:xfrm>
            <a:off x="3586059" y="4738109"/>
            <a:ext cx="4239780" cy="2119891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15" descr="Timelin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04" t="9097" r="1" b="21720"/>
          <a:stretch/>
        </p:blipFill>
        <p:spPr>
          <a:xfrm>
            <a:off x="7331676" y="1852615"/>
            <a:ext cx="4538589" cy="315277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93" name="Google Shape;293;p15" descr="Sta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3636" y="3563383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 b="1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09" name="Google Shape;109;p2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10" name="Google Shape;110;p2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11" name="Google Shape;111;p2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</a:endParaRPr>
          </a:p>
        </p:txBody>
      </p:sp>
      <p:grpSp>
        <p:nvGrpSpPr>
          <p:cNvPr id="112" name="Google Shape;112;p2"/>
          <p:cNvGrpSpPr/>
          <p:nvPr/>
        </p:nvGrpSpPr>
        <p:grpSpPr>
          <a:xfrm>
            <a:off x="797510" y="2152640"/>
            <a:ext cx="10817690" cy="3411557"/>
            <a:chOff x="212335" y="469890"/>
            <a:chExt cx="10817690" cy="3411557"/>
          </a:xfrm>
        </p:grpSpPr>
        <p:sp>
          <p:nvSpPr>
            <p:cNvPr id="113" name="Google Shape;113;p2"/>
            <p:cNvSpPr/>
            <p:nvPr/>
          </p:nvSpPr>
          <p:spPr>
            <a:xfrm>
              <a:off x="212335" y="469890"/>
              <a:ext cx="1335915" cy="1335915"/>
            </a:xfrm>
            <a:prstGeom prst="ellipse">
              <a:avLst/>
            </a:prstGeom>
            <a:solidFill>
              <a:srgbClr val="88C1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92877" y="750432"/>
              <a:ext cx="774830" cy="77483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834517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1834517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GB" sz="2400" b="1" i="0" u="none" strike="noStrike" cap="none">
                  <a:solidFill>
                    <a:schemeClr val="dk1"/>
                  </a:solidFill>
                </a:rPr>
                <a:t>Proposed Approach</a:t>
              </a:r>
              <a:endParaRPr sz="2400" b="1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532139" y="469890"/>
              <a:ext cx="1335915" cy="1335915"/>
            </a:xfrm>
            <a:prstGeom prst="ellipse">
              <a:avLst/>
            </a:prstGeom>
            <a:solidFill>
              <a:srgbClr val="33A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812681" y="750432"/>
              <a:ext cx="774830" cy="77483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154322" y="469890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7154325" y="469900"/>
              <a:ext cx="3875700" cy="133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GB" sz="2400" b="1" i="0" u="none" strike="noStrike" cap="none">
                  <a:solidFill>
                    <a:schemeClr val="dk1"/>
                  </a:solidFill>
                </a:rPr>
                <a:t>Deliverable &amp;</a:t>
              </a:r>
              <a:br>
                <a:rPr lang="en-GB" sz="2400" b="1" i="0" u="none" strike="noStrike" cap="none">
                  <a:solidFill>
                    <a:schemeClr val="dk1"/>
                  </a:solidFill>
                </a:rPr>
              </a:br>
              <a:r>
                <a:rPr lang="en-GB" sz="2400" b="1" i="0" u="none" strike="noStrike" cap="none">
                  <a:solidFill>
                    <a:schemeClr val="dk1"/>
                  </a:solidFill>
                </a:rPr>
                <a:t> Technical</a:t>
              </a:r>
              <a:r>
                <a:rPr lang="en-GB" sz="2400" b="1">
                  <a:solidFill>
                    <a:schemeClr val="dk1"/>
                  </a:solidFill>
                </a:rPr>
                <a:t> </a:t>
              </a:r>
              <a:r>
                <a:rPr lang="en-GB" sz="2400" b="1" i="0" u="none" strike="noStrike" cap="none">
                  <a:solidFill>
                    <a:schemeClr val="dk1"/>
                  </a:solidFill>
                </a:rPr>
                <a:t>Requirements </a:t>
              </a:r>
              <a:endParaRPr sz="2400" b="1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12335" y="2545532"/>
              <a:ext cx="1335915" cy="1335915"/>
            </a:xfrm>
            <a:prstGeom prst="ellipse">
              <a:avLst/>
            </a:prstGeom>
            <a:solidFill>
              <a:srgbClr val="1A6F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492877" y="2826074"/>
              <a:ext cx="774830" cy="7748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834517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1834517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GB" sz="2400" b="1" i="0" u="none" strike="noStrike" cap="none">
                  <a:solidFill>
                    <a:schemeClr val="dk1"/>
                  </a:solidFill>
                </a:rPr>
                <a:t>Related Documents &amp; Project Plans</a:t>
              </a:r>
              <a:endParaRPr sz="2400" b="1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532139" y="2545532"/>
              <a:ext cx="1335915" cy="1335915"/>
            </a:xfrm>
            <a:prstGeom prst="ellipse">
              <a:avLst/>
            </a:prstGeom>
            <a:solidFill>
              <a:srgbClr val="B748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812681" y="2826074"/>
              <a:ext cx="774830" cy="77483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7154322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7154322" y="2545532"/>
              <a:ext cx="3148942" cy="1335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GB" sz="2400" b="1" i="0" u="none" strike="noStrike" cap="none">
                  <a:solidFill>
                    <a:schemeClr val="dk1"/>
                  </a:solidFill>
                </a:rPr>
                <a:t>Conclusion</a:t>
              </a:r>
              <a:endParaRPr sz="2400" b="1" i="0" u="none" strike="noStrike" cap="none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 b="1">
                <a:latin typeface="Arial"/>
                <a:ea typeface="Arial"/>
                <a:cs typeface="Arial"/>
                <a:sym typeface="Arial"/>
              </a:rPr>
              <a:t>Proposed Approach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1629000" y="2228400"/>
            <a:ext cx="8934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/>
              <a:t>0- Overall Approach </a:t>
            </a:r>
            <a:endParaRPr sz="3600" b="1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/>
              <a:t>1- Requirement phase</a:t>
            </a:r>
            <a:endParaRPr sz="3600" b="1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/>
              <a:t>2- Design phase</a:t>
            </a:r>
            <a:endParaRPr sz="3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4ef72f025_3_4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eriod"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c4ef72f025_3_41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00" cy="11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 b="1">
                <a:latin typeface="Arial"/>
                <a:ea typeface="Arial"/>
                <a:cs typeface="Arial"/>
                <a:sym typeface="Arial"/>
              </a:rPr>
              <a:t>Proposed Approach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c4ef72f025_3_41"/>
          <p:cNvSpPr/>
          <p:nvPr/>
        </p:nvSpPr>
        <p:spPr>
          <a:xfrm rot="2700000">
            <a:off x="11052660" y="2120011"/>
            <a:ext cx="645306" cy="645306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c4ef72f025_3_41"/>
          <p:cNvSpPr/>
          <p:nvPr/>
        </p:nvSpPr>
        <p:spPr>
          <a:xfrm rot="-5400000">
            <a:off x="10288968" y="1343059"/>
            <a:ext cx="2532900" cy="1272900"/>
          </a:xfrm>
          <a:prstGeom prst="triangle">
            <a:avLst>
              <a:gd name="adj" fmla="val 50000"/>
            </a:avLst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c4ef72f025_3_41"/>
          <p:cNvSpPr/>
          <p:nvPr/>
        </p:nvSpPr>
        <p:spPr>
          <a:xfrm rot="5400000">
            <a:off x="-501690" y="5103247"/>
            <a:ext cx="2017500" cy="10140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c4ef72f025_3_41"/>
          <p:cNvSpPr/>
          <p:nvPr/>
        </p:nvSpPr>
        <p:spPr>
          <a:xfrm rot="2700000">
            <a:off x="427814" y="5728750"/>
            <a:ext cx="485782" cy="485782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c4ef72f025_3_41"/>
          <p:cNvSpPr txBox="1"/>
          <p:nvPr/>
        </p:nvSpPr>
        <p:spPr>
          <a:xfrm>
            <a:off x="1499500" y="1198025"/>
            <a:ext cx="89340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dk1"/>
                </a:solidFill>
              </a:rPr>
              <a:t>3- Implementation phase</a:t>
            </a:r>
            <a:endParaRPr sz="3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dk1"/>
                </a:solidFill>
              </a:rPr>
              <a:t>4- Testing phase</a:t>
            </a:r>
            <a:endParaRPr sz="3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dk1"/>
                </a:solidFill>
              </a:rPr>
              <a:t>5- Debugging phase</a:t>
            </a:r>
            <a:endParaRPr sz="3600" b="1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4ef72f025_3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c4ef72f025_3_0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00" cy="11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 b="1">
                <a:latin typeface="Arial"/>
                <a:ea typeface="Arial"/>
                <a:cs typeface="Arial"/>
                <a:sym typeface="Arial"/>
              </a:rPr>
              <a:t>Deliverables - Base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c4ef72f025_3_0"/>
          <p:cNvSpPr/>
          <p:nvPr/>
        </p:nvSpPr>
        <p:spPr>
          <a:xfrm rot="2700000">
            <a:off x="11052660" y="2120011"/>
            <a:ext cx="645306" cy="645306"/>
          </a:xfrm>
          <a:prstGeom prst="rect">
            <a:avLst/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c4ef72f025_3_0"/>
          <p:cNvSpPr/>
          <p:nvPr/>
        </p:nvSpPr>
        <p:spPr>
          <a:xfrm rot="-5400000">
            <a:off x="10288968" y="1343059"/>
            <a:ext cx="2532900" cy="1272900"/>
          </a:xfrm>
          <a:prstGeom prst="triangle">
            <a:avLst>
              <a:gd name="adj" fmla="val 50000"/>
            </a:avLst>
          </a:prstGeom>
          <a:solidFill>
            <a:schemeClr val="accent4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c4ef72f025_3_0"/>
          <p:cNvSpPr/>
          <p:nvPr/>
        </p:nvSpPr>
        <p:spPr>
          <a:xfrm rot="5400000">
            <a:off x="-501690" y="5103247"/>
            <a:ext cx="2017500" cy="1014000"/>
          </a:xfrm>
          <a:prstGeom prst="triangle">
            <a:avLst>
              <a:gd name="adj" fmla="val 50000"/>
            </a:avLst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c4ef72f025_3_0"/>
          <p:cNvSpPr/>
          <p:nvPr/>
        </p:nvSpPr>
        <p:spPr>
          <a:xfrm rot="2700000">
            <a:off x="427814" y="5728750"/>
            <a:ext cx="485782" cy="485782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c4ef72f025_3_0"/>
          <p:cNvSpPr txBox="1"/>
          <p:nvPr/>
        </p:nvSpPr>
        <p:spPr>
          <a:xfrm>
            <a:off x="3224300" y="1457525"/>
            <a:ext cx="52008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Base:</a:t>
            </a:r>
            <a:endParaRPr sz="3000" b="1"/>
          </a:p>
          <a:p>
            <a:pPr marL="9144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 b="1"/>
              <a:t>Prototype</a:t>
            </a:r>
            <a:endParaRPr sz="2500" b="1"/>
          </a:p>
          <a:p>
            <a:pPr marL="9144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 b="1"/>
              <a:t>Registration System</a:t>
            </a:r>
            <a:endParaRPr sz="2500" b="1"/>
          </a:p>
          <a:p>
            <a:pPr marL="9144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 b="1"/>
              <a:t>Help/Expert List</a:t>
            </a:r>
            <a:endParaRPr sz="2500" b="1"/>
          </a:p>
          <a:p>
            <a:pPr marL="9144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 b="1"/>
              <a:t>Reminder List</a:t>
            </a:r>
            <a:endParaRPr sz="2500" b="1"/>
          </a:p>
          <a:p>
            <a:pPr marL="9144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 b="1"/>
              <a:t>Message Board</a:t>
            </a:r>
            <a:endParaRPr sz="2500" b="1"/>
          </a:p>
        </p:txBody>
      </p:sp>
      <p:pic>
        <p:nvPicPr>
          <p:cNvPr id="162" name="Google Shape;162;gc4ef72f025_3_0"/>
          <p:cNvPicPr preferRelativeResize="0"/>
          <p:nvPr/>
        </p:nvPicPr>
        <p:blipFill rotWithShape="1">
          <a:blip r:embed="rId3">
            <a:alphaModFix/>
          </a:blip>
          <a:srcRect l="1284" t="79240" r="56998" b="9222"/>
          <a:stretch/>
        </p:blipFill>
        <p:spPr>
          <a:xfrm>
            <a:off x="3379350" y="4601500"/>
            <a:ext cx="5433300" cy="12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 b="1">
                <a:latin typeface="Arial"/>
                <a:ea typeface="Arial"/>
                <a:cs typeface="Arial"/>
                <a:sym typeface="Arial"/>
              </a:rPr>
              <a:t>Deliverables - Stretch &amp; Next Version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6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-828950" y="1426763"/>
            <a:ext cx="73401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22860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Next Version:</a:t>
            </a:r>
            <a:endParaRPr sz="3000" b="1"/>
          </a:p>
          <a:p>
            <a:pPr marL="32004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GB" sz="3000" b="1"/>
              <a:t>Building The App</a:t>
            </a:r>
            <a:endParaRPr sz="3000" b="1"/>
          </a:p>
        </p:txBody>
      </p:sp>
      <p:sp>
        <p:nvSpPr>
          <p:cNvPr id="174" name="Google Shape;174;p6"/>
          <p:cNvSpPr txBox="1"/>
          <p:nvPr/>
        </p:nvSpPr>
        <p:spPr>
          <a:xfrm>
            <a:off x="3690950" y="2089550"/>
            <a:ext cx="8451900" cy="3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1">
                <a:solidFill>
                  <a:schemeClr val="dk1"/>
                </a:solidFill>
              </a:rPr>
              <a:t>Stretch:</a:t>
            </a:r>
            <a:endParaRPr sz="3000" b="1">
              <a:solidFill>
                <a:schemeClr val="dk1"/>
              </a:solidFill>
            </a:endParaRPr>
          </a:p>
          <a:p>
            <a:pPr marL="32004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GB" sz="2500" b="1">
                <a:solidFill>
                  <a:schemeClr val="dk1"/>
                </a:solidFill>
              </a:rPr>
              <a:t>Scrolling Buttons</a:t>
            </a:r>
            <a:endParaRPr sz="2500" b="1">
              <a:solidFill>
                <a:schemeClr val="dk1"/>
              </a:solidFill>
            </a:endParaRPr>
          </a:p>
          <a:p>
            <a:pPr marL="32004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GB" sz="2500" b="1">
                <a:solidFill>
                  <a:schemeClr val="dk1"/>
                </a:solidFill>
              </a:rPr>
              <a:t>General Setting</a:t>
            </a:r>
            <a:endParaRPr sz="2500" b="1">
              <a:solidFill>
                <a:schemeClr val="dk1"/>
              </a:solidFill>
            </a:endParaRPr>
          </a:p>
          <a:p>
            <a:pPr marL="32004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GB" sz="2500" b="1">
                <a:solidFill>
                  <a:schemeClr val="dk1"/>
                </a:solidFill>
              </a:rPr>
              <a:t>Theme Setting</a:t>
            </a:r>
            <a:endParaRPr sz="2500" b="1">
              <a:solidFill>
                <a:schemeClr val="dk1"/>
              </a:solidFill>
            </a:endParaRPr>
          </a:p>
          <a:p>
            <a:pPr marL="32004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GB" sz="2500" b="1">
                <a:solidFill>
                  <a:schemeClr val="dk1"/>
                </a:solidFill>
              </a:rPr>
              <a:t>Alarm Setting</a:t>
            </a: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643467" y="294934"/>
            <a:ext cx="10905000" cy="11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 b="1">
                <a:latin typeface="Arial"/>
                <a:ea typeface="Arial"/>
                <a:cs typeface="Arial"/>
                <a:sym typeface="Arial"/>
              </a:rPr>
              <a:t>Technical Requirements - For Team Member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82" name="Google Shape;182;p7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83" name="Google Shape;183;p7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84" name="Google Shape;184;p7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5685875" y="1623950"/>
            <a:ext cx="45528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Sharing Information:</a:t>
            </a:r>
            <a:endParaRPr sz="3000" b="1"/>
          </a:p>
          <a:p>
            <a:pPr marL="9144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 b="1"/>
              <a:t>Github</a:t>
            </a:r>
            <a:endParaRPr sz="2500" b="1"/>
          </a:p>
          <a:p>
            <a:pPr marL="9144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 b="1"/>
              <a:t>Google Drive</a:t>
            </a:r>
            <a:endParaRPr sz="2500" b="1"/>
          </a:p>
          <a:p>
            <a:pPr marL="914400" lvl="0" indent="-387350" algn="l" rtl="0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 b="1"/>
              <a:t>Trello</a:t>
            </a:r>
            <a:endParaRPr sz="2500" b="1"/>
          </a:p>
        </p:txBody>
      </p:sp>
      <p:sp>
        <p:nvSpPr>
          <p:cNvPr id="186" name="Google Shape;186;p7"/>
          <p:cNvSpPr txBox="1"/>
          <p:nvPr/>
        </p:nvSpPr>
        <p:spPr>
          <a:xfrm>
            <a:off x="1694825" y="2178050"/>
            <a:ext cx="40482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 b="1">
                <a:solidFill>
                  <a:schemeClr val="dk1"/>
                </a:solidFill>
              </a:rPr>
              <a:t>Communicate:</a:t>
            </a:r>
            <a:endParaRPr sz="3000" b="1">
              <a:solidFill>
                <a:schemeClr val="dk1"/>
              </a:solidFill>
            </a:endParaRPr>
          </a:p>
          <a:p>
            <a:pPr marL="9144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en-GB" sz="2500" b="1">
                <a:solidFill>
                  <a:schemeClr val="dk1"/>
                </a:solidFill>
              </a:rPr>
              <a:t>Microsoft Teams</a:t>
            </a: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 b="1">
                <a:latin typeface="Arial"/>
                <a:ea typeface="Arial"/>
                <a:cs typeface="Arial"/>
                <a:sym typeface="Arial"/>
              </a:rPr>
              <a:t>Technical Requirements - For Design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643475" y="1730375"/>
            <a:ext cx="105414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/>
              <a:t>Design:</a:t>
            </a:r>
            <a:endParaRPr sz="3000" b="1"/>
          </a:p>
          <a:p>
            <a:pPr marL="22860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 b="1"/>
              <a:t>IBM(Diagrams)</a:t>
            </a:r>
            <a:endParaRPr sz="2500" b="1"/>
          </a:p>
          <a:p>
            <a:pPr marL="22860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 b="1"/>
              <a:t>Database Modeling(</a:t>
            </a:r>
            <a:r>
              <a:rPr lang="en-GB" sz="2500" b="1">
                <a:solidFill>
                  <a:schemeClr val="dk1"/>
                </a:solidFill>
              </a:rPr>
              <a:t>Entity Relationship Diagrams</a:t>
            </a:r>
            <a:r>
              <a:rPr lang="en-GB" sz="2500" b="1"/>
              <a:t> )</a:t>
            </a:r>
            <a:endParaRPr sz="2500" b="1"/>
          </a:p>
          <a:p>
            <a:pPr marL="22860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 b="1"/>
              <a:t>Draw.io(Prototype)</a:t>
            </a:r>
            <a:endParaRPr sz="2500" b="1"/>
          </a:p>
          <a:p>
            <a:pPr marL="22860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 b="1"/>
              <a:t>Agile(Develop)</a:t>
            </a:r>
            <a:endParaRPr sz="2500" b="1"/>
          </a:p>
          <a:p>
            <a:pPr marL="2286000" lvl="0" indent="-387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-GB" sz="2500" b="1"/>
              <a:t>Java Programming Language (Programming)</a:t>
            </a:r>
            <a:endParaRPr sz="25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 txBox="1"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GB" sz="3600" b="1"/>
              <a:t>Related Documents </a:t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150" y="2719388"/>
            <a:ext cx="12573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9688" y="2566988"/>
            <a:ext cx="130492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0700" y="2576500"/>
            <a:ext cx="1314450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9875" y="2709863"/>
            <a:ext cx="13430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26113" y="2709875"/>
            <a:ext cx="1285875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872975" y="2543163"/>
            <a:ext cx="11906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77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Get Help App</vt:lpstr>
      <vt:lpstr>Introduction</vt:lpstr>
      <vt:lpstr>Proposed Approach</vt:lpstr>
      <vt:lpstr>Proposed Approach</vt:lpstr>
      <vt:lpstr>Deliverables - Base</vt:lpstr>
      <vt:lpstr>Deliverables - Stretch &amp; Next Version</vt:lpstr>
      <vt:lpstr>Technical Requirements - For Team Member </vt:lpstr>
      <vt:lpstr>Technical Requirements - For Design</vt:lpstr>
      <vt:lpstr>Related Documents </vt:lpstr>
      <vt:lpstr>Project Plans</vt:lpstr>
      <vt:lpstr>Project Plans</vt:lpstr>
      <vt:lpstr>Risk Register - Medium</vt:lpstr>
      <vt:lpstr>Risk Register - High</vt:lpstr>
      <vt:lpstr>PowerPoint Presentation</vt:lpstr>
      <vt:lpstr>PowerPoint Presentation</vt:lpstr>
      <vt:lpstr>Thank You!  That’s All Folks!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Help App</dc:title>
  <dc:creator>D18124618 Salman Al-Samiri</dc:creator>
  <cp:lastModifiedBy>D18124618 Salman Al-Samiri</cp:lastModifiedBy>
  <cp:revision>1</cp:revision>
  <dcterms:created xsi:type="dcterms:W3CDTF">2021-03-02T13:30:41Z</dcterms:created>
  <dcterms:modified xsi:type="dcterms:W3CDTF">2021-03-04T19:46:37Z</dcterms:modified>
</cp:coreProperties>
</file>