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6" r:id="rId9"/>
    <p:sldId id="267" r:id="rId10"/>
    <p:sldId id="268" r:id="rId11"/>
    <p:sldId id="265"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7154-3A9B-405F-8090-8247C33B86C0}" type="datetimeFigureOut">
              <a:rPr lang="en-CA" smtClean="0"/>
              <a:t>2021-12-02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7993C-ADBC-4637-A371-C45BBED906AB}" type="slidenum">
              <a:rPr lang="en-CA" smtClean="0"/>
              <a:t>‹#›</a:t>
            </a:fld>
            <a:endParaRPr lang="en-CA"/>
          </a:p>
        </p:txBody>
      </p:sp>
    </p:spTree>
    <p:extLst>
      <p:ext uri="{BB962C8B-B14F-4D97-AF65-F5344CB8AC3E}">
        <p14:creationId xmlns:p14="http://schemas.microsoft.com/office/powerpoint/2010/main" val="19094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Hey everyone, we are team Q and for this project we developed Q-Cor which is an online scheduling application geared towards helping university students stay organized</a:t>
            </a:r>
          </a:p>
        </p:txBody>
      </p:sp>
      <p:sp>
        <p:nvSpPr>
          <p:cNvPr id="4" name="Slide Number Placeholder 3"/>
          <p:cNvSpPr>
            <a:spLocks noGrp="1"/>
          </p:cNvSpPr>
          <p:nvPr>
            <p:ph type="sldNum" sz="quarter" idx="5"/>
          </p:nvPr>
        </p:nvSpPr>
        <p:spPr/>
        <p:txBody>
          <a:bodyPr/>
          <a:lstStyle/>
          <a:p>
            <a:fld id="{E357993C-ADBC-4637-A371-C45BBED906AB}" type="slidenum">
              <a:rPr lang="en-CA" smtClean="0"/>
              <a:t>1</a:t>
            </a:fld>
            <a:endParaRPr lang="en-CA"/>
          </a:p>
        </p:txBody>
      </p:sp>
    </p:spTree>
    <p:extLst>
      <p:ext uri="{BB962C8B-B14F-4D97-AF65-F5344CB8AC3E}">
        <p14:creationId xmlns:p14="http://schemas.microsoft.com/office/powerpoint/2010/main" val="123635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get into the details of our application we’re going to briefly touch on our roles within this project. At first we were going to try and divide the tasks evenly be it documentation or the physical coding. We quickly discovered this was inefficient so instead we utilized our strengths and ended up with Vaughn mainly working on the back end development, Kush working on the front-end development and I was mainly in charge of the documentation and coordinating meetings.</a:t>
            </a:r>
          </a:p>
        </p:txBody>
      </p:sp>
      <p:sp>
        <p:nvSpPr>
          <p:cNvPr id="4" name="Slide Number Placeholder 3"/>
          <p:cNvSpPr>
            <a:spLocks noGrp="1"/>
          </p:cNvSpPr>
          <p:nvPr>
            <p:ph type="sldNum" sz="quarter" idx="5"/>
          </p:nvPr>
        </p:nvSpPr>
        <p:spPr/>
        <p:txBody>
          <a:bodyPr/>
          <a:lstStyle/>
          <a:p>
            <a:fld id="{E357993C-ADBC-4637-A371-C45BBED906AB}" type="slidenum">
              <a:rPr lang="en-CA" smtClean="0"/>
              <a:t>2</a:t>
            </a:fld>
            <a:endParaRPr lang="en-CA"/>
          </a:p>
        </p:txBody>
      </p:sp>
    </p:spTree>
    <p:extLst>
      <p:ext uri="{BB962C8B-B14F-4D97-AF65-F5344CB8AC3E}">
        <p14:creationId xmlns:p14="http://schemas.microsoft.com/office/powerpoint/2010/main" val="87708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diving into the project itself, why did we choose to pursue the online scheduling app? </a:t>
            </a:r>
            <a:r>
              <a:rPr lang="en-CA" sz="1800" dirty="0">
                <a:effectLst/>
                <a:latin typeface="Calibri" panose="020F0502020204030204" pitchFamily="34" charset="0"/>
                <a:ea typeface="Calibri" panose="020F0502020204030204" pitchFamily="34" charset="0"/>
                <a:cs typeface="Times New Roman" panose="02020603050405020304" pitchFamily="18" charset="0"/>
              </a:rPr>
              <a:t>As university students, we know navigating everything post secondary education has to offer can be a thrilling, yet harrowing experience. The initial excitement of joining interesting clubs, making friends, and discovering new passions tends to wear off quickly once the due dates begin to roll in. Managing multiple classes and group projects can quickly become overwhelming when trying to organize a multitude of events including due dates for assignments and exams, deadlines for projects and trying to coordinate check-ins.</a:t>
            </a:r>
            <a:endParaRPr lang="en-CA" dirty="0"/>
          </a:p>
        </p:txBody>
      </p:sp>
      <p:sp>
        <p:nvSpPr>
          <p:cNvPr id="4" name="Slide Number Placeholder 3"/>
          <p:cNvSpPr>
            <a:spLocks noGrp="1"/>
          </p:cNvSpPr>
          <p:nvPr>
            <p:ph type="sldNum" sz="quarter" idx="5"/>
          </p:nvPr>
        </p:nvSpPr>
        <p:spPr/>
        <p:txBody>
          <a:bodyPr/>
          <a:lstStyle/>
          <a:p>
            <a:fld id="{E357993C-ADBC-4637-A371-C45BBED906AB}" type="slidenum">
              <a:rPr lang="en-CA" smtClean="0"/>
              <a:t>3</a:t>
            </a:fld>
            <a:endParaRPr lang="en-CA"/>
          </a:p>
        </p:txBody>
      </p:sp>
    </p:spTree>
    <p:extLst>
      <p:ext uri="{BB962C8B-B14F-4D97-AF65-F5344CB8AC3E}">
        <p14:creationId xmlns:p14="http://schemas.microsoft.com/office/powerpoint/2010/main" val="176767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By sharing this experience at one point within our university career, we brainstormed ways in which we could make managing daunting course loads a bit easier. With convenience one of our major factors, we thought that having an application easily accessible via the internet would be ideal. This way a student could access this app at a moments notice, be it at home planning the week or when they’re out and want to see if they’re available for a weekend excursion. Another aspect relaying to the convenience theme was one relating to communication. With traditional schedulers, you require an external app in order to communicate with group members which can sometimes be a hassle when trying to plan meetings based on everyone’s availabilities. </a:t>
            </a:r>
          </a:p>
        </p:txBody>
      </p:sp>
      <p:sp>
        <p:nvSpPr>
          <p:cNvPr id="4" name="Slide Number Placeholder 3"/>
          <p:cNvSpPr>
            <a:spLocks noGrp="1"/>
          </p:cNvSpPr>
          <p:nvPr>
            <p:ph type="sldNum" sz="quarter" idx="5"/>
          </p:nvPr>
        </p:nvSpPr>
        <p:spPr/>
        <p:txBody>
          <a:bodyPr/>
          <a:lstStyle/>
          <a:p>
            <a:fld id="{E357993C-ADBC-4637-A371-C45BBED906AB}" type="slidenum">
              <a:rPr lang="en-CA" smtClean="0"/>
              <a:t>4</a:t>
            </a:fld>
            <a:endParaRPr lang="en-CA"/>
          </a:p>
        </p:txBody>
      </p:sp>
    </p:spTree>
    <p:extLst>
      <p:ext uri="{BB962C8B-B14F-4D97-AF65-F5344CB8AC3E}">
        <p14:creationId xmlns:p14="http://schemas.microsoft.com/office/powerpoint/2010/main" val="371953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a result we came up with the idea of Q-Cor;</a:t>
            </a:r>
            <a:r>
              <a:rPr lang="en-CA" sz="1800" dirty="0">
                <a:effectLst/>
                <a:latin typeface="Calibri" panose="020F0502020204030204" pitchFamily="34" charset="0"/>
                <a:ea typeface="Calibri" panose="020F0502020204030204" pitchFamily="34" charset="0"/>
                <a:cs typeface="Times New Roman" panose="02020603050405020304" pitchFamily="18" charset="0"/>
              </a:rPr>
              <a:t> an online scheduling application that can be conveniently accessed by any device housing an internet connection. Users of this application will be able to invite other classmates/group members to view shared calendars. Those invited will be able to edit the calendar in a multitude of ways including adding and removing dates, amend pre-existing items and sorting them in terms of importance. There will also be an in-app messaging function that will allow easy communication between members within the same calendar to converse on topics like coordinating study sessions, course content discussions, and clarifying any assignment or exam requirements. By supporting this in-app chat function, students will no longer need a separate application in order to stay in touch and communicate with classmates and group members.</a:t>
            </a:r>
            <a:endParaRPr lang="en-CA" dirty="0"/>
          </a:p>
        </p:txBody>
      </p:sp>
      <p:sp>
        <p:nvSpPr>
          <p:cNvPr id="4" name="Slide Number Placeholder 3"/>
          <p:cNvSpPr>
            <a:spLocks noGrp="1"/>
          </p:cNvSpPr>
          <p:nvPr>
            <p:ph type="sldNum" sz="quarter" idx="5"/>
          </p:nvPr>
        </p:nvSpPr>
        <p:spPr/>
        <p:txBody>
          <a:bodyPr/>
          <a:lstStyle/>
          <a:p>
            <a:fld id="{E357993C-ADBC-4637-A371-C45BBED906AB}" type="slidenum">
              <a:rPr lang="en-CA" smtClean="0"/>
              <a:t>5</a:t>
            </a:fld>
            <a:endParaRPr lang="en-CA"/>
          </a:p>
        </p:txBody>
      </p:sp>
    </p:spTree>
    <p:extLst>
      <p:ext uri="{BB962C8B-B14F-4D97-AF65-F5344CB8AC3E}">
        <p14:creationId xmlns:p14="http://schemas.microsoft.com/office/powerpoint/2010/main" val="282324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deciding on our project idea, as a group we came up with 2 different options on how we wanted to approach this idea. The first option would focus on the individual experience first by creating a fully functioning calendar prior to focusing on the social aspect of the project. The second one would try to prioritize the group functionality by creating a very basic calendar view, and then focusing on the calendar sharing and messaging before finishing up the calendar functionality. After some debate, we decided on option 1.</a:t>
            </a:r>
          </a:p>
        </p:txBody>
      </p:sp>
      <p:sp>
        <p:nvSpPr>
          <p:cNvPr id="4" name="Slide Number Placeholder 3"/>
          <p:cNvSpPr>
            <a:spLocks noGrp="1"/>
          </p:cNvSpPr>
          <p:nvPr>
            <p:ph type="sldNum" sz="quarter" idx="5"/>
          </p:nvPr>
        </p:nvSpPr>
        <p:spPr/>
        <p:txBody>
          <a:bodyPr/>
          <a:lstStyle/>
          <a:p>
            <a:fld id="{E357993C-ADBC-4637-A371-C45BBED906AB}" type="slidenum">
              <a:rPr lang="en-CA" smtClean="0"/>
              <a:t>6</a:t>
            </a:fld>
            <a:endParaRPr lang="en-CA"/>
          </a:p>
        </p:txBody>
      </p:sp>
    </p:spTree>
    <p:extLst>
      <p:ext uri="{BB962C8B-B14F-4D97-AF65-F5344CB8AC3E}">
        <p14:creationId xmlns:p14="http://schemas.microsoft.com/office/powerpoint/2010/main" val="143606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we knew how we would approach the project, we decided to define our project deliverables. We essentially decided to chop our project in half, having our first MVP include everything to do with the calendar view and being able to manipulate it accordingly. The second MVP would constitute the group activities including sharing calendars and messaging.</a:t>
            </a:r>
          </a:p>
        </p:txBody>
      </p:sp>
      <p:sp>
        <p:nvSpPr>
          <p:cNvPr id="4" name="Slide Number Placeholder 3"/>
          <p:cNvSpPr>
            <a:spLocks noGrp="1"/>
          </p:cNvSpPr>
          <p:nvPr>
            <p:ph type="sldNum" sz="quarter" idx="5"/>
          </p:nvPr>
        </p:nvSpPr>
        <p:spPr/>
        <p:txBody>
          <a:bodyPr/>
          <a:lstStyle/>
          <a:p>
            <a:fld id="{E357993C-ADBC-4637-A371-C45BBED906AB}" type="slidenum">
              <a:rPr lang="en-CA" smtClean="0"/>
              <a:t>7</a:t>
            </a:fld>
            <a:endParaRPr lang="en-CA"/>
          </a:p>
        </p:txBody>
      </p:sp>
    </p:spTree>
    <p:extLst>
      <p:ext uri="{BB962C8B-B14F-4D97-AF65-F5344CB8AC3E}">
        <p14:creationId xmlns:p14="http://schemas.microsoft.com/office/powerpoint/2010/main" val="371148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our project progressed we found that our MVP’s did constitute a lot considering our time frame and level of coding experience. To try and make things a little more realistic, we converted our two MVP’s into three. The login/signup, calendar view and basic manipulation of the calendar would be part of the first MVP, the organization of events and having multiple calendars would be part of the second and the third MVP would now include sharing calendars and the chat functions.</a:t>
            </a:r>
          </a:p>
        </p:txBody>
      </p:sp>
      <p:sp>
        <p:nvSpPr>
          <p:cNvPr id="4" name="Slide Number Placeholder 3"/>
          <p:cNvSpPr>
            <a:spLocks noGrp="1"/>
          </p:cNvSpPr>
          <p:nvPr>
            <p:ph type="sldNum" sz="quarter" idx="5"/>
          </p:nvPr>
        </p:nvSpPr>
        <p:spPr/>
        <p:txBody>
          <a:bodyPr/>
          <a:lstStyle/>
          <a:p>
            <a:fld id="{E357993C-ADBC-4637-A371-C45BBED906AB}" type="slidenum">
              <a:rPr lang="en-CA" smtClean="0"/>
              <a:t>11</a:t>
            </a:fld>
            <a:endParaRPr lang="en-CA"/>
          </a:p>
        </p:txBody>
      </p:sp>
    </p:spTree>
    <p:extLst>
      <p:ext uri="{BB962C8B-B14F-4D97-AF65-F5344CB8AC3E}">
        <p14:creationId xmlns:p14="http://schemas.microsoft.com/office/powerpoint/2010/main" val="599153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D7CE-B9C7-43CC-800B-78B4D2F89A81}"/>
              </a:ext>
            </a:extLst>
          </p:cNvPr>
          <p:cNvSpPr>
            <a:spLocks noGrp="1"/>
          </p:cNvSpPr>
          <p:nvPr>
            <p:ph type="ctrTitle"/>
          </p:nvPr>
        </p:nvSpPr>
        <p:spPr/>
        <p:txBody>
          <a:bodyPr>
            <a:normAutofit/>
          </a:bodyPr>
          <a:lstStyle/>
          <a:p>
            <a:r>
              <a:rPr lang="en-CA" sz="4400" dirty="0"/>
              <a:t>Q-Cor: online scheduling app</a:t>
            </a:r>
          </a:p>
        </p:txBody>
      </p:sp>
      <p:sp>
        <p:nvSpPr>
          <p:cNvPr id="3" name="Subtitle 2">
            <a:extLst>
              <a:ext uri="{FF2B5EF4-FFF2-40B4-BE49-F238E27FC236}">
                <a16:creationId xmlns:a16="http://schemas.microsoft.com/office/drawing/2014/main" id="{DD3350EC-77A4-4462-9753-A6C76C54A6B5}"/>
              </a:ext>
            </a:extLst>
          </p:cNvPr>
          <p:cNvSpPr>
            <a:spLocks noGrp="1"/>
          </p:cNvSpPr>
          <p:nvPr>
            <p:ph type="subTitle" idx="1"/>
          </p:nvPr>
        </p:nvSpPr>
        <p:spPr/>
        <p:txBody>
          <a:bodyPr>
            <a:normAutofit fontScale="92500" lnSpcReduction="20000"/>
          </a:bodyPr>
          <a:lstStyle/>
          <a:p>
            <a:r>
              <a:rPr lang="en-CA" dirty="0"/>
              <a:t>Brought to you by Team q:</a:t>
            </a:r>
          </a:p>
          <a:p>
            <a:r>
              <a:rPr lang="en-CA" dirty="0"/>
              <a:t>Brooklyn Coulson</a:t>
            </a:r>
          </a:p>
          <a:p>
            <a:r>
              <a:rPr lang="en-CA" dirty="0" err="1"/>
              <a:t>Kushagr</a:t>
            </a:r>
            <a:r>
              <a:rPr lang="en-CA" dirty="0"/>
              <a:t> Bhatnagar</a:t>
            </a:r>
          </a:p>
          <a:p>
            <a:r>
              <a:rPr lang="en-CA" dirty="0"/>
              <a:t>Vaughn Geber</a:t>
            </a:r>
          </a:p>
        </p:txBody>
      </p:sp>
    </p:spTree>
    <p:extLst>
      <p:ext uri="{BB962C8B-B14F-4D97-AF65-F5344CB8AC3E}">
        <p14:creationId xmlns:p14="http://schemas.microsoft.com/office/powerpoint/2010/main" val="332729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94FD-82DF-408E-A9E4-E68DD231973D}"/>
              </a:ext>
            </a:extLst>
          </p:cNvPr>
          <p:cNvSpPr>
            <a:spLocks noGrp="1"/>
          </p:cNvSpPr>
          <p:nvPr>
            <p:ph type="title"/>
          </p:nvPr>
        </p:nvSpPr>
        <p:spPr/>
        <p:txBody>
          <a:bodyPr/>
          <a:lstStyle/>
          <a:p>
            <a:r>
              <a:rPr lang="en-CA" dirty="0"/>
              <a:t>Last steps before coding </a:t>
            </a:r>
          </a:p>
        </p:txBody>
      </p:sp>
      <p:sp>
        <p:nvSpPr>
          <p:cNvPr id="7" name="TextBox 6">
            <a:extLst>
              <a:ext uri="{FF2B5EF4-FFF2-40B4-BE49-F238E27FC236}">
                <a16:creationId xmlns:a16="http://schemas.microsoft.com/office/drawing/2014/main" id="{226F6BBC-173A-4B26-93F8-DB85FBA75342}"/>
              </a:ext>
            </a:extLst>
          </p:cNvPr>
          <p:cNvSpPr txBox="1"/>
          <p:nvPr/>
        </p:nvSpPr>
        <p:spPr>
          <a:xfrm>
            <a:off x="1141413" y="2209730"/>
            <a:ext cx="3160641" cy="2308324"/>
          </a:xfrm>
          <a:prstGeom prst="rect">
            <a:avLst/>
          </a:prstGeom>
          <a:noFill/>
        </p:spPr>
        <p:txBody>
          <a:bodyPr wrap="square" rtlCol="0">
            <a:spAutoFit/>
          </a:bodyPr>
          <a:lstStyle/>
          <a:p>
            <a:pPr marL="285750" indent="-285750">
              <a:buFont typeface="Arial" panose="020B0604020202020204" pitchFamily="34" charset="0"/>
              <a:buChar char="•"/>
            </a:pPr>
            <a:r>
              <a:rPr lang="en-CA" dirty="0"/>
              <a:t>By mapping out the relationships of our data structures and how they interact with one another via the state diagrams, we were able to visually finalize our planning with a proper MVC diagram</a:t>
            </a:r>
          </a:p>
        </p:txBody>
      </p:sp>
      <p:pic>
        <p:nvPicPr>
          <p:cNvPr id="6" name="Content Placeholder 5">
            <a:extLst>
              <a:ext uri="{FF2B5EF4-FFF2-40B4-BE49-F238E27FC236}">
                <a16:creationId xmlns:a16="http://schemas.microsoft.com/office/drawing/2014/main" id="{683D3A0E-B925-4A85-8C72-B5FFDDFEE4DD}"/>
              </a:ext>
            </a:extLst>
          </p:cNvPr>
          <p:cNvPicPr>
            <a:picLocks noGrp="1" noChangeAspect="1"/>
          </p:cNvPicPr>
          <p:nvPr>
            <p:ph idx="1"/>
          </p:nvPr>
        </p:nvPicPr>
        <p:blipFill>
          <a:blip r:embed="rId2"/>
          <a:stretch>
            <a:fillRect/>
          </a:stretch>
        </p:blipFill>
        <p:spPr>
          <a:xfrm>
            <a:off x="5574568" y="2209730"/>
            <a:ext cx="4814736" cy="3541712"/>
          </a:xfrm>
          <a:prstGeom prst="rect">
            <a:avLst/>
          </a:prstGeom>
        </p:spPr>
      </p:pic>
    </p:spTree>
    <p:extLst>
      <p:ext uri="{BB962C8B-B14F-4D97-AF65-F5344CB8AC3E}">
        <p14:creationId xmlns:p14="http://schemas.microsoft.com/office/powerpoint/2010/main" val="296222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4236-69DD-4B79-AC09-1A6D491559B5}"/>
              </a:ext>
            </a:extLst>
          </p:cNvPr>
          <p:cNvSpPr>
            <a:spLocks noGrp="1"/>
          </p:cNvSpPr>
          <p:nvPr>
            <p:ph type="title"/>
          </p:nvPr>
        </p:nvSpPr>
        <p:spPr/>
        <p:txBody>
          <a:bodyPr/>
          <a:lstStyle/>
          <a:p>
            <a:r>
              <a:rPr lang="en-CA" dirty="0"/>
              <a:t>Project scope as time progressed</a:t>
            </a:r>
          </a:p>
        </p:txBody>
      </p:sp>
      <p:sp>
        <p:nvSpPr>
          <p:cNvPr id="4" name="Text Placeholder 3">
            <a:extLst>
              <a:ext uri="{FF2B5EF4-FFF2-40B4-BE49-F238E27FC236}">
                <a16:creationId xmlns:a16="http://schemas.microsoft.com/office/drawing/2014/main" id="{2D2D66B2-DB54-4A9E-BA57-7D07703EE696}"/>
              </a:ext>
            </a:extLst>
          </p:cNvPr>
          <p:cNvSpPr>
            <a:spLocks noGrp="1"/>
          </p:cNvSpPr>
          <p:nvPr>
            <p:ph type="body" sz="half" idx="2"/>
          </p:nvPr>
        </p:nvSpPr>
        <p:spPr/>
        <p:txBody>
          <a:bodyPr/>
          <a:lstStyle/>
          <a:p>
            <a:pPr marL="285750" indent="-285750">
              <a:buFont typeface="Arial" panose="020B0604020202020204" pitchFamily="34" charset="0"/>
              <a:buChar char="•"/>
            </a:pPr>
            <a:r>
              <a:rPr lang="en-CA" dirty="0"/>
              <a:t>It became clear as the semester came and went we would have to refine our scope (bit off more than we could chew)</a:t>
            </a:r>
          </a:p>
          <a:p>
            <a:pPr marL="285750" indent="-285750">
              <a:buFont typeface="Arial" panose="020B0604020202020204" pitchFamily="34" charset="0"/>
              <a:buChar char="•"/>
            </a:pPr>
            <a:r>
              <a:rPr lang="en-CA" dirty="0"/>
              <a:t>Due to inexperience things took longer than anticipated</a:t>
            </a:r>
          </a:p>
          <a:p>
            <a:pPr marL="285750" indent="-285750">
              <a:buFont typeface="Arial" panose="020B0604020202020204" pitchFamily="34" charset="0"/>
              <a:buChar char="•"/>
            </a:pPr>
            <a:r>
              <a:rPr lang="en-CA" dirty="0"/>
              <a:t>The organization/prioritization features of the calendar and the ability to have separate/multiple calendars would be redefined as the 2</a:t>
            </a:r>
            <a:r>
              <a:rPr lang="en-CA" baseline="30000" dirty="0"/>
              <a:t>nd</a:t>
            </a:r>
            <a:r>
              <a:rPr lang="en-CA" dirty="0"/>
              <a:t> MVP</a:t>
            </a:r>
          </a:p>
          <a:p>
            <a:pPr marL="285750" indent="-285750">
              <a:buFont typeface="Arial" panose="020B0604020202020204" pitchFamily="34" charset="0"/>
              <a:buChar char="•"/>
            </a:pPr>
            <a:r>
              <a:rPr lang="en-CA" dirty="0"/>
              <a:t>The sharing of the calendars and the chat functions would be moved to a 3</a:t>
            </a:r>
            <a:r>
              <a:rPr lang="en-CA" baseline="30000" dirty="0"/>
              <a:t>rd</a:t>
            </a:r>
            <a:r>
              <a:rPr lang="en-CA" dirty="0"/>
              <a:t> MVP</a:t>
            </a:r>
          </a:p>
        </p:txBody>
      </p:sp>
      <p:pic>
        <p:nvPicPr>
          <p:cNvPr id="6" name="Picture 5">
            <a:extLst>
              <a:ext uri="{FF2B5EF4-FFF2-40B4-BE49-F238E27FC236}">
                <a16:creationId xmlns:a16="http://schemas.microsoft.com/office/drawing/2014/main" id="{670FF0AE-3A61-4D49-A72C-7C09AB2DC63E}"/>
              </a:ext>
            </a:extLst>
          </p:cNvPr>
          <p:cNvPicPr>
            <a:picLocks noChangeAspect="1"/>
          </p:cNvPicPr>
          <p:nvPr/>
        </p:nvPicPr>
        <p:blipFill>
          <a:blip r:embed="rId3"/>
          <a:stretch>
            <a:fillRect/>
          </a:stretch>
        </p:blipFill>
        <p:spPr>
          <a:xfrm>
            <a:off x="7075921" y="1429543"/>
            <a:ext cx="4234547" cy="3466682"/>
          </a:xfrm>
          <a:prstGeom prst="rect">
            <a:avLst/>
          </a:prstGeom>
        </p:spPr>
      </p:pic>
    </p:spTree>
    <p:extLst>
      <p:ext uri="{BB962C8B-B14F-4D97-AF65-F5344CB8AC3E}">
        <p14:creationId xmlns:p14="http://schemas.microsoft.com/office/powerpoint/2010/main" val="285768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8919-D24C-4523-ACC4-E84E37391000}"/>
              </a:ext>
            </a:extLst>
          </p:cNvPr>
          <p:cNvSpPr>
            <a:spLocks noGrp="1"/>
          </p:cNvSpPr>
          <p:nvPr>
            <p:ph type="title"/>
          </p:nvPr>
        </p:nvSpPr>
        <p:spPr/>
        <p:txBody>
          <a:bodyPr/>
          <a:lstStyle/>
          <a:p>
            <a:r>
              <a:rPr lang="en-CA" dirty="0"/>
              <a:t>Now for a brief demo…</a:t>
            </a:r>
          </a:p>
        </p:txBody>
      </p:sp>
      <p:sp>
        <p:nvSpPr>
          <p:cNvPr id="3" name="Text Placeholder 2">
            <a:extLst>
              <a:ext uri="{FF2B5EF4-FFF2-40B4-BE49-F238E27FC236}">
                <a16:creationId xmlns:a16="http://schemas.microsoft.com/office/drawing/2014/main" id="{9BF0A3EF-2EB2-4040-92E9-1CEEF266DD42}"/>
              </a:ext>
            </a:extLst>
          </p:cNvPr>
          <p:cNvSpPr>
            <a:spLocks noGrp="1"/>
          </p:cNvSpPr>
          <p:nvPr>
            <p:ph type="body" idx="1"/>
          </p:nvPr>
        </p:nvSpPr>
        <p:spPr/>
        <p:txBody>
          <a:bodyPr/>
          <a:lstStyle/>
          <a:p>
            <a:endParaRPr lang="en-CA"/>
          </a:p>
        </p:txBody>
      </p:sp>
      <p:pic>
        <p:nvPicPr>
          <p:cNvPr id="4" name="Picture 3">
            <a:extLst>
              <a:ext uri="{FF2B5EF4-FFF2-40B4-BE49-F238E27FC236}">
                <a16:creationId xmlns:a16="http://schemas.microsoft.com/office/drawing/2014/main" id="{9017F61D-A816-4EC6-A76A-79CB5DCFF12A}"/>
              </a:ext>
            </a:extLst>
          </p:cNvPr>
          <p:cNvPicPr>
            <a:picLocks noChangeAspect="1"/>
          </p:cNvPicPr>
          <p:nvPr/>
        </p:nvPicPr>
        <p:blipFill>
          <a:blip r:embed="rId2"/>
          <a:stretch>
            <a:fillRect/>
          </a:stretch>
        </p:blipFill>
        <p:spPr>
          <a:xfrm>
            <a:off x="7667887" y="1955334"/>
            <a:ext cx="2827188" cy="3547844"/>
          </a:xfrm>
          <a:prstGeom prst="rect">
            <a:avLst/>
          </a:prstGeom>
        </p:spPr>
      </p:pic>
    </p:spTree>
    <p:extLst>
      <p:ext uri="{BB962C8B-B14F-4D97-AF65-F5344CB8AC3E}">
        <p14:creationId xmlns:p14="http://schemas.microsoft.com/office/powerpoint/2010/main" val="305670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524F-5A52-4E49-A2B8-2346AEC062D6}"/>
              </a:ext>
            </a:extLst>
          </p:cNvPr>
          <p:cNvSpPr>
            <a:spLocks noGrp="1"/>
          </p:cNvSpPr>
          <p:nvPr>
            <p:ph type="title"/>
          </p:nvPr>
        </p:nvSpPr>
        <p:spPr/>
        <p:txBody>
          <a:bodyPr/>
          <a:lstStyle/>
          <a:p>
            <a:r>
              <a:rPr lang="en-CA" dirty="0"/>
              <a:t>Reflections</a:t>
            </a:r>
          </a:p>
        </p:txBody>
      </p:sp>
      <p:sp>
        <p:nvSpPr>
          <p:cNvPr id="3" name="Content Placeholder 2">
            <a:extLst>
              <a:ext uri="{FF2B5EF4-FFF2-40B4-BE49-F238E27FC236}">
                <a16:creationId xmlns:a16="http://schemas.microsoft.com/office/drawing/2014/main" id="{A729D77F-EDE1-4665-B648-4829FBE0E44C}"/>
              </a:ext>
            </a:extLst>
          </p:cNvPr>
          <p:cNvSpPr>
            <a:spLocks noGrp="1"/>
          </p:cNvSpPr>
          <p:nvPr>
            <p:ph idx="1"/>
          </p:nvPr>
        </p:nvSpPr>
        <p:spPr/>
        <p:txBody>
          <a:bodyPr/>
          <a:lstStyle/>
          <a:p>
            <a:r>
              <a:rPr lang="en-CA" dirty="0"/>
              <a:t>For the scope of this project it was more efficient to have full stack developers rather than having separate front end and back end developers</a:t>
            </a:r>
          </a:p>
          <a:p>
            <a:r>
              <a:rPr lang="en-CA" dirty="0"/>
              <a:t> The time given to complete a viable MVP was challenging but also helped to engrain the importance of communication within a group setting </a:t>
            </a:r>
          </a:p>
          <a:p>
            <a:r>
              <a:rPr lang="en-CA" dirty="0"/>
              <a:t>We felt that we wanted to make our site more appealing to the user so we wanted to have more focus on the view rather than having all the functionalities complete</a:t>
            </a:r>
          </a:p>
          <a:p>
            <a:endParaRPr lang="en-CA" dirty="0"/>
          </a:p>
          <a:p>
            <a:endParaRPr lang="en-CA" dirty="0"/>
          </a:p>
        </p:txBody>
      </p:sp>
    </p:spTree>
    <p:extLst>
      <p:ext uri="{BB962C8B-B14F-4D97-AF65-F5344CB8AC3E}">
        <p14:creationId xmlns:p14="http://schemas.microsoft.com/office/powerpoint/2010/main" val="90807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4EF8-64CD-4DE8-843D-7F20FB7F2EAC}"/>
              </a:ext>
            </a:extLst>
          </p:cNvPr>
          <p:cNvSpPr>
            <a:spLocks noGrp="1"/>
          </p:cNvSpPr>
          <p:nvPr>
            <p:ph type="title"/>
          </p:nvPr>
        </p:nvSpPr>
        <p:spPr/>
        <p:txBody>
          <a:bodyPr/>
          <a:lstStyle/>
          <a:p>
            <a:r>
              <a:rPr lang="en-CA" dirty="0"/>
              <a:t>Questions?</a:t>
            </a:r>
          </a:p>
        </p:txBody>
      </p:sp>
      <p:pic>
        <p:nvPicPr>
          <p:cNvPr id="2050" name="Picture 2" descr="Can you repeat the part of the stuff where you said all about the things? |  The Simpsons | TVgag.com">
            <a:extLst>
              <a:ext uri="{FF2B5EF4-FFF2-40B4-BE49-F238E27FC236}">
                <a16:creationId xmlns:a16="http://schemas.microsoft.com/office/drawing/2014/main" id="{AB6610C9-847E-49DA-B92C-A5155AE16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354" y="2369778"/>
            <a:ext cx="5752696" cy="3235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04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30A2-F685-4262-8601-6A67A4A2A494}"/>
              </a:ext>
            </a:extLst>
          </p:cNvPr>
          <p:cNvSpPr>
            <a:spLocks noGrp="1"/>
          </p:cNvSpPr>
          <p:nvPr>
            <p:ph type="title"/>
          </p:nvPr>
        </p:nvSpPr>
        <p:spPr/>
        <p:txBody>
          <a:bodyPr/>
          <a:lstStyle/>
          <a:p>
            <a:r>
              <a:rPr lang="en-CA" dirty="0"/>
              <a:t>Team q: who we are and our roles</a:t>
            </a:r>
          </a:p>
        </p:txBody>
      </p:sp>
      <p:sp>
        <p:nvSpPr>
          <p:cNvPr id="3" name="Content Placeholder 2">
            <a:extLst>
              <a:ext uri="{FF2B5EF4-FFF2-40B4-BE49-F238E27FC236}">
                <a16:creationId xmlns:a16="http://schemas.microsoft.com/office/drawing/2014/main" id="{EB551B26-0445-431D-BBB8-1C106CD57F62}"/>
              </a:ext>
            </a:extLst>
          </p:cNvPr>
          <p:cNvSpPr>
            <a:spLocks noGrp="1"/>
          </p:cNvSpPr>
          <p:nvPr>
            <p:ph idx="1"/>
          </p:nvPr>
        </p:nvSpPr>
        <p:spPr/>
        <p:txBody>
          <a:bodyPr/>
          <a:lstStyle/>
          <a:p>
            <a:r>
              <a:rPr lang="en-CA" dirty="0"/>
              <a:t>Vaughn: back end/front end development </a:t>
            </a:r>
          </a:p>
          <a:p>
            <a:r>
              <a:rPr lang="en-CA" dirty="0" err="1"/>
              <a:t>Kushagr</a:t>
            </a:r>
            <a:r>
              <a:rPr lang="en-CA" dirty="0"/>
              <a:t>: front end/back end development</a:t>
            </a:r>
          </a:p>
          <a:p>
            <a:r>
              <a:rPr lang="en-CA" dirty="0"/>
              <a:t>Brooklyn: documentation manager, meeting planner </a:t>
            </a:r>
          </a:p>
        </p:txBody>
      </p:sp>
    </p:spTree>
    <p:extLst>
      <p:ext uri="{BB962C8B-B14F-4D97-AF65-F5344CB8AC3E}">
        <p14:creationId xmlns:p14="http://schemas.microsoft.com/office/powerpoint/2010/main" val="125968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90A7-A4E6-440D-BD89-B92C755EA47D}"/>
              </a:ext>
            </a:extLst>
          </p:cNvPr>
          <p:cNvSpPr>
            <a:spLocks noGrp="1"/>
          </p:cNvSpPr>
          <p:nvPr>
            <p:ph type="title"/>
          </p:nvPr>
        </p:nvSpPr>
        <p:spPr/>
        <p:txBody>
          <a:bodyPr/>
          <a:lstStyle/>
          <a:p>
            <a:r>
              <a:rPr lang="en-CA" dirty="0"/>
              <a:t>Golden circle: why?</a:t>
            </a:r>
          </a:p>
        </p:txBody>
      </p:sp>
      <p:sp>
        <p:nvSpPr>
          <p:cNvPr id="4" name="Text Placeholder 3">
            <a:extLst>
              <a:ext uri="{FF2B5EF4-FFF2-40B4-BE49-F238E27FC236}">
                <a16:creationId xmlns:a16="http://schemas.microsoft.com/office/drawing/2014/main" id="{24F06476-4465-4790-8C84-35723D38456C}"/>
              </a:ext>
            </a:extLst>
          </p:cNvPr>
          <p:cNvSpPr>
            <a:spLocks noGrp="1"/>
          </p:cNvSpPr>
          <p:nvPr>
            <p:ph type="body" sz="half" idx="2"/>
          </p:nvPr>
        </p:nvSpPr>
        <p:spPr/>
        <p:txBody>
          <a:bodyPr/>
          <a:lstStyle/>
          <a:p>
            <a:pPr marL="285750" indent="-285750">
              <a:buFont typeface="Arial" panose="020B0604020202020204" pitchFamily="34" charset="0"/>
              <a:buChar char="•"/>
            </a:pPr>
            <a:r>
              <a:rPr lang="en-CA" dirty="0"/>
              <a:t>Students navigating post secondary education can be an exciting yet harrowing experience </a:t>
            </a:r>
          </a:p>
          <a:p>
            <a:pPr marL="285750" indent="-285750">
              <a:buFont typeface="Arial" panose="020B0604020202020204" pitchFamily="34" charset="0"/>
              <a:buChar char="•"/>
            </a:pPr>
            <a:r>
              <a:rPr lang="en-CA" dirty="0"/>
              <a:t>Initial excitement wears off when due dates quickly pileup</a:t>
            </a:r>
          </a:p>
          <a:p>
            <a:pPr marL="285750" indent="-285750">
              <a:buFont typeface="Arial" panose="020B0604020202020204" pitchFamily="34" charset="0"/>
              <a:buChar char="•"/>
            </a:pPr>
            <a:r>
              <a:rPr lang="en-US" dirty="0"/>
              <a:t>Managing multiple classes and group projects can quickly become overwhelming when trying to organize:</a:t>
            </a:r>
          </a:p>
          <a:p>
            <a:pPr marL="742950" lvl="1" indent="-285750">
              <a:buFont typeface="Arial" panose="020B0604020202020204" pitchFamily="34" charset="0"/>
              <a:buChar char="•"/>
            </a:pPr>
            <a:r>
              <a:rPr lang="en-US" dirty="0"/>
              <a:t>due dates for assignments</a:t>
            </a:r>
          </a:p>
          <a:p>
            <a:pPr marL="742950" lvl="1" indent="-285750">
              <a:buFont typeface="Arial" panose="020B0604020202020204" pitchFamily="34" charset="0"/>
              <a:buChar char="•"/>
            </a:pPr>
            <a:r>
              <a:rPr lang="en-US" dirty="0"/>
              <a:t>exam dates</a:t>
            </a:r>
          </a:p>
          <a:p>
            <a:pPr marL="742950" lvl="1" indent="-285750">
              <a:buFont typeface="Arial" panose="020B0604020202020204" pitchFamily="34" charset="0"/>
              <a:buChar char="•"/>
            </a:pPr>
            <a:r>
              <a:rPr lang="en-US" dirty="0"/>
              <a:t>deadlines for project checkpoints</a:t>
            </a:r>
          </a:p>
          <a:p>
            <a:pPr marL="742950" lvl="1" indent="-285750">
              <a:buFont typeface="Arial" panose="020B0604020202020204" pitchFamily="34" charset="0"/>
              <a:buChar char="•"/>
            </a:pPr>
            <a:r>
              <a:rPr lang="en-US" dirty="0"/>
              <a:t>meetings for group projects</a:t>
            </a:r>
          </a:p>
          <a:p>
            <a:pPr marL="742950" lvl="1" indent="-285750">
              <a:buFont typeface="Arial" panose="020B0604020202020204" pitchFamily="34" charset="0"/>
              <a:buChar char="•"/>
            </a:pPr>
            <a:r>
              <a:rPr lang="en-US" dirty="0"/>
              <a:t>navigating availabilities for coordinating group check-ins</a:t>
            </a:r>
            <a:endParaRPr lang="en-CA" dirty="0"/>
          </a:p>
        </p:txBody>
      </p:sp>
      <p:pic>
        <p:nvPicPr>
          <p:cNvPr id="7" name="Picture Placeholder 6">
            <a:extLst>
              <a:ext uri="{FF2B5EF4-FFF2-40B4-BE49-F238E27FC236}">
                <a16:creationId xmlns:a16="http://schemas.microsoft.com/office/drawing/2014/main" id="{1369ED22-ABD2-4001-B2DA-E1BD9834413C}"/>
              </a:ext>
            </a:extLst>
          </p:cNvPr>
          <p:cNvPicPr>
            <a:picLocks noGrp="1" noChangeAspect="1"/>
          </p:cNvPicPr>
          <p:nvPr>
            <p:ph type="pic" idx="1"/>
          </p:nvPr>
        </p:nvPicPr>
        <p:blipFill rotWithShape="1">
          <a:blip r:embed="rId3"/>
          <a:srcRect t="-21328" b="-21328"/>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724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90A7-A4E6-440D-BD89-B92C755EA47D}"/>
              </a:ext>
            </a:extLst>
          </p:cNvPr>
          <p:cNvSpPr>
            <a:spLocks noGrp="1"/>
          </p:cNvSpPr>
          <p:nvPr>
            <p:ph type="title"/>
          </p:nvPr>
        </p:nvSpPr>
        <p:spPr/>
        <p:txBody>
          <a:bodyPr/>
          <a:lstStyle/>
          <a:p>
            <a:r>
              <a:rPr lang="en-CA" dirty="0"/>
              <a:t>Golden circle: how?</a:t>
            </a:r>
          </a:p>
        </p:txBody>
      </p:sp>
      <p:sp>
        <p:nvSpPr>
          <p:cNvPr id="4" name="Text Placeholder 3">
            <a:extLst>
              <a:ext uri="{FF2B5EF4-FFF2-40B4-BE49-F238E27FC236}">
                <a16:creationId xmlns:a16="http://schemas.microsoft.com/office/drawing/2014/main" id="{24F06476-4465-4790-8C84-35723D38456C}"/>
              </a:ext>
            </a:extLst>
          </p:cNvPr>
          <p:cNvSpPr>
            <a:spLocks noGrp="1"/>
          </p:cNvSpPr>
          <p:nvPr>
            <p:ph type="body" sz="half" idx="2"/>
          </p:nvPr>
        </p:nvSpPr>
        <p:spPr/>
        <p:txBody>
          <a:bodyPr/>
          <a:lstStyle/>
          <a:p>
            <a:pPr marL="285750" indent="-285750">
              <a:buFont typeface="Arial" panose="020B0604020202020204" pitchFamily="34" charset="0"/>
              <a:buChar char="•"/>
            </a:pPr>
            <a:r>
              <a:rPr lang="en-CA" dirty="0"/>
              <a:t>By utilizing the internet, students can conveniently access our scheduling app from any device that houses such a connection</a:t>
            </a:r>
          </a:p>
          <a:p>
            <a:pPr marL="285750" indent="-285750">
              <a:buFont typeface="Arial" panose="020B0604020202020204" pitchFamily="34" charset="0"/>
              <a:buChar char="•"/>
            </a:pPr>
            <a:r>
              <a:rPr lang="en-CA" dirty="0"/>
              <a:t>Communication done between fellow classmates and group members can be done within the same app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Placeholder 6">
            <a:extLst>
              <a:ext uri="{FF2B5EF4-FFF2-40B4-BE49-F238E27FC236}">
                <a16:creationId xmlns:a16="http://schemas.microsoft.com/office/drawing/2014/main" id="{1369ED22-ABD2-4001-B2DA-E1BD9834413C}"/>
              </a:ext>
            </a:extLst>
          </p:cNvPr>
          <p:cNvPicPr>
            <a:picLocks noGrp="1" noChangeAspect="1"/>
          </p:cNvPicPr>
          <p:nvPr>
            <p:ph type="pic" idx="1"/>
          </p:nvPr>
        </p:nvPicPr>
        <p:blipFill rotWithShape="1">
          <a:blip r:embed="rId3"/>
          <a:srcRect t="-21328" b="-21328"/>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90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90A7-A4E6-440D-BD89-B92C755EA47D}"/>
              </a:ext>
            </a:extLst>
          </p:cNvPr>
          <p:cNvSpPr>
            <a:spLocks noGrp="1"/>
          </p:cNvSpPr>
          <p:nvPr>
            <p:ph type="title"/>
          </p:nvPr>
        </p:nvSpPr>
        <p:spPr/>
        <p:txBody>
          <a:bodyPr/>
          <a:lstStyle/>
          <a:p>
            <a:r>
              <a:rPr lang="en-CA" dirty="0"/>
              <a:t>Golden circle: what?</a:t>
            </a:r>
          </a:p>
        </p:txBody>
      </p:sp>
      <p:sp>
        <p:nvSpPr>
          <p:cNvPr id="4" name="Text Placeholder 3">
            <a:extLst>
              <a:ext uri="{FF2B5EF4-FFF2-40B4-BE49-F238E27FC236}">
                <a16:creationId xmlns:a16="http://schemas.microsoft.com/office/drawing/2014/main" id="{24F06476-4465-4790-8C84-35723D38456C}"/>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Q-Cor is an online scheduling application that can be accessed via the internet </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 Users of this app will be able to invite other classmates/group members to view shared calendars</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Can edit the calendar in a multitude of ways: </a:t>
            </a:r>
          </a:p>
          <a:p>
            <a:pPr marL="742950" lvl="1" indent="-285750">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adding, removing, amending, sorting items</a:t>
            </a:r>
          </a:p>
          <a:p>
            <a:pPr marL="285750" indent="-285750">
              <a:buFont typeface="Arial" panose="020B0604020202020204" pitchFamily="34" charset="0"/>
              <a:buChar char="•"/>
            </a:pPr>
            <a:r>
              <a:rPr lang="en-CA" sz="1800" dirty="0">
                <a:latin typeface="Calibri" panose="020F0502020204030204" pitchFamily="34" charset="0"/>
                <a:ea typeface="Calibri" panose="020F0502020204030204" pitchFamily="34" charset="0"/>
                <a:cs typeface="Times New Roman" panose="02020603050405020304" pitchFamily="18" charset="0"/>
              </a:rPr>
              <a:t>I</a:t>
            </a:r>
            <a:r>
              <a:rPr lang="en-CA" sz="1800" dirty="0">
                <a:effectLst/>
                <a:latin typeface="Calibri" panose="020F0502020204030204" pitchFamily="34" charset="0"/>
                <a:ea typeface="Calibri" panose="020F0502020204030204" pitchFamily="34" charset="0"/>
                <a:cs typeface="Times New Roman" panose="02020603050405020304" pitchFamily="18" charset="0"/>
              </a:rPr>
              <a:t>n-app messaging function allowing easy communication between members </a:t>
            </a:r>
          </a:p>
          <a:p>
            <a:pPr marL="742950" lvl="1" indent="-285750">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students will no longer need a separate application in order to stay in touch and communicate with classmates and group members</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Placeholder 6">
            <a:extLst>
              <a:ext uri="{FF2B5EF4-FFF2-40B4-BE49-F238E27FC236}">
                <a16:creationId xmlns:a16="http://schemas.microsoft.com/office/drawing/2014/main" id="{1369ED22-ABD2-4001-B2DA-E1BD9834413C}"/>
              </a:ext>
            </a:extLst>
          </p:cNvPr>
          <p:cNvPicPr>
            <a:picLocks noGrp="1" noChangeAspect="1"/>
          </p:cNvPicPr>
          <p:nvPr>
            <p:ph type="pic" idx="1"/>
          </p:nvPr>
        </p:nvPicPr>
        <p:blipFill rotWithShape="1">
          <a:blip r:embed="rId3"/>
          <a:srcRect t="-21328" b="-21328"/>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851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2B08-DE0C-40FF-AFAB-D8B16435AC65}"/>
              </a:ext>
            </a:extLst>
          </p:cNvPr>
          <p:cNvSpPr>
            <a:spLocks noGrp="1"/>
          </p:cNvSpPr>
          <p:nvPr>
            <p:ph type="title"/>
          </p:nvPr>
        </p:nvSpPr>
        <p:spPr/>
        <p:txBody>
          <a:bodyPr/>
          <a:lstStyle/>
          <a:p>
            <a:r>
              <a:rPr lang="en-CA" dirty="0"/>
              <a:t>Planning phase for q-</a:t>
            </a:r>
            <a:r>
              <a:rPr lang="en-CA" dirty="0" err="1"/>
              <a:t>cor</a:t>
            </a:r>
            <a:r>
              <a:rPr lang="en-CA" dirty="0"/>
              <a:t>…</a:t>
            </a:r>
            <a:br>
              <a:rPr lang="en-CA" dirty="0"/>
            </a:br>
            <a:r>
              <a:rPr lang="en-CA" dirty="0"/>
              <a:t>business case</a:t>
            </a:r>
          </a:p>
        </p:txBody>
      </p:sp>
      <p:sp>
        <p:nvSpPr>
          <p:cNvPr id="4" name="Text Placeholder 3">
            <a:extLst>
              <a:ext uri="{FF2B5EF4-FFF2-40B4-BE49-F238E27FC236}">
                <a16:creationId xmlns:a16="http://schemas.microsoft.com/office/drawing/2014/main" id="{43392D9E-1CEB-49B9-8F8B-F81EE1CD4C38}"/>
              </a:ext>
            </a:extLst>
          </p:cNvPr>
          <p:cNvSpPr>
            <a:spLocks noGrp="1"/>
          </p:cNvSpPr>
          <p:nvPr>
            <p:ph type="body" sz="half" idx="2"/>
          </p:nvPr>
        </p:nvSpPr>
        <p:spPr/>
        <p:txBody>
          <a:bodyPr/>
          <a:lstStyle/>
          <a:p>
            <a:pPr marL="285750" indent="-285750">
              <a:buFont typeface="Arial" panose="020B0604020202020204" pitchFamily="34" charset="0"/>
              <a:buChar char="•"/>
            </a:pPr>
            <a:r>
              <a:rPr lang="en-CA" dirty="0"/>
              <a:t>2 options to choose from:</a:t>
            </a:r>
          </a:p>
          <a:p>
            <a:pPr marL="742950" lvl="1" indent="-285750">
              <a:buFont typeface="Arial" panose="020B0604020202020204" pitchFamily="34" charset="0"/>
              <a:buChar char="•"/>
            </a:pPr>
            <a:r>
              <a:rPr lang="en-CA" dirty="0"/>
              <a:t>Develop a fully functioning calendar for a single user; then bring in group activity (shared calendars, in-app chat messaging)</a:t>
            </a:r>
          </a:p>
          <a:p>
            <a:pPr marL="742950" lvl="1" indent="-285750">
              <a:buFont typeface="Arial" panose="020B0604020202020204" pitchFamily="34" charset="0"/>
              <a:buChar char="•"/>
            </a:pPr>
            <a:r>
              <a:rPr lang="en-CA" dirty="0"/>
              <a:t>Develop a basic calendar and fully develop group activity (shared calendars, chat messaging); then increase calendar functionality </a:t>
            </a:r>
          </a:p>
          <a:p>
            <a:pPr marL="285750" indent="-285750">
              <a:buFont typeface="Arial" panose="020B0604020202020204" pitchFamily="34" charset="0"/>
              <a:buChar char="•"/>
            </a:pPr>
            <a:r>
              <a:rPr lang="en-CA" dirty="0"/>
              <a:t>Recommendation: fully functioning calendar with group activities as a second MVP</a:t>
            </a:r>
          </a:p>
        </p:txBody>
      </p:sp>
      <p:pic>
        <p:nvPicPr>
          <p:cNvPr id="10" name="Picture 9">
            <a:extLst>
              <a:ext uri="{FF2B5EF4-FFF2-40B4-BE49-F238E27FC236}">
                <a16:creationId xmlns:a16="http://schemas.microsoft.com/office/drawing/2014/main" id="{B25E0D89-B87F-4547-B0AC-FEF26991A7B2}"/>
              </a:ext>
            </a:extLst>
          </p:cNvPr>
          <p:cNvPicPr>
            <a:picLocks noChangeAspect="1"/>
          </p:cNvPicPr>
          <p:nvPr/>
        </p:nvPicPr>
        <p:blipFill>
          <a:blip r:embed="rId3"/>
          <a:stretch>
            <a:fillRect/>
          </a:stretch>
        </p:blipFill>
        <p:spPr>
          <a:xfrm>
            <a:off x="7248940" y="1128221"/>
            <a:ext cx="4492742" cy="5007535"/>
          </a:xfrm>
          <a:prstGeom prst="rect">
            <a:avLst/>
          </a:prstGeom>
        </p:spPr>
      </p:pic>
    </p:spTree>
    <p:extLst>
      <p:ext uri="{BB962C8B-B14F-4D97-AF65-F5344CB8AC3E}">
        <p14:creationId xmlns:p14="http://schemas.microsoft.com/office/powerpoint/2010/main" val="424823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6CF-F1EF-4803-8580-B4C4117D26CA}"/>
              </a:ext>
            </a:extLst>
          </p:cNvPr>
          <p:cNvSpPr>
            <a:spLocks noGrp="1"/>
          </p:cNvSpPr>
          <p:nvPr>
            <p:ph type="title"/>
          </p:nvPr>
        </p:nvSpPr>
        <p:spPr/>
        <p:txBody>
          <a:bodyPr/>
          <a:lstStyle/>
          <a:p>
            <a:r>
              <a:rPr lang="en-CA" dirty="0"/>
              <a:t>Planning phase for q-</a:t>
            </a:r>
            <a:r>
              <a:rPr lang="en-CA" dirty="0" err="1"/>
              <a:t>cor</a:t>
            </a:r>
            <a:r>
              <a:rPr lang="en-CA" dirty="0"/>
              <a:t>…</a:t>
            </a:r>
            <a:br>
              <a:rPr lang="en-CA" dirty="0"/>
            </a:br>
            <a:r>
              <a:rPr lang="en-CA" dirty="0"/>
              <a:t>project charter</a:t>
            </a:r>
          </a:p>
        </p:txBody>
      </p:sp>
      <p:sp>
        <p:nvSpPr>
          <p:cNvPr id="4" name="Text Placeholder 3">
            <a:extLst>
              <a:ext uri="{FF2B5EF4-FFF2-40B4-BE49-F238E27FC236}">
                <a16:creationId xmlns:a16="http://schemas.microsoft.com/office/drawing/2014/main" id="{90750AF8-AD39-4387-9882-80987509F361}"/>
              </a:ext>
            </a:extLst>
          </p:cNvPr>
          <p:cNvSpPr>
            <a:spLocks noGrp="1"/>
          </p:cNvSpPr>
          <p:nvPr>
            <p:ph type="body" sz="half" idx="2"/>
          </p:nvPr>
        </p:nvSpPr>
        <p:spPr/>
        <p:txBody>
          <a:bodyPr/>
          <a:lstStyle/>
          <a:p>
            <a:pPr marL="285750" indent="-285750">
              <a:buFont typeface="Arial" panose="020B0604020202020204" pitchFamily="34" charset="0"/>
              <a:buChar char="•"/>
            </a:pPr>
            <a:r>
              <a:rPr lang="en-CA" dirty="0"/>
              <a:t>The option prioritizing the full functionality of the app over the group activities was chosen </a:t>
            </a:r>
          </a:p>
          <a:p>
            <a:pPr marL="285750" indent="-285750">
              <a:buFont typeface="Arial" panose="020B0604020202020204" pitchFamily="34" charset="0"/>
              <a:buChar char="•"/>
            </a:pPr>
            <a:r>
              <a:rPr lang="en-CA" dirty="0"/>
              <a:t>In doing so, we essentially cut the project in half in terms of MVP’s:</a:t>
            </a:r>
          </a:p>
          <a:p>
            <a:pPr marL="742950" lvl="1" indent="-285750">
              <a:buFont typeface="Arial" panose="020B0604020202020204" pitchFamily="34" charset="0"/>
              <a:buChar char="•"/>
            </a:pPr>
            <a:r>
              <a:rPr lang="en-CA" dirty="0"/>
              <a:t>1</a:t>
            </a:r>
            <a:r>
              <a:rPr lang="en-CA" baseline="30000" dirty="0"/>
              <a:t>st</a:t>
            </a:r>
            <a:r>
              <a:rPr lang="en-CA" dirty="0"/>
              <a:t> MVP: focus on the individual user by allowing them to signup, login, view the calendar, manipulate dates within their calendar</a:t>
            </a:r>
          </a:p>
          <a:p>
            <a:pPr marL="742950" lvl="1" indent="-285750">
              <a:buFont typeface="Arial" panose="020B0604020202020204" pitchFamily="34" charset="0"/>
              <a:buChar char="•"/>
            </a:pPr>
            <a:r>
              <a:rPr lang="en-CA" dirty="0"/>
              <a:t>2</a:t>
            </a:r>
            <a:r>
              <a:rPr lang="en-CA" baseline="30000" dirty="0"/>
              <a:t>nd</a:t>
            </a:r>
            <a:r>
              <a:rPr lang="en-CA" dirty="0"/>
              <a:t> MVP: integrate the group functionalities by allowing users to share calendars, differentiating/separating group and personal calendars, and in-app chat interaction between members </a:t>
            </a:r>
          </a:p>
          <a:p>
            <a:pPr marL="285750" indent="-285750">
              <a:buFont typeface="Arial" panose="020B0604020202020204" pitchFamily="34" charset="0"/>
              <a:buChar char="•"/>
            </a:pPr>
            <a:endParaRPr lang="en-CA" dirty="0"/>
          </a:p>
        </p:txBody>
      </p:sp>
      <p:pic>
        <p:nvPicPr>
          <p:cNvPr id="6" name="Picture 5">
            <a:extLst>
              <a:ext uri="{FF2B5EF4-FFF2-40B4-BE49-F238E27FC236}">
                <a16:creationId xmlns:a16="http://schemas.microsoft.com/office/drawing/2014/main" id="{5E6ECF0D-517F-469D-B485-3934B57DF76A}"/>
              </a:ext>
            </a:extLst>
          </p:cNvPr>
          <p:cNvPicPr>
            <a:picLocks noChangeAspect="1"/>
          </p:cNvPicPr>
          <p:nvPr/>
        </p:nvPicPr>
        <p:blipFill>
          <a:blip r:embed="rId3"/>
          <a:stretch>
            <a:fillRect/>
          </a:stretch>
        </p:blipFill>
        <p:spPr>
          <a:xfrm>
            <a:off x="7421055" y="1199852"/>
            <a:ext cx="3629532" cy="4601217"/>
          </a:xfrm>
          <a:prstGeom prst="rect">
            <a:avLst/>
          </a:prstGeom>
        </p:spPr>
      </p:pic>
    </p:spTree>
    <p:extLst>
      <p:ext uri="{BB962C8B-B14F-4D97-AF65-F5344CB8AC3E}">
        <p14:creationId xmlns:p14="http://schemas.microsoft.com/office/powerpoint/2010/main" val="107403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552C-A5EB-456F-982C-A2181732E766}"/>
              </a:ext>
            </a:extLst>
          </p:cNvPr>
          <p:cNvSpPr>
            <a:spLocks noGrp="1"/>
          </p:cNvSpPr>
          <p:nvPr>
            <p:ph type="title"/>
          </p:nvPr>
        </p:nvSpPr>
        <p:spPr/>
        <p:txBody>
          <a:bodyPr/>
          <a:lstStyle/>
          <a:p>
            <a:r>
              <a:rPr lang="en-CA" dirty="0"/>
              <a:t>Picturing the deliverables</a:t>
            </a:r>
          </a:p>
        </p:txBody>
      </p:sp>
      <p:pic>
        <p:nvPicPr>
          <p:cNvPr id="14" name="Content Placeholder 13">
            <a:extLst>
              <a:ext uri="{FF2B5EF4-FFF2-40B4-BE49-F238E27FC236}">
                <a16:creationId xmlns:a16="http://schemas.microsoft.com/office/drawing/2014/main" id="{34F712FC-71AD-41CB-B6CA-8DC7472BACF0}"/>
              </a:ext>
            </a:extLst>
          </p:cNvPr>
          <p:cNvPicPr>
            <a:picLocks noGrp="1" noChangeAspect="1"/>
          </p:cNvPicPr>
          <p:nvPr>
            <p:ph sz="half" idx="2"/>
          </p:nvPr>
        </p:nvPicPr>
        <p:blipFill>
          <a:blip r:embed="rId2"/>
          <a:stretch>
            <a:fillRect/>
          </a:stretch>
        </p:blipFill>
        <p:spPr>
          <a:xfrm>
            <a:off x="1298744" y="3073400"/>
            <a:ext cx="4563725" cy="2717800"/>
          </a:xfrm>
        </p:spPr>
      </p:pic>
      <p:pic>
        <p:nvPicPr>
          <p:cNvPr id="18" name="Content Placeholder 17">
            <a:extLst>
              <a:ext uri="{FF2B5EF4-FFF2-40B4-BE49-F238E27FC236}">
                <a16:creationId xmlns:a16="http://schemas.microsoft.com/office/drawing/2014/main" id="{85AC4C63-B9CB-460C-BB09-9DEA0DE1FEDF}"/>
              </a:ext>
            </a:extLst>
          </p:cNvPr>
          <p:cNvPicPr>
            <a:picLocks noGrp="1" noChangeAspect="1"/>
          </p:cNvPicPr>
          <p:nvPr>
            <p:ph sz="quarter" idx="4"/>
          </p:nvPr>
        </p:nvPicPr>
        <p:blipFill>
          <a:blip r:embed="rId3"/>
          <a:stretch>
            <a:fillRect/>
          </a:stretch>
        </p:blipFill>
        <p:spPr>
          <a:xfrm>
            <a:off x="6475782" y="3073400"/>
            <a:ext cx="4268048" cy="2717800"/>
          </a:xfrm>
        </p:spPr>
      </p:pic>
      <p:sp>
        <p:nvSpPr>
          <p:cNvPr id="20" name="TextBox 19">
            <a:extLst>
              <a:ext uri="{FF2B5EF4-FFF2-40B4-BE49-F238E27FC236}">
                <a16:creationId xmlns:a16="http://schemas.microsoft.com/office/drawing/2014/main" id="{D00D390F-3A82-48CC-B2DB-6E3065A13E82}"/>
              </a:ext>
            </a:extLst>
          </p:cNvPr>
          <p:cNvSpPr txBox="1"/>
          <p:nvPr/>
        </p:nvSpPr>
        <p:spPr>
          <a:xfrm>
            <a:off x="1298744" y="2097087"/>
            <a:ext cx="9445086" cy="646331"/>
          </a:xfrm>
          <a:prstGeom prst="rect">
            <a:avLst/>
          </a:prstGeom>
          <a:noFill/>
        </p:spPr>
        <p:txBody>
          <a:bodyPr wrap="square" rtlCol="0">
            <a:spAutoFit/>
          </a:bodyPr>
          <a:lstStyle/>
          <a:p>
            <a:r>
              <a:rPr lang="en-CA" dirty="0"/>
              <a:t>Once we started with the layouts, and drawing out the interactions we began to have a better understanding of the project itself and where we wanted to go with it</a:t>
            </a:r>
          </a:p>
        </p:txBody>
      </p:sp>
    </p:spTree>
    <p:extLst>
      <p:ext uri="{BB962C8B-B14F-4D97-AF65-F5344CB8AC3E}">
        <p14:creationId xmlns:p14="http://schemas.microsoft.com/office/powerpoint/2010/main" val="402893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552C-A5EB-456F-982C-A2181732E766}"/>
              </a:ext>
            </a:extLst>
          </p:cNvPr>
          <p:cNvSpPr>
            <a:spLocks noGrp="1"/>
          </p:cNvSpPr>
          <p:nvPr>
            <p:ph type="title"/>
          </p:nvPr>
        </p:nvSpPr>
        <p:spPr/>
        <p:txBody>
          <a:bodyPr/>
          <a:lstStyle/>
          <a:p>
            <a:r>
              <a:rPr lang="en-CA" dirty="0"/>
              <a:t>Picturing the structure</a:t>
            </a:r>
          </a:p>
        </p:txBody>
      </p:sp>
      <p:pic>
        <p:nvPicPr>
          <p:cNvPr id="6" name="Content Placeholder 5">
            <a:extLst>
              <a:ext uri="{FF2B5EF4-FFF2-40B4-BE49-F238E27FC236}">
                <a16:creationId xmlns:a16="http://schemas.microsoft.com/office/drawing/2014/main" id="{0A42CDBE-561E-4431-B383-6A58E511C5CC}"/>
              </a:ext>
            </a:extLst>
          </p:cNvPr>
          <p:cNvPicPr>
            <a:picLocks noGrp="1" noChangeAspect="1"/>
          </p:cNvPicPr>
          <p:nvPr>
            <p:ph sz="half" idx="2"/>
          </p:nvPr>
        </p:nvPicPr>
        <p:blipFill>
          <a:blip r:embed="rId2"/>
          <a:stretch>
            <a:fillRect/>
          </a:stretch>
        </p:blipFill>
        <p:spPr>
          <a:xfrm>
            <a:off x="1141411" y="2477782"/>
            <a:ext cx="4748599" cy="3165474"/>
          </a:xfrm>
        </p:spPr>
      </p:pic>
      <p:pic>
        <p:nvPicPr>
          <p:cNvPr id="5" name="Content Placeholder 4">
            <a:extLst>
              <a:ext uri="{FF2B5EF4-FFF2-40B4-BE49-F238E27FC236}">
                <a16:creationId xmlns:a16="http://schemas.microsoft.com/office/drawing/2014/main" id="{AEDBE9BF-6787-4366-B0C4-F0AD5FAB71E6}"/>
              </a:ext>
            </a:extLst>
          </p:cNvPr>
          <p:cNvPicPr>
            <a:picLocks noGrp="1" noChangeAspect="1"/>
          </p:cNvPicPr>
          <p:nvPr>
            <p:ph sz="quarter" idx="4"/>
          </p:nvPr>
        </p:nvPicPr>
        <p:blipFill>
          <a:blip r:embed="rId3"/>
          <a:stretch>
            <a:fillRect/>
          </a:stretch>
        </p:blipFill>
        <p:spPr>
          <a:xfrm>
            <a:off x="6094411" y="2477782"/>
            <a:ext cx="5221099" cy="3165473"/>
          </a:xfrm>
          <a:prstGeom prst="rect">
            <a:avLst/>
          </a:prstGeom>
        </p:spPr>
      </p:pic>
    </p:spTree>
    <p:extLst>
      <p:ext uri="{BB962C8B-B14F-4D97-AF65-F5344CB8AC3E}">
        <p14:creationId xmlns:p14="http://schemas.microsoft.com/office/powerpoint/2010/main" val="3946077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3022</TotalTime>
  <Words>1392</Words>
  <Application>Microsoft Office PowerPoint</Application>
  <PresentationFormat>Widescreen</PresentationFormat>
  <Paragraphs>71</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Q-Cor: online scheduling app</vt:lpstr>
      <vt:lpstr>Team q: who we are and our roles</vt:lpstr>
      <vt:lpstr>Golden circle: why?</vt:lpstr>
      <vt:lpstr>Golden circle: how?</vt:lpstr>
      <vt:lpstr>Golden circle: what?</vt:lpstr>
      <vt:lpstr>Planning phase for q-cor… business case</vt:lpstr>
      <vt:lpstr>Planning phase for q-cor… project charter</vt:lpstr>
      <vt:lpstr>Picturing the deliverables</vt:lpstr>
      <vt:lpstr>Picturing the structure</vt:lpstr>
      <vt:lpstr>Last steps before coding </vt:lpstr>
      <vt:lpstr>Project scope as time progressed</vt:lpstr>
      <vt:lpstr>Now for a brief demo…</vt:lpstr>
      <vt:lpstr>Reflections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Q-Cor: online scheduling app</dc:title>
  <dc:creator>Brooklyn Coulson</dc:creator>
  <cp:lastModifiedBy>Brooklyn Coulson</cp:lastModifiedBy>
  <cp:revision>8</cp:revision>
  <dcterms:created xsi:type="dcterms:W3CDTF">2021-11-29T03:27:35Z</dcterms:created>
  <dcterms:modified xsi:type="dcterms:W3CDTF">2021-12-02T16:59:21Z</dcterms:modified>
</cp:coreProperties>
</file>