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F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7"/>
  </p:normalViewPr>
  <p:slideViewPr>
    <p:cSldViewPr snapToGrid="0" snapToObjects="1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60C4-6B2B-9746-BF4C-B5D2476ECE13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27B-4A79-ED46-9079-BCC6FB0D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FBCB-B565-8A4D-802E-862ABEA44CC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7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9DB4-883A-4A44-A04C-DEB0B292920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3E58-43BE-394C-90FD-92BF389D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11"/>
          <p:cNvGraphicFramePr/>
          <p:nvPr>
            <p:extLst>
              <p:ext uri="{D42A27DB-BD31-4B8C-83A1-F6EECF244321}">
                <p14:modId xmlns:p14="http://schemas.microsoft.com/office/powerpoint/2010/main" val="1338001142"/>
              </p:ext>
            </p:extLst>
          </p:nvPr>
        </p:nvGraphicFramePr>
        <p:xfrm>
          <a:off x="691720" y="1629343"/>
          <a:ext cx="9520674" cy="34002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6934"/>
                <a:gridCol w="1661374"/>
                <a:gridCol w="953037"/>
                <a:gridCol w="894148"/>
                <a:gridCol w="915989"/>
                <a:gridCol w="855790"/>
                <a:gridCol w="1514535"/>
                <a:gridCol w="828867"/>
              </a:tblGrid>
              <a:tr h="115170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latin typeface="Times New Roman"/>
                          <a:cs typeface="Times New Roman"/>
                        </a:rPr>
                        <a:t>Cache Decision</a:t>
                      </a:r>
                      <a:r>
                        <a:rPr lang="en-US" sz="2000" baseline="0" noProof="0" dirty="0" smtClean="0">
                          <a:latin typeface="Times New Roman"/>
                          <a:cs typeface="Times New Roman"/>
                        </a:rPr>
                        <a:t> Policy</a:t>
                      </a:r>
                      <a:endParaRPr lang="en-US" sz="200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Technique</a:t>
                      </a:r>
                      <a:endParaRPr lang="en-US" sz="2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aseline="0" noProof="0" dirty="0" err="1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lang="en-US" sz="2000" baseline="-25000" noProof="0" dirty="0" err="1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hit</a:t>
                      </a:r>
                      <a:endParaRPr lang="en-US" sz="2000" baseline="-25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aseline="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Loss</a:t>
                      </a:r>
                      <a:endParaRPr lang="en-US" sz="2000" baseline="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latin typeface="Times New Roman"/>
                          <a:cs typeface="Times New Roman"/>
                        </a:rPr>
                        <a:t>CPU time    </a:t>
                      </a:r>
                      <a:r>
                        <a:rPr lang="en-US" sz="2000" baseline="0" noProof="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200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latin typeface="Times New Roman"/>
                          <a:cs typeface="Times New Roman"/>
                        </a:rPr>
                        <a:t>Gain</a:t>
                      </a:r>
                      <a:endParaRPr lang="en-US" sz="200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err="1" smtClean="0">
                          <a:latin typeface="Times New Roman"/>
                          <a:cs typeface="Times New Roman"/>
                        </a:rPr>
                        <a:t>Mem</a:t>
                      </a:r>
                      <a:r>
                        <a:rPr lang="en-US" sz="2000" noProof="0" dirty="0" smtClean="0">
                          <a:latin typeface="Times New Roman"/>
                          <a:cs typeface="Times New Roman"/>
                        </a:rPr>
                        <a:t> [MB]</a:t>
                      </a:r>
                      <a:endParaRPr lang="en-US" sz="200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latin typeface="Times New Roman"/>
                          <a:cs typeface="Times New Roman"/>
                        </a:rPr>
                        <a:t>Gain</a:t>
                      </a:r>
                      <a:endParaRPr lang="en-US" sz="200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50"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LCE</a:t>
                      </a:r>
                      <a:endParaRPr lang="en-US" sz="2000" b="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err="1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ModelGraft</a:t>
                      </a:r>
                      <a:endParaRPr lang="en-US" sz="2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33.1%</a:t>
                      </a:r>
                      <a:endParaRPr lang="en-US" sz="2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0.1%</a:t>
                      </a:r>
                      <a:endParaRPr lang="en-US" sz="2000" b="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86000">
                          <a:schemeClr val="accent1"/>
                        </a:gs>
                        <a:gs pos="94000">
                          <a:schemeClr val="accent1"/>
                        </a:gs>
                        <a:gs pos="100000">
                          <a:schemeClr val="accent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 smtClean="0">
                          <a:latin typeface="Times New Roman"/>
                          <a:cs typeface="Times New Roman"/>
                        </a:rPr>
                        <a:t>143 s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kern="1200" noProof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286x</a:t>
                      </a:r>
                      <a:endParaRPr lang="en-US" sz="2000" b="0" kern="1200" noProof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86000">
                          <a:schemeClr val="accent1"/>
                        </a:gs>
                        <a:gs pos="94000">
                          <a:schemeClr val="accent1"/>
                        </a:gs>
                        <a:gs pos="100000">
                          <a:schemeClr val="accent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 smtClean="0">
                          <a:latin typeface="Times New Roman"/>
                          <a:cs typeface="Times New Roman"/>
                        </a:rPr>
                        <a:t>23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noProof="0" dirty="0" smtClean="0">
                          <a:latin typeface="Times New Roman"/>
                          <a:cs typeface="Times New Roman"/>
                        </a:rPr>
                        <a:t>277x</a:t>
                      </a:r>
                      <a:endParaRPr lang="en-US" sz="2000" b="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86000">
                          <a:schemeClr val="accent1"/>
                        </a:gs>
                        <a:gs pos="94000">
                          <a:schemeClr val="accent1"/>
                        </a:gs>
                        <a:gs pos="100000">
                          <a:schemeClr val="accent1"/>
                        </a:gs>
                      </a:gsLst>
                      <a:lin ang="16200000" scaled="1"/>
                    </a:gradFill>
                  </a:tcPr>
                </a:tc>
              </a:tr>
              <a:tr h="396225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b="1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Event-driven</a:t>
                      </a:r>
                      <a:endParaRPr lang="en-US" sz="2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33.2%</a:t>
                      </a:r>
                      <a:endParaRPr lang="en-US" sz="2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b="1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FB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11.4</a:t>
                      </a:r>
                      <a:r>
                        <a:rPr lang="en-US" sz="2000" baseline="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lang="en-US" sz="2000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lang="en-US" sz="2000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b="1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FB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noProof="0" dirty="0" smtClean="0">
                          <a:latin typeface="Times New Roman"/>
                          <a:cs typeface="Times New Roman"/>
                        </a:rPr>
                        <a:t>6371</a:t>
                      </a:r>
                      <a:endParaRPr lang="en-US" sz="2000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b="1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FBD"/>
                    </a:solidFill>
                  </a:tcPr>
                </a:tc>
              </a:tr>
              <a:tr h="331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0.2%</a:t>
                      </a:r>
                      <a:endParaRPr lang="en-US" sz="2000" b="1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100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3AFE04"/>
                        </a:gs>
                        <a:gs pos="83000">
                          <a:srgbClr val="3AFE04"/>
                        </a:gs>
                        <a:gs pos="100000">
                          <a:srgbClr val="3AFE04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2974x</a:t>
                      </a:r>
                      <a:endParaRPr lang="en-US" sz="2000" b="1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3000">
                          <a:schemeClr val="accent1">
                            <a:lumMod val="5000"/>
                            <a:lumOff val="95000"/>
                          </a:schemeClr>
                        </a:gs>
                        <a:gs pos="60000">
                          <a:srgbClr val="3AFE04"/>
                        </a:gs>
                        <a:gs pos="83000">
                          <a:srgbClr val="3AFE04"/>
                        </a:gs>
                        <a:gs pos="100000">
                          <a:srgbClr val="3AFE04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latin typeface="Times New Roman"/>
                          <a:cs typeface="Times New Roman"/>
                        </a:rPr>
                        <a:t>7.7x</a:t>
                      </a:r>
                      <a:endParaRPr lang="en-US" sz="2000" b="1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9000">
                          <a:schemeClr val="accent1">
                            <a:lumMod val="5000"/>
                            <a:lumOff val="95000"/>
                          </a:schemeClr>
                        </a:gs>
                        <a:gs pos="61000">
                          <a:srgbClr val="3AFE04"/>
                        </a:gs>
                        <a:gs pos="83000">
                          <a:srgbClr val="3AFE04"/>
                        </a:gs>
                        <a:gs pos="100000">
                          <a:srgbClr val="3AFE04"/>
                        </a:gs>
                      </a:gsLst>
                      <a:lin ang="5400000" scaled="0"/>
                    </a:gradFill>
                  </a:tcPr>
                </a:tc>
              </a:tr>
              <a:tr h="72805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Parallel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err="1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ModelGraft</a:t>
                      </a:r>
                      <a:endParaRPr lang="en-US" sz="2000" b="1" noProof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latin typeface="Times New Roman"/>
                          <a:cs typeface="Times New Roman"/>
                        </a:rPr>
                        <a:t>33.4%</a:t>
                      </a:r>
                      <a:endParaRPr lang="en-US" sz="2000" b="1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000" b="1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latin typeface="Times New Roman"/>
                          <a:cs typeface="Times New Roman"/>
                        </a:rPr>
                        <a:t>13.8</a:t>
                      </a:r>
                      <a:r>
                        <a:rPr lang="en-US" sz="2000" b="1" baseline="0" noProof="0" dirty="0" smtClean="0">
                          <a:latin typeface="Times New Roman"/>
                          <a:cs typeface="Times New Roman"/>
                        </a:rPr>
                        <a:t> s</a:t>
                      </a:r>
                      <a:endParaRPr lang="en-US" sz="2000" b="1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it" sz="1600" dirty="0"/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 noProof="0" dirty="0" smtClean="0">
                          <a:latin typeface="Times New Roman"/>
                          <a:cs typeface="Times New Roman"/>
                        </a:rPr>
                        <a:t>829</a:t>
                      </a:r>
                      <a:endParaRPr lang="en-US" sz="2000" b="1" noProof="0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it" sz="1600" dirty="0"/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0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43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Tortelli</dc:creator>
  <cp:lastModifiedBy>Michele Tortelli</cp:lastModifiedBy>
  <cp:revision>9</cp:revision>
  <dcterms:created xsi:type="dcterms:W3CDTF">2017-05-04T13:44:53Z</dcterms:created>
  <dcterms:modified xsi:type="dcterms:W3CDTF">2017-05-09T12:27:44Z</dcterms:modified>
</cp:coreProperties>
</file>