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76" r:id="rId5"/>
    <p:sldId id="277" r:id="rId6"/>
    <p:sldId id="278" r:id="rId7"/>
    <p:sldId id="263" r:id="rId8"/>
    <p:sldId id="265" r:id="rId9"/>
    <p:sldId id="283" r:id="rId10"/>
    <p:sldId id="273" r:id="rId11"/>
    <p:sldId id="266" r:id="rId12"/>
    <p:sldId id="267" r:id="rId13"/>
    <p:sldId id="284" r:id="rId14"/>
    <p:sldId id="268" r:id="rId15"/>
    <p:sldId id="272" r:id="rId16"/>
    <p:sldId id="274" r:id="rId17"/>
    <p:sldId id="280" r:id="rId18"/>
    <p:sldId id="275" r:id="rId19"/>
    <p:sldId id="282" r:id="rId20"/>
    <p:sldId id="264" r:id="rId21"/>
    <p:sldId id="285" r:id="rId22"/>
    <p:sldId id="289" r:id="rId23"/>
    <p:sldId id="291" r:id="rId24"/>
    <p:sldId id="290" r:id="rId25"/>
    <p:sldId id="292" r:id="rId26"/>
    <p:sldId id="293" r:id="rId27"/>
    <p:sldId id="287" r:id="rId28"/>
    <p:sldId id="281" r:id="rId29"/>
    <p:sldId id="294" r:id="rId30"/>
    <p:sldId id="295" r:id="rId31"/>
    <p:sldId id="296" r:id="rId32"/>
    <p:sldId id="297" r:id="rId33"/>
    <p:sldId id="299" r:id="rId34"/>
    <p:sldId id="298" r:id="rId35"/>
    <p:sldId id="26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EA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170" autoAdjust="0"/>
  </p:normalViewPr>
  <p:slideViewPr>
    <p:cSldViewPr snapToGrid="0">
      <p:cViewPr varScale="1">
        <p:scale>
          <a:sx n="43" d="100"/>
          <a:sy n="43" d="100"/>
        </p:scale>
        <p:origin x="15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63AAAF-A346-41BA-A637-4D6C5F38A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029622-50A6-4401-B204-D80CBF4B12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6FF4F-B852-41CD-A210-63F8296434AA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CED30C-572F-4094-9F05-1A1AC1E0B9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34B855-4D2B-45B4-B9D4-0702A08BDA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32208-55D4-48A3-A771-E0BCD654C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61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479B9-439E-4979-8915-B187D38FAA6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1F6F8-ACBA-4635-A7D0-A26DF5336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07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p0l.tistory.com/AnyConnectInstaller.exe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9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버퍼오버플로우는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시스템해킹의</a:t>
            </a:r>
            <a:r>
              <a:rPr lang="ko-KR" altLang="en-US" dirty="0"/>
              <a:t> 대표적인 공격 방법 중 하나로서</a:t>
            </a:r>
            <a:r>
              <a:rPr lang="en-US" altLang="ko-KR" dirty="0"/>
              <a:t>, </a:t>
            </a:r>
            <a:r>
              <a:rPr lang="ko-KR" altLang="en-US" dirty="0"/>
              <a:t>데이터가 지정된 크기의 공간보다 더 많은 입력을 통해 해당 메모리 공간을 벗어나는 경우이다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프로그래밍 언어와 취약한 함수가 있는 경우 이를 이용해 공격을 시도하며 공격이 성공할 경우 시스템의 권한을 상승시키거나 악성행위를 </a:t>
            </a:r>
            <a:endParaRPr lang="en-US" altLang="ko-KR" dirty="0"/>
          </a:p>
          <a:p>
            <a:r>
              <a:rPr lang="ko-KR" altLang="en-US" dirty="0"/>
              <a:t>할 수 있기 때문에 공격에 대한 방어를 철저히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583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r>
              <a:rPr lang="ko-KR" altLang="en-US" dirty="0"/>
              <a:t>개 풀이를 했는데 하나만 발표하겠습니다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첫번째 문제는 </a:t>
            </a:r>
            <a:r>
              <a:rPr lang="ko-KR" altLang="en-US" dirty="0" err="1"/>
              <a:t>버퍼오버플로우에</a:t>
            </a:r>
            <a:r>
              <a:rPr lang="ko-KR" altLang="en-US" dirty="0"/>
              <a:t> 관한 문제였고</a:t>
            </a:r>
            <a:endParaRPr lang="en-US" altLang="ko-KR" dirty="0"/>
          </a:p>
          <a:p>
            <a:r>
              <a:rPr lang="ko-KR" altLang="en-US" dirty="0"/>
              <a:t>두번째 문제는 </a:t>
            </a:r>
            <a:r>
              <a:rPr lang="ko-KR" altLang="en-US" dirty="0" err="1"/>
              <a:t>시그먼트펄트에</a:t>
            </a:r>
            <a:r>
              <a:rPr lang="ko-KR" altLang="en-US" dirty="0"/>
              <a:t> 관한 문제</a:t>
            </a:r>
            <a:endParaRPr lang="en-US" altLang="ko-KR" dirty="0"/>
          </a:p>
          <a:p>
            <a:r>
              <a:rPr lang="ko-KR" altLang="en-US" dirty="0"/>
              <a:t>세번째 문제는 값을 입력할 때 </a:t>
            </a:r>
            <a:r>
              <a:rPr lang="en-US" altLang="ko-KR" dirty="0"/>
              <a:t>python</a:t>
            </a:r>
            <a:r>
              <a:rPr lang="ko-KR" altLang="en-US" dirty="0"/>
              <a:t>코드를 넣어서 푸는 문제였어요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76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50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함수는 문자열을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입력받지만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문자열을 담을 공간의 길이와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입려갇은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문자열의 길이를 확인하지 않기 때문에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버퍼오버플로우에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취약하다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 각각의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주소를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출력해준뒤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입력을 받습니다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입력을 받기때문에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발생합니다 이것을 이용하여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주소를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빼주면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수가 나오며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쓰레기 값과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입력해주면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호출하며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얻습니다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7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두번째 문제에 대해서 </a:t>
            </a:r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발표할건데요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Segementation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fault?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 소프트웨어의 실행 중에 일어날 수 있는 특수한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오류에요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잘못된 메모리 참조 때문에 발생한다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건드리지 말아야 할 곳을 건드렸기 때문에 발생하는 에러입니다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ex)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읽기 전용 영역에 어떤 내용을 쓰려고 시도하거나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 체제에서 사용하는 영역에 다른 내용을 덮어쓰려 하는 경우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82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vulnc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보면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함수가 사용된 것을 알 수 있어요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보면 함수로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문자열의 크기와 주어진 변수의 크기를 고려하지 않는다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.&lt;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버퍼오버플로우발생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만큼의 데이터를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할당받으니까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16byte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쓰레기값뒤에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넣으면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플레그가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나오지 않을까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setvbuf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지정된 스트림을 위한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버퍼링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전략과 버퍼 크기에 대한 제어를 허용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stdout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 출력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프로그램을 실행시켰을 경우 터미널로 나오는 결과를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*_IONBF 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사용된 버퍼가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signal()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interrupt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어떤 것이 발생했는지 간단한 메시적으로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보내는것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siggsev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시그널은 할당된 메모리의 범위를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벗어나는곳에서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읽거나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쓰기를 시도할 때 발생 된다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SIGSEGV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신호를 받으면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실행한다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91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040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55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 생각해보니까 문제가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0xdeadbeef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입력하라고 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 저건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입력한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오류가 난 것이었다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53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0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방학 동안에 백준 문제풀이를 통한 </a:t>
            </a:r>
            <a:r>
              <a:rPr lang="en-US" altLang="ko-KR" dirty="0"/>
              <a:t>python</a:t>
            </a:r>
            <a:r>
              <a:rPr lang="ko-KR" altLang="en-US" dirty="0"/>
              <a:t>과 </a:t>
            </a:r>
            <a:r>
              <a:rPr lang="en-US" altLang="ko-KR" dirty="0"/>
              <a:t>c</a:t>
            </a:r>
            <a:r>
              <a:rPr lang="ko-KR" altLang="en-US" dirty="0"/>
              <a:t>언어 능력 향상과 </a:t>
            </a:r>
            <a:r>
              <a:rPr lang="en-US" altLang="ko-KR" dirty="0" err="1"/>
              <a:t>ftz</a:t>
            </a:r>
            <a:r>
              <a:rPr lang="en-US" altLang="ko-KR" dirty="0"/>
              <a:t> </a:t>
            </a:r>
            <a:r>
              <a:rPr lang="ko-KR" altLang="en-US" dirty="0"/>
              <a:t>문제풀이를 통한 시스템 기본 능력을 채우고</a:t>
            </a:r>
            <a:endParaRPr lang="en-US" altLang="ko-KR" dirty="0"/>
          </a:p>
          <a:p>
            <a:r>
              <a:rPr lang="ko-KR" altLang="en-US" dirty="0"/>
              <a:t>포렌식 스터디를 하면서 배웠던 것들을 </a:t>
            </a:r>
            <a:r>
              <a:rPr lang="en-US" altLang="ko-KR" dirty="0"/>
              <a:t>CTF-d</a:t>
            </a:r>
            <a:r>
              <a:rPr lang="ko-KR" altLang="en-US" dirty="0"/>
              <a:t> 문제를 풀어 다시 되새겨보는 것을 목표로 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</a:t>
            </a:r>
            <a:r>
              <a:rPr lang="en-US" altLang="ko-KR" dirty="0"/>
              <a:t>JBU CTF </a:t>
            </a:r>
            <a:r>
              <a:rPr lang="ko-KR" altLang="en-US" dirty="0"/>
              <a:t>문제를 방학동안에는 포렌식만 다 풀어봐서 이번에는 시스템이나 다른 것들도 </a:t>
            </a:r>
            <a:r>
              <a:rPr lang="ko-KR" altLang="en-US" dirty="0" err="1"/>
              <a:t>풀어봐야겠다고</a:t>
            </a:r>
            <a:r>
              <a:rPr lang="ko-KR" altLang="en-US" dirty="0"/>
              <a:t>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목차는 공부계획</a:t>
            </a:r>
            <a:r>
              <a:rPr lang="en-US" altLang="ko-KR" dirty="0"/>
              <a:t>, JBU CTF, FTZ, CTF-d  </a:t>
            </a:r>
            <a:r>
              <a:rPr lang="ko-KR" altLang="en-US" dirty="0"/>
              <a:t>순으로 발표하겠습니다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90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</a:t>
            </a:r>
            <a:r>
              <a:rPr lang="en-US" altLang="ko-KR" dirty="0"/>
              <a:t>19</a:t>
            </a:r>
            <a:r>
              <a:rPr lang="ko-KR" altLang="en-US" dirty="0"/>
              <a:t>까지 </a:t>
            </a:r>
            <a:r>
              <a:rPr lang="ko-KR" altLang="en-US" dirty="0" err="1"/>
              <a:t>푼것중에</a:t>
            </a:r>
            <a:r>
              <a:rPr lang="ko-KR" altLang="en-US" dirty="0"/>
              <a:t> </a:t>
            </a:r>
            <a:r>
              <a:rPr lang="en-US" altLang="ko-KR" dirty="0" err="1"/>
              <a:t>ftz</a:t>
            </a:r>
            <a:r>
              <a:rPr lang="en-US" altLang="ko-KR" dirty="0"/>
              <a:t> level12</a:t>
            </a:r>
            <a:r>
              <a:rPr lang="ko-KR" altLang="en-US" dirty="0"/>
              <a:t>문제 </a:t>
            </a:r>
            <a:r>
              <a:rPr lang="ko-KR" altLang="en-US" dirty="0" err="1"/>
              <a:t>라이트업을</a:t>
            </a:r>
            <a:r>
              <a:rPr lang="ko-KR" altLang="en-US" dirty="0"/>
              <a:t> </a:t>
            </a:r>
            <a:r>
              <a:rPr lang="ko-KR" altLang="en-US" dirty="0" err="1"/>
              <a:t>할거에요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왼쪽사진은 </a:t>
            </a:r>
            <a:r>
              <a:rPr lang="ko-KR" altLang="en-US" dirty="0" err="1"/>
              <a:t>문제에요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복사되는 인자의 크기를 지정해주지 않아서 </a:t>
            </a:r>
            <a:r>
              <a:rPr lang="en-US" altLang="ko-KR" dirty="0"/>
              <a:t>BOF </a:t>
            </a:r>
            <a:r>
              <a:rPr lang="ko-KR" altLang="en-US" dirty="0"/>
              <a:t>발생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860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약자로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리턴어드레스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실행해야하는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명령이 위치한 메모리주소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부분이 자신이 원하는 명령이 들어가 있는 메모리 주소로 덮어쓴다면 자신이 원하는 명령을 수행할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 err="1"/>
              <a:t>Sfp</a:t>
            </a:r>
            <a:r>
              <a:rPr lang="ko-KR" altLang="en-US" dirty="0"/>
              <a:t>는 </a:t>
            </a:r>
            <a:r>
              <a:rPr lang="ko-KR" altLang="en-US" dirty="0" err="1"/>
              <a:t>스택베이스</a:t>
            </a:r>
            <a:r>
              <a:rPr lang="ko-KR" altLang="en-US" dirty="0"/>
              <a:t> 값 스택 </a:t>
            </a:r>
            <a:r>
              <a:rPr lang="ko-KR" altLang="en-US" dirty="0" err="1"/>
              <a:t>주소값을</a:t>
            </a:r>
            <a:r>
              <a:rPr lang="ko-KR" altLang="en-US" dirty="0"/>
              <a:t> 계산할 때 현재 </a:t>
            </a:r>
            <a:r>
              <a:rPr lang="ko-KR" altLang="en-US" dirty="0" err="1"/>
              <a:t>스택값의</a:t>
            </a:r>
            <a:r>
              <a:rPr lang="ko-KR" altLang="en-US" dirty="0"/>
              <a:t> 바닥</a:t>
            </a:r>
            <a:r>
              <a:rPr lang="en-US" altLang="ko-KR" dirty="0"/>
              <a:t>, </a:t>
            </a:r>
            <a:r>
              <a:rPr lang="ko-KR" altLang="en-US" dirty="0"/>
              <a:t>기준을 </a:t>
            </a:r>
            <a:r>
              <a:rPr lang="ko-KR" altLang="en-US" dirty="0" err="1"/>
              <a:t>잡을때</a:t>
            </a:r>
            <a:r>
              <a:rPr lang="ko-KR" altLang="en-US" dirty="0"/>
              <a:t> 필요한 프레임 </a:t>
            </a:r>
            <a:r>
              <a:rPr lang="ko-KR" altLang="en-US" dirty="0" err="1"/>
              <a:t>포인터값을</a:t>
            </a:r>
            <a:r>
              <a:rPr lang="ko-KR" altLang="en-US" dirty="0"/>
              <a:t> 저장하는 곳</a:t>
            </a:r>
            <a:endParaRPr lang="en-US" altLang="ko-KR" dirty="0"/>
          </a:p>
          <a:p>
            <a:r>
              <a:rPr lang="en-US" altLang="ko-KR" dirty="0"/>
              <a:t>Ret</a:t>
            </a:r>
            <a:r>
              <a:rPr lang="ko-KR" altLang="en-US" dirty="0"/>
              <a:t>부분에 자신이 원하는 명령이 들어가 있는 메모리 주소로 덮어쓴다면 자신이 원하는 명령을 수행할 수 있다</a:t>
            </a:r>
            <a:r>
              <a:rPr lang="en-US" altLang="ko-KR" dirty="0"/>
              <a:t>. </a:t>
            </a:r>
            <a:r>
              <a:rPr lang="ko-KR" altLang="en-US" dirty="0"/>
              <a:t>그러니까</a:t>
            </a:r>
            <a:endParaRPr lang="en-US" altLang="ko-KR" dirty="0"/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버퍼오버플로우가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일어나는 배열에서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저장되는 공간 까지의 거리를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구해야한다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46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쉘코드란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해킹의 궁극적인 목표는 관리자 권한을 탈취하는 것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이말은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즉 관리자 권한의 쉘을 얻는 것이라고 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환경변수의 조작을 통해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버퍼오버플로우가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발생한다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스택의 구조상 프로그램이 실행되면서 환경변수들을 모두 스택에 쌓는다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환경변수에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shellcode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삽입할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041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42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 채우고나서 환경변수가 있는 주소를 입력한다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우리가 넣은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쉘코드를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실행시키게 된다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쉘을 띄우는 코드를 넣음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my-pass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명령어를 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level13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권한을 얻을 수 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no clue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패스워드를 알 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있게된다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67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풀이 형태로 쌓은 지식을 연습해볼 수 있는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095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95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 </a:t>
            </a:r>
            <a:r>
              <a:rPr lang="ko-KR" altLang="en-US" sz="1200" b="1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인젝션</a:t>
            </a:r>
            <a:r>
              <a:rPr lang="en-US" altLang="ko-K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다른 프로세스의 주소 공간 내에서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강제로 로드시킴으로써 코드를 실행시키는 기술이다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외부 프로그램을 통해 다른 프로그램에 저작자가 의도하거나 예상하지 않은 영향을 미치기 위해 사용된다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5434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문제에서 </a:t>
            </a:r>
            <a:r>
              <a:rPr lang="ko-KR" altLang="en-US" dirty="0" err="1"/>
              <a:t>인젝션된</a:t>
            </a:r>
            <a:r>
              <a:rPr lang="ko-KR" altLang="en-US" dirty="0"/>
              <a:t> </a:t>
            </a:r>
            <a:r>
              <a:rPr lang="en-US" altLang="ko-KR" dirty="0"/>
              <a:t>PID</a:t>
            </a:r>
            <a:r>
              <a:rPr lang="ko-KR" altLang="en-US" dirty="0"/>
              <a:t>값을 구하라고 했으니까 </a:t>
            </a:r>
            <a:r>
              <a:rPr lang="en-US" altLang="ko-KR" dirty="0" err="1"/>
              <a:t>pstree</a:t>
            </a:r>
            <a:r>
              <a:rPr lang="ko-KR" altLang="en-US" dirty="0"/>
              <a:t>명령어를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dirty="0" err="1"/>
              <a:t>pstree</a:t>
            </a:r>
            <a:r>
              <a:rPr lang="en-US" altLang="ko-KR" dirty="0"/>
              <a:t> : </a:t>
            </a:r>
            <a:r>
              <a:rPr lang="ko-KR" altLang="en-US" dirty="0"/>
              <a:t>프로세스를 트리 구조로 출력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en-US" altLang="ko-KR" dirty="0" err="1"/>
              <a:t>pslist</a:t>
            </a:r>
            <a:r>
              <a:rPr lang="en-US" altLang="ko-KR" dirty="0"/>
              <a:t> : </a:t>
            </a:r>
            <a:r>
              <a:rPr lang="ko-KR" altLang="en-US" dirty="0"/>
              <a:t>프로세스 리스트 출력</a:t>
            </a:r>
            <a:r>
              <a:rPr lang="en-US" altLang="ko-KR" dirty="0"/>
              <a:t>(</a:t>
            </a:r>
            <a:r>
              <a:rPr lang="ko-KR" altLang="en-US" dirty="0"/>
              <a:t>가상주소</a:t>
            </a:r>
            <a:r>
              <a:rPr lang="en-US" altLang="ko-KR" dirty="0"/>
              <a:t>)| </a:t>
            </a:r>
            <a:r>
              <a:rPr lang="ko-KR" altLang="en-US" dirty="0"/>
              <a:t>오프셋</a:t>
            </a:r>
            <a:r>
              <a:rPr lang="en-US" altLang="ko-KR" dirty="0"/>
              <a:t>, </a:t>
            </a:r>
            <a:r>
              <a:rPr lang="ko-KR" altLang="en-US" dirty="0"/>
              <a:t>프로세스 이름</a:t>
            </a:r>
            <a:r>
              <a:rPr lang="en-US" altLang="ko-KR" dirty="0"/>
              <a:t>, ID, </a:t>
            </a:r>
            <a:r>
              <a:rPr lang="ko-KR" altLang="en-US" dirty="0"/>
              <a:t>부모프로세스</a:t>
            </a:r>
            <a:r>
              <a:rPr lang="en-US" altLang="ko-KR" dirty="0"/>
              <a:t>ID(PPID), </a:t>
            </a:r>
            <a:r>
              <a:rPr lang="ko-KR" altLang="en-US" dirty="0"/>
              <a:t>쓰레드의 수</a:t>
            </a:r>
            <a:r>
              <a:rPr lang="en-US" altLang="ko-KR" dirty="0"/>
              <a:t>, </a:t>
            </a:r>
            <a:r>
              <a:rPr lang="ko-KR" altLang="en-US" dirty="0" err="1"/>
              <a:t>핸들수</a:t>
            </a:r>
            <a:r>
              <a:rPr lang="en-US" altLang="ko-KR" dirty="0"/>
              <a:t>, </a:t>
            </a:r>
            <a:r>
              <a:rPr lang="ko-KR" altLang="en-US" dirty="0"/>
              <a:t>프로세스의 시작 시간과 종료시간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en-US" altLang="ko-KR" dirty="0" err="1"/>
              <a:t>psscan</a:t>
            </a:r>
            <a:r>
              <a:rPr lang="en-US" altLang="ko-KR" dirty="0"/>
              <a:t> : </a:t>
            </a:r>
            <a:r>
              <a:rPr lang="ko-KR" altLang="en-US" dirty="0"/>
              <a:t>프로세스 리스트 출력</a:t>
            </a:r>
            <a:r>
              <a:rPr lang="en-US" altLang="ko-KR" dirty="0"/>
              <a:t>(</a:t>
            </a:r>
            <a:r>
              <a:rPr lang="ko-KR" altLang="en-US" dirty="0"/>
              <a:t>물리적 주소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4. </a:t>
            </a:r>
            <a:r>
              <a:rPr lang="en-US" altLang="ko-KR" dirty="0" err="1"/>
              <a:t>psxview</a:t>
            </a:r>
            <a:r>
              <a:rPr lang="en-US" altLang="ko-KR" dirty="0"/>
              <a:t>: </a:t>
            </a:r>
            <a:r>
              <a:rPr lang="ko-KR" altLang="en-US" dirty="0"/>
              <a:t>프로세스 은닉을 탐지하기 위해 다양한 방식으로 프로세스 등을 조회</a:t>
            </a:r>
            <a:br>
              <a:rPr lang="ko-KR" altLang="en-US" dirty="0"/>
            </a:br>
            <a:r>
              <a:rPr lang="en-US" altLang="ko-KR" dirty="0"/>
              <a:t>5. </a:t>
            </a:r>
            <a:r>
              <a:rPr lang="en-US" altLang="ko-KR" dirty="0" err="1"/>
              <a:t>procdump</a:t>
            </a:r>
            <a:r>
              <a:rPr lang="en-US" altLang="ko-KR" dirty="0"/>
              <a:t>: </a:t>
            </a:r>
            <a:r>
              <a:rPr lang="ko-KR" altLang="en-US" dirty="0"/>
              <a:t>프로세스 실행파일 추출</a:t>
            </a:r>
            <a:br>
              <a:rPr lang="ko-KR" altLang="en-US" dirty="0"/>
            </a:br>
            <a:r>
              <a:rPr lang="en-US" altLang="ko-KR" dirty="0"/>
              <a:t>6. </a:t>
            </a:r>
            <a:r>
              <a:rPr lang="en-US" altLang="ko-KR" dirty="0" err="1"/>
              <a:t>memdump</a:t>
            </a:r>
            <a:r>
              <a:rPr lang="en-US" altLang="ko-KR" dirty="0"/>
              <a:t>: </a:t>
            </a:r>
            <a:r>
              <a:rPr lang="ko-KR" altLang="en-US" dirty="0" err="1"/>
              <a:t>프로레스가</a:t>
            </a:r>
            <a:r>
              <a:rPr lang="ko-KR" altLang="en-US" dirty="0"/>
              <a:t> 사용한 전체 메모리 영역 덤프</a:t>
            </a:r>
            <a:br>
              <a:rPr lang="ko-KR" altLang="en-US" dirty="0"/>
            </a:br>
            <a:r>
              <a:rPr lang="en-US" altLang="ko-KR" dirty="0"/>
              <a:t>7. </a:t>
            </a:r>
            <a:r>
              <a:rPr lang="en-US" altLang="ko-KR" dirty="0" err="1"/>
              <a:t>filescan</a:t>
            </a:r>
            <a:r>
              <a:rPr lang="en-US" altLang="ko-KR" dirty="0"/>
              <a:t> : </a:t>
            </a:r>
            <a:r>
              <a:rPr lang="ko-KR" altLang="en-US" dirty="0"/>
              <a:t>메모리상의 파일 오브젝트 전체 검색</a:t>
            </a:r>
            <a:r>
              <a:rPr lang="en-US" altLang="ko-KR" dirty="0"/>
              <a:t>(</a:t>
            </a:r>
            <a:r>
              <a:rPr lang="ko-KR" altLang="en-US" dirty="0" err="1"/>
              <a:t>패턴매칭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8. </a:t>
            </a:r>
            <a:r>
              <a:rPr lang="en-US" altLang="ko-KR" dirty="0" err="1"/>
              <a:t>hivelist</a:t>
            </a:r>
            <a:r>
              <a:rPr lang="en-US" altLang="ko-KR" dirty="0"/>
              <a:t>: </a:t>
            </a:r>
            <a:r>
              <a:rPr lang="ko-KR" altLang="en-US" dirty="0"/>
              <a:t>메모리상의 파일</a:t>
            </a:r>
            <a:br>
              <a:rPr lang="ko-KR" altLang="en-US" dirty="0"/>
            </a:br>
            <a:r>
              <a:rPr lang="en-US" altLang="ko-KR" dirty="0"/>
              <a:t>9. </a:t>
            </a:r>
            <a:r>
              <a:rPr lang="en-US" altLang="ko-KR" dirty="0" err="1"/>
              <a:t>cmdscan</a:t>
            </a:r>
            <a:r>
              <a:rPr lang="en-US" altLang="ko-KR" dirty="0"/>
              <a:t> : </a:t>
            </a:r>
            <a:r>
              <a:rPr lang="en-US" altLang="ko-KR" dirty="0" err="1"/>
              <a:t>cmd</a:t>
            </a:r>
            <a:r>
              <a:rPr lang="ko-KR" altLang="en-US" dirty="0"/>
              <a:t>에서 실행한 명령어 확인</a:t>
            </a:r>
            <a:br>
              <a:rPr lang="ko-KR" altLang="en-US" dirty="0"/>
            </a:br>
            <a:r>
              <a:rPr lang="en-US" altLang="ko-KR" dirty="0"/>
              <a:t>10. </a:t>
            </a:r>
            <a:r>
              <a:rPr lang="en-US" altLang="ko-KR" dirty="0" err="1"/>
              <a:t>cmdline</a:t>
            </a:r>
            <a:r>
              <a:rPr lang="en-US" altLang="ko-KR" dirty="0"/>
              <a:t> : </a:t>
            </a:r>
            <a:r>
              <a:rPr lang="en-US" altLang="ko-KR" dirty="0" err="1"/>
              <a:t>cmd</a:t>
            </a:r>
            <a:r>
              <a:rPr lang="ko-KR" altLang="en-US" dirty="0"/>
              <a:t>에서 실행한 명령어 이력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776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Iexplore.exe(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윈도우에서 실행 가능한 파일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)!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explorer.exe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 탐색기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이며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iexplorer.exe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 익스플로러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(Internet Explorer)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프로세스는 원래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explorer.exe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자식 프로세스로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돌아가야하는데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사진상의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iexplore.exe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부모 프로세스가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explorer.exe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가르키고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있지 않고있다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..!!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5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공부계획입니다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538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954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644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printkey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명령어를 이용해서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Microsoft\Windows\CurrentVersion\Run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키값을구해보자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악성코드 파일이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AnyConnectInstaller.exe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였으니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(level1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플래그값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두번째 것의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키값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MrRobot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플래그 값이 되겠다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26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499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90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식으로 세웠습니다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그리고 </a:t>
            </a:r>
            <a:r>
              <a:rPr lang="en-US" altLang="ko-KR" dirty="0" err="1"/>
              <a:t>ftz</a:t>
            </a:r>
            <a:r>
              <a:rPr lang="ko-KR" altLang="en-US" dirty="0"/>
              <a:t>는 </a:t>
            </a:r>
            <a:r>
              <a:rPr lang="en-US" altLang="ko-KR" dirty="0"/>
              <a:t>lob </a:t>
            </a:r>
            <a:r>
              <a:rPr lang="ko-KR" altLang="en-US" dirty="0"/>
              <a:t>문제를 풀려고 하니까 막히는게 있어서</a:t>
            </a:r>
            <a:endParaRPr lang="en-US" altLang="ko-KR" dirty="0"/>
          </a:p>
          <a:p>
            <a:r>
              <a:rPr lang="ko-KR" altLang="en-US" dirty="0"/>
              <a:t>다시 풀기로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668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방금까지는 공부 계획에 대해서 발표해드렸습니다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이제는 어떤 공부를 했는지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99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저처럼 시스템을 잘 모르는 사람들도</a:t>
            </a:r>
            <a:endParaRPr lang="en-US" altLang="ko-KR" dirty="0"/>
          </a:p>
          <a:p>
            <a:r>
              <a:rPr lang="ko-KR" altLang="en-US" dirty="0"/>
              <a:t>쉽게 풀 수 있게 난이도가 조절이 잘 되어있어요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008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이번에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버퍼오버플로우에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관한 문제들을 풀었어요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 풀려면 일단 개념 조금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알아야되는데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살짝 설명해드리면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버퍼는 어떤 데이터가 한 곳에서 다른 곳으로 이동할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데이터가 일시적으로 보관되는 임시 기억공간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언어에서는 변수가 버퍼로서 사용된다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dirty="0"/>
              <a:t>“만약 어떤 프로그램이 사용자로부터 키보드 입력을 요구하는 것이라면</a:t>
            </a:r>
            <a:r>
              <a:rPr lang="en-US" altLang="ko-KR" dirty="0"/>
              <a:t>, </a:t>
            </a:r>
            <a:r>
              <a:rPr lang="ko-KR" altLang="en-US" dirty="0"/>
              <a:t>그 프로그램의 다음 행동은 사용자가 입력한 내용에 따라 변할 수 있다</a:t>
            </a:r>
            <a:r>
              <a:rPr lang="en-US" altLang="ko-KR" dirty="0"/>
              <a:t>.&gt;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1F6F8-ACBA-4635-A7D0-A26DF53367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1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D6516-4CFD-4ED7-A87F-4B79AA483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2BCB9D-C3FD-4691-8D0A-1511B8C28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22E7E-29E7-4892-9189-87C399EA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5A0-DB69-4357-B6B3-BAE7A9FF5A32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1F827-C4EC-46CB-A2E1-837B4C9C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F3F8E-C746-4FA5-ACE0-BA8DEBB3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7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D0956-DD80-4ED3-B3D3-984AC13B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9B236-1919-4801-A203-F7189BC2A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4506C-F9DE-4E7C-A4BE-73AA6119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A7F-1578-42F2-BAD9-D02EAC2D309C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2C6B9-3755-4F8B-B74C-B2B2BDE1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0FCB2-CD65-4B3F-BFA5-A6A4BA3B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1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2C2887-4444-493E-8392-A3AD9AAD0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37F483-0C83-4916-AA7F-699256126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2E677-F6E6-445B-AE74-416999F5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2190-D478-4B65-AFF9-011693AD040E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E67DB-D4AB-4ECF-B05E-F230644A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F0F1C-5036-47C1-B6A1-6C0E2BD8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0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F8621-807D-4F4D-8508-C4EAA7E3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EA76B-974B-48B3-AE74-5C0255FDC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89866-043C-4D45-A993-03C0E37D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42E5-1C7F-450E-810C-ABD66B96355F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0ACED-8F4F-4C06-8725-2FF68B71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3C8A-98AD-468B-A31A-CDF6AD21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33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BDE0F-1135-400F-8DE5-97FE5AB7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036832-92F9-471A-8832-3A00D003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EB8B6-5ECA-4F85-BB9C-CA8A8667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F4CD-6F89-4F26-A76E-1B61AFF32AB0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0D498-725B-4A9C-BCD0-CDEA86AB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0681F-0C5F-4DAD-BDEC-3292E11A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6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DF9F1-9B8D-4769-9620-52706775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9E1AC-4D05-4028-A6C6-FEAD19D99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2EE61D-7AC5-4073-8D67-BFF2A9989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5B84F0-5225-499E-B8EF-A6ACD037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C0ED-7C1F-4FE9-A0ED-3FA8CBE4099D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7F3A6-F007-42B7-B3C4-4AED29B3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72A28-2AED-4D1D-B0BC-FC91F4D0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9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B4237-7E27-44D5-8CB3-2CB20D17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A4BF02-AD32-477C-A5A5-BFAF444A1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4BC9D-CD54-43B8-9617-D9819C6D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3A3315-B584-4A16-9D2E-041DAC327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D6E0F2-7BFC-416E-8C8F-0A46EC77E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AD4266-9085-4257-8AE5-8BFF490C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FFC5-C044-4B3D-8DEB-01332BF76E93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F6C132-C986-46D6-A43E-2CEA4EFE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1C0FEF-905D-466A-A7AB-90496FE6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78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99AB6-1BE1-4D28-8FDB-4EF2AAE0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74B26D-3378-4F94-9DBF-64E6D99C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086D-9EE4-4CA3-9858-108578932C8A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E20A1A-C92A-4CAA-88A0-12BA1CB1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51F231-E412-4E3B-AB4A-8F39B568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65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96D401-0054-43E5-A749-C232F858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B6E3-E00E-43B0-ADEE-A56B93521A2C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05D664-BFE6-4CF6-95F1-AB4034A4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666BA7-17C7-43AC-8EBA-84C39A77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0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DE91F-68E7-470F-A62A-EA80D297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F7706-7F2C-4A77-9C10-18DFAE9D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B02FBA-B526-44FF-BF8A-8756D1C51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C0046-F06E-480F-9B9D-33605EC2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DE1-F6E8-4819-B32E-E02467DA5F13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31E5FB-49DF-4905-8576-3ACF1669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EF851-1EEE-4CD8-A30C-81F43E03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67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16914-50BA-42BE-AAC5-811B73A5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4BB624-D07B-4797-BBF6-66AF071C1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2E5FEE-C6A8-4AC6-AB8C-0894BD81B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7E31E-8454-40E5-AEBA-DE1F3B7C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AA3C-8E8C-4D4B-8696-4324DAB016AC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AB49BA-9748-4621-8B8A-87D4CE68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7DB07-64CD-4B25-BC5D-680BA6E3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9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1F7CCA-667A-49B8-AEFD-B27B01E6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9BB561-E2AD-446D-8F92-7D04801DF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C6F40-18C8-4B35-A625-036CA5C2D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047E5-AFEA-423B-96A2-8471C8E60766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F953B-441C-4217-9920-68D223EFE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C23C2-5780-48C1-A6B6-4DD997E4B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3EC1-B3D3-4DDE-B528-125FFC4AB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0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BD9A29-F24A-467C-8CE1-9CF98E7BB927}"/>
              </a:ext>
            </a:extLst>
          </p:cNvPr>
          <p:cNvSpPr txBox="1"/>
          <p:nvPr/>
        </p:nvSpPr>
        <p:spPr>
          <a:xfrm>
            <a:off x="3691335" y="2967335"/>
            <a:ext cx="4809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SCP 3</a:t>
            </a:r>
            <a:r>
              <a:rPr lang="ko-KR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 스터디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5834F-68F5-41BD-89FA-20F4EE6DBFD3}"/>
              </a:ext>
            </a:extLst>
          </p:cNvPr>
          <p:cNvSpPr txBox="1"/>
          <p:nvPr/>
        </p:nvSpPr>
        <p:spPr>
          <a:xfrm>
            <a:off x="9393397" y="5052352"/>
            <a:ext cx="2396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91913438 </a:t>
            </a:r>
            <a:r>
              <a:rPr lang="ko-KR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박재희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4F79D7F-6187-419E-BDDB-5604B4BCD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092" y="2059746"/>
            <a:ext cx="927317" cy="9273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2C447D-A043-4675-A9F8-72759F0458AF}"/>
              </a:ext>
            </a:extLst>
          </p:cNvPr>
          <p:cNvSpPr txBox="1"/>
          <p:nvPr/>
        </p:nvSpPr>
        <p:spPr>
          <a:xfrm>
            <a:off x="5345250" y="3769652"/>
            <a:ext cx="1501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wp0l.tistory.com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150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250A1C-27B9-40B7-A08C-765D37F87510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A8944-FC82-4864-BF85-E0AF00C0E634}"/>
              </a:ext>
            </a:extLst>
          </p:cNvPr>
          <p:cNvSpPr txBox="1"/>
          <p:nvPr/>
        </p:nvSpPr>
        <p:spPr>
          <a:xfrm>
            <a:off x="160988" y="247362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001/  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JBU-CTF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10187B-57F9-4DAA-9C2E-5A4DB6AFE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12BC47-F450-42F9-8FC9-551F1FBFCCE2}"/>
              </a:ext>
            </a:extLst>
          </p:cNvPr>
          <p:cNvSpPr txBox="1"/>
          <p:nvPr/>
        </p:nvSpPr>
        <p:spPr>
          <a:xfrm>
            <a:off x="319937" y="1432852"/>
            <a:ext cx="3276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·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버퍼오버플로우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(BOF)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27A33A-F99B-4F0E-981E-4B9E28FB8C6E}"/>
              </a:ext>
            </a:extLst>
          </p:cNvPr>
          <p:cNvSpPr txBox="1"/>
          <p:nvPr/>
        </p:nvSpPr>
        <p:spPr>
          <a:xfrm>
            <a:off x="718227" y="2124024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버퍼오버플로우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공격의 대상이 되는 </a:t>
            </a:r>
            <a:r>
              <a:rPr lang="ko-KR" altLang="en-US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프로그램들의 특징</a:t>
            </a:r>
            <a:r>
              <a:rPr lang="en-US" altLang="ko-KR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b="1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638D51-9AFE-4491-ACCE-BD4CFC91035E}"/>
              </a:ext>
            </a:extLst>
          </p:cNvPr>
          <p:cNvSpPr txBox="1"/>
          <p:nvPr/>
        </p:nvSpPr>
        <p:spPr>
          <a:xfrm>
            <a:off x="2318427" y="2770676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사용자로부터 어떠한 입력 값을 받는다</a:t>
            </a:r>
            <a:endParaRPr lang="ko-KR" altLang="en-US" b="1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0BD76C-452C-4D51-9AB6-D02A9D3CBC22}"/>
              </a:ext>
            </a:extLst>
          </p:cNvPr>
          <p:cNvSpPr txBox="1"/>
          <p:nvPr/>
        </p:nvSpPr>
        <p:spPr>
          <a:xfrm>
            <a:off x="2318427" y="3453094"/>
            <a:ext cx="530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입력 값에 따라 프로그램의 실행 결과가 달라진다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b="1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1E0745-F8AF-40BE-8AB8-25D1D288A04C}"/>
              </a:ext>
            </a:extLst>
          </p:cNvPr>
          <p:cNvSpPr txBox="1"/>
          <p:nvPr/>
        </p:nvSpPr>
        <p:spPr>
          <a:xfrm>
            <a:off x="718227" y="4522869"/>
            <a:ext cx="69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비정상적인 내용을 입력하면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역시 비정상적인 결과를 보여준다</a:t>
            </a:r>
            <a:endParaRPr lang="ko-KR" altLang="en-US" b="1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918E79-D621-41E0-9152-99E63119BC9A}"/>
              </a:ext>
            </a:extLst>
          </p:cNvPr>
          <p:cNvSpPr txBox="1"/>
          <p:nvPr/>
        </p:nvSpPr>
        <p:spPr>
          <a:xfrm>
            <a:off x="718227" y="5223312"/>
            <a:ext cx="449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비정상적인 내용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ko-KR" altLang="en-US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아주 긴 내용을 입력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것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b="1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A370598-B2F0-47CB-8C80-145B2F20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97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2038DB-3683-413C-A0B7-B4415B0CD130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A8944-FC82-4864-BF85-E0AF00C0E634}"/>
              </a:ext>
            </a:extLst>
          </p:cNvPr>
          <p:cNvSpPr txBox="1"/>
          <p:nvPr/>
        </p:nvSpPr>
        <p:spPr>
          <a:xfrm>
            <a:off x="160988" y="247362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001/  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JBU-CTF(1)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D73B0868-56F8-415F-BB8B-C68D437DC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92" y="1121339"/>
            <a:ext cx="5422900" cy="4673462"/>
          </a:xfrm>
          <a:prstGeom prst="rect">
            <a:avLst/>
          </a:prstGeom>
        </p:spPr>
      </p:pic>
      <p:pic>
        <p:nvPicPr>
          <p:cNvPr id="14" name="그림 13" descr="검은색, 화면, 쥐고있는, 전화이(가) 표시된 사진&#10;&#10;자동 생성된 설명">
            <a:extLst>
              <a:ext uri="{FF2B5EF4-FFF2-40B4-BE49-F238E27FC236}">
                <a16:creationId xmlns:a16="http://schemas.microsoft.com/office/drawing/2014/main" id="{731B37AC-ED78-4382-B1F5-088CF2844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637" y="1796773"/>
            <a:ext cx="6056417" cy="38188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CF0F7A4-F550-4417-BB00-22DA30E66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C4D29F-2523-4D9B-929D-F80D9678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49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2038DB-3683-413C-A0B7-B4415B0CD130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A8944-FC82-4864-BF85-E0AF00C0E634}"/>
              </a:ext>
            </a:extLst>
          </p:cNvPr>
          <p:cNvSpPr txBox="1"/>
          <p:nvPr/>
        </p:nvSpPr>
        <p:spPr>
          <a:xfrm>
            <a:off x="160988" y="247362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001/  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JBU-CTF(1)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D40DDA-0824-4336-B5F7-835E657F5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1063199"/>
            <a:ext cx="6338036" cy="52859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DCE58F-4F7D-4E6D-82DB-0892FBB7C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879AE5-8C33-4DDB-8A26-D805D9C3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5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2038DB-3683-413C-A0B7-B4415B0CD130}"/>
              </a:ext>
            </a:extLst>
          </p:cNvPr>
          <p:cNvSpPr/>
          <p:nvPr/>
        </p:nvSpPr>
        <p:spPr>
          <a:xfrm>
            <a:off x="-9154" y="1096125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A8944-FC82-4864-BF85-E0AF00C0E634}"/>
              </a:ext>
            </a:extLst>
          </p:cNvPr>
          <p:cNvSpPr txBox="1"/>
          <p:nvPr/>
        </p:nvSpPr>
        <p:spPr>
          <a:xfrm>
            <a:off x="160988" y="247362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001/  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JBU-CTF(1)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10187B-57F9-4DAA-9C2E-5A4DB6AFE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12BC47-F450-42F9-8FC9-551F1FBFCCE2}"/>
              </a:ext>
            </a:extLst>
          </p:cNvPr>
          <p:cNvSpPr txBox="1"/>
          <p:nvPr/>
        </p:nvSpPr>
        <p:spPr>
          <a:xfrm>
            <a:off x="319937" y="1432852"/>
            <a:ext cx="2997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· BOF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취약한 함수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27A33A-F99B-4F0E-981E-4B9E28FB8C6E}"/>
              </a:ext>
            </a:extLst>
          </p:cNvPr>
          <p:cNvSpPr txBox="1"/>
          <p:nvPr/>
        </p:nvSpPr>
        <p:spPr>
          <a:xfrm>
            <a:off x="718227" y="2124024"/>
            <a:ext cx="1091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컴파일 되기 이전에 프로그래머로부터 작성된 코드 중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버퍼오버플로우나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포맷 스트링 공격 등에 노출될 수 있는 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A8BB8-5F26-4405-A169-ACAF6609D495}"/>
              </a:ext>
            </a:extLst>
          </p:cNvPr>
          <p:cNvSpPr txBox="1"/>
          <p:nvPr/>
        </p:nvSpPr>
        <p:spPr>
          <a:xfrm>
            <a:off x="718227" y="2768152"/>
            <a:ext cx="456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대표적인 함수는 </a:t>
            </a:r>
            <a:r>
              <a:rPr lang="en-US" altLang="ko-KR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gets, </a:t>
            </a:r>
            <a:r>
              <a:rPr lang="en-US" altLang="ko-KR" b="1" dirty="0" err="1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scanf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등과 같은 함수다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6CBEE-D39A-4CE1-AA6F-740852152BE8}"/>
              </a:ext>
            </a:extLst>
          </p:cNvPr>
          <p:cNvSpPr txBox="1"/>
          <p:nvPr/>
        </p:nvSpPr>
        <p:spPr>
          <a:xfrm>
            <a:off x="718227" y="3378600"/>
            <a:ext cx="907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Gets, </a:t>
            </a:r>
            <a:r>
              <a:rPr lang="en-US" altLang="ko-KR" b="1" dirty="0" err="1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scanf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등과 같은 함수는 </a:t>
            </a:r>
            <a:r>
              <a:rPr lang="ko-KR" altLang="en-US" b="1" dirty="0" err="1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입력받는</a:t>
            </a:r>
            <a:r>
              <a:rPr lang="ko-KR" altLang="en-US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문자열의 크기와 주어진 변수의 크기를 고려하지 않는다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B6EE2-09FA-4F68-8B03-48EDED377FBC}"/>
              </a:ext>
            </a:extLst>
          </p:cNvPr>
          <p:cNvSpPr txBox="1"/>
          <p:nvPr/>
        </p:nvSpPr>
        <p:spPr>
          <a:xfrm>
            <a:off x="718227" y="4085236"/>
            <a:ext cx="96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스택의 다른 요소들이 침범될 경우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공격자가 해당 프로그램을 조작하거나 상위 권한을 획득할 수 있다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D0B93E-2F33-44AF-98DA-C29F14F3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9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2038DB-3683-413C-A0B7-B4415B0CD130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A8944-FC82-4864-BF85-E0AF00C0E634}"/>
              </a:ext>
            </a:extLst>
          </p:cNvPr>
          <p:cNvSpPr txBox="1"/>
          <p:nvPr/>
        </p:nvSpPr>
        <p:spPr>
          <a:xfrm>
            <a:off x="160988" y="247362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001/  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JBU-CTF(1)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3B1461-3567-4BD2-B1DF-30E60D970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1063199"/>
            <a:ext cx="6338036" cy="528597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9BF81C7-A82C-4114-9630-EB618743C7DF}"/>
              </a:ext>
            </a:extLst>
          </p:cNvPr>
          <p:cNvGrpSpPr/>
          <p:nvPr/>
        </p:nvGrpSpPr>
        <p:grpSpPr>
          <a:xfrm>
            <a:off x="301625" y="2171700"/>
            <a:ext cx="6776271" cy="2781300"/>
            <a:chOff x="301625" y="2171700"/>
            <a:chExt cx="6776271" cy="2781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D55355E-6752-416B-83BC-0329963F44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050" r="28983"/>
            <a:stretch/>
          </p:blipFill>
          <p:spPr>
            <a:xfrm>
              <a:off x="301625" y="2171700"/>
              <a:ext cx="6776271" cy="278130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71BB88E-B428-4ED0-9364-0FEDBA0BB211}"/>
                </a:ext>
              </a:extLst>
            </p:cNvPr>
            <p:cNvSpPr/>
            <p:nvPr/>
          </p:nvSpPr>
          <p:spPr>
            <a:xfrm>
              <a:off x="1219200" y="3619500"/>
              <a:ext cx="673100" cy="2667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FDF5322-69FF-4AA4-84B6-D58E04E51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0CF054F-EF52-4322-914B-28C9AF7A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5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2038DB-3683-413C-A0B7-B4415B0CD130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A8944-FC82-4864-BF85-E0AF00C0E634}"/>
              </a:ext>
            </a:extLst>
          </p:cNvPr>
          <p:cNvSpPr txBox="1"/>
          <p:nvPr/>
        </p:nvSpPr>
        <p:spPr>
          <a:xfrm>
            <a:off x="160988" y="247362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001/  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JBU-CTF(2)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643F9F84-3CA5-4FE3-BAD9-F3BFD8256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6" y="1071394"/>
            <a:ext cx="5740400" cy="5097007"/>
          </a:xfrm>
          <a:prstGeom prst="rect">
            <a:avLst/>
          </a:prstGeom>
        </p:spPr>
      </p:pic>
      <p:pic>
        <p:nvPicPr>
          <p:cNvPr id="15" name="그림 14" descr="검은색, 모니터, 표지판, 어두운이(가) 표시된 사진&#10;&#10;자동 생성된 설명">
            <a:extLst>
              <a:ext uri="{FF2B5EF4-FFF2-40B4-BE49-F238E27FC236}">
                <a16:creationId xmlns:a16="http://schemas.microsoft.com/office/drawing/2014/main" id="{CC772C9C-6ECF-4194-BAA8-12DDA8B395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38" r="27026" b="1"/>
          <a:stretch/>
        </p:blipFill>
        <p:spPr>
          <a:xfrm>
            <a:off x="6188607" y="2743200"/>
            <a:ext cx="5555186" cy="11303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F754B3D-297E-420B-8550-4A053797B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76962A-B54C-42A9-8D42-47C80428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0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2038DB-3683-413C-A0B7-B4415B0CD130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A8944-FC82-4864-BF85-E0AF00C0E634}"/>
              </a:ext>
            </a:extLst>
          </p:cNvPr>
          <p:cNvSpPr txBox="1"/>
          <p:nvPr/>
        </p:nvSpPr>
        <p:spPr>
          <a:xfrm>
            <a:off x="160988" y="247362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001/  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JBU-CTF(2)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5" name="그림 4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B4B7224C-3568-4583-85A9-3FBD47517E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r="9786" b="48645"/>
          <a:stretch/>
        </p:blipFill>
        <p:spPr>
          <a:xfrm>
            <a:off x="0" y="1741874"/>
            <a:ext cx="6311900" cy="4052927"/>
          </a:xfrm>
          <a:prstGeom prst="rect">
            <a:avLst/>
          </a:prstGeom>
        </p:spPr>
      </p:pic>
      <p:pic>
        <p:nvPicPr>
          <p:cNvPr id="7" name="그림 6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17C16128-DAF1-4A8C-9D4B-A1B1D1F3AA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32" t="51936" r="22691"/>
          <a:stretch/>
        </p:blipFill>
        <p:spPr>
          <a:xfrm>
            <a:off x="6010375" y="1741873"/>
            <a:ext cx="6181625" cy="40529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71FABB-60CC-4934-BDE0-E0AAF29FC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BF8BC1B-D70C-4A8B-BE5F-0E569415E023}"/>
              </a:ext>
            </a:extLst>
          </p:cNvPr>
          <p:cNvSpPr/>
          <p:nvPr/>
        </p:nvSpPr>
        <p:spPr>
          <a:xfrm>
            <a:off x="7658100" y="2603500"/>
            <a:ext cx="1104900" cy="190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E1E261-D131-43EB-95C2-CA949CB9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05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2038DB-3683-413C-A0B7-B4415B0CD130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A8944-FC82-4864-BF85-E0AF00C0E634}"/>
              </a:ext>
            </a:extLst>
          </p:cNvPr>
          <p:cNvSpPr txBox="1"/>
          <p:nvPr/>
        </p:nvSpPr>
        <p:spPr>
          <a:xfrm>
            <a:off x="160988" y="247362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001/  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JBU-CTF(3)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71FABB-60CC-4934-BDE0-E0AAF29FC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F1EFE68-2950-4751-BBD8-7116FE44B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199"/>
            <a:ext cx="5168900" cy="5287385"/>
          </a:xfrm>
          <a:prstGeom prst="rect">
            <a:avLst/>
          </a:prstGeom>
        </p:spPr>
      </p:pic>
      <p:pic>
        <p:nvPicPr>
          <p:cNvPr id="7" name="그림 6" descr="검은색, 앉아있는, 화면, 시계이(가) 표시된 사진&#10;&#10;자동 생성된 설명">
            <a:extLst>
              <a:ext uri="{FF2B5EF4-FFF2-40B4-BE49-F238E27FC236}">
                <a16:creationId xmlns:a16="http://schemas.microsoft.com/office/drawing/2014/main" id="{72F37266-A1D6-4A91-8E99-FD30FB8EA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07" y="2192984"/>
            <a:ext cx="6118393" cy="26649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425BD9-D6BA-4626-9922-4C0AEDB0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60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2038DB-3683-413C-A0B7-B4415B0CD130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A8944-FC82-4864-BF85-E0AF00C0E634}"/>
              </a:ext>
            </a:extLst>
          </p:cNvPr>
          <p:cNvSpPr txBox="1"/>
          <p:nvPr/>
        </p:nvSpPr>
        <p:spPr>
          <a:xfrm>
            <a:off x="160988" y="247362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001/  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JBU-CTF(3)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71FABB-60CC-4934-BDE0-E0AAF29FC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5E571F-5A1E-4C71-A4FA-6A6A9F9FDA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96" r="8893"/>
          <a:stretch/>
        </p:blipFill>
        <p:spPr>
          <a:xfrm>
            <a:off x="5972051" y="1738540"/>
            <a:ext cx="6219949" cy="38510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392D08-0723-4150-9292-179C7EDB08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3" b="52022"/>
          <a:stretch/>
        </p:blipFill>
        <p:spPr>
          <a:xfrm>
            <a:off x="0" y="1963639"/>
            <a:ext cx="5972051" cy="348509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C4E5E14-EEF0-4E66-A3C3-E555A359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09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2038DB-3683-413C-A0B7-B4415B0CD130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A8944-FC82-4864-BF85-E0AF00C0E634}"/>
              </a:ext>
            </a:extLst>
          </p:cNvPr>
          <p:cNvSpPr txBox="1"/>
          <p:nvPr/>
        </p:nvSpPr>
        <p:spPr>
          <a:xfrm>
            <a:off x="160988" y="247362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001/  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JBU-CTF(3)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71FABB-60CC-4934-BDE0-E0AAF29FC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pic>
        <p:nvPicPr>
          <p:cNvPr id="5" name="그림 4" descr="모니터, 화면, 앉아있는, 노트북이(가) 표시된 사진&#10;&#10;자동 생성된 설명">
            <a:extLst>
              <a:ext uri="{FF2B5EF4-FFF2-40B4-BE49-F238E27FC236}">
                <a16:creationId xmlns:a16="http://schemas.microsoft.com/office/drawing/2014/main" id="{F94678D7-62FF-4524-A5E1-B752B08D1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1" y="1350846"/>
            <a:ext cx="10886822" cy="2895111"/>
          </a:xfrm>
          <a:prstGeom prst="rect">
            <a:avLst/>
          </a:prstGeom>
        </p:spPr>
      </p:pic>
      <p:pic>
        <p:nvPicPr>
          <p:cNvPr id="11" name="그림 10" descr="화면, 모니터이(가) 표시된 사진&#10;&#10;자동 생성된 설명">
            <a:extLst>
              <a:ext uri="{FF2B5EF4-FFF2-40B4-BE49-F238E27FC236}">
                <a16:creationId xmlns:a16="http://schemas.microsoft.com/office/drawing/2014/main" id="{A4D17C8E-0379-417A-85E2-DDB34F721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33" y="3152088"/>
            <a:ext cx="10014067" cy="2895111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62B0F62-ABB1-4B68-BBB2-2963A7DE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3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3C03945-22D1-45A3-904F-CD8A689F1310}"/>
              </a:ext>
            </a:extLst>
          </p:cNvPr>
          <p:cNvCxnSpPr/>
          <p:nvPr/>
        </p:nvCxnSpPr>
        <p:spPr>
          <a:xfrm>
            <a:off x="4936644" y="3082019"/>
            <a:ext cx="2318712" cy="0"/>
          </a:xfrm>
          <a:prstGeom prst="line">
            <a:avLst/>
          </a:prstGeom>
          <a:ln w="19050">
            <a:solidFill>
              <a:srgbClr val="453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DF5C7C-1D9E-4807-B5F2-9A154D2A6E52}"/>
              </a:ext>
            </a:extLst>
          </p:cNvPr>
          <p:cNvSpPr txBox="1"/>
          <p:nvPr/>
        </p:nvSpPr>
        <p:spPr>
          <a:xfrm>
            <a:off x="5259874" y="3766177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001/     JBU CTF</a:t>
            </a:r>
            <a:r>
              <a:rPr lang="ko-KR" altLang="en-US" sz="2000" dirty="0">
                <a:solidFill>
                  <a:srgbClr val="453D38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453D38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CDEBF9-EAEF-436E-9591-CB9D4764A65C}"/>
              </a:ext>
            </a:extLst>
          </p:cNvPr>
          <p:cNvSpPr txBox="1"/>
          <p:nvPr/>
        </p:nvSpPr>
        <p:spPr>
          <a:xfrm>
            <a:off x="5259874" y="4290123"/>
            <a:ext cx="1573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002/     FTZ</a:t>
            </a:r>
            <a:endParaRPr lang="ko-KR" altLang="en-US" sz="2000" dirty="0">
              <a:solidFill>
                <a:srgbClr val="453D38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2B9015-D2F9-44F3-AEDC-676873B765A2}"/>
              </a:ext>
            </a:extLst>
          </p:cNvPr>
          <p:cNvSpPr txBox="1"/>
          <p:nvPr/>
        </p:nvSpPr>
        <p:spPr>
          <a:xfrm>
            <a:off x="5259874" y="4814069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003/     CTF-d </a:t>
            </a:r>
            <a:endParaRPr lang="ko-KR" altLang="en-US" sz="2000" dirty="0">
              <a:solidFill>
                <a:srgbClr val="453D38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0304F9-9D86-4BAC-8033-71A7D16E2E25}"/>
              </a:ext>
            </a:extLst>
          </p:cNvPr>
          <p:cNvSpPr txBox="1"/>
          <p:nvPr/>
        </p:nvSpPr>
        <p:spPr>
          <a:xfrm>
            <a:off x="5075529" y="245975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ko-KR" altLang="en-US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5CC8BDC-D7E4-493C-9487-3CB2DE32C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17" y="1119875"/>
            <a:ext cx="638365" cy="1292237"/>
          </a:xfrm>
          <a:prstGeom prst="rect">
            <a:avLst/>
          </a:prstGeom>
        </p:spPr>
      </p:pic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44709A88-AF4E-498E-8E2C-D8BD79019147}"/>
              </a:ext>
            </a:extLst>
          </p:cNvPr>
          <p:cNvSpPr/>
          <p:nvPr/>
        </p:nvSpPr>
        <p:spPr>
          <a:xfrm rot="10800000">
            <a:off x="10958454" y="-56329"/>
            <a:ext cx="1233546" cy="134620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5A45B5-D542-435B-A696-24FBAF97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1ED8B4-0664-4008-90C8-1A4251EEB898}"/>
              </a:ext>
            </a:extLst>
          </p:cNvPr>
          <p:cNvSpPr txBox="1"/>
          <p:nvPr/>
        </p:nvSpPr>
        <p:spPr>
          <a:xfrm>
            <a:off x="5259874" y="3285961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000/     </a:t>
            </a:r>
            <a:r>
              <a:rPr lang="ko-KR" altLang="en-US" sz="2000" dirty="0">
                <a:solidFill>
                  <a:srgbClr val="453D38"/>
                </a:solidFill>
                <a:latin typeface="+mn-ea"/>
              </a:rPr>
              <a:t>공부계획 </a:t>
            </a:r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453D3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5923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FE49CF29-ADD6-4AA6-A7C7-79C79127ED69}"/>
              </a:ext>
            </a:extLst>
          </p:cNvPr>
          <p:cNvSpPr/>
          <p:nvPr/>
        </p:nvSpPr>
        <p:spPr>
          <a:xfrm rot="16200000">
            <a:off x="1" y="5568125"/>
            <a:ext cx="1233546" cy="1346203"/>
          </a:xfrm>
          <a:prstGeom prst="rtTriangle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C09237-45EE-4BB6-B796-FC43DA8D120B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2D94F-3E77-4B9F-A82D-61673229A4BD}"/>
              </a:ext>
            </a:extLst>
          </p:cNvPr>
          <p:cNvSpPr txBox="1"/>
          <p:nvPr/>
        </p:nvSpPr>
        <p:spPr>
          <a:xfrm>
            <a:off x="160988" y="247362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002/ 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백준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38839-1AD1-4632-9CF8-E46F6878FA81}"/>
              </a:ext>
            </a:extLst>
          </p:cNvPr>
          <p:cNvSpPr txBox="1"/>
          <p:nvPr/>
        </p:nvSpPr>
        <p:spPr>
          <a:xfrm>
            <a:off x="319937" y="1432852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· </a:t>
            </a:r>
            <a:r>
              <a:rPr lang="ko-KR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백준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F5CB4CD-F71F-4F96-9935-419E00141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67" y="5496016"/>
            <a:ext cx="526683" cy="853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352A8A3-6C07-4152-A1D7-08804F24C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81" y="1302209"/>
            <a:ext cx="4335009" cy="4109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7AA117-79B9-4009-A58E-332795152B8A}"/>
              </a:ext>
            </a:extLst>
          </p:cNvPr>
          <p:cNvSpPr txBox="1"/>
          <p:nvPr/>
        </p:nvSpPr>
        <p:spPr>
          <a:xfrm>
            <a:off x="718227" y="2124024"/>
            <a:ext cx="68515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원래 코딩을 잘 못해서 코딩 실력을 높여보고자 백준 문제를 풀기로 했다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29A2BA-3231-4E91-BDF2-D5FAB6A82C59}"/>
              </a:ext>
            </a:extLst>
          </p:cNvPr>
          <p:cNvSpPr txBox="1"/>
          <p:nvPr/>
        </p:nvSpPr>
        <p:spPr>
          <a:xfrm>
            <a:off x="718227" y="2662862"/>
            <a:ext cx="41008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무슨 문제를 먼저 풀어야 할 지 </a:t>
            </a:r>
            <a:r>
              <a:rPr lang="ko-KR" altLang="en-US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모르겠어서</a:t>
            </a:r>
            <a:endParaRPr lang="ko-KR" altLang="en-US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F90568-EA4F-47BC-B7DC-FA35F36042AE}"/>
              </a:ext>
            </a:extLst>
          </p:cNvPr>
          <p:cNvSpPr txBox="1"/>
          <p:nvPr/>
        </p:nvSpPr>
        <p:spPr>
          <a:xfrm>
            <a:off x="718227" y="3172069"/>
            <a:ext cx="47291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단계별로 푸는 문제를 순서대로 </a:t>
            </a:r>
            <a:r>
              <a:rPr lang="ko-KR" altLang="en-US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풀어보기로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했다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873EB0-911A-45C0-A03F-3EB39B61FC03}"/>
              </a:ext>
            </a:extLst>
          </p:cNvPr>
          <p:cNvSpPr txBox="1"/>
          <p:nvPr/>
        </p:nvSpPr>
        <p:spPr>
          <a:xfrm>
            <a:off x="718227" y="3752513"/>
            <a:ext cx="57486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 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학기 때 처음 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언어를 배우는데 벌써 다 까먹어서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2D099B-2F93-4E46-9F6F-E17F80870D1F}"/>
              </a:ext>
            </a:extLst>
          </p:cNvPr>
          <p:cNvSpPr txBox="1"/>
          <p:nvPr/>
        </p:nvSpPr>
        <p:spPr>
          <a:xfrm>
            <a:off x="718227" y="4304183"/>
            <a:ext cx="50273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파이썬으로도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풀어보고 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언어로도 </a:t>
            </a:r>
            <a:r>
              <a:rPr lang="ko-KR" altLang="en-US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풀어보기로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했다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3D55B5-EB95-4388-9122-9AA7EB173BAB}"/>
              </a:ext>
            </a:extLst>
          </p:cNvPr>
          <p:cNvSpPr txBox="1"/>
          <p:nvPr/>
        </p:nvSpPr>
        <p:spPr>
          <a:xfrm>
            <a:off x="9016316" y="5465606"/>
            <a:ext cx="27260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https://wp0l.tistory.com/</a:t>
            </a:r>
            <a:endParaRPr lang="ko-KR" altLang="en-US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B50A4A0F-28B5-4D81-A6B6-EB12B7531478}"/>
              </a:ext>
            </a:extLst>
          </p:cNvPr>
          <p:cNvSpPr/>
          <p:nvPr/>
        </p:nvSpPr>
        <p:spPr>
          <a:xfrm>
            <a:off x="0" y="5511797"/>
            <a:ext cx="1233546" cy="134620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8CFAB61-C921-4370-81BF-717A8A5A3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566215-DF7A-4C8B-8EE1-7455358E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038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B639580B-AE07-40E0-9607-2E7F2CB1411D}"/>
              </a:ext>
            </a:extLst>
          </p:cNvPr>
          <p:cNvSpPr/>
          <p:nvPr/>
        </p:nvSpPr>
        <p:spPr>
          <a:xfrm rot="16200000">
            <a:off x="1" y="5568125"/>
            <a:ext cx="1233546" cy="1346203"/>
          </a:xfrm>
          <a:prstGeom prst="rtTriangle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C09237-45EE-4BB6-B796-FC43DA8D120B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2D94F-3E77-4B9F-A82D-61673229A4BD}"/>
              </a:ext>
            </a:extLst>
          </p:cNvPr>
          <p:cNvSpPr txBox="1"/>
          <p:nvPr/>
        </p:nvSpPr>
        <p:spPr>
          <a:xfrm>
            <a:off x="160988" y="247362"/>
            <a:ext cx="1922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003/ 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FTZ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F5CB4CD-F71F-4F96-9935-419E00141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67" y="5496016"/>
            <a:ext cx="526683" cy="853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47027E-F73C-4C8E-A961-EE93A30000F7}"/>
              </a:ext>
            </a:extLst>
          </p:cNvPr>
          <p:cNvSpPr txBox="1"/>
          <p:nvPr/>
        </p:nvSpPr>
        <p:spPr>
          <a:xfrm>
            <a:off x="319937" y="1432852"/>
            <a:ext cx="1001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· FTZ?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5C7C9-EDEC-4A58-8283-FA62FB2AF27B}"/>
              </a:ext>
            </a:extLst>
          </p:cNvPr>
          <p:cNvSpPr txBox="1"/>
          <p:nvPr/>
        </p:nvSpPr>
        <p:spPr>
          <a:xfrm>
            <a:off x="718227" y="2124024"/>
            <a:ext cx="86260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해커스쿨에서 제공하는 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FTZ 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서버를 통해 시스템 해킹의 기본적인 공격 방법을 배울 수 있다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202CC-EE3E-4724-8027-57F5C22C3AD5}"/>
              </a:ext>
            </a:extLst>
          </p:cNvPr>
          <p:cNvSpPr txBox="1"/>
          <p:nvPr/>
        </p:nvSpPr>
        <p:spPr>
          <a:xfrm>
            <a:off x="718227" y="2813244"/>
            <a:ext cx="66577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겨울 방학동안 </a:t>
            </a:r>
            <a:r>
              <a:rPr lang="en-US" altLang="ko-KR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pwnable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스터디를 통해 </a:t>
            </a:r>
            <a:r>
              <a:rPr lang="en-US" altLang="ko-KR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ftz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level 9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풀었는데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C6F432-96E2-472F-A97A-0C69476531F5}"/>
              </a:ext>
            </a:extLst>
          </p:cNvPr>
          <p:cNvSpPr txBox="1"/>
          <p:nvPr/>
        </p:nvSpPr>
        <p:spPr>
          <a:xfrm>
            <a:off x="718227" y="3393508"/>
            <a:ext cx="53335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남은 기간동안 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까지 풀어보고 싶어서 다시 풀게 됐다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F4F36A-1D91-4DDA-ABEA-44E893AFC3AB}"/>
              </a:ext>
            </a:extLst>
          </p:cNvPr>
          <p:cNvSpPr txBox="1"/>
          <p:nvPr/>
        </p:nvSpPr>
        <p:spPr>
          <a:xfrm>
            <a:off x="718227" y="4165524"/>
            <a:ext cx="56934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FTZ training (1~10), FTZ level (1~ ) 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이렇게 되어있다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D5F434-ACA1-447A-9AB0-2AFA561A7554}"/>
              </a:ext>
            </a:extLst>
          </p:cNvPr>
          <p:cNvSpPr txBox="1"/>
          <p:nvPr/>
        </p:nvSpPr>
        <p:spPr>
          <a:xfrm>
            <a:off x="718227" y="4827473"/>
            <a:ext cx="90918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트레이닝 문제를 저번에 따로 풀지 않아서 스터디 끝나고나서 풀었고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level 1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다시 풀었다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DF9413-C395-4EEF-8D93-9DA90EBD3153}"/>
              </a:ext>
            </a:extLst>
          </p:cNvPr>
          <p:cNvSpPr txBox="1"/>
          <p:nvPr/>
        </p:nvSpPr>
        <p:spPr>
          <a:xfrm>
            <a:off x="718227" y="5403657"/>
            <a:ext cx="48461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+ 9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19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까지는 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BOF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관련된 문제다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( 10 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제외 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F06F0DA-67A0-4DA6-8AD9-C9B4076E8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16" y="2469688"/>
            <a:ext cx="2982118" cy="24108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CBFE10-6E0D-4A89-A2F1-23FECE1FE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01395D9C-10A8-40C7-99EC-295BB8CA0825}"/>
              </a:ext>
            </a:extLst>
          </p:cNvPr>
          <p:cNvSpPr/>
          <p:nvPr/>
        </p:nvSpPr>
        <p:spPr>
          <a:xfrm>
            <a:off x="0" y="5511797"/>
            <a:ext cx="1233546" cy="134620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C334D-484B-4208-802F-85655246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84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2038DB-3683-413C-A0B7-B4415B0CD130}"/>
              </a:ext>
            </a:extLst>
          </p:cNvPr>
          <p:cNvSpPr/>
          <p:nvPr/>
        </p:nvSpPr>
        <p:spPr>
          <a:xfrm>
            <a:off x="0" y="102264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A8944-FC82-4864-BF85-E0AF00C0E634}"/>
              </a:ext>
            </a:extLst>
          </p:cNvPr>
          <p:cNvSpPr txBox="1"/>
          <p:nvPr/>
        </p:nvSpPr>
        <p:spPr>
          <a:xfrm>
            <a:off x="160988" y="247362"/>
            <a:ext cx="2043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003/ FTZ(1)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71FABB-60CC-4934-BDE0-E0AAF29FC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AC8E91-A7DC-436A-A000-0B237A900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67" y="5496016"/>
            <a:ext cx="526683" cy="85315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73845A-23EF-41C5-9DE0-C3B4A617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 descr="화면, 테이블, 전화이(가) 표시된 사진&#10;&#10;자동 생성된 설명">
            <a:extLst>
              <a:ext uri="{FF2B5EF4-FFF2-40B4-BE49-F238E27FC236}">
                <a16:creationId xmlns:a16="http://schemas.microsoft.com/office/drawing/2014/main" id="{4E7BE622-AF3C-4186-8311-E343D7433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8557"/>
            <a:ext cx="5926238" cy="34498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1D3D8B-9DAB-4294-9215-2906104ED067}"/>
              </a:ext>
            </a:extLst>
          </p:cNvPr>
          <p:cNvSpPr txBox="1"/>
          <p:nvPr/>
        </p:nvSpPr>
        <p:spPr>
          <a:xfrm>
            <a:off x="5926238" y="1951538"/>
            <a:ext cx="626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Level 11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비밀번호를 치고 나면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level12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접속할 수 있게 된다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646865-005C-41E9-BFCA-C06460365711}"/>
              </a:ext>
            </a:extLst>
          </p:cNvPr>
          <p:cNvSpPr txBox="1"/>
          <p:nvPr/>
        </p:nvSpPr>
        <p:spPr>
          <a:xfrm>
            <a:off x="0" y="1350846"/>
            <a:ext cx="14503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FTZ level 12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16ACA6-BA5B-4727-BDC2-C0281C3448C1}"/>
              </a:ext>
            </a:extLst>
          </p:cNvPr>
          <p:cNvGrpSpPr/>
          <p:nvPr/>
        </p:nvGrpSpPr>
        <p:grpSpPr>
          <a:xfrm>
            <a:off x="5926238" y="3665637"/>
            <a:ext cx="4868640" cy="906473"/>
            <a:chOff x="5926238" y="2634587"/>
            <a:chExt cx="4868640" cy="9064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C2ED93-AF15-457F-9632-772EDB48BAB9}"/>
                </a:ext>
              </a:extLst>
            </p:cNvPr>
            <p:cNvSpPr txBox="1"/>
            <p:nvPr/>
          </p:nvSpPr>
          <p:spPr>
            <a:xfrm>
              <a:off x="5926238" y="2634587"/>
              <a:ext cx="4868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코드를 통해 </a:t>
              </a:r>
              <a:r>
                <a:rPr lang="ko-KR" altLang="en-US" b="1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문자형인</a:t>
              </a:r>
              <a:r>
                <a:rPr lang="ko-KR" altLang="en-US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str</a:t>
              </a:r>
              <a:r>
                <a:rPr lang="ko-KR" altLang="en-US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배열의 크기가 </a:t>
              </a:r>
              <a:r>
                <a:rPr lang="en-US" altLang="ko-KR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256</a:t>
              </a:r>
              <a:r>
                <a:rPr lang="ko-KR" altLang="en-US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이고</a:t>
              </a:r>
              <a:r>
                <a:rPr lang="en-US" altLang="ko-KR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99BD4C-DAB5-4A3A-8FB3-373CF748BD97}"/>
                </a:ext>
              </a:extLst>
            </p:cNvPr>
            <p:cNvSpPr txBox="1"/>
            <p:nvPr/>
          </p:nvSpPr>
          <p:spPr>
            <a:xfrm>
              <a:off x="5926238" y="3171728"/>
              <a:ext cx="3767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Gets</a:t>
              </a:r>
              <a:r>
                <a:rPr lang="ko-KR" altLang="en-US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통해 </a:t>
              </a:r>
              <a:r>
                <a:rPr lang="en-US" altLang="ko-KR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str</a:t>
              </a:r>
              <a:r>
                <a:rPr lang="ko-KR" altLang="en-US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변수에 입력을 받는다</a:t>
              </a:r>
              <a:r>
                <a:rPr lang="en-US" altLang="ko-KR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018EFF1-DFD2-478E-9F92-70B386F0BA55}"/>
              </a:ext>
            </a:extLst>
          </p:cNvPr>
          <p:cNvSpPr txBox="1"/>
          <p:nvPr/>
        </p:nvSpPr>
        <p:spPr>
          <a:xfrm>
            <a:off x="5926238" y="4936235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Gets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함수에서 </a:t>
            </a:r>
            <a:r>
              <a:rPr lang="en-US" altLang="ko-KR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BOF </a:t>
            </a:r>
            <a:r>
              <a:rPr lang="ko-KR" altLang="en-US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취약점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생긴다는 것을 알 수 있다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DC94B4-848A-413F-927F-26DAA3969100}"/>
              </a:ext>
            </a:extLst>
          </p:cNvPr>
          <p:cNvSpPr txBox="1"/>
          <p:nvPr/>
        </p:nvSpPr>
        <p:spPr>
          <a:xfrm>
            <a:off x="5926238" y="2473341"/>
            <a:ext cx="596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명령어를 통해 파일들과 디렉토리가 있는 걸 확인할 수 있다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D12EC-BBE0-45B3-8FF9-3EBD084FD7AF}"/>
              </a:ext>
            </a:extLst>
          </p:cNvPr>
          <p:cNvSpPr txBox="1"/>
          <p:nvPr/>
        </p:nvSpPr>
        <p:spPr>
          <a:xfrm>
            <a:off x="5926238" y="3018659"/>
            <a:ext cx="464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Hint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파일을 열어보면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언어 코드가 나온다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60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2038DB-3683-413C-A0B7-B4415B0CD130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A8944-FC82-4864-BF85-E0AF00C0E634}"/>
              </a:ext>
            </a:extLst>
          </p:cNvPr>
          <p:cNvSpPr txBox="1"/>
          <p:nvPr/>
        </p:nvSpPr>
        <p:spPr>
          <a:xfrm>
            <a:off x="160988" y="247362"/>
            <a:ext cx="2043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003/ FTZ(1)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71FABB-60CC-4934-BDE0-E0AAF29FC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AC8E91-A7DC-436A-A000-0B237A900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67" y="5496016"/>
            <a:ext cx="526683" cy="85315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73845A-23EF-41C5-9DE0-C3B4A617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0" name="그림 9" descr="검은색, 앉아있는, 대형, 전화이(가) 표시된 사진&#10;&#10;자동 생성된 설명">
            <a:extLst>
              <a:ext uri="{FF2B5EF4-FFF2-40B4-BE49-F238E27FC236}">
                <a16:creationId xmlns:a16="http://schemas.microsoft.com/office/drawing/2014/main" id="{1453800A-013C-471D-9F7E-830B54C36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119"/>
            <a:ext cx="4763472" cy="5291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8518EF-661F-4FEB-AE99-92DA902C5BB5}"/>
              </a:ext>
            </a:extLst>
          </p:cNvPr>
          <p:cNvSpPr txBox="1"/>
          <p:nvPr/>
        </p:nvSpPr>
        <p:spPr>
          <a:xfrm>
            <a:off x="5013446" y="1580353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Gdb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attackme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분석하면 이렇게 나온다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F1FE4-D931-407B-BF6C-0B86BED2246F}"/>
              </a:ext>
            </a:extLst>
          </p:cNvPr>
          <p:cNvSpPr txBox="1"/>
          <p:nvPr/>
        </p:nvSpPr>
        <p:spPr>
          <a:xfrm>
            <a:off x="5013446" y="2179192"/>
            <a:ext cx="613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변수가 </a:t>
            </a:r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</a:t>
            </a:r>
            <a:r>
              <a:rPr lang="en-US" altLang="ko-KR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264</a:t>
            </a:r>
            <a:r>
              <a:rPr lang="ko-KR" altLang="en-US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만큼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떨어져있는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것을 확인할 수 있다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813BC6-4035-4D96-90CA-A43B0A9A9E3E}"/>
              </a:ext>
            </a:extLst>
          </p:cNvPr>
          <p:cNvSpPr/>
          <p:nvPr/>
        </p:nvSpPr>
        <p:spPr>
          <a:xfrm>
            <a:off x="0" y="4189652"/>
            <a:ext cx="3970117" cy="243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540575-DFF8-4AAE-B902-C32EC69A2FBE}"/>
              </a:ext>
            </a:extLst>
          </p:cNvPr>
          <p:cNvSpPr txBox="1"/>
          <p:nvPr/>
        </p:nvSpPr>
        <p:spPr>
          <a:xfrm>
            <a:off x="5013446" y="2778031"/>
            <a:ext cx="452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Ret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ebp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바이트 아래에 위치하니까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01906B-2825-459F-9B4A-16EE6E2F8B90}"/>
              </a:ext>
            </a:extLst>
          </p:cNvPr>
          <p:cNvSpPr txBox="1"/>
          <p:nvPr/>
        </p:nvSpPr>
        <p:spPr>
          <a:xfrm>
            <a:off x="5013446" y="3309421"/>
            <a:ext cx="605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str[256]</a:t>
            </a:r>
            <a:r>
              <a:rPr lang="ko-KR" altLang="en-US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main() ret</a:t>
            </a:r>
            <a:r>
              <a:rPr lang="ko-KR" altLang="en-US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까지의 거리가 </a:t>
            </a:r>
            <a:r>
              <a:rPr lang="en-US" altLang="ko-KR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268</a:t>
            </a:r>
            <a:r>
              <a:rPr lang="ko-KR" altLang="en-US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인 것을 알 수 있다</a:t>
            </a:r>
            <a:r>
              <a:rPr lang="en-US" altLang="ko-KR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b="1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53B160-0B6F-45DD-980C-214854CB8C99}"/>
              </a:ext>
            </a:extLst>
          </p:cNvPr>
          <p:cNvGrpSpPr/>
          <p:nvPr/>
        </p:nvGrpSpPr>
        <p:grpSpPr>
          <a:xfrm>
            <a:off x="5080022" y="3908260"/>
            <a:ext cx="2233913" cy="2092874"/>
            <a:chOff x="1041722" y="3403142"/>
            <a:chExt cx="3183037" cy="209287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D796974-E2A9-4054-84E1-29C1717DD7AC}"/>
                </a:ext>
              </a:extLst>
            </p:cNvPr>
            <p:cNvSpPr/>
            <p:nvPr/>
          </p:nvSpPr>
          <p:spPr>
            <a:xfrm>
              <a:off x="1041722" y="4572000"/>
              <a:ext cx="3183037" cy="9240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RET(4byte)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DD4482-8230-4DCD-B31F-C4A482F3888B}"/>
                </a:ext>
              </a:extLst>
            </p:cNvPr>
            <p:cNvSpPr/>
            <p:nvPr/>
          </p:nvSpPr>
          <p:spPr>
            <a:xfrm>
              <a:off x="1041722" y="4048482"/>
              <a:ext cx="3183037" cy="63139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SFP(4byte)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BDE7BD8-7473-484B-B58E-7B972A2ED608}"/>
                </a:ext>
              </a:extLst>
            </p:cNvPr>
            <p:cNvSpPr/>
            <p:nvPr/>
          </p:nvSpPr>
          <p:spPr>
            <a:xfrm>
              <a:off x="1041722" y="3403142"/>
              <a:ext cx="3183037" cy="631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579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2038DB-3683-413C-A0B7-B4415B0CD130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A8944-FC82-4864-BF85-E0AF00C0E634}"/>
              </a:ext>
            </a:extLst>
          </p:cNvPr>
          <p:cNvSpPr txBox="1"/>
          <p:nvPr/>
        </p:nvSpPr>
        <p:spPr>
          <a:xfrm>
            <a:off x="160988" y="247362"/>
            <a:ext cx="2043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003/ FTZ(1)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71FABB-60CC-4934-BDE0-E0AAF29FC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AC8E91-A7DC-436A-A000-0B237A900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67" y="5496016"/>
            <a:ext cx="526683" cy="85315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73845A-23EF-41C5-9DE0-C3B4A617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80F95E-0526-414E-B8F4-615A3D204718}"/>
              </a:ext>
            </a:extLst>
          </p:cNvPr>
          <p:cNvSpPr txBox="1"/>
          <p:nvPr/>
        </p:nvSpPr>
        <p:spPr>
          <a:xfrm>
            <a:off x="319937" y="3347996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·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환경변수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(export)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D9766A-215E-45CF-B0FF-CDF2C0AA841E}"/>
              </a:ext>
            </a:extLst>
          </p:cNvPr>
          <p:cNvSpPr txBox="1"/>
          <p:nvPr/>
        </p:nvSpPr>
        <p:spPr>
          <a:xfrm>
            <a:off x="718227" y="4271001"/>
            <a:ext cx="682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OS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필요한 정보를 메모리에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등록해놓고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필요할 때마다 참조하는 영역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4D0E7D-398D-477C-BDA2-484E102797AB}"/>
              </a:ext>
            </a:extLst>
          </p:cNvPr>
          <p:cNvSpPr txBox="1"/>
          <p:nvPr/>
        </p:nvSpPr>
        <p:spPr>
          <a:xfrm>
            <a:off x="718227" y="4900501"/>
            <a:ext cx="583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이곳에 등록된 데이터는 고정적인 메모리 주소를 가지게 된다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5A03AC-92B2-4029-8150-3250594E7F66}"/>
              </a:ext>
            </a:extLst>
          </p:cNvPr>
          <p:cNvSpPr txBox="1"/>
          <p:nvPr/>
        </p:nvSpPr>
        <p:spPr>
          <a:xfrm>
            <a:off x="718227" y="5610135"/>
            <a:ext cx="535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export [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환경변수명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= $(python -c 'print"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쉘코드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599E48-0BD5-48E1-8FF0-1AC771B327D6}"/>
              </a:ext>
            </a:extLst>
          </p:cNvPr>
          <p:cNvSpPr txBox="1"/>
          <p:nvPr/>
        </p:nvSpPr>
        <p:spPr>
          <a:xfrm>
            <a:off x="319937" y="1432852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·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쉘코드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C948B-AB4C-489F-B545-65097D3A603F}"/>
              </a:ext>
            </a:extLst>
          </p:cNvPr>
          <p:cNvSpPr txBox="1"/>
          <p:nvPr/>
        </p:nvSpPr>
        <p:spPr>
          <a:xfrm>
            <a:off x="718227" y="2033002"/>
            <a:ext cx="984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쉘을 실행시키는 기계어 코드로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버퍼오버플로우나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포맷스트링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버그 공격에서 메모리에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쉘코드를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올리고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4ED7D8-3A95-4EC3-8C93-A489B44BCF00}"/>
              </a:ext>
            </a:extLst>
          </p:cNvPr>
          <p:cNvSpPr txBox="1"/>
          <p:nvPr/>
        </p:nvSpPr>
        <p:spPr>
          <a:xfrm>
            <a:off x="718227" y="2631841"/>
            <a:ext cx="609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RET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저장된 메모리의 주소로 덮어 씌우면 쉘을 실행하게 된다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976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2038DB-3683-413C-A0B7-B4415B0CD130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A8944-FC82-4864-BF85-E0AF00C0E634}"/>
              </a:ext>
            </a:extLst>
          </p:cNvPr>
          <p:cNvSpPr txBox="1"/>
          <p:nvPr/>
        </p:nvSpPr>
        <p:spPr>
          <a:xfrm>
            <a:off x="160988" y="247362"/>
            <a:ext cx="2043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003/ FTZ(1)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71FABB-60CC-4934-BDE0-E0AAF29FC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AC8E91-A7DC-436A-A000-0B237A900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67" y="5496016"/>
            <a:ext cx="526683" cy="85315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73845A-23EF-41C5-9DE0-C3B4A617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1BF65D-2CC8-496A-9F8D-76A138D60975}"/>
              </a:ext>
            </a:extLst>
          </p:cNvPr>
          <p:cNvSpPr txBox="1"/>
          <p:nvPr/>
        </p:nvSpPr>
        <p:spPr>
          <a:xfrm>
            <a:off x="6096000" y="2754981"/>
            <a:ext cx="516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Export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명령어를 통해 환경변수에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쉘코드를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저장한다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5" name="그림 4" descr="검은색, 모니터, 화면, 시계이(가) 표시된 사진&#10;&#10;자동 생성된 설명">
            <a:extLst>
              <a:ext uri="{FF2B5EF4-FFF2-40B4-BE49-F238E27FC236}">
                <a16:creationId xmlns:a16="http://schemas.microsoft.com/office/drawing/2014/main" id="{061C2D70-793D-4A25-A125-1DAB0F4A03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2104"/>
            <a:ext cx="5907835" cy="23685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FFC755-4DAE-4A4A-BF4C-3C01AD9CF605}"/>
              </a:ext>
            </a:extLst>
          </p:cNvPr>
          <p:cNvSpPr txBox="1"/>
          <p:nvPr/>
        </p:nvSpPr>
        <p:spPr>
          <a:xfrm>
            <a:off x="6096000" y="3416930"/>
            <a:ext cx="446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왼쪽과 같이 코드를 작성해서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쉘코드가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저장된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5D0E9-98B0-43C8-ADCC-1DED11CA2568}"/>
              </a:ext>
            </a:extLst>
          </p:cNvPr>
          <p:cNvSpPr txBox="1"/>
          <p:nvPr/>
        </p:nvSpPr>
        <p:spPr>
          <a:xfrm>
            <a:off x="6096000" y="4067950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메모리주소를 알아낼 수 있다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079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2038DB-3683-413C-A0B7-B4415B0CD130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A8944-FC82-4864-BF85-E0AF00C0E634}"/>
              </a:ext>
            </a:extLst>
          </p:cNvPr>
          <p:cNvSpPr txBox="1"/>
          <p:nvPr/>
        </p:nvSpPr>
        <p:spPr>
          <a:xfrm>
            <a:off x="160988" y="247362"/>
            <a:ext cx="2043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003/ FTZ(1)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71FABB-60CC-4934-BDE0-E0AAF29FC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AC8E91-A7DC-436A-A000-0B237A900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67" y="5496016"/>
            <a:ext cx="526683" cy="85315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73845A-23EF-41C5-9DE0-C3B4A617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 descr="검은색, 사진, 화면이(가) 표시된 사진&#10;&#10;자동 생성된 설명">
            <a:extLst>
              <a:ext uri="{FF2B5EF4-FFF2-40B4-BE49-F238E27FC236}">
                <a16:creationId xmlns:a16="http://schemas.microsoft.com/office/drawing/2014/main" id="{41F7A04D-F319-48BA-B9B1-8BAA8F9DC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" y="1643463"/>
            <a:ext cx="11139055" cy="42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51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26D4D21D-C184-4024-854C-3075AEAF785B}"/>
              </a:ext>
            </a:extLst>
          </p:cNvPr>
          <p:cNvSpPr/>
          <p:nvPr/>
        </p:nvSpPr>
        <p:spPr>
          <a:xfrm rot="16200000">
            <a:off x="1" y="5568125"/>
            <a:ext cx="1233546" cy="1346203"/>
          </a:xfrm>
          <a:prstGeom prst="rtTriangle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C09237-45EE-4BB6-B796-FC43DA8D120B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2D94F-3E77-4B9F-A82D-61673229A4BD}"/>
              </a:ext>
            </a:extLst>
          </p:cNvPr>
          <p:cNvSpPr txBox="1"/>
          <p:nvPr/>
        </p:nvSpPr>
        <p:spPr>
          <a:xfrm>
            <a:off x="160988" y="247362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004/ 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CTF-d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F5CB4CD-F71F-4F96-9935-419E00141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67" y="5496016"/>
            <a:ext cx="526683" cy="853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47027E-F73C-4C8E-A961-EE93A30000F7}"/>
              </a:ext>
            </a:extLst>
          </p:cNvPr>
          <p:cNvSpPr txBox="1"/>
          <p:nvPr/>
        </p:nvSpPr>
        <p:spPr>
          <a:xfrm>
            <a:off x="319937" y="1432852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· CTF-d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5C7C9-EDEC-4A58-8283-FA62FB2AF27B}"/>
              </a:ext>
            </a:extLst>
          </p:cNvPr>
          <p:cNvSpPr txBox="1"/>
          <p:nvPr/>
        </p:nvSpPr>
        <p:spPr>
          <a:xfrm>
            <a:off x="718227" y="2124024"/>
            <a:ext cx="52645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문제풀이 형태로 쌓은 지식을 연습해볼 수 있는 사이트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202CC-EE3E-4724-8027-57F5C22C3AD5}"/>
              </a:ext>
            </a:extLst>
          </p:cNvPr>
          <p:cNvSpPr txBox="1"/>
          <p:nvPr/>
        </p:nvSpPr>
        <p:spPr>
          <a:xfrm>
            <a:off x="718227" y="2813244"/>
            <a:ext cx="68476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겨울 방학동안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포렌식스터디를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</a:t>
            </a:r>
            <a:r>
              <a:rPr lang="en-US" altLang="ko-KR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GrrCon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몇 문제 풀어봤었는데</a:t>
            </a:r>
            <a:endParaRPr lang="en-US" altLang="ko-KR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C6F432-96E2-472F-A97A-0C69476531F5}"/>
              </a:ext>
            </a:extLst>
          </p:cNvPr>
          <p:cNvSpPr txBox="1"/>
          <p:nvPr/>
        </p:nvSpPr>
        <p:spPr>
          <a:xfrm>
            <a:off x="718227" y="3473300"/>
            <a:ext cx="574227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방학동안 배웠던 거 까먹을 것 같아서 문제 </a:t>
            </a:r>
            <a:r>
              <a:rPr lang="ko-KR" altLang="en-US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풀어보기로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했다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FCBFE10-6E0D-4A89-A2F1-23FECE1FE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FF71A327-99BD-429B-8281-69A27F5DC46B}"/>
              </a:ext>
            </a:extLst>
          </p:cNvPr>
          <p:cNvSpPr/>
          <p:nvPr/>
        </p:nvSpPr>
        <p:spPr>
          <a:xfrm>
            <a:off x="0" y="5511797"/>
            <a:ext cx="1233546" cy="134620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DB1FA5-E69F-447D-AE80-E221445F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37BE95-B650-4A5B-BBB2-C7AF3F7E8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450" y="1855747"/>
            <a:ext cx="4233550" cy="24481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E5BB8F-54DD-4382-8A81-42DD5C1F6613}"/>
              </a:ext>
            </a:extLst>
          </p:cNvPr>
          <p:cNvSpPr txBox="1"/>
          <p:nvPr/>
        </p:nvSpPr>
        <p:spPr>
          <a:xfrm>
            <a:off x="718227" y="4581209"/>
            <a:ext cx="20345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+ 10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번까지 풀었다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42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2038DB-3683-413C-A0B7-B4415B0CD130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A8944-FC82-4864-BF85-E0AF00C0E634}"/>
              </a:ext>
            </a:extLst>
          </p:cNvPr>
          <p:cNvSpPr txBox="1"/>
          <p:nvPr/>
        </p:nvSpPr>
        <p:spPr>
          <a:xfrm>
            <a:off x="160988" y="247362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004/ CTF-d(1)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71FABB-60CC-4934-BDE0-E0AAF29FC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AC8E91-A7DC-436A-A000-0B237A900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67" y="5496016"/>
            <a:ext cx="526683" cy="85315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73845A-23EF-41C5-9DE0-C3B4A617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A43451F-B487-4503-B2D9-F5D7369E3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871" y="1350846"/>
            <a:ext cx="7128970" cy="484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88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2038DB-3683-413C-A0B7-B4415B0CD130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A8944-FC82-4864-BF85-E0AF00C0E634}"/>
              </a:ext>
            </a:extLst>
          </p:cNvPr>
          <p:cNvSpPr txBox="1"/>
          <p:nvPr/>
        </p:nvSpPr>
        <p:spPr>
          <a:xfrm>
            <a:off x="160988" y="247362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004/ CTF-d(1)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71FABB-60CC-4934-BDE0-E0AAF29FC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AC8E91-A7DC-436A-A000-0B237A900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67" y="5496016"/>
            <a:ext cx="526683" cy="85315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73845A-23EF-41C5-9DE0-C3B4A617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7CECA9-B6C6-4F90-B301-A116AD8B9813}"/>
              </a:ext>
            </a:extLst>
          </p:cNvPr>
          <p:cNvSpPr txBox="1"/>
          <p:nvPr/>
        </p:nvSpPr>
        <p:spPr>
          <a:xfrm>
            <a:off x="319937" y="1432852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·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프로세스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인젝션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9B9FD8-7974-4BAA-B7C3-A51B3CA89249}"/>
              </a:ext>
            </a:extLst>
          </p:cNvPr>
          <p:cNvSpPr txBox="1"/>
          <p:nvPr/>
        </p:nvSpPr>
        <p:spPr>
          <a:xfrm>
            <a:off x="718227" y="2124024"/>
            <a:ext cx="851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프로세스의 주소 공간 내에서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DLL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강제로 로드시킴으로써 코드를 실행시키는 기술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3D4B6-C12C-4BA4-BED7-E5AA97254819}"/>
              </a:ext>
            </a:extLst>
          </p:cNvPr>
          <p:cNvSpPr txBox="1"/>
          <p:nvPr/>
        </p:nvSpPr>
        <p:spPr>
          <a:xfrm>
            <a:off x="718227" y="2722863"/>
            <a:ext cx="990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프로그램을 통해 다른 프로그램에 저작자가 의도하거나 예상하지 않은 영향을 미치기 위해 사용된다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8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C09237-45EE-4BB6-B796-FC43DA8D120B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2D94F-3E77-4B9F-A82D-61673229A4BD}"/>
              </a:ext>
            </a:extLst>
          </p:cNvPr>
          <p:cNvSpPr txBox="1"/>
          <p:nvPr/>
        </p:nvSpPr>
        <p:spPr>
          <a:xfrm>
            <a:off x="160988" y="247362"/>
            <a:ext cx="2350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000/ 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주차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38839-1AD1-4632-9CF8-E46F6878FA81}"/>
              </a:ext>
            </a:extLst>
          </p:cNvPr>
          <p:cNvSpPr txBox="1"/>
          <p:nvPr/>
        </p:nvSpPr>
        <p:spPr>
          <a:xfrm>
            <a:off x="1564749" y="1398280"/>
            <a:ext cx="867256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3.9~ 3.15</a:t>
            </a:r>
          </a:p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	</a:t>
            </a:r>
            <a:r>
              <a:rPr lang="en-US" altLang="ko-KR" sz="2000" dirty="0"/>
              <a:t>JBU CTF - pwn1, pwn2, pwn3,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	</a:t>
            </a:r>
            <a:r>
              <a:rPr lang="ko-KR" altLang="en-US" sz="2000" dirty="0"/>
              <a:t>백준 </a:t>
            </a:r>
            <a:r>
              <a:rPr lang="en-US" altLang="ko-KR" sz="2000" dirty="0"/>
              <a:t>-     </a:t>
            </a:r>
            <a:r>
              <a:rPr lang="ko-KR" altLang="ko-KR" sz="2000" dirty="0"/>
              <a:t>입출력과 사칙연산</a:t>
            </a:r>
            <a:r>
              <a:rPr lang="en-US" altLang="ko-KR" sz="2000" dirty="0"/>
              <a:t>[2557] Hello World, We love </a:t>
            </a:r>
            <a:r>
              <a:rPr lang="en-US" altLang="ko-KR" sz="2000" dirty="0" err="1"/>
              <a:t>kriii</a:t>
            </a:r>
            <a:r>
              <a:rPr lang="en-US" altLang="ko-KR" sz="20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             </a:t>
            </a:r>
            <a:r>
              <a:rPr lang="ko-KR" altLang="ko-KR" sz="2000" dirty="0"/>
              <a:t>입출력과 사칙연산</a:t>
            </a:r>
            <a:r>
              <a:rPr lang="en-US" altLang="ko-KR" sz="2000" dirty="0"/>
              <a:t>[1071], [10172] </a:t>
            </a:r>
            <a:r>
              <a:rPr lang="ko-KR" altLang="ko-KR" sz="2000" dirty="0"/>
              <a:t>개</a:t>
            </a:r>
            <a:r>
              <a:rPr lang="en-US" altLang="ko-KR" sz="2000" dirty="0"/>
              <a:t>, [10869] </a:t>
            </a:r>
            <a:r>
              <a:rPr lang="ko-KR" altLang="ko-KR" sz="2000" dirty="0"/>
              <a:t>사칙연산</a:t>
            </a:r>
            <a:r>
              <a:rPr lang="en-US" altLang="ko-KR" sz="20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	             </a:t>
            </a:r>
            <a:r>
              <a:rPr lang="ko-KR" altLang="ko-KR" sz="2000" dirty="0"/>
              <a:t>입출력과 사칙연산</a:t>
            </a:r>
            <a:r>
              <a:rPr lang="en-US" altLang="ko-KR" sz="2000" dirty="0"/>
              <a:t>[10430] </a:t>
            </a:r>
            <a:r>
              <a:rPr lang="ko-KR" altLang="ko-KR" sz="2000" dirty="0"/>
              <a:t>나머지</a:t>
            </a:r>
            <a:r>
              <a:rPr lang="en-US" altLang="ko-KR" sz="2000" dirty="0"/>
              <a:t>, [2588] </a:t>
            </a:r>
            <a:r>
              <a:rPr lang="ko-KR" altLang="ko-KR" sz="2000" dirty="0"/>
              <a:t>곱셈</a:t>
            </a:r>
            <a:r>
              <a:rPr lang="en-US" altLang="ko-KR" sz="20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             If </a:t>
            </a:r>
            <a:r>
              <a:rPr lang="ko-KR" altLang="ko-KR" sz="2000" dirty="0"/>
              <a:t>문 </a:t>
            </a:r>
            <a:r>
              <a:rPr lang="en-US" altLang="ko-KR" sz="2000" dirty="0"/>
              <a:t>[1330] </a:t>
            </a:r>
            <a:r>
              <a:rPr lang="ko-KR" altLang="ko-KR" sz="2000" dirty="0"/>
              <a:t>두 수 비교하기</a:t>
            </a:r>
            <a:r>
              <a:rPr lang="en-US" altLang="ko-KR" sz="2000" dirty="0"/>
              <a:t>, [9498] </a:t>
            </a:r>
            <a:r>
              <a:rPr lang="ko-KR" altLang="ko-KR" sz="2000" dirty="0"/>
              <a:t>시험성적</a:t>
            </a:r>
            <a:r>
              <a:rPr lang="en-US" altLang="ko-KR" sz="20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	             </a:t>
            </a:r>
            <a:r>
              <a:rPr lang="en-US" altLang="ko-KR" sz="2000" dirty="0"/>
              <a:t>If</a:t>
            </a:r>
            <a:r>
              <a:rPr lang="ko-KR" altLang="ko-KR" sz="2000" dirty="0"/>
              <a:t>문 </a:t>
            </a:r>
            <a:r>
              <a:rPr lang="en-US" altLang="ko-KR" sz="2000" dirty="0"/>
              <a:t>[2753] </a:t>
            </a:r>
            <a:r>
              <a:rPr lang="ko-KR" altLang="ko-KR" sz="2000" dirty="0"/>
              <a:t>윤년</a:t>
            </a:r>
            <a:r>
              <a:rPr lang="en-US" altLang="ko-KR" sz="2000" dirty="0"/>
              <a:t>, [2884] </a:t>
            </a:r>
            <a:r>
              <a:rPr lang="ko-KR" altLang="ko-KR" sz="2000" dirty="0"/>
              <a:t>알람시계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	FTZ-       level12</a:t>
            </a:r>
          </a:p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	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F5CB4CD-F71F-4F96-9935-419E00141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67" y="5496016"/>
            <a:ext cx="526683" cy="85315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021EA5-BCBF-4112-AE57-C7960A24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206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2038DB-3683-413C-A0B7-B4415B0CD130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A8944-FC82-4864-BF85-E0AF00C0E634}"/>
              </a:ext>
            </a:extLst>
          </p:cNvPr>
          <p:cNvSpPr txBox="1"/>
          <p:nvPr/>
        </p:nvSpPr>
        <p:spPr>
          <a:xfrm>
            <a:off x="160988" y="247362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004/ CTF-d(1)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71FABB-60CC-4934-BDE0-E0AAF29FC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AC8E91-A7DC-436A-A000-0B237A900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67" y="5496016"/>
            <a:ext cx="526683" cy="85315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73845A-23EF-41C5-9DE0-C3B4A617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0" name="그림 9" descr="텍스트, 점수판, 검은색, 사진이(가) 표시된 사진&#10;&#10;자동 생성된 설명">
            <a:extLst>
              <a:ext uri="{FF2B5EF4-FFF2-40B4-BE49-F238E27FC236}">
                <a16:creationId xmlns:a16="http://schemas.microsoft.com/office/drawing/2014/main" id="{69E571C2-E234-4629-BEDF-0C437F007A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1917274"/>
            <a:ext cx="121920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34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2038DB-3683-413C-A0B7-B4415B0CD130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A8944-FC82-4864-BF85-E0AF00C0E634}"/>
              </a:ext>
            </a:extLst>
          </p:cNvPr>
          <p:cNvSpPr txBox="1"/>
          <p:nvPr/>
        </p:nvSpPr>
        <p:spPr>
          <a:xfrm>
            <a:off x="160988" y="247362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004/ CTF-d(1)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71FABB-60CC-4934-BDE0-E0AAF29FC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AC8E91-A7DC-436A-A000-0B237A900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67" y="5496016"/>
            <a:ext cx="526683" cy="85315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73845A-23EF-41C5-9DE0-C3B4A617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A95FFBA-4129-4ED8-AB1A-A9740B779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0237"/>
            <a:ext cx="12192000" cy="30575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363DEA-E4E2-47AE-8E16-54B674FE542F}"/>
              </a:ext>
            </a:extLst>
          </p:cNvPr>
          <p:cNvSpPr/>
          <p:nvPr/>
        </p:nvSpPr>
        <p:spPr>
          <a:xfrm>
            <a:off x="1" y="1900237"/>
            <a:ext cx="2743200" cy="247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326E1F-5D39-4770-AD31-9981A409D34B}"/>
              </a:ext>
            </a:extLst>
          </p:cNvPr>
          <p:cNvSpPr/>
          <p:nvPr/>
        </p:nvSpPr>
        <p:spPr>
          <a:xfrm>
            <a:off x="1" y="4504893"/>
            <a:ext cx="2743200" cy="247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72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2038DB-3683-413C-A0B7-B4415B0CD130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A8944-FC82-4864-BF85-E0AF00C0E634}"/>
              </a:ext>
            </a:extLst>
          </p:cNvPr>
          <p:cNvSpPr txBox="1"/>
          <p:nvPr/>
        </p:nvSpPr>
        <p:spPr>
          <a:xfrm>
            <a:off x="160988" y="247362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004/ CTF-d(2)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71FABB-60CC-4934-BDE0-E0AAF29FC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AC8E91-A7DC-436A-A000-0B237A900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67" y="5496016"/>
            <a:ext cx="526683" cy="85315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73845A-23EF-41C5-9DE0-C3B4A617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F470EAD-EDA5-47FE-9713-3DA975CA28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050" y="1469125"/>
            <a:ext cx="7134445" cy="47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62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2038DB-3683-413C-A0B7-B4415B0CD130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A8944-FC82-4864-BF85-E0AF00C0E634}"/>
              </a:ext>
            </a:extLst>
          </p:cNvPr>
          <p:cNvSpPr txBox="1"/>
          <p:nvPr/>
        </p:nvSpPr>
        <p:spPr>
          <a:xfrm>
            <a:off x="160988" y="247362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004/ CTF-d(2)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71FABB-60CC-4934-BDE0-E0AAF29FC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AC8E91-A7DC-436A-A000-0B237A900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67" y="5496016"/>
            <a:ext cx="526683" cy="85315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73845A-23EF-41C5-9DE0-C3B4A617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CC75E-CA1C-4D00-B101-D179C818E927}"/>
              </a:ext>
            </a:extLst>
          </p:cNvPr>
          <p:cNvSpPr txBox="1"/>
          <p:nvPr/>
        </p:nvSpPr>
        <p:spPr>
          <a:xfrm>
            <a:off x="319937" y="1432852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· </a:t>
            </a:r>
            <a:r>
              <a:rPr lang="en-US" altLang="ko-KR" sz="2400" b="1" dirty="0"/>
              <a:t>Registry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?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492FA-FB27-4F0B-A2BB-C7A7CDDA93A0}"/>
              </a:ext>
            </a:extLst>
          </p:cNvPr>
          <p:cNvSpPr txBox="1"/>
          <p:nvPr/>
        </p:nvSpPr>
        <p:spPr>
          <a:xfrm>
            <a:off x="718227" y="2124024"/>
            <a:ext cx="812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윈도우 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32/64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비트 버전에서 운영 체제의 설정과 선택 항목을 담고 있는 데이터베이스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934F9-8616-48B1-83E8-C61C73835697}"/>
              </a:ext>
            </a:extLst>
          </p:cNvPr>
          <p:cNvSpPr txBox="1"/>
          <p:nvPr/>
        </p:nvSpPr>
        <p:spPr>
          <a:xfrm>
            <a:off x="718227" y="2722863"/>
            <a:ext cx="610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레지스트리는 키와  값이라는 두가지 기본 요소를 포함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하고 있다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8B116C-87C0-4945-927D-B13FB6D6CC45}"/>
              </a:ext>
            </a:extLst>
          </p:cNvPr>
          <p:cNvSpPr txBox="1"/>
          <p:nvPr/>
        </p:nvSpPr>
        <p:spPr>
          <a:xfrm>
            <a:off x="718227" y="3352042"/>
            <a:ext cx="493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레지스트리 값은 키 안에 들어있는 이름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 이다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45F247-C0AC-47BB-978F-FB610EE4400F}"/>
              </a:ext>
            </a:extLst>
          </p:cNvPr>
          <p:cNvSpPr txBox="1"/>
          <p:nvPr/>
        </p:nvSpPr>
        <p:spPr>
          <a:xfrm>
            <a:off x="718227" y="3937179"/>
            <a:ext cx="778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Windows OS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사용되는 자동 실행 메커니즘 중 하나인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Registry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방법을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F70E74-B828-4728-A06C-09C0AF8411BF}"/>
              </a:ext>
            </a:extLst>
          </p:cNvPr>
          <p:cNvSpPr txBox="1"/>
          <p:nvPr/>
        </p:nvSpPr>
        <p:spPr>
          <a:xfrm>
            <a:off x="718227" y="4522316"/>
            <a:ext cx="426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Run and Run Once registry keys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 한다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5AA45-5CFA-42B2-A600-231A5FE21AAF}"/>
              </a:ext>
            </a:extLst>
          </p:cNvPr>
          <p:cNvSpPr txBox="1"/>
          <p:nvPr/>
        </p:nvSpPr>
        <p:spPr>
          <a:xfrm>
            <a:off x="718227" y="5251079"/>
            <a:ext cx="55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ex) 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79D3AFB-7710-4BB2-96B2-382B4FCF5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19272"/>
              </p:ext>
            </p:extLst>
          </p:nvPr>
        </p:nvGraphicFramePr>
        <p:xfrm>
          <a:off x="1006938" y="5251079"/>
          <a:ext cx="5528735" cy="640080"/>
        </p:xfrm>
        <a:graphic>
          <a:graphicData uri="http://schemas.openxmlformats.org/drawingml/2006/table">
            <a:tbl>
              <a:tblPr/>
              <a:tblGrid>
                <a:gridCol w="5528735">
                  <a:extLst>
                    <a:ext uri="{9D8B030D-6E8A-4147-A177-3AD203B41FA5}">
                      <a16:colId xmlns:a16="http://schemas.microsoft.com/office/drawing/2014/main" val="4196823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HKEY_LOCAL_MACHINE\Software\Microsoft\Windows\CurrentVersion\Run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0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344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2038DB-3683-413C-A0B7-B4415B0CD130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A8944-FC82-4864-BF85-E0AF00C0E634}"/>
              </a:ext>
            </a:extLst>
          </p:cNvPr>
          <p:cNvSpPr txBox="1"/>
          <p:nvPr/>
        </p:nvSpPr>
        <p:spPr>
          <a:xfrm>
            <a:off x="160988" y="247362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004/ CTF-d(2)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71FABB-60CC-4934-BDE0-E0AAF29FC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AC8E91-A7DC-436A-A000-0B237A900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67" y="5496016"/>
            <a:ext cx="526683" cy="85315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73845A-23EF-41C5-9DE0-C3B4A617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9" name="그림 8" descr="측정기이(가) 표시된 사진&#10;&#10;자동 생성된 설명">
            <a:extLst>
              <a:ext uri="{FF2B5EF4-FFF2-40B4-BE49-F238E27FC236}">
                <a16:creationId xmlns:a16="http://schemas.microsoft.com/office/drawing/2014/main" id="{32F54EDF-1DA7-4284-BF13-34FBA12DBD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5" y="2250262"/>
            <a:ext cx="12192000" cy="26574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E0B640-ECC3-4290-8853-51D7E1A45C3D}"/>
              </a:ext>
            </a:extLst>
          </p:cNvPr>
          <p:cNvSpPr/>
          <p:nvPr/>
        </p:nvSpPr>
        <p:spPr>
          <a:xfrm>
            <a:off x="1213450" y="4660519"/>
            <a:ext cx="805850" cy="247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CC5031-F259-4F3B-95BD-AB45E2F4B662}"/>
              </a:ext>
            </a:extLst>
          </p:cNvPr>
          <p:cNvSpPr/>
          <p:nvPr/>
        </p:nvSpPr>
        <p:spPr>
          <a:xfrm>
            <a:off x="5895672" y="4660519"/>
            <a:ext cx="2194228" cy="247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20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FCF1C-F420-43FB-AF52-6CF02DFD0A3F}"/>
              </a:ext>
            </a:extLst>
          </p:cNvPr>
          <p:cNvSpPr txBox="1"/>
          <p:nvPr/>
        </p:nvSpPr>
        <p:spPr>
          <a:xfrm>
            <a:off x="4043708" y="2967335"/>
            <a:ext cx="4104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124A8-A61A-48DC-A82C-ED50DC21EEEE}"/>
              </a:ext>
            </a:extLst>
          </p:cNvPr>
          <p:cNvSpPr txBox="1"/>
          <p:nvPr/>
        </p:nvSpPr>
        <p:spPr>
          <a:xfrm>
            <a:off x="5345250" y="3769652"/>
            <a:ext cx="1501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wp0l.tistory.com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9CC4FC-FA40-4F36-87CF-F56972E4E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2" b="8148"/>
          <a:stretch/>
        </p:blipFill>
        <p:spPr>
          <a:xfrm>
            <a:off x="6695372" y="2249953"/>
            <a:ext cx="5211418" cy="48587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909E2FA-E227-4D8C-BC90-1547FC1DA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29" y="2059746"/>
            <a:ext cx="927317" cy="92731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098BE0-93AD-4041-B97C-22C11348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8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C09237-45EE-4BB6-B796-FC43DA8D120B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2D94F-3E77-4B9F-A82D-61673229A4BD}"/>
              </a:ext>
            </a:extLst>
          </p:cNvPr>
          <p:cNvSpPr txBox="1"/>
          <p:nvPr/>
        </p:nvSpPr>
        <p:spPr>
          <a:xfrm>
            <a:off x="160988" y="247362"/>
            <a:ext cx="2350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000/ 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주차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38839-1AD1-4632-9CF8-E46F6878FA81}"/>
              </a:ext>
            </a:extLst>
          </p:cNvPr>
          <p:cNvSpPr txBox="1"/>
          <p:nvPr/>
        </p:nvSpPr>
        <p:spPr>
          <a:xfrm>
            <a:off x="1564749" y="2325380"/>
            <a:ext cx="841794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3.16~ 3.22</a:t>
            </a:r>
          </a:p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FTZ- level13, level14, level15, level16, level 17, level 18, level19</a:t>
            </a:r>
          </a:p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	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F5CB4CD-F71F-4F96-9935-419E00141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67" y="5496016"/>
            <a:ext cx="526683" cy="85315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6AA3CE-C532-4B71-ACD6-AF594751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0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C09237-45EE-4BB6-B796-FC43DA8D120B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2D94F-3E77-4B9F-A82D-61673229A4BD}"/>
              </a:ext>
            </a:extLst>
          </p:cNvPr>
          <p:cNvSpPr txBox="1"/>
          <p:nvPr/>
        </p:nvSpPr>
        <p:spPr>
          <a:xfrm>
            <a:off x="160988" y="247362"/>
            <a:ext cx="2350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000/ 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주차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38839-1AD1-4632-9CF8-E46F6878FA81}"/>
              </a:ext>
            </a:extLst>
          </p:cNvPr>
          <p:cNvSpPr txBox="1"/>
          <p:nvPr/>
        </p:nvSpPr>
        <p:spPr>
          <a:xfrm>
            <a:off x="1564749" y="2325380"/>
            <a:ext cx="87879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3.23~ 3.29</a:t>
            </a:r>
          </a:p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</a:t>
            </a:r>
            <a:r>
              <a:rPr lang="ko-KR" altLang="en-US" sz="2000" dirty="0"/>
              <a:t>백준 </a:t>
            </a:r>
            <a:r>
              <a:rPr lang="en-US" altLang="ko-KR" sz="2000" dirty="0"/>
              <a:t>– </a:t>
            </a:r>
            <a:r>
              <a:rPr lang="ko-KR" altLang="en-US" sz="2000" dirty="0"/>
              <a:t>구구단</a:t>
            </a:r>
            <a:r>
              <a:rPr lang="en-US" altLang="ko-KR" sz="2000" dirty="0"/>
              <a:t> [2739], A+B-3[10950], </a:t>
            </a:r>
            <a:r>
              <a:rPr lang="ko-KR" altLang="en-US" sz="2000" dirty="0"/>
              <a:t>합</a:t>
            </a:r>
            <a:r>
              <a:rPr lang="en-US" altLang="ko-KR" sz="2000" dirty="0"/>
              <a:t>[8393], </a:t>
            </a:r>
            <a:r>
              <a:rPr lang="ko-KR" altLang="en-US" sz="2000" dirty="0"/>
              <a:t>빠른 </a:t>
            </a:r>
            <a:r>
              <a:rPr lang="en-US" altLang="ko-KR" sz="2000" dirty="0"/>
              <a:t>A+B[15552],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         N</a:t>
            </a:r>
            <a:r>
              <a:rPr lang="ko-KR" altLang="en-US" sz="2000" dirty="0"/>
              <a:t>찍기</a:t>
            </a:r>
            <a:r>
              <a:rPr lang="en-US" altLang="ko-KR" sz="2000" dirty="0"/>
              <a:t>[2741], </a:t>
            </a:r>
            <a:r>
              <a:rPr lang="ko-KR" altLang="en-US" sz="2000" dirty="0" err="1"/>
              <a:t>기찍</a:t>
            </a:r>
            <a:r>
              <a:rPr lang="en-US" altLang="ko-KR" sz="2000" dirty="0"/>
              <a:t>N[2742], A+B-7[11021], A+B-8[11022],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</a:t>
            </a:r>
          </a:p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	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F5CB4CD-F71F-4F96-9935-419E00141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67" y="5496016"/>
            <a:ext cx="526683" cy="85315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D00C0F-03B8-47E5-8190-D091A61C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3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C09237-45EE-4BB6-B796-FC43DA8D120B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2D94F-3E77-4B9F-A82D-61673229A4BD}"/>
              </a:ext>
            </a:extLst>
          </p:cNvPr>
          <p:cNvSpPr txBox="1"/>
          <p:nvPr/>
        </p:nvSpPr>
        <p:spPr>
          <a:xfrm>
            <a:off x="160988" y="247362"/>
            <a:ext cx="27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000/ 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4,5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주차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38839-1AD1-4632-9CF8-E46F6878FA81}"/>
              </a:ext>
            </a:extLst>
          </p:cNvPr>
          <p:cNvSpPr txBox="1"/>
          <p:nvPr/>
        </p:nvSpPr>
        <p:spPr>
          <a:xfrm>
            <a:off x="1564749" y="2325380"/>
            <a:ext cx="6187463" cy="3172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3.30~ 4.12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</a:t>
            </a:r>
            <a:r>
              <a:rPr lang="en-US" altLang="ko-KR" sz="2000" dirty="0" err="1"/>
              <a:t>Dreamhack</a:t>
            </a:r>
            <a:r>
              <a:rPr lang="en-US" altLang="ko-KR" sz="2000" dirty="0"/>
              <a:t> 1</a:t>
            </a:r>
            <a:r>
              <a:rPr lang="ko-KR" altLang="en-US" sz="2000" dirty="0"/>
              <a:t>수강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	CTF-d - </a:t>
            </a:r>
            <a:r>
              <a:rPr lang="en-US" altLang="ko-KR" sz="2000" dirty="0" err="1"/>
              <a:t>GrrCON</a:t>
            </a:r>
            <a:r>
              <a:rPr lang="en-US" altLang="ko-KR" sz="2000" dirty="0"/>
              <a:t> 2015# 3, 4, 5, 6, 7, 8, 9, 10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FTZ - ~</a:t>
            </a:r>
            <a:r>
              <a:rPr lang="en-US" altLang="ko-KR" sz="2000" dirty="0" err="1"/>
              <a:t>ing</a:t>
            </a:r>
            <a:r>
              <a:rPr lang="en-US" altLang="ko-KR" sz="2000" dirty="0"/>
              <a:t> (</a:t>
            </a:r>
            <a:r>
              <a:rPr lang="ko-KR" altLang="en-US" sz="2000" dirty="0"/>
              <a:t>다시하는 중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LOB - ~</a:t>
            </a:r>
            <a:r>
              <a:rPr lang="en-US" altLang="ko-KR" sz="2000" dirty="0" err="1"/>
              <a:t>ing</a:t>
            </a:r>
            <a:r>
              <a:rPr lang="en-US" altLang="ko-KR" sz="2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F5CB4CD-F71F-4F96-9935-419E00141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67" y="5496016"/>
            <a:ext cx="526683" cy="85315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2E51105-E213-4B4E-8127-999A8F23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2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D5CC8BDC-D7E4-493C-9487-3CB2DE32C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374" y="840475"/>
            <a:ext cx="638365" cy="1292237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4DD09D27-A906-4548-9D2B-3595E650D443}"/>
              </a:ext>
            </a:extLst>
          </p:cNvPr>
          <p:cNvSpPr/>
          <p:nvPr/>
        </p:nvSpPr>
        <p:spPr>
          <a:xfrm>
            <a:off x="859264" y="2703391"/>
            <a:ext cx="2227887" cy="2227887"/>
          </a:xfrm>
          <a:prstGeom prst="ellipse">
            <a:avLst/>
          </a:prstGeom>
          <a:solidFill>
            <a:srgbClr val="CC99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JBU CTF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C3961AC-ED0B-4055-B912-38296138B2F5}"/>
              </a:ext>
            </a:extLst>
          </p:cNvPr>
          <p:cNvSpPr/>
          <p:nvPr/>
        </p:nvSpPr>
        <p:spPr>
          <a:xfrm>
            <a:off x="3548930" y="2703391"/>
            <a:ext cx="2227887" cy="2227887"/>
          </a:xfrm>
          <a:prstGeom prst="ellipse">
            <a:avLst/>
          </a:prstGeom>
          <a:solidFill>
            <a:srgbClr val="CC99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백준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FDFF44C-F522-43ED-88AF-22C94975ACD6}"/>
              </a:ext>
            </a:extLst>
          </p:cNvPr>
          <p:cNvSpPr/>
          <p:nvPr/>
        </p:nvSpPr>
        <p:spPr>
          <a:xfrm>
            <a:off x="6423975" y="2703391"/>
            <a:ext cx="2227887" cy="2227887"/>
          </a:xfrm>
          <a:prstGeom prst="ellipse">
            <a:avLst/>
          </a:prstGeom>
          <a:solidFill>
            <a:srgbClr val="CC99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FTZ</a:t>
            </a:r>
            <a:endParaRPr lang="ko-KR" altLang="en-US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FC1D38-4E0E-4708-884E-9F0C52FD6ABB}"/>
              </a:ext>
            </a:extLst>
          </p:cNvPr>
          <p:cNvSpPr/>
          <p:nvPr/>
        </p:nvSpPr>
        <p:spPr>
          <a:xfrm>
            <a:off x="9299020" y="2703391"/>
            <a:ext cx="2227887" cy="2227887"/>
          </a:xfrm>
          <a:prstGeom prst="ellipse">
            <a:avLst/>
          </a:prstGeom>
          <a:solidFill>
            <a:srgbClr val="CC99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CTF-d</a:t>
            </a:r>
            <a:endParaRPr lang="ko-KR" altLang="en-US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BA6770FD-E5A3-4D92-9E7B-2ABD12B91F99}"/>
              </a:ext>
            </a:extLst>
          </p:cNvPr>
          <p:cNvSpPr/>
          <p:nvPr/>
        </p:nvSpPr>
        <p:spPr>
          <a:xfrm rot="5400000">
            <a:off x="56328" y="-56329"/>
            <a:ext cx="1233546" cy="134620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72954ED4-B0BA-49E2-B478-F8EEB30159F8}"/>
              </a:ext>
            </a:extLst>
          </p:cNvPr>
          <p:cNvSpPr/>
          <p:nvPr/>
        </p:nvSpPr>
        <p:spPr>
          <a:xfrm rot="16200000">
            <a:off x="10902126" y="5621201"/>
            <a:ext cx="1233546" cy="134620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음식, 그리기, 꽃이(가) 표시된 사진&#10;&#10;자동 생성된 설명">
            <a:extLst>
              <a:ext uri="{FF2B5EF4-FFF2-40B4-BE49-F238E27FC236}">
                <a16:creationId xmlns:a16="http://schemas.microsoft.com/office/drawing/2014/main" id="{F6C73F17-EC98-4FA4-A30B-A4F997FF56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53916" r="39647" b="27242"/>
          <a:stretch/>
        </p:blipFill>
        <p:spPr>
          <a:xfrm>
            <a:off x="1453970" y="2404093"/>
            <a:ext cx="1180921" cy="827268"/>
          </a:xfrm>
          <a:prstGeom prst="rect">
            <a:avLst/>
          </a:prstGeom>
        </p:spPr>
      </p:pic>
      <p:pic>
        <p:nvPicPr>
          <p:cNvPr id="24" name="그림 23" descr="음식, 그리기, 꽃이(가) 표시된 사진&#10;&#10;자동 생성된 설명">
            <a:extLst>
              <a:ext uri="{FF2B5EF4-FFF2-40B4-BE49-F238E27FC236}">
                <a16:creationId xmlns:a16="http://schemas.microsoft.com/office/drawing/2014/main" id="{2C42AC7C-11E1-4D6C-87F5-76A9AB789A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53916" r="39647" b="27242"/>
          <a:stretch/>
        </p:blipFill>
        <p:spPr>
          <a:xfrm>
            <a:off x="4195574" y="2404093"/>
            <a:ext cx="1180921" cy="827268"/>
          </a:xfrm>
          <a:prstGeom prst="rect">
            <a:avLst/>
          </a:prstGeom>
        </p:spPr>
      </p:pic>
      <p:pic>
        <p:nvPicPr>
          <p:cNvPr id="25" name="그림 24" descr="음식, 그리기, 꽃이(가) 표시된 사진&#10;&#10;자동 생성된 설명">
            <a:extLst>
              <a:ext uri="{FF2B5EF4-FFF2-40B4-BE49-F238E27FC236}">
                <a16:creationId xmlns:a16="http://schemas.microsoft.com/office/drawing/2014/main" id="{F12128A4-5965-4913-B4B1-39A1387A43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53916" r="39647" b="27242"/>
          <a:stretch/>
        </p:blipFill>
        <p:spPr>
          <a:xfrm>
            <a:off x="7040374" y="2404093"/>
            <a:ext cx="1180921" cy="827268"/>
          </a:xfrm>
          <a:prstGeom prst="rect">
            <a:avLst/>
          </a:prstGeom>
        </p:spPr>
      </p:pic>
      <p:pic>
        <p:nvPicPr>
          <p:cNvPr id="26" name="그림 25" descr="음식, 그리기, 꽃이(가) 표시된 사진&#10;&#10;자동 생성된 설명">
            <a:extLst>
              <a:ext uri="{FF2B5EF4-FFF2-40B4-BE49-F238E27FC236}">
                <a16:creationId xmlns:a16="http://schemas.microsoft.com/office/drawing/2014/main" id="{FBA9996A-68E3-45E6-AC2D-7134CBBBDB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t="53916" r="39647" b="27242"/>
          <a:stretch/>
        </p:blipFill>
        <p:spPr>
          <a:xfrm>
            <a:off x="9915419" y="2404093"/>
            <a:ext cx="1180921" cy="8272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F43918D-3EED-4306-8437-1FE84DBFF907}"/>
              </a:ext>
            </a:extLst>
          </p:cNvPr>
          <p:cNvSpPr txBox="1"/>
          <p:nvPr/>
        </p:nvSpPr>
        <p:spPr>
          <a:xfrm>
            <a:off x="5376495" y="1463256"/>
            <a:ext cx="1512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INDEX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6E17D2-DA98-4A61-8F5A-2FBC3636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3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EBA490FA-D4ED-4C22-8982-61DA652943EC}"/>
              </a:ext>
            </a:extLst>
          </p:cNvPr>
          <p:cNvSpPr/>
          <p:nvPr/>
        </p:nvSpPr>
        <p:spPr>
          <a:xfrm rot="16200000">
            <a:off x="1" y="5568125"/>
            <a:ext cx="1233546" cy="1346203"/>
          </a:xfrm>
          <a:prstGeom prst="rtTriangle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C09237-45EE-4BB6-B796-FC43DA8D120B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2D94F-3E77-4B9F-A82D-61673229A4BD}"/>
              </a:ext>
            </a:extLst>
          </p:cNvPr>
          <p:cNvSpPr txBox="1"/>
          <p:nvPr/>
        </p:nvSpPr>
        <p:spPr>
          <a:xfrm>
            <a:off x="160988" y="247362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001/ 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JBU CTF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F5CB4CD-F71F-4F96-9935-419E00141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67" y="5496016"/>
            <a:ext cx="526683" cy="853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47027E-F73C-4C8E-A961-EE93A30000F7}"/>
              </a:ext>
            </a:extLst>
          </p:cNvPr>
          <p:cNvSpPr txBox="1"/>
          <p:nvPr/>
        </p:nvSpPr>
        <p:spPr>
          <a:xfrm>
            <a:off x="319937" y="1432852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· JBU CTF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5C7C9-EDEC-4A58-8283-FA62FB2AF27B}"/>
              </a:ext>
            </a:extLst>
          </p:cNvPr>
          <p:cNvSpPr txBox="1"/>
          <p:nvPr/>
        </p:nvSpPr>
        <p:spPr>
          <a:xfrm>
            <a:off x="718227" y="2124024"/>
            <a:ext cx="78486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겨울 방학 동안 스터디 하면서 </a:t>
            </a:r>
            <a:r>
              <a:rPr lang="en-US" altLang="ko-KR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jbu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ctf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포렌식은 다 풀었는데 </a:t>
            </a:r>
            <a:r>
              <a:rPr lang="ko-KR" altLang="en-US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포너블은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풀지 않아서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202CC-EE3E-4724-8027-57F5C22C3AD5}"/>
              </a:ext>
            </a:extLst>
          </p:cNvPr>
          <p:cNvSpPr txBox="1"/>
          <p:nvPr/>
        </p:nvSpPr>
        <p:spPr>
          <a:xfrm>
            <a:off x="718227" y="2813244"/>
            <a:ext cx="34115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이번 스터디 동안 </a:t>
            </a:r>
            <a:r>
              <a:rPr lang="ko-KR" altLang="en-US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풀어보기로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했다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C6F432-96E2-472F-A97A-0C69476531F5}"/>
              </a:ext>
            </a:extLst>
          </p:cNvPr>
          <p:cNvSpPr txBox="1"/>
          <p:nvPr/>
        </p:nvSpPr>
        <p:spPr>
          <a:xfrm>
            <a:off x="718227" y="3765806"/>
            <a:ext cx="72571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목표를 구체적으로 정하지 않고 그냥 </a:t>
            </a:r>
            <a:r>
              <a:rPr lang="ko-KR" altLang="en-US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풀어봐야지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라고 해서 </a:t>
            </a:r>
            <a:r>
              <a:rPr lang="ko-KR" altLang="en-US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그런가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D834D-72BF-4B95-90EB-BA13BB052340}"/>
              </a:ext>
            </a:extLst>
          </p:cNvPr>
          <p:cNvSpPr txBox="1"/>
          <p:nvPr/>
        </p:nvSpPr>
        <p:spPr>
          <a:xfrm>
            <a:off x="718227" y="4364645"/>
            <a:ext cx="71481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+ 3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밖에 </a:t>
            </a:r>
            <a:r>
              <a:rPr lang="ko-KR" altLang="en-US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못풀었다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학교 등교하기 전에 다 푸는 것을 목표로 하고 있다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235214B-0706-4EC9-ADCF-791AF5925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E154CF3A-3135-4F81-9A9E-774A47E54CCD}"/>
              </a:ext>
            </a:extLst>
          </p:cNvPr>
          <p:cNvSpPr/>
          <p:nvPr/>
        </p:nvSpPr>
        <p:spPr>
          <a:xfrm>
            <a:off x="0" y="5511797"/>
            <a:ext cx="1233546" cy="134620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C99DE7-6577-4FB3-A33C-186BC527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28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2038DB-3683-413C-A0B7-B4415B0CD130}"/>
              </a:ext>
            </a:extLst>
          </p:cNvPr>
          <p:cNvSpPr/>
          <p:nvPr/>
        </p:nvSpPr>
        <p:spPr>
          <a:xfrm>
            <a:off x="0" y="1063199"/>
            <a:ext cx="12192000" cy="52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A8944-FC82-4864-BF85-E0AF00C0E634}"/>
              </a:ext>
            </a:extLst>
          </p:cNvPr>
          <p:cNvSpPr txBox="1"/>
          <p:nvPr/>
        </p:nvSpPr>
        <p:spPr>
          <a:xfrm>
            <a:off x="160988" y="247362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001/  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JBU-CTF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4E460-B5D0-44EF-BB36-3307860071DF}"/>
              </a:ext>
            </a:extLst>
          </p:cNvPr>
          <p:cNvSpPr txBox="1"/>
          <p:nvPr/>
        </p:nvSpPr>
        <p:spPr>
          <a:xfrm>
            <a:off x="319937" y="1432852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·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버퍼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DAC0C-253E-42F2-B07E-A7258394A19F}"/>
              </a:ext>
            </a:extLst>
          </p:cNvPr>
          <p:cNvSpPr txBox="1"/>
          <p:nvPr/>
        </p:nvSpPr>
        <p:spPr>
          <a:xfrm>
            <a:off x="718227" y="2124024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데이터가 한 곳에서 다른 곳으로 이동할 때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</a:t>
            </a:r>
            <a:r>
              <a:rPr lang="ko-KR" altLang="en-US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데이터가 일시적으로 보관되는 임시 기억 공간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819D9-FED0-4900-8198-64CACD26B600}"/>
              </a:ext>
            </a:extLst>
          </p:cNvPr>
          <p:cNvSpPr txBox="1"/>
          <p:nvPr/>
        </p:nvSpPr>
        <p:spPr>
          <a:xfrm>
            <a:off x="319937" y="2932427"/>
            <a:ext cx="341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·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버퍼오버플로우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(BOF)?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E8DD8F-706B-407E-B875-03C98E51DDF3}"/>
              </a:ext>
            </a:extLst>
          </p:cNvPr>
          <p:cNvSpPr txBox="1"/>
          <p:nvPr/>
        </p:nvSpPr>
        <p:spPr>
          <a:xfrm>
            <a:off x="718227" y="4949979"/>
            <a:ext cx="311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Overflow =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과해서 넘쳐버리다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CC7047-CDBF-4D29-A980-71A22B8E3A92}"/>
              </a:ext>
            </a:extLst>
          </p:cNvPr>
          <p:cNvSpPr txBox="1"/>
          <p:nvPr/>
        </p:nvSpPr>
        <p:spPr>
          <a:xfrm>
            <a:off x="718227" y="3745421"/>
            <a:ext cx="251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Over =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과하다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지나치다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B20C2A-8ACA-4C1A-8FBF-246E04F54AB7}"/>
              </a:ext>
            </a:extLst>
          </p:cNvPr>
          <p:cNvSpPr txBox="1"/>
          <p:nvPr/>
        </p:nvSpPr>
        <p:spPr>
          <a:xfrm>
            <a:off x="718227" y="4325756"/>
            <a:ext cx="155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Flow =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넘치다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456E3-CB83-4166-88D3-62DD89FC4B5B}"/>
              </a:ext>
            </a:extLst>
          </p:cNvPr>
          <p:cNvSpPr txBox="1"/>
          <p:nvPr/>
        </p:nvSpPr>
        <p:spPr>
          <a:xfrm>
            <a:off x="718227" y="5610135"/>
            <a:ext cx="849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버퍼 </a:t>
            </a:r>
            <a:r>
              <a:rPr lang="ko-KR" altLang="en-US" b="1" dirty="0" err="1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오버플로우</a:t>
            </a:r>
            <a:r>
              <a:rPr lang="ko-KR" altLang="en-US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공격의 원리는 함수의 호출</a:t>
            </a:r>
            <a:r>
              <a:rPr lang="en-US" altLang="ko-KR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복귀 과정과 아주 밀접한 관계를 가지고 있다</a:t>
            </a:r>
            <a:r>
              <a:rPr lang="en-US" altLang="ko-KR" b="1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b="1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10187B-57F9-4DAA-9C2E-5A4DB6AFE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92" y="833692"/>
            <a:ext cx="517154" cy="51715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FA929D-CF0B-4F64-8251-0B62D0E6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3EC1-B3D3-4DDE-B528-125FFC4AB1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29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2108</Words>
  <Application>Microsoft Office PowerPoint</Application>
  <PresentationFormat>와이드스크린</PresentationFormat>
  <Paragraphs>296</Paragraphs>
  <Slides>35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나눔스퀘어</vt:lpstr>
      <vt:lpstr>나눔스퀘어 Bold</vt:lpstr>
      <vt:lpstr>나눔스퀘어 ExtraBold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재희</dc:creator>
  <cp:lastModifiedBy>박 재희</cp:lastModifiedBy>
  <cp:revision>50</cp:revision>
  <dcterms:created xsi:type="dcterms:W3CDTF">2020-04-12T05:47:32Z</dcterms:created>
  <dcterms:modified xsi:type="dcterms:W3CDTF">2020-04-28T10:21:31Z</dcterms:modified>
</cp:coreProperties>
</file>