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1" r:id="rId4"/>
    <p:sldId id="289" r:id="rId5"/>
    <p:sldId id="288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5" r:id="rId15"/>
    <p:sldId id="282" r:id="rId16"/>
    <p:sldId id="287" r:id="rId17"/>
    <p:sldId id="268" r:id="rId18"/>
  </p:sldIdLst>
  <p:sldSz cx="12190413" cy="6858000"/>
  <p:notesSz cx="6858000" cy="9144000"/>
  <p:embeddedFontLst>
    <p:embeddedFont>
      <p:font typeface="나눔스퀘어_ac" panose="020B0600000101010101" pitchFamily="50" charset="-127"/>
      <p:regular r:id="rId20"/>
    </p:embeddedFont>
    <p:embeddedFont>
      <p:font typeface="나눔스퀘어_ac Bold" panose="020B0600000101010101" pitchFamily="50" charset="-127"/>
      <p:bold r:id="rId21"/>
    </p:embeddedFont>
    <p:embeddedFont>
      <p:font typeface="나눔스퀘어_ac Extra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384"/>
    <a:srgbClr val="E2583E"/>
    <a:srgbClr val="B04330"/>
    <a:srgbClr val="C44D35"/>
    <a:srgbClr val="7EC9CA"/>
    <a:srgbClr val="6AAAAB"/>
    <a:srgbClr val="5F4B8B"/>
    <a:srgbClr val="42308A"/>
    <a:srgbClr val="3D308A"/>
    <a:srgbClr val="3D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5442" autoAdjust="0"/>
  </p:normalViewPr>
  <p:slideViewPr>
    <p:cSldViewPr>
      <p:cViewPr varScale="1">
        <p:scale>
          <a:sx n="56" d="100"/>
          <a:sy n="56" d="100"/>
        </p:scale>
        <p:origin x="101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D89B5-55AB-4D95-AD46-77F7BD79BC98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EB31C-5805-404E-8A0B-4BDBB8765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9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</a:t>
            </a:r>
            <a:r>
              <a:rPr lang="ko-KR" altLang="en-US" dirty="0" err="1"/>
              <a:t>미스크와</a:t>
            </a:r>
            <a:r>
              <a:rPr lang="ko-KR" altLang="en-US" dirty="0"/>
              <a:t> </a:t>
            </a:r>
            <a:r>
              <a:rPr lang="ko-KR" altLang="en-US" dirty="0" err="1"/>
              <a:t>리버싱</a:t>
            </a:r>
            <a:r>
              <a:rPr lang="ko-KR" altLang="en-US" dirty="0"/>
              <a:t> 분야로 만든 문제에 대해 발표할 </a:t>
            </a:r>
            <a:r>
              <a:rPr lang="ko-KR" altLang="en-US" dirty="0" err="1"/>
              <a:t>이다영입니다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06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이거는 문제를 읽어보겠습니다</a:t>
            </a:r>
            <a:r>
              <a:rPr lang="en-US" altLang="ko-KR" dirty="0"/>
              <a:t>. </a:t>
            </a:r>
            <a:r>
              <a:rPr lang="ko-KR" altLang="en-US" dirty="0"/>
              <a:t>아이디와 패스워드가 암호화돼서 프로그램이 실행되지 않습니다</a:t>
            </a:r>
            <a:r>
              <a:rPr lang="en-US" altLang="ko-KR" dirty="0"/>
              <a:t>. </a:t>
            </a:r>
            <a:r>
              <a:rPr lang="ko-KR" altLang="en-US" dirty="0"/>
              <a:t>프로그램을 분석해서 암호화된 값을 확인하고</a:t>
            </a:r>
            <a:r>
              <a:rPr lang="en-US" altLang="ko-KR" dirty="0"/>
              <a:t>, </a:t>
            </a:r>
            <a:r>
              <a:rPr lang="ko-KR" altLang="en-US" dirty="0"/>
              <a:t>정상적인 아이디와 패스워드를 알아내세요</a:t>
            </a:r>
            <a:r>
              <a:rPr lang="en-US" altLang="ko-KR" dirty="0"/>
              <a:t>. Main</a:t>
            </a:r>
            <a:r>
              <a:rPr lang="ko-KR" altLang="en-US" dirty="0"/>
              <a:t>함수의 시작 주소도 함께 찾는 문제입니다</a:t>
            </a:r>
            <a:r>
              <a:rPr lang="en-US" altLang="ko-KR" dirty="0"/>
              <a:t>. </a:t>
            </a:r>
            <a:r>
              <a:rPr lang="ko-KR" altLang="en-US" dirty="0"/>
              <a:t>프로그램이 실행되지 </a:t>
            </a:r>
            <a:r>
              <a:rPr lang="ko-KR" altLang="en-US" dirty="0" err="1"/>
              <a:t>않는다는건</a:t>
            </a:r>
            <a:r>
              <a:rPr lang="en-US" altLang="ko-KR" dirty="0"/>
              <a:t>, </a:t>
            </a:r>
            <a:r>
              <a:rPr lang="ko-KR" altLang="en-US" dirty="0"/>
              <a:t>이 실행 파일을 열면 아무런 창도 뜨지 </a:t>
            </a:r>
            <a:r>
              <a:rPr lang="ko-KR" altLang="en-US" dirty="0" err="1"/>
              <a:t>않는다는건데</a:t>
            </a:r>
            <a:r>
              <a:rPr lang="en-US" altLang="ko-KR" dirty="0"/>
              <a:t>,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원래는 이렇게 암호화된 아이디와 패스워드가 나오고 올바른 값이 아니라는 문구가 나오는 콘솔창이 </a:t>
            </a:r>
            <a:r>
              <a:rPr lang="ko-KR" altLang="en-US" dirty="0" err="1"/>
              <a:t>떠야합니다</a:t>
            </a:r>
            <a:r>
              <a:rPr lang="en-US" altLang="ko-KR" dirty="0"/>
              <a:t>. </a:t>
            </a:r>
            <a:r>
              <a:rPr lang="ko-KR" altLang="en-US" dirty="0"/>
              <a:t>근데 바로 이 콘솔창이 뜨면 여기서 곧바로 저 암호문을 복사해서 디코딩을 할 수도 있기 때문에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콘솔창을 숨기는 코드를 추가해서 프로그램을 실행했을 때 아무 창도 뜨지 않도록 설정을 </a:t>
            </a:r>
            <a:r>
              <a:rPr lang="ko-KR" altLang="en-US" dirty="0" err="1"/>
              <a:t>해놨습니다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 HWND: </a:t>
            </a:r>
            <a:r>
              <a:rPr lang="ko-KR" altLang="en-US" dirty="0"/>
              <a:t>콘솔 창 핸들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6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실행 파일을 </a:t>
            </a:r>
            <a:r>
              <a:rPr lang="ko-KR" altLang="en-US" dirty="0" err="1"/>
              <a:t>디버거에서</a:t>
            </a:r>
            <a:r>
              <a:rPr lang="ko-KR" altLang="en-US" dirty="0"/>
              <a:t> 열어 참조 문자열을 확인해보면 여기서 암호화된 아이디와 패스워드를 확인할 수 </a:t>
            </a:r>
            <a:r>
              <a:rPr lang="ko-KR" altLang="en-US" dirty="0" err="1"/>
              <a:t>있습니디</a:t>
            </a:r>
            <a:r>
              <a:rPr lang="en-US" altLang="ko-KR" dirty="0"/>
              <a:t>. </a:t>
            </a:r>
            <a:r>
              <a:rPr lang="ko-KR" altLang="en-US" dirty="0"/>
              <a:t>해당 부분의 주소로 이동해서 저 문자열을 </a:t>
            </a:r>
            <a:r>
              <a:rPr lang="ko-KR" altLang="en-US" dirty="0" err="1"/>
              <a:t>복사하고난</a:t>
            </a:r>
            <a:r>
              <a:rPr lang="ko-KR" altLang="en-US" dirty="0"/>
              <a:t> 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78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복호화를 하면 저렇게 코코넛이라는 원래 아이디를 찾을 수 있고</a:t>
            </a:r>
            <a:r>
              <a:rPr lang="en-US" altLang="ko-KR" dirty="0"/>
              <a:t>,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패스워드도 마찬가지로 </a:t>
            </a:r>
            <a:r>
              <a:rPr lang="ko-KR" altLang="en-US" dirty="0" err="1"/>
              <a:t>복호화하면</a:t>
            </a:r>
            <a:r>
              <a:rPr lang="ko-KR" altLang="en-US" dirty="0"/>
              <a:t> 주스라는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7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함수 시작 주소를 찾는 방법은 첫번째로는 아까 아이디와 패스워드를 찾을 때처럼 문자열을 확인해서 해당 주소로 이동하는 방법이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8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곧바로 저 아이디 부분부터 메인 함수의 시작 주소인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81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다른 방법으로는 코드를 한 </a:t>
            </a:r>
            <a:r>
              <a:rPr lang="ko-KR" altLang="en-US" dirty="0" err="1"/>
              <a:t>줄씩</a:t>
            </a:r>
            <a:r>
              <a:rPr lang="ko-KR" altLang="en-US" dirty="0"/>
              <a:t> 실행하며 찾는 방법이 있습니다</a:t>
            </a:r>
            <a:r>
              <a:rPr lang="en-US" altLang="ko-KR" dirty="0"/>
              <a:t>. </a:t>
            </a:r>
            <a:r>
              <a:rPr lang="ko-KR" altLang="en-US" dirty="0"/>
              <a:t>처음 실행 파일을 </a:t>
            </a:r>
            <a:r>
              <a:rPr lang="ko-KR" altLang="en-US" dirty="0" err="1"/>
              <a:t>디버거로</a:t>
            </a:r>
            <a:r>
              <a:rPr lang="ko-KR" altLang="en-US" dirty="0"/>
              <a:t> 열었을 때의 위치에서부터 한 </a:t>
            </a:r>
            <a:r>
              <a:rPr lang="ko-KR" altLang="en-US" dirty="0" err="1"/>
              <a:t>줄씩</a:t>
            </a:r>
            <a:r>
              <a:rPr lang="ko-KR" altLang="en-US" dirty="0"/>
              <a:t> 실행할 때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이렇게 실행 창에 아무것도 출력되지 않는데</a:t>
            </a:r>
            <a:r>
              <a:rPr lang="en-US" altLang="ko-KR" dirty="0"/>
              <a:t>, 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저 콜 메인 부분을 지나면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다음과 같이 문자열이 출력됩니다</a:t>
            </a:r>
            <a:r>
              <a:rPr lang="en-US" altLang="ko-KR" dirty="0"/>
              <a:t>. </a:t>
            </a:r>
            <a:r>
              <a:rPr lang="ko-KR" altLang="en-US" dirty="0"/>
              <a:t>저 콜 </a:t>
            </a:r>
            <a:r>
              <a:rPr lang="ko-KR" altLang="en-US" dirty="0" err="1"/>
              <a:t>메인이</a:t>
            </a:r>
            <a:r>
              <a:rPr lang="ko-KR" altLang="en-US" dirty="0"/>
              <a:t> 메인 함수를 불러오기 때문에 저 안으로 </a:t>
            </a:r>
            <a:r>
              <a:rPr lang="ko-KR" altLang="en-US" dirty="0" err="1"/>
              <a:t>들어가게되면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73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메인 함수로 들어올 수 있고</a:t>
            </a:r>
            <a:r>
              <a:rPr lang="en-US" altLang="ko-KR" dirty="0"/>
              <a:t>, </a:t>
            </a:r>
            <a:r>
              <a:rPr lang="ko-KR" altLang="en-US" dirty="0"/>
              <a:t>시작 </a:t>
            </a:r>
            <a:r>
              <a:rPr lang="ko-KR" altLang="en-US" dirty="0" err="1"/>
              <a:t>주소값을</a:t>
            </a:r>
            <a:r>
              <a:rPr lang="ko-KR" altLang="en-US" dirty="0"/>
              <a:t> 찾을 수 있습니다</a:t>
            </a:r>
            <a:r>
              <a:rPr lang="en-US" altLang="ko-KR" dirty="0"/>
              <a:t>. </a:t>
            </a:r>
            <a:r>
              <a:rPr lang="ko-KR" altLang="en-US" dirty="0"/>
              <a:t>그러면 아까 찾은 코코넛 주스와 메인 함수 시작 </a:t>
            </a:r>
            <a:r>
              <a:rPr lang="ko-KR" altLang="en-US" dirty="0" err="1"/>
              <a:t>주소값을</a:t>
            </a:r>
            <a:r>
              <a:rPr lang="ko-KR" altLang="en-US" dirty="0"/>
              <a:t> 합쳐서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코코넛주스 </a:t>
            </a:r>
            <a:r>
              <a:rPr lang="en-US" altLang="ko-KR" dirty="0"/>
              <a:t>00651040</a:t>
            </a:r>
            <a:r>
              <a:rPr lang="ko-KR" altLang="en-US" dirty="0"/>
              <a:t>이라는 플래그를 얻을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준비만 문제는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7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이번에 </a:t>
            </a:r>
            <a:r>
              <a:rPr lang="ko-KR" altLang="en-US" dirty="0" err="1"/>
              <a:t>미스크</a:t>
            </a:r>
            <a:r>
              <a:rPr lang="ko-KR" altLang="en-US" dirty="0"/>
              <a:t> 분야에서 한 문제</a:t>
            </a:r>
            <a:r>
              <a:rPr lang="en-US" altLang="ko-KR" dirty="0"/>
              <a:t>, </a:t>
            </a:r>
            <a:r>
              <a:rPr lang="ko-KR" altLang="en-US" dirty="0" err="1"/>
              <a:t>리버싱</a:t>
            </a:r>
            <a:r>
              <a:rPr lang="ko-KR" altLang="en-US" dirty="0"/>
              <a:t> 분야에서 두 문제를 만들었습니다</a:t>
            </a:r>
            <a:r>
              <a:rPr lang="en-US" altLang="ko-KR" dirty="0"/>
              <a:t>. </a:t>
            </a:r>
            <a:r>
              <a:rPr lang="ko-KR" altLang="en-US" dirty="0"/>
              <a:t>그러면 먼저 </a:t>
            </a:r>
            <a:r>
              <a:rPr lang="ko-KR" altLang="en-US" dirty="0" err="1"/>
              <a:t>미스크</a:t>
            </a:r>
            <a:r>
              <a:rPr lang="ko-KR" altLang="en-US" dirty="0"/>
              <a:t> 문제를 설명하도록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0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문제는 </a:t>
            </a:r>
            <a:r>
              <a:rPr lang="ko-KR" altLang="en-US" dirty="0" err="1"/>
              <a:t>토이스토리</a:t>
            </a:r>
            <a:r>
              <a:rPr lang="ko-KR" altLang="en-US" dirty="0"/>
              <a:t> 인물들의 사진이 이렇게 </a:t>
            </a:r>
            <a:r>
              <a:rPr lang="en-US" altLang="ko-KR" dirty="0"/>
              <a:t>6</a:t>
            </a:r>
            <a:r>
              <a:rPr lang="ko-KR" altLang="en-US" dirty="0"/>
              <a:t>장이 나오고 이 중 한장에서 플래그를 찾을 수 있는 문제입니다</a:t>
            </a:r>
            <a:r>
              <a:rPr lang="en-US" altLang="ko-KR" dirty="0"/>
              <a:t>. </a:t>
            </a:r>
            <a:r>
              <a:rPr lang="ko-KR" altLang="en-US" dirty="0"/>
              <a:t>여기서 제가 플래그를 넣은 사진은 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ko-KR" altLang="en-US" dirty="0"/>
              <a:t>이 </a:t>
            </a:r>
            <a:r>
              <a:rPr lang="ko-KR" altLang="en-US" dirty="0" err="1"/>
              <a:t>미세스</a:t>
            </a:r>
            <a:r>
              <a:rPr lang="ko-KR" altLang="en-US" dirty="0"/>
              <a:t> </a:t>
            </a:r>
            <a:r>
              <a:rPr lang="ko-KR" altLang="en-US" dirty="0" err="1"/>
              <a:t>포테이토헤드입니다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40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미세스</a:t>
            </a:r>
            <a:r>
              <a:rPr lang="ko-KR" altLang="en-US" dirty="0"/>
              <a:t> </a:t>
            </a:r>
            <a:r>
              <a:rPr lang="ko-KR" altLang="en-US" dirty="0" err="1"/>
              <a:t>포테이토헤드의</a:t>
            </a:r>
            <a:r>
              <a:rPr lang="ko-KR" altLang="en-US" dirty="0"/>
              <a:t> 사진 속성에서 이 태그부분을 보면 곧바로 플래그를 찾을 수 있습니다</a:t>
            </a:r>
            <a:r>
              <a:rPr lang="en-US" altLang="ko-KR" dirty="0"/>
              <a:t>. </a:t>
            </a:r>
            <a:r>
              <a:rPr lang="ko-KR" altLang="en-US" dirty="0"/>
              <a:t>이렇게 이 </a:t>
            </a:r>
            <a:r>
              <a:rPr lang="ko-KR" altLang="en-US" dirty="0" err="1"/>
              <a:t>미스크</a:t>
            </a:r>
            <a:r>
              <a:rPr lang="ko-KR" altLang="en-US" dirty="0"/>
              <a:t> 문제는 누구든 간단하게 플래그를 찾을 수 있는 문제고</a:t>
            </a:r>
            <a:r>
              <a:rPr lang="en-US" altLang="ko-KR" dirty="0"/>
              <a:t>, </a:t>
            </a:r>
            <a:r>
              <a:rPr lang="ko-KR" altLang="en-US" dirty="0"/>
              <a:t>이제 </a:t>
            </a:r>
            <a:r>
              <a:rPr lang="ko-KR" altLang="en-US" dirty="0" err="1"/>
              <a:t>리버싱</a:t>
            </a:r>
            <a:r>
              <a:rPr lang="ko-KR" altLang="en-US" dirty="0"/>
              <a:t> 분야 문제로 넘어가겠습니다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4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문제는 여기 사진 속 어셈블리 코드에서 출력되는 두가지 값이 곧 플래그입니다</a:t>
            </a:r>
            <a:r>
              <a:rPr lang="en-US" altLang="ko-KR" dirty="0"/>
              <a:t>. </a:t>
            </a:r>
            <a:r>
              <a:rPr lang="ko-KR" altLang="en-US" dirty="0"/>
              <a:t>이 코드는 </a:t>
            </a:r>
            <a:r>
              <a:rPr lang="ko-KR" altLang="en-US" dirty="0" err="1"/>
              <a:t>네개의</a:t>
            </a:r>
            <a:r>
              <a:rPr lang="ko-KR" altLang="en-US" dirty="0"/>
              <a:t> 변수가 나오고</a:t>
            </a:r>
            <a:r>
              <a:rPr lang="en-US" altLang="ko-KR" dirty="0"/>
              <a:t>, </a:t>
            </a:r>
            <a:r>
              <a:rPr lang="ko-KR" altLang="en-US" dirty="0"/>
              <a:t>두개는 더하고 두개는 빼서 각각 그 값을 출력하는 코드입니다</a:t>
            </a:r>
            <a:r>
              <a:rPr lang="en-US" altLang="ko-KR" dirty="0"/>
              <a:t>. </a:t>
            </a:r>
            <a:r>
              <a:rPr lang="ko-KR" altLang="en-US" dirty="0"/>
              <a:t>따라서 어셈블리어의 명령어에 대해 숙지하고 있다면 아주 쉽게 풀 수 있는 문제입니다</a:t>
            </a:r>
            <a:r>
              <a:rPr lang="en-US" altLang="ko-KR" dirty="0"/>
              <a:t>. </a:t>
            </a:r>
            <a:r>
              <a:rPr lang="ko-KR" altLang="en-US" dirty="0"/>
              <a:t>문제를 푸는데 필요한 부분만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1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네 개의 변수에 각각 값을 저장하는 부분입니다</a:t>
            </a:r>
            <a:r>
              <a:rPr lang="en-US" altLang="ko-KR" dirty="0"/>
              <a:t>. 16</a:t>
            </a:r>
            <a:r>
              <a:rPr lang="ko-KR" altLang="en-US" dirty="0"/>
              <a:t>진수를 </a:t>
            </a:r>
            <a:r>
              <a:rPr lang="en-US" altLang="ko-KR" dirty="0"/>
              <a:t>10</a:t>
            </a:r>
            <a:r>
              <a:rPr lang="ko-KR" altLang="en-US" dirty="0"/>
              <a:t>진수로 변환해서 각 변수에 넣어지는 값을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60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덧셈을 하는 부분입니다</a:t>
            </a:r>
            <a:r>
              <a:rPr lang="en-US" altLang="ko-KR" dirty="0"/>
              <a:t>. 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에 현재 </a:t>
            </a:r>
            <a:r>
              <a:rPr lang="en-US" altLang="ko-KR" dirty="0"/>
              <a:t>35</a:t>
            </a:r>
            <a:r>
              <a:rPr lang="ko-KR" altLang="en-US" dirty="0"/>
              <a:t>가 저장되어 있는데</a:t>
            </a:r>
            <a:r>
              <a:rPr lang="en-US" altLang="ko-KR" dirty="0"/>
              <a:t>, </a:t>
            </a:r>
            <a:r>
              <a:rPr lang="ko-KR" altLang="en-US" dirty="0"/>
              <a:t>복사하는 명령어인 </a:t>
            </a:r>
            <a:r>
              <a:rPr lang="en-US" altLang="ko-KR" dirty="0"/>
              <a:t>mov</a:t>
            </a:r>
            <a:r>
              <a:rPr lang="ko-KR" altLang="en-US" dirty="0"/>
              <a:t>를 통해 </a:t>
            </a:r>
            <a:r>
              <a:rPr lang="en-US" altLang="ko-KR" dirty="0" err="1"/>
              <a:t>edx</a:t>
            </a:r>
            <a:r>
              <a:rPr lang="ko-KR" altLang="en-US" dirty="0"/>
              <a:t>애 </a:t>
            </a:r>
            <a:r>
              <a:rPr lang="en-US" altLang="ko-KR" dirty="0"/>
              <a:t>35</a:t>
            </a:r>
            <a:r>
              <a:rPr lang="ko-KR" altLang="en-US" dirty="0"/>
              <a:t>를 복사하고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에 저장되어 있는 </a:t>
            </a:r>
            <a:r>
              <a:rPr lang="en-US" altLang="ko-KR" dirty="0"/>
              <a:t>23</a:t>
            </a:r>
            <a:r>
              <a:rPr lang="ko-KR" altLang="en-US" dirty="0"/>
              <a:t>은 </a:t>
            </a:r>
            <a:r>
              <a:rPr lang="en-US" altLang="ko-KR" dirty="0" err="1"/>
              <a:t>eax</a:t>
            </a:r>
            <a:r>
              <a:rPr lang="ko-KR" altLang="en-US" dirty="0"/>
              <a:t>로 복사합니다</a:t>
            </a:r>
            <a:r>
              <a:rPr lang="en-US" altLang="ko-KR" dirty="0"/>
              <a:t>. </a:t>
            </a:r>
            <a:r>
              <a:rPr lang="en-US" altLang="ko-KR" dirty="0" err="1"/>
              <a:t>Edx</a:t>
            </a:r>
            <a:r>
              <a:rPr lang="ko-KR" altLang="en-US" dirty="0"/>
              <a:t>와 </a:t>
            </a:r>
            <a:r>
              <a:rPr lang="en-US" altLang="ko-KR" dirty="0" err="1"/>
              <a:t>eax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둘 다 산술 </a:t>
            </a:r>
            <a:r>
              <a:rPr lang="ko-KR" altLang="en-US" dirty="0" err="1"/>
              <a:t>연산시</a:t>
            </a:r>
            <a:r>
              <a:rPr lang="ko-KR" altLang="en-US" dirty="0"/>
              <a:t> 사용되는 레지스터입니다</a:t>
            </a:r>
            <a:r>
              <a:rPr lang="en-US" altLang="ko-KR" dirty="0"/>
              <a:t>. </a:t>
            </a:r>
            <a:r>
              <a:rPr lang="ko-KR" altLang="en-US" dirty="0"/>
              <a:t>곧바로 </a:t>
            </a:r>
            <a:r>
              <a:rPr lang="en-US" altLang="ko-KR" dirty="0"/>
              <a:t>add </a:t>
            </a:r>
            <a:r>
              <a:rPr lang="ko-KR" altLang="en-US" dirty="0"/>
              <a:t>명령어를 통해 </a:t>
            </a:r>
            <a:r>
              <a:rPr lang="en-US" altLang="ko-KR" dirty="0" err="1"/>
              <a:t>eax</a:t>
            </a:r>
            <a:r>
              <a:rPr lang="ko-KR" altLang="en-US" dirty="0"/>
              <a:t>와 </a:t>
            </a:r>
            <a:r>
              <a:rPr lang="en-US" altLang="ko-KR" dirty="0" err="1"/>
              <a:t>edx</a:t>
            </a:r>
            <a:r>
              <a:rPr lang="ko-KR" altLang="en-US" dirty="0"/>
              <a:t>를 더하는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35</a:t>
            </a:r>
            <a:r>
              <a:rPr lang="ko-KR" altLang="en-US" dirty="0"/>
              <a:t>와 </a:t>
            </a:r>
            <a:r>
              <a:rPr lang="en-US" altLang="ko-KR" dirty="0"/>
              <a:t>23</a:t>
            </a:r>
            <a:r>
              <a:rPr lang="ko-KR" altLang="en-US" dirty="0"/>
              <a:t>을 더하는 부분을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부분에서는 </a:t>
            </a:r>
            <a:r>
              <a:rPr lang="en-US" altLang="ko-KR" dirty="0"/>
              <a:t>c</a:t>
            </a:r>
            <a:r>
              <a:rPr lang="ko-KR" altLang="en-US" dirty="0"/>
              <a:t>에 저장된 </a:t>
            </a:r>
            <a:r>
              <a:rPr lang="en-US" altLang="ko-KR" dirty="0"/>
              <a:t>51</a:t>
            </a:r>
            <a:r>
              <a:rPr lang="ko-KR" altLang="en-US" dirty="0"/>
              <a:t>을 </a:t>
            </a:r>
            <a:r>
              <a:rPr lang="en-US" altLang="ko-KR" dirty="0" err="1"/>
              <a:t>eax</a:t>
            </a:r>
            <a:r>
              <a:rPr lang="ko-KR" altLang="en-US" dirty="0"/>
              <a:t>에 넣고</a:t>
            </a:r>
            <a:r>
              <a:rPr lang="en-US" altLang="ko-KR" dirty="0"/>
              <a:t>, </a:t>
            </a:r>
            <a:r>
              <a:rPr lang="ko-KR" altLang="en-US" dirty="0"/>
              <a:t>뺄셈 명령어인 </a:t>
            </a:r>
            <a:r>
              <a:rPr lang="en-US" altLang="ko-KR" dirty="0"/>
              <a:t>sub</a:t>
            </a:r>
            <a:r>
              <a:rPr lang="ko-KR" altLang="en-US" dirty="0"/>
              <a:t>를 통해 </a:t>
            </a:r>
            <a:r>
              <a:rPr lang="en-US" altLang="ko-KR" dirty="0" err="1"/>
              <a:t>eax</a:t>
            </a:r>
            <a:r>
              <a:rPr lang="ko-KR" altLang="en-US" dirty="0"/>
              <a:t>에서 </a:t>
            </a:r>
            <a:r>
              <a:rPr lang="en-US" altLang="ko-KR" dirty="0"/>
              <a:t>d</a:t>
            </a:r>
            <a:r>
              <a:rPr lang="ko-KR" altLang="en-US" dirty="0"/>
              <a:t>에 저장된 </a:t>
            </a:r>
            <a:r>
              <a:rPr lang="en-US" altLang="ko-KR" dirty="0"/>
              <a:t>10</a:t>
            </a:r>
            <a:r>
              <a:rPr lang="ko-KR" altLang="en-US" dirty="0"/>
              <a:t>을 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1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덧셈 결과로 나온 </a:t>
            </a:r>
            <a:r>
              <a:rPr lang="en-US" altLang="ko-KR" dirty="0"/>
              <a:t>58</a:t>
            </a:r>
            <a:r>
              <a:rPr lang="ko-KR" altLang="en-US" dirty="0"/>
              <a:t>과 뺄셈 결과로 나온 </a:t>
            </a:r>
            <a:r>
              <a:rPr lang="en-US" altLang="ko-KR" dirty="0"/>
              <a:t>41</a:t>
            </a:r>
            <a:r>
              <a:rPr lang="ko-KR" altLang="en-US" dirty="0"/>
              <a:t>을 이어 붙여 </a:t>
            </a:r>
            <a:r>
              <a:rPr lang="en-US" altLang="ko-KR" dirty="0"/>
              <a:t>5841</a:t>
            </a:r>
            <a:r>
              <a:rPr lang="ko-KR" altLang="en-US" dirty="0"/>
              <a:t>이라는 플래그 값을 얻을 수 있습니다</a:t>
            </a:r>
            <a:r>
              <a:rPr lang="en-US" altLang="ko-KR" dirty="0"/>
              <a:t>. </a:t>
            </a:r>
            <a:r>
              <a:rPr lang="ko-KR" altLang="en-US" dirty="0"/>
              <a:t>그럼 다음은 아이디 앤 패스워드 문제를 </a:t>
            </a:r>
            <a:r>
              <a:rPr lang="ko-KR" altLang="en-US" dirty="0" err="1"/>
              <a:t>보도록하겠습니다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EB31C-5805-404E-8A0B-4BDBB87653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6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30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9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9" y="274643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43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7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6905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2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8" y="1600205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5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0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3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5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5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1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5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5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1981-D904-46CB-ACF0-2CD79A0BEEFF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5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5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7404-04F2-4C40-BB4B-BA14EE7B6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22705" y="2148532"/>
            <a:ext cx="6345007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JBU CTF</a:t>
            </a:r>
          </a:p>
          <a:p>
            <a:pPr algn="ctr"/>
            <a:r>
              <a:rPr lang="en-US" altLang="ko-KR" sz="47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en-US" altLang="ko-KR" sz="4700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Misc</a:t>
            </a:r>
            <a:r>
              <a:rPr lang="en-US" altLang="ko-KR" sz="47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&amp; Reversing-</a:t>
            </a:r>
            <a:endParaRPr lang="ko-KR" altLang="en-US" sz="47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542" y="116632"/>
            <a:ext cx="11953328" cy="6670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22960" y="4134852"/>
            <a:ext cx="94449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300" dirty="0">
                <a:solidFill>
                  <a:schemeClr val="bg1">
                    <a:lumMod val="95000"/>
                  </a:schemeClr>
                </a:solidFill>
                <a:latin typeface="나눔스퀘어_ac Bold" pitchFamily="50" charset="-127"/>
                <a:ea typeface="나눔스퀘어_ac Bold" pitchFamily="50" charset="-127"/>
              </a:rPr>
              <a:t>이다영</a:t>
            </a:r>
          </a:p>
        </p:txBody>
      </p:sp>
    </p:spTree>
    <p:extLst>
      <p:ext uri="{BB962C8B-B14F-4D97-AF65-F5344CB8AC3E}">
        <p14:creationId xmlns:p14="http://schemas.microsoft.com/office/powerpoint/2010/main" val="34344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&amp; PW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E758D-A1D5-4EFE-B071-72E7A2D84A25}"/>
              </a:ext>
            </a:extLst>
          </p:cNvPr>
          <p:cNvSpPr txBox="1"/>
          <p:nvPr/>
        </p:nvSpPr>
        <p:spPr>
          <a:xfrm>
            <a:off x="1594706" y="2061136"/>
            <a:ext cx="900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▷ 아이디와 패스워드가 암호화되어 프로그램이 실행되지 않습니다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프로그램을 분석하여 암호화된 값을 확인하고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정상적인 아이디와 패스워드를 알아내세요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main 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함수의 시작 주소도 함께 찾아봅시다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  <a:p>
            <a:endParaRPr lang="en-US" altLang="ko-KR" sz="1000" b="1" dirty="0">
              <a:solidFill>
                <a:schemeClr val="bg2">
                  <a:lumMod val="1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ID: </a:t>
            </a:r>
            <a:r>
              <a:rPr lang="en-US" altLang="ko-KR" sz="2300" b="1" i="0" dirty="0">
                <a:solidFill>
                  <a:schemeClr val="bg2">
                    <a:lumMod val="1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moonlight, PW: Garden, main </a:t>
            </a:r>
            <a:r>
              <a:rPr lang="ko-KR" altLang="en-US" sz="2300" b="1" i="0" dirty="0">
                <a:solidFill>
                  <a:schemeClr val="bg2">
                    <a:lumMod val="1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시작 주소</a:t>
            </a:r>
            <a:r>
              <a:rPr lang="en-US" altLang="ko-KR" sz="2300" b="1" i="0" dirty="0">
                <a:solidFill>
                  <a:schemeClr val="bg2">
                    <a:lumMod val="1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00771081</a:t>
            </a:r>
          </a:p>
          <a:p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→ </a:t>
            </a:r>
            <a:r>
              <a:rPr lang="en-US" altLang="ko-KR" sz="2300" b="1" dirty="0" err="1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scpCTF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lang="en-US" altLang="ko-KR" sz="2300" b="1" i="0" dirty="0">
                <a:solidFill>
                  <a:schemeClr val="bg2">
                    <a:lumMod val="1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moonlightGarden00771081}</a:t>
            </a:r>
            <a:endParaRPr lang="en-US" altLang="ko-KR" sz="2300" b="1" dirty="0">
              <a:solidFill>
                <a:schemeClr val="bg2">
                  <a:lumMod val="1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8ADD7-3C43-4FE3-8C49-5998290A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57" y="4666966"/>
            <a:ext cx="6091026" cy="1210306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6F261C-3C95-4CAE-95A4-43DADB2C8FC5}"/>
              </a:ext>
            </a:extLst>
          </p:cNvPr>
          <p:cNvCxnSpPr>
            <a:cxnSpLocks/>
          </p:cNvCxnSpPr>
          <p:nvPr/>
        </p:nvCxnSpPr>
        <p:spPr>
          <a:xfrm>
            <a:off x="5726657" y="2420888"/>
            <a:ext cx="3536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59A41FAF-E86B-499A-ACCE-920320C5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30" y="4666966"/>
            <a:ext cx="5184573" cy="1210306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05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&amp; PW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723294-DF8B-45AE-9734-2594E7933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2" y="2670544"/>
            <a:ext cx="11233248" cy="18049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143D4B4-44F4-431D-8A7C-E288CFF1AEC4}"/>
              </a:ext>
            </a:extLst>
          </p:cNvPr>
          <p:cNvSpPr/>
          <p:nvPr/>
        </p:nvSpPr>
        <p:spPr>
          <a:xfrm>
            <a:off x="5519142" y="3140968"/>
            <a:ext cx="5796000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&amp; PW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693AF-1D38-46E3-A11E-799682F7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60" y="1384367"/>
            <a:ext cx="6381291" cy="5071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D9D9E8-DCCA-4874-9AB4-AE89CA7854D0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03051" y="1368742"/>
            <a:ext cx="6382800" cy="50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&amp; PW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E7B52-82C0-46CC-A897-E22076B5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4" y="2999599"/>
            <a:ext cx="11233248" cy="1804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AFA6E-CE78-41DE-8453-9104D0399BD6}"/>
              </a:ext>
            </a:extLst>
          </p:cNvPr>
          <p:cNvSpPr txBox="1"/>
          <p:nvPr/>
        </p:nvSpPr>
        <p:spPr>
          <a:xfrm>
            <a:off x="622598" y="2420888"/>
            <a:ext cx="66967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시작 주소 찾기 ①</a:t>
            </a:r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참조되는 문자열 확인</a:t>
            </a:r>
          </a:p>
        </p:txBody>
      </p:sp>
    </p:spTree>
    <p:extLst>
      <p:ext uri="{BB962C8B-B14F-4D97-AF65-F5344CB8AC3E}">
        <p14:creationId xmlns:p14="http://schemas.microsoft.com/office/powerpoint/2010/main" val="371592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&amp; PW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4317E4-578F-4806-B126-BAE31E1B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3" y="2997888"/>
            <a:ext cx="10601325" cy="18049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A68656-17EF-4CD7-A535-413B3D1AB3DB}"/>
              </a:ext>
            </a:extLst>
          </p:cNvPr>
          <p:cNvSpPr/>
          <p:nvPr/>
        </p:nvSpPr>
        <p:spPr>
          <a:xfrm>
            <a:off x="766614" y="2996952"/>
            <a:ext cx="764159" cy="194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0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&amp; PW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8F939-7312-492B-B083-D3DBB3EB2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10"/>
          <a:stretch/>
        </p:blipFill>
        <p:spPr>
          <a:xfrm>
            <a:off x="5735166" y="3183357"/>
            <a:ext cx="5832648" cy="145235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686540-8EDF-4E38-8D6B-40C468986A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937" b="40747"/>
          <a:stretch/>
        </p:blipFill>
        <p:spPr>
          <a:xfrm>
            <a:off x="5735167" y="1445001"/>
            <a:ext cx="5832648" cy="158025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A5E4F4-4072-4B6C-9F70-FF306D5E82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25" b="27867"/>
          <a:stretch/>
        </p:blipFill>
        <p:spPr>
          <a:xfrm>
            <a:off x="5735166" y="4841777"/>
            <a:ext cx="5832648" cy="158025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FA9DDF-08AC-45DF-9E4C-1A05FF5418A1}"/>
              </a:ext>
            </a:extLst>
          </p:cNvPr>
          <p:cNvSpPr txBox="1"/>
          <p:nvPr/>
        </p:nvSpPr>
        <p:spPr>
          <a:xfrm>
            <a:off x="622597" y="3284984"/>
            <a:ext cx="468052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main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시작 주소 찾기 ②</a:t>
            </a:r>
            <a:endParaRPr lang="en-US" altLang="ko-KR" sz="2300" dirty="0">
              <a:solidFill>
                <a:schemeClr val="bg2">
                  <a:lumMod val="1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300" dirty="0">
              <a:solidFill>
                <a:schemeClr val="bg2">
                  <a:lumMod val="1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</a:t>
            </a:r>
            <a:r>
              <a:rPr lang="ko-KR" altLang="en-US" sz="2300" dirty="0" err="1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줄씩</a:t>
            </a:r>
            <a:r>
              <a:rPr lang="ko-KR" altLang="en-US" sz="23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F55F11-162B-40C7-8C03-C84C7EDB6ACA}"/>
              </a:ext>
            </a:extLst>
          </p:cNvPr>
          <p:cNvSpPr/>
          <p:nvPr/>
        </p:nvSpPr>
        <p:spPr>
          <a:xfrm>
            <a:off x="5735166" y="3909536"/>
            <a:ext cx="5832648" cy="2218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092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 &amp; PW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4317E4-578F-4806-B126-BAE31E1BC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3" y="2997888"/>
            <a:ext cx="10601325" cy="18049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A68656-17EF-4CD7-A535-413B3D1AB3DB}"/>
              </a:ext>
            </a:extLst>
          </p:cNvPr>
          <p:cNvSpPr/>
          <p:nvPr/>
        </p:nvSpPr>
        <p:spPr>
          <a:xfrm>
            <a:off x="766614" y="2996952"/>
            <a:ext cx="764159" cy="194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ECCAFC-500D-474C-AAA9-E9BA59CF7D80}"/>
              </a:ext>
            </a:extLst>
          </p:cNvPr>
          <p:cNvSpPr/>
          <p:nvPr/>
        </p:nvSpPr>
        <p:spPr>
          <a:xfrm>
            <a:off x="3178881" y="3429000"/>
            <a:ext cx="5832648" cy="108012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scpCTF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{coconutjuice00651040}</a:t>
            </a:r>
            <a:endParaRPr lang="ko-KR" altLang="en-US" sz="23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8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542" y="116632"/>
            <a:ext cx="11953328" cy="6670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1872" y="2705725"/>
            <a:ext cx="68066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spc="600" dirty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감사합니다 </a:t>
            </a:r>
            <a:r>
              <a:rPr lang="en-US" altLang="ko-KR" sz="8800" spc="600" dirty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  <a:sym typeface="Wingdings" panose="05000000000000000000" pitchFamily="2" charset="2"/>
              </a:rPr>
              <a:t></a:t>
            </a:r>
            <a:endParaRPr lang="ko-KR" altLang="en-US" sz="8800" spc="600" dirty="0">
              <a:solidFill>
                <a:schemeClr val="bg1"/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9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5613" y="0"/>
            <a:ext cx="6094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848906"/>
            <a:ext cx="609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[ </a:t>
            </a:r>
            <a:r>
              <a:rPr lang="en-US" altLang="ko-KR" sz="4000" dirty="0" err="1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Misc</a:t>
            </a:r>
            <a:r>
              <a:rPr lang="en-US" altLang="ko-KR" sz="4000" dirty="0">
                <a:solidFill>
                  <a:schemeClr val="bg1"/>
                </a:solidFill>
                <a:latin typeface="나눔스퀘어_ac ExtraBold" pitchFamily="50" charset="-127"/>
                <a:ea typeface="나눔스퀘어_ac ExtraBold" pitchFamily="50" charset="-127"/>
              </a:rPr>
              <a:t> ]</a:t>
            </a:r>
            <a:endParaRPr lang="ko-KR" altLang="en-US" sz="4000" dirty="0">
              <a:solidFill>
                <a:schemeClr val="bg1"/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4800" y="848906"/>
            <a:ext cx="609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2583E"/>
                </a:solidFill>
                <a:latin typeface="나눔스퀘어_ac ExtraBold" pitchFamily="50" charset="-127"/>
                <a:ea typeface="나눔스퀘어_ac ExtraBold" pitchFamily="50" charset="-127"/>
              </a:rPr>
              <a:t>[ Reversing ]</a:t>
            </a:r>
            <a:endParaRPr lang="ko-KR" altLang="en-US" sz="4000" dirty="0">
              <a:solidFill>
                <a:srgbClr val="E2583E"/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FEE8A-6375-4EB2-864A-BDDAD6B0846D}"/>
              </a:ext>
            </a:extLst>
          </p:cNvPr>
          <p:cNvSpPr txBox="1"/>
          <p:nvPr/>
        </p:nvSpPr>
        <p:spPr>
          <a:xfrm>
            <a:off x="-93553" y="3152001"/>
            <a:ext cx="6095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Bold" pitchFamily="50" charset="-127"/>
                <a:ea typeface="나눔스퀘어_ac Bold" pitchFamily="50" charset="-127"/>
              </a:rPr>
              <a:t>- </a:t>
            </a:r>
            <a:r>
              <a:rPr lang="ko-KR" altLang="en-US" sz="3000" dirty="0">
                <a:solidFill>
                  <a:schemeClr val="bg1"/>
                </a:solidFill>
                <a:latin typeface="나눔스퀘어_ac Bold" pitchFamily="50" charset="-127"/>
                <a:ea typeface="나눔스퀘어_ac Bold" pitchFamily="50" charset="-127"/>
              </a:rPr>
              <a:t>누군가 정답을 알고 있어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02110-95B9-42BD-AFB6-6774667E0FD0}"/>
              </a:ext>
            </a:extLst>
          </p:cNvPr>
          <p:cNvSpPr txBox="1"/>
          <p:nvPr/>
        </p:nvSpPr>
        <p:spPr>
          <a:xfrm>
            <a:off x="6094800" y="2708920"/>
            <a:ext cx="609520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0" dirty="0">
                <a:solidFill>
                  <a:srgbClr val="E2583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Assembly</a:t>
            </a:r>
          </a:p>
          <a:p>
            <a:pPr marL="457200" indent="-457200" algn="ctr">
              <a:buFontTx/>
              <a:buChar char="-"/>
            </a:pPr>
            <a:endParaRPr lang="en-US" altLang="ko-KR" sz="2000" dirty="0">
              <a:solidFill>
                <a:srgbClr val="E2583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3200" dirty="0">
                <a:solidFill>
                  <a:srgbClr val="E2583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ID &amp; PW</a:t>
            </a:r>
            <a:endParaRPr lang="en-US" altLang="ko-KR" sz="3200" i="0" dirty="0">
              <a:solidFill>
                <a:srgbClr val="E2583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FontTx/>
              <a:buChar char="-"/>
            </a:pPr>
            <a:endParaRPr lang="en-US" altLang="ko-KR" sz="32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algn="ctr">
              <a:buFontTx/>
              <a:buChar char="-"/>
            </a:pPr>
            <a:endParaRPr lang="ko-KR" altLang="en-US" sz="3000" dirty="0">
              <a:solidFill>
                <a:srgbClr val="E2583E"/>
              </a:solidFill>
              <a:latin typeface="나눔스퀘어_ac Bold" pitchFamily="50" charset="-127"/>
              <a:ea typeface="나눔스퀘어_ac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15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4977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누군가 정답을 알고 있어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E758D-A1D5-4EFE-B071-72E7A2D84A25}"/>
              </a:ext>
            </a:extLst>
          </p:cNvPr>
          <p:cNvSpPr txBox="1"/>
          <p:nvPr/>
        </p:nvSpPr>
        <p:spPr>
          <a:xfrm>
            <a:off x="587056" y="3284984"/>
            <a:ext cx="48912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▷ </a:t>
            </a:r>
            <a:r>
              <a:rPr lang="ko-KR" altLang="en-US" sz="2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토이스토리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명의 친구들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한 친구만이 플래그를 가지고 있습니다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찾아봅시다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en-US" altLang="ko-KR" sz="1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 descr="장난감, 인형, 모자, 착용이(가) 표시된 사진&#10;&#10;자동 생성된 설명">
            <a:extLst>
              <a:ext uri="{FF2B5EF4-FFF2-40B4-BE49-F238E27FC236}">
                <a16:creationId xmlns:a16="http://schemas.microsoft.com/office/drawing/2014/main" id="{98A2AC57-2890-4BF1-9367-FE881E821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28" y="1346865"/>
            <a:ext cx="1821872" cy="2514183"/>
          </a:xfrm>
          <a:prstGeom prst="rect">
            <a:avLst/>
          </a:prstGeom>
        </p:spPr>
      </p:pic>
      <p:pic>
        <p:nvPicPr>
          <p:cNvPr id="12" name="그림 11" descr="실내, 컵, 테이블, 장난감이(가) 표시된 사진&#10;&#10;자동 생성된 설명">
            <a:extLst>
              <a:ext uri="{FF2B5EF4-FFF2-40B4-BE49-F238E27FC236}">
                <a16:creationId xmlns:a16="http://schemas.microsoft.com/office/drawing/2014/main" id="{10541019-B2CB-44AC-B362-A02E6985D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62" y="1346865"/>
            <a:ext cx="1821872" cy="2514183"/>
          </a:xfrm>
          <a:prstGeom prst="rect">
            <a:avLst/>
          </a:prstGeom>
        </p:spPr>
      </p:pic>
      <p:pic>
        <p:nvPicPr>
          <p:cNvPr id="14" name="그림 13" descr="사람, 조그만, 쥐고있는, 장난감이(가) 표시된 사진&#10;&#10;자동 생성된 설명">
            <a:extLst>
              <a:ext uri="{FF2B5EF4-FFF2-40B4-BE49-F238E27FC236}">
                <a16:creationId xmlns:a16="http://schemas.microsoft.com/office/drawing/2014/main" id="{11C49031-29FD-4A35-AB36-7F71D67BF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34" y="1346865"/>
            <a:ext cx="1821872" cy="2514183"/>
          </a:xfrm>
          <a:prstGeom prst="rect">
            <a:avLst/>
          </a:prstGeom>
        </p:spPr>
      </p:pic>
      <p:pic>
        <p:nvPicPr>
          <p:cNvPr id="16" name="그림 15" descr="장난감, 작은, 인형, 보는이(가) 표시된 사진&#10;&#10;자동 생성된 설명">
            <a:extLst>
              <a:ext uri="{FF2B5EF4-FFF2-40B4-BE49-F238E27FC236}">
                <a16:creationId xmlns:a16="http://schemas.microsoft.com/office/drawing/2014/main" id="{D5B2341D-B516-4E89-8252-E4B13BC2185F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00" y="4012544"/>
            <a:ext cx="1832400" cy="2512800"/>
          </a:xfrm>
          <a:prstGeom prst="rect">
            <a:avLst/>
          </a:prstGeom>
        </p:spPr>
      </p:pic>
      <p:pic>
        <p:nvPicPr>
          <p:cNvPr id="18" name="그림 17" descr="장난감, 작은, 테이블, 케이크이(가) 표시된 사진&#10;&#10;자동 생성된 설명">
            <a:extLst>
              <a:ext uri="{FF2B5EF4-FFF2-40B4-BE49-F238E27FC236}">
                <a16:creationId xmlns:a16="http://schemas.microsoft.com/office/drawing/2014/main" id="{7186332F-9AE0-4FFB-9C85-F458EE62EC7D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57" y="4012544"/>
            <a:ext cx="1832400" cy="2512800"/>
          </a:xfrm>
          <a:prstGeom prst="rect">
            <a:avLst/>
          </a:prstGeom>
        </p:spPr>
      </p:pic>
      <p:pic>
        <p:nvPicPr>
          <p:cNvPr id="20" name="그림 19" descr="음식이(가) 표시된 사진&#10;&#10;자동 생성된 설명">
            <a:extLst>
              <a:ext uri="{FF2B5EF4-FFF2-40B4-BE49-F238E27FC236}">
                <a16:creationId xmlns:a16="http://schemas.microsoft.com/office/drawing/2014/main" id="{B7F6D4F7-91FB-4B93-83BA-08C2356714E0}"/>
              </a:ext>
            </a:extLst>
          </p:cNvPr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31" y="4012544"/>
            <a:ext cx="1832400" cy="2512800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86F078D-8BBA-44A1-978A-843293F36FFB}"/>
              </a:ext>
            </a:extLst>
          </p:cNvPr>
          <p:cNvSpPr/>
          <p:nvPr/>
        </p:nvSpPr>
        <p:spPr>
          <a:xfrm>
            <a:off x="4871070" y="5054790"/>
            <a:ext cx="817866" cy="428308"/>
          </a:xfrm>
          <a:prstGeom prst="rightArrow">
            <a:avLst/>
          </a:prstGeom>
          <a:solidFill>
            <a:srgbClr val="E89384"/>
          </a:solidFill>
          <a:ln>
            <a:solidFill>
              <a:srgbClr val="E893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39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4977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누군가 정답을 알고 있어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6F4F41-BD96-4983-8478-2CC7CF53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95" y="1628800"/>
            <a:ext cx="7564022" cy="42747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D781D9-AD91-47E5-8C26-D6CE6961D55E}"/>
              </a:ext>
            </a:extLst>
          </p:cNvPr>
          <p:cNvSpPr/>
          <p:nvPr/>
        </p:nvSpPr>
        <p:spPr>
          <a:xfrm>
            <a:off x="2710830" y="5157192"/>
            <a:ext cx="640871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0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Assembly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E758D-A1D5-4EFE-B071-72E7A2D84A25}"/>
              </a:ext>
            </a:extLst>
          </p:cNvPr>
          <p:cNvSpPr txBox="1"/>
          <p:nvPr/>
        </p:nvSpPr>
        <p:spPr>
          <a:xfrm>
            <a:off x="558528" y="3068960"/>
            <a:ext cx="495267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▷ 플래그는 다음 어셈블리 코드에서 출력되는 </a:t>
            </a:r>
            <a:r>
              <a:rPr lang="ko-KR" altLang="en-US" sz="2300" b="1" u="sng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값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입니다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  <a:p>
            <a:endParaRPr lang="en-US" altLang="ko-KR" sz="1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Ex) 25, 10 </a:t>
            </a:r>
            <a:r>
              <a:rPr lang="ko-KR" altLang="en-US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en-US" altLang="ko-KR" sz="2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scpCTF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{2510}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4BD9E-C306-416D-8552-B9C48A0C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82" y="1484784"/>
            <a:ext cx="5752703" cy="47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0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Assembly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4BD9E-C306-416D-8552-B9C48A0C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18" y="1323172"/>
            <a:ext cx="6200176" cy="51475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1C7EC5-86D9-47F4-A359-18C3FD0AAAD1}"/>
              </a:ext>
            </a:extLst>
          </p:cNvPr>
          <p:cNvSpPr/>
          <p:nvPr/>
        </p:nvSpPr>
        <p:spPr>
          <a:xfrm>
            <a:off x="5188780" y="2708920"/>
            <a:ext cx="3354698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64B2B1-151E-44AC-9A6D-2142D261A3FB}"/>
              </a:ext>
            </a:extLst>
          </p:cNvPr>
          <p:cNvCxnSpPr/>
          <p:nvPr/>
        </p:nvCxnSpPr>
        <p:spPr>
          <a:xfrm>
            <a:off x="8687494" y="2852936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0D0E57-C9B7-47BE-A6F0-61DE182F2B26}"/>
              </a:ext>
            </a:extLst>
          </p:cNvPr>
          <p:cNvCxnSpPr>
            <a:cxnSpLocks/>
          </p:cNvCxnSpPr>
          <p:nvPr/>
        </p:nvCxnSpPr>
        <p:spPr>
          <a:xfrm>
            <a:off x="8687494" y="3068960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60BC2D-EFE7-45B1-8C46-8BE24E0702E6}"/>
              </a:ext>
            </a:extLst>
          </p:cNvPr>
          <p:cNvCxnSpPr>
            <a:cxnSpLocks/>
          </p:cNvCxnSpPr>
          <p:nvPr/>
        </p:nvCxnSpPr>
        <p:spPr>
          <a:xfrm>
            <a:off x="8687494" y="3326400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0ABBA8-EE13-49B8-9AEA-9D5BADA2DF92}"/>
              </a:ext>
            </a:extLst>
          </p:cNvPr>
          <p:cNvCxnSpPr>
            <a:cxnSpLocks/>
          </p:cNvCxnSpPr>
          <p:nvPr/>
        </p:nvCxnSpPr>
        <p:spPr>
          <a:xfrm>
            <a:off x="8687494" y="3573016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DCEA8F-5D70-4ABA-BFC6-B479DBB05963}"/>
              </a:ext>
            </a:extLst>
          </p:cNvPr>
          <p:cNvSpPr txBox="1"/>
          <p:nvPr/>
        </p:nvSpPr>
        <p:spPr>
          <a:xfrm>
            <a:off x="9767614" y="2708920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a: 35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155AAC-EAAE-42FC-A452-51AE6DBC9CA7}"/>
              </a:ext>
            </a:extLst>
          </p:cNvPr>
          <p:cNvSpPr txBox="1"/>
          <p:nvPr/>
        </p:nvSpPr>
        <p:spPr>
          <a:xfrm>
            <a:off x="9767614" y="2944800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b: 23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373CF-4A73-41D3-AF4B-316F0A4896B3}"/>
              </a:ext>
            </a:extLst>
          </p:cNvPr>
          <p:cNvSpPr txBox="1"/>
          <p:nvPr/>
        </p:nvSpPr>
        <p:spPr>
          <a:xfrm>
            <a:off x="9767614" y="3168000"/>
            <a:ext cx="1008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c: 51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5BF92-A74F-4B9D-94B0-AA42072EF3BC}"/>
              </a:ext>
            </a:extLst>
          </p:cNvPr>
          <p:cNvSpPr txBox="1"/>
          <p:nvPr/>
        </p:nvSpPr>
        <p:spPr>
          <a:xfrm>
            <a:off x="9767614" y="3429000"/>
            <a:ext cx="792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d: 10</a:t>
            </a:r>
            <a:endParaRPr lang="ko-KR" altLang="en-US" sz="1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32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Assembly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4BD9E-C306-416D-8552-B9C48A0C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18" y="1323172"/>
            <a:ext cx="6200176" cy="51475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1C7EC5-86D9-47F4-A359-18C3FD0AAAD1}"/>
              </a:ext>
            </a:extLst>
          </p:cNvPr>
          <p:cNvSpPr/>
          <p:nvPr/>
        </p:nvSpPr>
        <p:spPr>
          <a:xfrm>
            <a:off x="5188780" y="3645024"/>
            <a:ext cx="3138674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0ABBA8-EE13-49B8-9AEA-9D5BADA2DF92}"/>
              </a:ext>
            </a:extLst>
          </p:cNvPr>
          <p:cNvCxnSpPr>
            <a:cxnSpLocks/>
          </p:cNvCxnSpPr>
          <p:nvPr/>
        </p:nvCxnSpPr>
        <p:spPr>
          <a:xfrm>
            <a:off x="8691238" y="4005064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5BF92-A74F-4B9D-94B0-AA42072EF3BC}"/>
              </a:ext>
            </a:extLst>
          </p:cNvPr>
          <p:cNvSpPr txBox="1"/>
          <p:nvPr/>
        </p:nvSpPr>
        <p:spPr>
          <a:xfrm>
            <a:off x="9767614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35 + 23 = 58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3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Assembly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4BD9E-C306-416D-8552-B9C48A0C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18" y="1323172"/>
            <a:ext cx="6200176" cy="51475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1C7EC5-86D9-47F4-A359-18C3FD0AAAD1}"/>
              </a:ext>
            </a:extLst>
          </p:cNvPr>
          <p:cNvSpPr/>
          <p:nvPr/>
        </p:nvSpPr>
        <p:spPr>
          <a:xfrm>
            <a:off x="5188780" y="5517232"/>
            <a:ext cx="3246402" cy="50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94480-1932-45DC-8CB7-83D030750352}"/>
              </a:ext>
            </a:extLst>
          </p:cNvPr>
          <p:cNvSpPr txBox="1"/>
          <p:nvPr/>
        </p:nvSpPr>
        <p:spPr>
          <a:xfrm>
            <a:off x="9767614" y="55799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51 - 10 = 41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AD9433D-3CA5-4D60-B836-B5D5F67D7199}"/>
              </a:ext>
            </a:extLst>
          </p:cNvPr>
          <p:cNvCxnSpPr>
            <a:cxnSpLocks/>
          </p:cNvCxnSpPr>
          <p:nvPr/>
        </p:nvCxnSpPr>
        <p:spPr>
          <a:xfrm>
            <a:off x="8691238" y="5733256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0550" y="188640"/>
            <a:ext cx="11809312" cy="648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4566" y="1124744"/>
            <a:ext cx="11521280" cy="45719"/>
          </a:xfrm>
          <a:prstGeom prst="rect">
            <a:avLst/>
          </a:prstGeom>
          <a:solidFill>
            <a:srgbClr val="C4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566" y="416858"/>
            <a:ext cx="249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i="0" dirty="0">
                <a:solidFill>
                  <a:schemeClr val="bg2">
                    <a:lumMod val="1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Assembly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4BD9E-C306-416D-8552-B9C48A0C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18" y="1323172"/>
            <a:ext cx="6200176" cy="514755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A0263D-245C-444C-9E4F-437D2269CBA9}"/>
              </a:ext>
            </a:extLst>
          </p:cNvPr>
          <p:cNvSpPr/>
          <p:nvPr/>
        </p:nvSpPr>
        <p:spPr>
          <a:xfrm>
            <a:off x="3178882" y="3356890"/>
            <a:ext cx="5832648" cy="1080120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scpCTF</a:t>
            </a:r>
            <a:r>
              <a:rPr lang="en-US" altLang="ko-KR" sz="23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{5841}</a:t>
            </a:r>
            <a:endParaRPr lang="ko-KR" altLang="en-US" sz="23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6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773</Words>
  <Application>Microsoft Office PowerPoint</Application>
  <PresentationFormat>사용자 지정</PresentationFormat>
  <Paragraphs>79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나눔스퀘어_ac ExtraBold</vt:lpstr>
      <vt:lpstr>Arial</vt:lpstr>
      <vt:lpstr>맑은 고딕</vt:lpstr>
      <vt:lpstr>나눔스퀘어_ac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Intel</dc:creator>
  <cp:lastModifiedBy>/정보보호학전공 이다영</cp:lastModifiedBy>
  <cp:revision>66</cp:revision>
  <dcterms:created xsi:type="dcterms:W3CDTF">2020-08-26T06:44:24Z</dcterms:created>
  <dcterms:modified xsi:type="dcterms:W3CDTF">2020-09-15T10:11:16Z</dcterms:modified>
</cp:coreProperties>
</file>