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332" r:id="rId4"/>
    <p:sldId id="301" r:id="rId5"/>
    <p:sldId id="333" r:id="rId6"/>
    <p:sldId id="335" r:id="rId7"/>
    <p:sldId id="336" r:id="rId8"/>
    <p:sldId id="338" r:id="rId9"/>
    <p:sldId id="339" r:id="rId10"/>
    <p:sldId id="334" r:id="rId11"/>
    <p:sldId id="269" r:id="rId12"/>
    <p:sldId id="273" r:id="rId13"/>
    <p:sldId id="318" r:id="rId14"/>
    <p:sldId id="345" r:id="rId15"/>
    <p:sldId id="344" r:id="rId16"/>
    <p:sldId id="340" r:id="rId17"/>
    <p:sldId id="341" r:id="rId18"/>
    <p:sldId id="342" r:id="rId19"/>
    <p:sldId id="319" r:id="rId20"/>
    <p:sldId id="343" r:id="rId21"/>
    <p:sldId id="27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AF"/>
    <a:srgbClr val="F4EDF9"/>
    <a:srgbClr val="FA7E8A"/>
    <a:srgbClr val="FF9F9F"/>
    <a:srgbClr val="FF7171"/>
    <a:srgbClr val="FFA3A3"/>
    <a:srgbClr val="E8D9F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9" autoAdjust="0"/>
    <p:restoredTop sz="77049" autoAdjust="0"/>
  </p:normalViewPr>
  <p:slideViewPr>
    <p:cSldViewPr snapToGrid="0">
      <p:cViewPr varScale="1">
        <p:scale>
          <a:sx n="66" d="100"/>
          <a:sy n="66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A068F-9D3C-42A1-9FAD-70902C3BCADC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EEF65-CAA5-44B7-B0DD-E5CE1C936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5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저번주에 이어서 </a:t>
            </a:r>
            <a:r>
              <a:rPr lang="en-US" altLang="ko-KR" dirty="0"/>
              <a:t>ARP Table</a:t>
            </a:r>
            <a:r>
              <a:rPr lang="ko-KR" altLang="en-US" dirty="0"/>
              <a:t>에 대해서 발표할 김현진입니다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9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/>
              <a:t>ARP </a:t>
            </a:r>
            <a:r>
              <a:rPr lang="ko-KR" altLang="en-US" dirty="0"/>
              <a:t>테이블은 </a:t>
            </a:r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공격에서 어떻게 변할까요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5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간단히 </a:t>
            </a:r>
            <a:r>
              <a:rPr lang="en-US" altLang="ko-KR" dirty="0"/>
              <a:t>ARP </a:t>
            </a:r>
            <a:r>
              <a:rPr lang="ko-KR" altLang="en-US" dirty="0"/>
              <a:t>테이블에 대해서 알아봤으니까 </a:t>
            </a:r>
            <a:endParaRPr lang="en-US" altLang="ko-KR" dirty="0"/>
          </a:p>
          <a:p>
            <a:r>
              <a:rPr lang="ko-KR" altLang="en-US" dirty="0"/>
              <a:t>제가 만들고 싶다던 </a:t>
            </a:r>
            <a:r>
              <a:rPr lang="en-US" altLang="ko-KR" dirty="0"/>
              <a:t>K-XARP</a:t>
            </a:r>
            <a:r>
              <a:rPr lang="ko-KR" altLang="en-US" dirty="0"/>
              <a:t> 에 대해서 이번주에 고민했던 것과 진행한 상황들을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32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저는 </a:t>
            </a:r>
            <a:r>
              <a:rPr lang="ko-KR" altLang="en-US" dirty="0" err="1"/>
              <a:t>파이썬으로</a:t>
            </a:r>
            <a:r>
              <a:rPr lang="ko-KR" altLang="en-US" dirty="0"/>
              <a:t> 제가 이번주에 하고 싶었던 맥주소를 수집하고 검색하는 부분까지 </a:t>
            </a:r>
            <a:r>
              <a:rPr lang="ko-KR" altLang="en-US" dirty="0" err="1"/>
              <a:t>파이썬으로</a:t>
            </a:r>
            <a:r>
              <a:rPr lang="ko-KR" altLang="en-US" dirty="0"/>
              <a:t> 짜보았습니다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간단히 </a:t>
            </a:r>
            <a:r>
              <a:rPr lang="ko-KR" altLang="en-US" dirty="0" err="1"/>
              <a:t>설명드리자면</a:t>
            </a:r>
            <a:r>
              <a:rPr lang="ko-KR" altLang="en-US" dirty="0"/>
              <a:t> 이더넷 타입이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43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 err="1"/>
              <a:t>pypcap</a:t>
            </a:r>
            <a:r>
              <a:rPr lang="en-US" altLang="ko-KR" dirty="0"/>
              <a:t> </a:t>
            </a:r>
            <a:r>
              <a:rPr lang="ko-KR" altLang="en-US" dirty="0"/>
              <a:t>이라는 </a:t>
            </a:r>
            <a:r>
              <a:rPr lang="en-US" altLang="ko-KR" dirty="0" err="1"/>
              <a:t>libpcap</a:t>
            </a:r>
            <a:r>
              <a:rPr lang="ko-KR" altLang="en-US" dirty="0"/>
              <a:t>을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사용할 수 있는 모듈을 사용하였습니다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libpcap</a:t>
            </a:r>
            <a:r>
              <a:rPr lang="en-US" altLang="ko-KR" dirty="0"/>
              <a:t> </a:t>
            </a:r>
            <a:r>
              <a:rPr lang="ko-KR" altLang="en-US" dirty="0"/>
              <a:t>이 가장 빠르다고 </a:t>
            </a:r>
            <a:r>
              <a:rPr lang="ko-KR" altLang="en-US" dirty="0" err="1"/>
              <a:t>나와서있기도</a:t>
            </a:r>
            <a:r>
              <a:rPr lang="ko-KR" altLang="en-US" dirty="0"/>
              <a:t> 해서 속도 면에서 걱정을 덜 수 있었습니다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42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 err="1"/>
              <a:t>pypcap</a:t>
            </a:r>
            <a:r>
              <a:rPr lang="en-US" altLang="ko-KR" dirty="0"/>
              <a:t> </a:t>
            </a:r>
            <a:r>
              <a:rPr lang="ko-KR" altLang="en-US" dirty="0"/>
              <a:t>이라는 </a:t>
            </a:r>
            <a:r>
              <a:rPr lang="en-US" altLang="ko-KR" dirty="0" err="1"/>
              <a:t>libpcap</a:t>
            </a:r>
            <a:r>
              <a:rPr lang="ko-KR" altLang="en-US" dirty="0"/>
              <a:t>을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사용할 수 있는 모듈을 사용하였습니다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libpcap</a:t>
            </a:r>
            <a:r>
              <a:rPr lang="en-US" altLang="ko-KR" dirty="0"/>
              <a:t> </a:t>
            </a:r>
            <a:r>
              <a:rPr lang="ko-KR" altLang="en-US" dirty="0"/>
              <a:t>이 가장 빠르다고 </a:t>
            </a:r>
            <a:r>
              <a:rPr lang="ko-KR" altLang="en-US" dirty="0" err="1"/>
              <a:t>나와서있기도</a:t>
            </a:r>
            <a:r>
              <a:rPr lang="ko-KR" altLang="en-US" dirty="0"/>
              <a:t> 해서 속도 면에서 걱정을 덜 수 있었습니다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39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 err="1"/>
              <a:t>pypcap</a:t>
            </a:r>
            <a:r>
              <a:rPr lang="en-US" altLang="ko-KR" dirty="0"/>
              <a:t> </a:t>
            </a:r>
            <a:r>
              <a:rPr lang="ko-KR" altLang="en-US" dirty="0"/>
              <a:t>이라는 </a:t>
            </a:r>
            <a:r>
              <a:rPr lang="en-US" altLang="ko-KR" dirty="0" err="1"/>
              <a:t>libpcap</a:t>
            </a:r>
            <a:r>
              <a:rPr lang="ko-KR" altLang="en-US" dirty="0"/>
              <a:t>을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사용할 수 있는 모듈을 사용하였습니다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libpcap</a:t>
            </a:r>
            <a:r>
              <a:rPr lang="en-US" altLang="ko-KR" dirty="0"/>
              <a:t> </a:t>
            </a:r>
            <a:r>
              <a:rPr lang="ko-KR" altLang="en-US" dirty="0"/>
              <a:t>이 가장 빠르다고 </a:t>
            </a:r>
            <a:r>
              <a:rPr lang="ko-KR" altLang="en-US" dirty="0" err="1"/>
              <a:t>나와서있기도</a:t>
            </a:r>
            <a:r>
              <a:rPr lang="ko-KR" altLang="en-US" dirty="0"/>
              <a:t> 해서 속도 면에서 걱정을 덜 수 있었습니다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99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 err="1"/>
              <a:t>pypcap</a:t>
            </a:r>
            <a:r>
              <a:rPr lang="en-US" altLang="ko-KR" dirty="0"/>
              <a:t> </a:t>
            </a:r>
            <a:r>
              <a:rPr lang="ko-KR" altLang="en-US" dirty="0"/>
              <a:t>이라는 </a:t>
            </a:r>
            <a:r>
              <a:rPr lang="en-US" altLang="ko-KR" dirty="0" err="1"/>
              <a:t>libpcap</a:t>
            </a:r>
            <a:r>
              <a:rPr lang="ko-KR" altLang="en-US" dirty="0"/>
              <a:t>을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사용할 수 있는 모듈을 사용하였습니다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libpcap</a:t>
            </a:r>
            <a:r>
              <a:rPr lang="en-US" altLang="ko-KR" dirty="0"/>
              <a:t> </a:t>
            </a:r>
            <a:r>
              <a:rPr lang="ko-KR" altLang="en-US" dirty="0"/>
              <a:t>이 가장 빠르다고 </a:t>
            </a:r>
            <a:r>
              <a:rPr lang="ko-KR" altLang="en-US" dirty="0" err="1"/>
              <a:t>나와서있기도</a:t>
            </a:r>
            <a:r>
              <a:rPr lang="ko-KR" altLang="en-US" dirty="0"/>
              <a:t> 해서 속도 면에서 걱정을 덜 수 있었습니다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25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 err="1"/>
              <a:t>pypcap</a:t>
            </a:r>
            <a:r>
              <a:rPr lang="en-US" altLang="ko-KR" dirty="0"/>
              <a:t> </a:t>
            </a:r>
            <a:r>
              <a:rPr lang="ko-KR" altLang="en-US" dirty="0"/>
              <a:t>이라는 </a:t>
            </a:r>
            <a:r>
              <a:rPr lang="en-US" altLang="ko-KR" dirty="0" err="1"/>
              <a:t>libpcap</a:t>
            </a:r>
            <a:r>
              <a:rPr lang="ko-KR" altLang="en-US" dirty="0"/>
              <a:t>을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사용할 수 있는 모듈을 사용하였습니다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libpcap</a:t>
            </a:r>
            <a:r>
              <a:rPr lang="en-US" altLang="ko-KR" dirty="0"/>
              <a:t> </a:t>
            </a:r>
            <a:r>
              <a:rPr lang="ko-KR" altLang="en-US" dirty="0"/>
              <a:t>이 가장 빠르다고 </a:t>
            </a:r>
            <a:r>
              <a:rPr lang="ko-KR" altLang="en-US" dirty="0" err="1"/>
              <a:t>나와서있기도</a:t>
            </a:r>
            <a:r>
              <a:rPr lang="ko-KR" altLang="en-US" dirty="0"/>
              <a:t> 해서 속도 면에서 걱정을 덜 수 있었습니다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61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 err="1"/>
              <a:t>pypcap</a:t>
            </a:r>
            <a:r>
              <a:rPr lang="en-US" altLang="ko-KR" dirty="0"/>
              <a:t> </a:t>
            </a:r>
            <a:r>
              <a:rPr lang="ko-KR" altLang="en-US" dirty="0"/>
              <a:t>이라는 </a:t>
            </a:r>
            <a:r>
              <a:rPr lang="en-US" altLang="ko-KR" dirty="0" err="1"/>
              <a:t>libpcap</a:t>
            </a:r>
            <a:r>
              <a:rPr lang="ko-KR" altLang="en-US" dirty="0"/>
              <a:t>을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사용할 수 있는 모듈을 사용하였습니다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libpcap</a:t>
            </a:r>
            <a:r>
              <a:rPr lang="en-US" altLang="ko-KR" dirty="0"/>
              <a:t> </a:t>
            </a:r>
            <a:r>
              <a:rPr lang="ko-KR" altLang="en-US" dirty="0"/>
              <a:t>이 가장 빠르다고 </a:t>
            </a:r>
            <a:r>
              <a:rPr lang="ko-KR" altLang="en-US" dirty="0" err="1"/>
              <a:t>나와서있기도</a:t>
            </a:r>
            <a:r>
              <a:rPr lang="ko-KR" altLang="en-US" dirty="0"/>
              <a:t> 해서 속도 면에서 걱정을 덜 수 있었습니다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506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 err="1"/>
              <a:t>dpkt</a:t>
            </a:r>
            <a:r>
              <a:rPr lang="en-US" altLang="ko-KR" dirty="0"/>
              <a:t> </a:t>
            </a:r>
            <a:r>
              <a:rPr lang="ko-KR" altLang="en-US" dirty="0"/>
              <a:t>라는 모듈을 사용하여 패킷 파싱을 위한 프로토콜을 정의한 모듈을 사용하여 더 짧은 코딩을 할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2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에 대응하는 맥주소를 </a:t>
            </a:r>
            <a:r>
              <a:rPr lang="ko-KR" altLang="en-US" dirty="0" err="1"/>
              <a:t>저장해둠으로써</a:t>
            </a:r>
            <a:r>
              <a:rPr lang="ko-KR" altLang="en-US" dirty="0"/>
              <a:t> 과부화를 막을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34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 err="1"/>
              <a:t>dpkt</a:t>
            </a:r>
            <a:r>
              <a:rPr lang="en-US" altLang="ko-KR" dirty="0"/>
              <a:t> </a:t>
            </a:r>
            <a:r>
              <a:rPr lang="ko-KR" altLang="en-US" dirty="0"/>
              <a:t>라는 모듈을 사용하여 패킷 파싱을 위한 프로토콜을 정의한 모듈을 사용하여 더 짧은 코딩을 할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9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7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에 대응하는 맥주소를 </a:t>
            </a:r>
            <a:r>
              <a:rPr lang="ko-KR" altLang="en-US" dirty="0" err="1"/>
              <a:t>저장해둠으로써</a:t>
            </a:r>
            <a:r>
              <a:rPr lang="ko-KR" altLang="en-US" dirty="0"/>
              <a:t> 과부화를 막을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6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/>
              <a:t>ARP </a:t>
            </a:r>
            <a:r>
              <a:rPr lang="ko-KR" altLang="en-US" dirty="0"/>
              <a:t>테이블은 </a:t>
            </a:r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공격에서 어떻게 변할까요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6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/>
              <a:t>ARP </a:t>
            </a:r>
            <a:r>
              <a:rPr lang="ko-KR" altLang="en-US" dirty="0"/>
              <a:t>테이블은 </a:t>
            </a:r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공격에서 어떻게 변할까요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0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/>
              <a:t>ARP </a:t>
            </a:r>
            <a:r>
              <a:rPr lang="ko-KR" altLang="en-US" dirty="0"/>
              <a:t>테이블은 </a:t>
            </a:r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공격에서 어떻게 변할까요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6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/>
              <a:t>ARP </a:t>
            </a:r>
            <a:r>
              <a:rPr lang="ko-KR" altLang="en-US" dirty="0"/>
              <a:t>테이블은 </a:t>
            </a:r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공격에서 어떻게 변할까요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1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/>
              <a:t>ARP </a:t>
            </a:r>
            <a:r>
              <a:rPr lang="ko-KR" altLang="en-US" dirty="0"/>
              <a:t>테이블은 </a:t>
            </a:r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공격에서 어떻게 변할까요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/>
              <a:t>ARP </a:t>
            </a:r>
            <a:r>
              <a:rPr lang="ko-KR" altLang="en-US" dirty="0"/>
              <a:t>테이블은 </a:t>
            </a:r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공격에서 어떻게 변할까요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EF65-CAA5-44B7-B0DD-E5CE1C936F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0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63BC-C428-42AB-AF55-C21B109389A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8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55B-5E79-4245-BF0E-301D247190D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2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4821-B9CB-4DF1-9EB2-DA45AD35159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0CFA-C51F-4E46-A471-4C5953310DE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2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02C1-3D68-44F3-B8E4-B2637EB1DDF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8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2A52-D7DC-402B-BF31-34A39C09008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00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035C-ACDD-43F1-B026-89B0BA9D82C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9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43C2-607A-4F08-A0A7-A7EAB6EE2CF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1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CC9-FB1B-4822-B0B9-2CA0F4F3374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87BB-FD1C-4676-A664-E68C4E822FD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2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8C8-B8C2-44E1-8799-10FC525012F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8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5B66-3455-497F-918B-1BA803A0D41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7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87596" y="1892265"/>
            <a:ext cx="9616807" cy="3073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000" b="1" i="1" kern="0" dirty="0">
                <a:solidFill>
                  <a:srgbClr val="FF0000"/>
                </a:solidFill>
              </a:rPr>
              <a:t>ARP</a:t>
            </a:r>
            <a:r>
              <a:rPr lang="en-US" altLang="ko-KR" sz="6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Table </a:t>
            </a:r>
            <a:r>
              <a:rPr lang="ko-KR" altLang="en-US" sz="6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정적으로 고정시키기 </a:t>
            </a:r>
            <a:endParaRPr lang="en-US" altLang="ko-KR" sz="36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2020.08.03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김현진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9E0B4B-193A-47DD-9C3D-F3654715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26920" y="235300"/>
            <a:ext cx="5938160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>
                <a:solidFill>
                  <a:srgbClr val="FF0000"/>
                </a:solidFill>
              </a:rPr>
              <a:t>ARP </a:t>
            </a:r>
            <a:r>
              <a:rPr lang="en-US" altLang="ko-KR" sz="5400" b="1" i="1" kern="0" dirty="0"/>
              <a:t>Spoofing</a:t>
            </a:r>
            <a:endParaRPr lang="en-US" altLang="ko-KR" sz="3200" b="1" i="1" kern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9E0B4B-193A-47DD-9C3D-F3654715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0FEB1D-99D3-4FA0-9EA6-34608BEC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17" y="1763896"/>
            <a:ext cx="4031955" cy="49575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253D22-C547-4443-84A1-042118AD839C}"/>
              </a:ext>
            </a:extLst>
          </p:cNvPr>
          <p:cNvSpPr/>
          <p:nvPr/>
        </p:nvSpPr>
        <p:spPr>
          <a:xfrm>
            <a:off x="1790332" y="3288395"/>
            <a:ext cx="3898140" cy="2610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C695D1-EE16-424B-A862-F8BA4DC4B8C1}"/>
              </a:ext>
            </a:extLst>
          </p:cNvPr>
          <p:cNvSpPr/>
          <p:nvPr/>
        </p:nvSpPr>
        <p:spPr>
          <a:xfrm>
            <a:off x="1906079" y="5182710"/>
            <a:ext cx="3898140" cy="2610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78C881-5605-450D-AF61-BA44EF13F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530" y="2213967"/>
            <a:ext cx="4972050" cy="3619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9B073F-DE9D-4D06-A1AA-7A449C6EB834}"/>
              </a:ext>
            </a:extLst>
          </p:cNvPr>
          <p:cNvSpPr/>
          <p:nvPr/>
        </p:nvSpPr>
        <p:spPr>
          <a:xfrm>
            <a:off x="6653128" y="4128493"/>
            <a:ext cx="4657725" cy="3137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8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E38E51-D3FD-4213-8315-9AF2AC849AD1}"/>
              </a:ext>
            </a:extLst>
          </p:cNvPr>
          <p:cNvSpPr/>
          <p:nvPr/>
        </p:nvSpPr>
        <p:spPr>
          <a:xfrm>
            <a:off x="3472821" y="328647"/>
            <a:ext cx="5246342" cy="90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K-XARP</a:t>
            </a:r>
            <a:endParaRPr lang="ko-KR" altLang="en-US" sz="4000" b="1" i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9CA883BF-021B-4897-8BF2-C97322983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05" y="2424127"/>
            <a:ext cx="2892589" cy="289258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698184-BDD8-4112-9841-8C5D581B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0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E38E51-D3FD-4213-8315-9AF2AC849AD1}"/>
              </a:ext>
            </a:extLst>
          </p:cNvPr>
          <p:cNvSpPr/>
          <p:nvPr/>
        </p:nvSpPr>
        <p:spPr>
          <a:xfrm>
            <a:off x="3472821" y="328647"/>
            <a:ext cx="5246342" cy="90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40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E12AA-C874-4641-AD17-B06DE5CF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B1F61-575B-407E-BB76-7753CB8DD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191" y="1747404"/>
            <a:ext cx="4555602" cy="4608946"/>
          </a:xfrm>
          <a:prstGeom prst="rect">
            <a:avLst/>
          </a:prstGeom>
          <a:effectLst>
            <a:outerShdw blurRad="1016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844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E38E51-D3FD-4213-8315-9AF2AC849AD1}"/>
              </a:ext>
            </a:extLst>
          </p:cNvPr>
          <p:cNvSpPr/>
          <p:nvPr/>
        </p:nvSpPr>
        <p:spPr>
          <a:xfrm>
            <a:off x="3472821" y="328647"/>
            <a:ext cx="5246342" cy="90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40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E12AA-C874-4641-AD17-B06DE5CF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48BE7C-C388-41CF-B2A9-AA2BEC42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4" y="1520559"/>
            <a:ext cx="4120374" cy="48357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B72FAF-97AD-4DD7-B0BC-422D8B752AC8}"/>
              </a:ext>
            </a:extLst>
          </p:cNvPr>
          <p:cNvSpPr/>
          <p:nvPr/>
        </p:nvSpPr>
        <p:spPr>
          <a:xfrm>
            <a:off x="745604" y="1520559"/>
            <a:ext cx="1291540" cy="20406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04AAC3-0979-453D-A106-E1DB76A94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04" y="2768909"/>
            <a:ext cx="9096375" cy="2047875"/>
          </a:xfrm>
          <a:prstGeom prst="rect">
            <a:avLst/>
          </a:prstGeom>
          <a:effectLst>
            <a:outerShdw blurRad="1016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074FF4-ADC7-4D44-9564-5AC03C66DD2A}"/>
              </a:ext>
            </a:extLst>
          </p:cNvPr>
          <p:cNvSpPr txBox="1"/>
          <p:nvPr/>
        </p:nvSpPr>
        <p:spPr>
          <a:xfrm>
            <a:off x="9502815" y="4340507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E38E51-D3FD-4213-8315-9AF2AC849AD1}"/>
              </a:ext>
            </a:extLst>
          </p:cNvPr>
          <p:cNvSpPr/>
          <p:nvPr/>
        </p:nvSpPr>
        <p:spPr>
          <a:xfrm>
            <a:off x="3472821" y="328647"/>
            <a:ext cx="5246342" cy="90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40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E12AA-C874-4641-AD17-B06DE5CF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48BE7C-C388-41CF-B2A9-AA2BEC42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4" y="1520559"/>
            <a:ext cx="4120374" cy="48357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B72FAF-97AD-4DD7-B0BC-422D8B752AC8}"/>
              </a:ext>
            </a:extLst>
          </p:cNvPr>
          <p:cNvSpPr/>
          <p:nvPr/>
        </p:nvSpPr>
        <p:spPr>
          <a:xfrm>
            <a:off x="745604" y="1520559"/>
            <a:ext cx="1291540" cy="20406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0A52E-8CB1-4224-B06B-042D392A5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79" y="2538593"/>
            <a:ext cx="9115425" cy="2266950"/>
          </a:xfrm>
          <a:prstGeom prst="rect">
            <a:avLst/>
          </a:prstGeom>
          <a:effectLst>
            <a:outerShdw blurRad="1016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AFB1DB-6817-4E04-B433-FD88968FA7E8}"/>
              </a:ext>
            </a:extLst>
          </p:cNvPr>
          <p:cNvSpPr txBox="1"/>
          <p:nvPr/>
        </p:nvSpPr>
        <p:spPr>
          <a:xfrm>
            <a:off x="9780608" y="4340507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Reply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26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E38E51-D3FD-4213-8315-9AF2AC849AD1}"/>
              </a:ext>
            </a:extLst>
          </p:cNvPr>
          <p:cNvSpPr/>
          <p:nvPr/>
        </p:nvSpPr>
        <p:spPr>
          <a:xfrm>
            <a:off x="3472821" y="328647"/>
            <a:ext cx="5246342" cy="90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40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E12AA-C874-4641-AD17-B06DE5CF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48BE7C-C388-41CF-B2A9-AA2BEC42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4" y="1520559"/>
            <a:ext cx="4120374" cy="48357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B72FAF-97AD-4DD7-B0BC-422D8B752AC8}"/>
              </a:ext>
            </a:extLst>
          </p:cNvPr>
          <p:cNvSpPr/>
          <p:nvPr/>
        </p:nvSpPr>
        <p:spPr>
          <a:xfrm>
            <a:off x="745604" y="1934157"/>
            <a:ext cx="1488310" cy="2650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8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E38E51-D3FD-4213-8315-9AF2AC849AD1}"/>
              </a:ext>
            </a:extLst>
          </p:cNvPr>
          <p:cNvSpPr/>
          <p:nvPr/>
        </p:nvSpPr>
        <p:spPr>
          <a:xfrm>
            <a:off x="3472821" y="328647"/>
            <a:ext cx="5246342" cy="90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40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E12AA-C874-4641-AD17-B06DE5CF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48BE7C-C388-41CF-B2A9-AA2BEC42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4" y="1520559"/>
            <a:ext cx="4120374" cy="4835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33B73B-975A-4E25-A35E-9DED927A6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742" y="2703031"/>
            <a:ext cx="7988500" cy="2179630"/>
          </a:xfrm>
          <a:prstGeom prst="rect">
            <a:avLst/>
          </a:prstGeom>
          <a:effectLst>
            <a:outerShdw blurRad="1016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EBB309-C1AD-48AA-B483-F7FA2B06131E}"/>
              </a:ext>
            </a:extLst>
          </p:cNvPr>
          <p:cNvSpPr/>
          <p:nvPr/>
        </p:nvSpPr>
        <p:spPr>
          <a:xfrm>
            <a:off x="745604" y="1934157"/>
            <a:ext cx="1488310" cy="2650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0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E38E51-D3FD-4213-8315-9AF2AC849AD1}"/>
              </a:ext>
            </a:extLst>
          </p:cNvPr>
          <p:cNvSpPr/>
          <p:nvPr/>
        </p:nvSpPr>
        <p:spPr>
          <a:xfrm>
            <a:off x="3472821" y="328647"/>
            <a:ext cx="5246342" cy="90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40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E12AA-C874-4641-AD17-B06DE5CF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48BE7C-C388-41CF-B2A9-AA2BEC42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4" y="1520559"/>
            <a:ext cx="4120374" cy="48357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EBB309-C1AD-48AA-B483-F7FA2B06131E}"/>
              </a:ext>
            </a:extLst>
          </p:cNvPr>
          <p:cNvSpPr/>
          <p:nvPr/>
        </p:nvSpPr>
        <p:spPr>
          <a:xfrm>
            <a:off x="745604" y="3240912"/>
            <a:ext cx="1488310" cy="2228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6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E38E51-D3FD-4213-8315-9AF2AC849AD1}"/>
              </a:ext>
            </a:extLst>
          </p:cNvPr>
          <p:cNvSpPr/>
          <p:nvPr/>
        </p:nvSpPr>
        <p:spPr>
          <a:xfrm>
            <a:off x="3472821" y="328647"/>
            <a:ext cx="5246342" cy="90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40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E12AA-C874-4641-AD17-B06DE5CF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48BE7C-C388-41CF-B2A9-AA2BEC42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4" y="1520559"/>
            <a:ext cx="4120374" cy="48357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C36FF8-87F7-4456-9324-EDD30170F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235" y="1338094"/>
            <a:ext cx="6185513" cy="5383381"/>
          </a:xfrm>
          <a:prstGeom prst="rect">
            <a:avLst/>
          </a:prstGeom>
          <a:effectLst>
            <a:outerShdw blurRad="1016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4529F09-19FB-4CEB-8B34-E61B6410673B}"/>
              </a:ext>
            </a:extLst>
          </p:cNvPr>
          <p:cNvSpPr/>
          <p:nvPr/>
        </p:nvSpPr>
        <p:spPr>
          <a:xfrm>
            <a:off x="745604" y="3240912"/>
            <a:ext cx="1488310" cy="2228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0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E38E51-D3FD-4213-8315-9AF2AC849AD1}"/>
              </a:ext>
            </a:extLst>
          </p:cNvPr>
          <p:cNvSpPr/>
          <p:nvPr/>
        </p:nvSpPr>
        <p:spPr>
          <a:xfrm>
            <a:off x="3472821" y="328647"/>
            <a:ext cx="5246342" cy="90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40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E12AA-C874-4641-AD17-B06DE5CF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14561-068A-4D00-A63F-B7869A7E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17" y="2558224"/>
            <a:ext cx="8896350" cy="2009775"/>
          </a:xfrm>
          <a:prstGeom prst="rect">
            <a:avLst/>
          </a:prstGeom>
          <a:effectLst>
            <a:outerShdw blurRad="1016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2A81CF9-D455-48E4-9338-0FF26606EB9D}"/>
              </a:ext>
            </a:extLst>
          </p:cNvPr>
          <p:cNvSpPr/>
          <p:nvPr/>
        </p:nvSpPr>
        <p:spPr>
          <a:xfrm>
            <a:off x="3789745" y="2997843"/>
            <a:ext cx="6615895" cy="3356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84E780A-2E5B-4316-9CC7-50130A9138BB}"/>
              </a:ext>
            </a:extLst>
          </p:cNvPr>
          <p:cNvCxnSpPr>
            <a:cxnSpLocks/>
          </p:cNvCxnSpPr>
          <p:nvPr/>
        </p:nvCxnSpPr>
        <p:spPr>
          <a:xfrm>
            <a:off x="6095995" y="2556650"/>
            <a:ext cx="0" cy="92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시계이(가) 표시된 사진&#10;&#10;자동 생성된 설명">
            <a:extLst>
              <a:ext uri="{FF2B5EF4-FFF2-40B4-BE49-F238E27FC236}">
                <a16:creationId xmlns:a16="http://schemas.microsoft.com/office/drawing/2014/main" id="{F3E29504-AC4B-4AA6-8C60-DC931EA16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98" y="4842825"/>
            <a:ext cx="1088905" cy="1088905"/>
          </a:xfrm>
          <a:prstGeom prst="rect">
            <a:avLst/>
          </a:prstGeom>
        </p:spPr>
      </p:pic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id="{779FC69D-7DEA-4631-AD5C-7CD53B9856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99" y="4842825"/>
            <a:ext cx="1088905" cy="1088905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rot="16200000" flipV="1">
            <a:off x="6096000" y="1933851"/>
            <a:ext cx="0" cy="9000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AA7610-9560-4C17-AA4C-6C6DE95CF143}"/>
              </a:ext>
            </a:extLst>
          </p:cNvPr>
          <p:cNvSpPr/>
          <p:nvPr/>
        </p:nvSpPr>
        <p:spPr>
          <a:xfrm>
            <a:off x="4495643" y="325849"/>
            <a:ext cx="320070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FF0000"/>
                </a:solidFill>
              </a:rPr>
              <a:t>ARP </a:t>
            </a:r>
            <a:r>
              <a:rPr lang="en-US" altLang="ko-KR" sz="4000" b="1" i="1" kern="0" dirty="0"/>
              <a:t>Table</a:t>
            </a:r>
            <a:endParaRPr lang="en-US" altLang="ko-KR" sz="5400" b="1" i="1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90B7E7-4063-4C6B-8415-8D8A4F8C1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959" y="3487997"/>
            <a:ext cx="1504950" cy="57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D25900-CFBA-4549-B311-E5E71CBD5F1B}"/>
              </a:ext>
            </a:extLst>
          </p:cNvPr>
          <p:cNvSpPr txBox="1"/>
          <p:nvPr/>
        </p:nvSpPr>
        <p:spPr>
          <a:xfrm>
            <a:off x="3502732" y="5958711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192.168.1.10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438A1D-4541-469A-A971-0B5C0E9F83FF}"/>
              </a:ext>
            </a:extLst>
          </p:cNvPr>
          <p:cNvSpPr txBox="1"/>
          <p:nvPr/>
        </p:nvSpPr>
        <p:spPr>
          <a:xfrm>
            <a:off x="7054431" y="5966247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192.168.1.20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714E4-23D7-4EFB-88DE-9F1F9DF48A1E}"/>
              </a:ext>
            </a:extLst>
          </p:cNvPr>
          <p:cNvSpPr txBox="1"/>
          <p:nvPr/>
        </p:nvSpPr>
        <p:spPr>
          <a:xfrm>
            <a:off x="3890260" y="5062008"/>
            <a:ext cx="8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BB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85201B3-765E-41F1-9FC2-0A254237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52966-2C20-4CFA-B8A9-F5D4A9D21164}"/>
              </a:ext>
            </a:extLst>
          </p:cNvPr>
          <p:cNvSpPr txBox="1"/>
          <p:nvPr/>
        </p:nvSpPr>
        <p:spPr>
          <a:xfrm>
            <a:off x="5666105" y="2155164"/>
            <a:ext cx="8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F97549-75C2-4A78-A485-87E9D1BD11E7}"/>
              </a:ext>
            </a:extLst>
          </p:cNvPr>
          <p:cNvSpPr txBox="1"/>
          <p:nvPr/>
        </p:nvSpPr>
        <p:spPr>
          <a:xfrm>
            <a:off x="5278577" y="2747912"/>
            <a:ext cx="16348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192.168.1.1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B9ED5A9-AE52-4D34-9295-796ED1007278}"/>
              </a:ext>
            </a:extLst>
          </p:cNvPr>
          <p:cNvCxnSpPr>
            <a:cxnSpLocks/>
          </p:cNvCxnSpPr>
          <p:nvPr/>
        </p:nvCxnSpPr>
        <p:spPr>
          <a:xfrm>
            <a:off x="6675881" y="4095009"/>
            <a:ext cx="651517" cy="7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E01DBF-F553-4D94-8870-02676FDD315B}"/>
              </a:ext>
            </a:extLst>
          </p:cNvPr>
          <p:cNvCxnSpPr>
            <a:cxnSpLocks/>
          </p:cNvCxnSpPr>
          <p:nvPr/>
        </p:nvCxnSpPr>
        <p:spPr>
          <a:xfrm flipH="1">
            <a:off x="4864606" y="4157768"/>
            <a:ext cx="538667" cy="68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523BB87-7DD2-4F75-80B1-082E60BAF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788" y="1729832"/>
            <a:ext cx="1172416" cy="10969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DF3058-DA87-4949-903C-96D7B37A812A}"/>
              </a:ext>
            </a:extLst>
          </p:cNvPr>
          <p:cNvSpPr txBox="1"/>
          <p:nvPr/>
        </p:nvSpPr>
        <p:spPr>
          <a:xfrm>
            <a:off x="5666105" y="2171241"/>
            <a:ext cx="8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AA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A1FDF3-1893-4D70-ADD5-12AA224E7267}"/>
              </a:ext>
            </a:extLst>
          </p:cNvPr>
          <p:cNvSpPr txBox="1"/>
          <p:nvPr/>
        </p:nvSpPr>
        <p:spPr>
          <a:xfrm>
            <a:off x="7441959" y="5064915"/>
            <a:ext cx="8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CC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459B0-EC76-4EA1-AF9D-64BCF5AE7DB3}"/>
              </a:ext>
            </a:extLst>
          </p:cNvPr>
          <p:cNvSpPr txBox="1"/>
          <p:nvPr/>
        </p:nvSpPr>
        <p:spPr>
          <a:xfrm>
            <a:off x="4013995" y="1235699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ko-KR"/>
              <a:t>IP–Mac</a:t>
            </a:r>
            <a:r>
              <a:rPr lang="ko-KR" altLang="ko-KR"/>
              <a:t>의 </a:t>
            </a:r>
            <a:r>
              <a:rPr lang="en-US" altLang="ko-KR"/>
              <a:t>1:1 </a:t>
            </a:r>
            <a:r>
              <a:rPr lang="ko-KR" altLang="ko-KR"/>
              <a:t>매칭 정보를 가지고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727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E38E51-D3FD-4213-8315-9AF2AC849AD1}"/>
              </a:ext>
            </a:extLst>
          </p:cNvPr>
          <p:cNvSpPr/>
          <p:nvPr/>
        </p:nvSpPr>
        <p:spPr>
          <a:xfrm>
            <a:off x="3472821" y="328647"/>
            <a:ext cx="5246342" cy="90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40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E12AA-C874-4641-AD17-B06DE5CF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9BE8842-8FE4-4030-A515-77C2CF37FBDE}"/>
              </a:ext>
            </a:extLst>
          </p:cNvPr>
          <p:cNvSpPr/>
          <p:nvPr/>
        </p:nvSpPr>
        <p:spPr>
          <a:xfrm>
            <a:off x="3112653" y="1881407"/>
            <a:ext cx="5775351" cy="4337656"/>
          </a:xfrm>
          <a:prstGeom prst="roundRect">
            <a:avLst>
              <a:gd name="adj" fmla="val 1733"/>
            </a:avLst>
          </a:prstGeom>
          <a:solidFill>
            <a:schemeClr val="bg1"/>
          </a:solidFill>
          <a:ln w="50800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123E51-E0A7-4FDA-B201-2FE24A21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562" y="2120864"/>
            <a:ext cx="5275535" cy="38587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29EE9D-436C-4A11-B288-4B941842275F}"/>
              </a:ext>
            </a:extLst>
          </p:cNvPr>
          <p:cNvSpPr/>
          <p:nvPr/>
        </p:nvSpPr>
        <p:spPr>
          <a:xfrm>
            <a:off x="3362563" y="4259483"/>
            <a:ext cx="5248038" cy="30094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34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26920" y="2515512"/>
            <a:ext cx="5938160" cy="168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000" b="1" i="1" kern="0" dirty="0">
                <a:solidFill>
                  <a:srgbClr val="FF0000"/>
                </a:solidFill>
              </a:rPr>
              <a:t>Q</a:t>
            </a:r>
            <a:r>
              <a:rPr lang="ko-KR" altLang="en-US" sz="6000" b="1" i="1" kern="0" dirty="0">
                <a:solidFill>
                  <a:srgbClr val="FF0000"/>
                </a:solidFill>
              </a:rPr>
              <a:t> </a:t>
            </a:r>
            <a:r>
              <a:rPr lang="en-US" altLang="ko-KR" sz="6000" b="1" i="1" kern="0" dirty="0">
                <a:solidFill>
                  <a:srgbClr val="FF0000"/>
                </a:solidFill>
              </a:rPr>
              <a:t>&amp;</a:t>
            </a:r>
            <a:r>
              <a:rPr lang="ko-KR" altLang="en-US" sz="6000" b="1" i="1" kern="0" dirty="0">
                <a:solidFill>
                  <a:srgbClr val="FF0000"/>
                </a:solidFill>
              </a:rPr>
              <a:t> </a:t>
            </a:r>
            <a:r>
              <a:rPr lang="en-US" altLang="ko-KR" sz="6000" b="1" i="1" kern="0" dirty="0">
                <a:solidFill>
                  <a:srgbClr val="FF0000"/>
                </a:solidFill>
              </a:rPr>
              <a:t>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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504C33-ACE6-410D-B4F3-615000BB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84E780A-2E5B-4316-9CC7-50130A9138BB}"/>
              </a:ext>
            </a:extLst>
          </p:cNvPr>
          <p:cNvCxnSpPr>
            <a:cxnSpLocks/>
          </p:cNvCxnSpPr>
          <p:nvPr/>
        </p:nvCxnSpPr>
        <p:spPr>
          <a:xfrm>
            <a:off x="6095995" y="2556650"/>
            <a:ext cx="0" cy="92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시계이(가) 표시된 사진&#10;&#10;자동 생성된 설명">
            <a:extLst>
              <a:ext uri="{FF2B5EF4-FFF2-40B4-BE49-F238E27FC236}">
                <a16:creationId xmlns:a16="http://schemas.microsoft.com/office/drawing/2014/main" id="{F3E29504-AC4B-4AA6-8C60-DC931EA16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98" y="4842825"/>
            <a:ext cx="1088905" cy="1088905"/>
          </a:xfrm>
          <a:prstGeom prst="rect">
            <a:avLst/>
          </a:prstGeom>
        </p:spPr>
      </p:pic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id="{779FC69D-7DEA-4631-AD5C-7CD53B9856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99" y="4842825"/>
            <a:ext cx="1088905" cy="1088905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rot="16200000" flipV="1">
            <a:off x="6096000" y="1933851"/>
            <a:ext cx="0" cy="9000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AA7610-9560-4C17-AA4C-6C6DE95CF143}"/>
              </a:ext>
            </a:extLst>
          </p:cNvPr>
          <p:cNvSpPr/>
          <p:nvPr/>
        </p:nvSpPr>
        <p:spPr>
          <a:xfrm>
            <a:off x="4495643" y="325849"/>
            <a:ext cx="320070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FF0000"/>
                </a:solidFill>
              </a:rPr>
              <a:t>ARP </a:t>
            </a:r>
            <a:r>
              <a:rPr lang="en-US" altLang="ko-KR" sz="4000" b="1" i="1" kern="0" dirty="0"/>
              <a:t>Table</a:t>
            </a:r>
            <a:endParaRPr lang="en-US" altLang="ko-KR" sz="5400" b="1" i="1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90B7E7-4063-4C6B-8415-8D8A4F8C1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959" y="3487997"/>
            <a:ext cx="1504950" cy="57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D25900-CFBA-4549-B311-E5E71CBD5F1B}"/>
              </a:ext>
            </a:extLst>
          </p:cNvPr>
          <p:cNvSpPr txBox="1"/>
          <p:nvPr/>
        </p:nvSpPr>
        <p:spPr>
          <a:xfrm>
            <a:off x="3502732" y="5958711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192.168.1.10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438A1D-4541-469A-A971-0B5C0E9F83FF}"/>
              </a:ext>
            </a:extLst>
          </p:cNvPr>
          <p:cNvSpPr txBox="1"/>
          <p:nvPr/>
        </p:nvSpPr>
        <p:spPr>
          <a:xfrm>
            <a:off x="7054431" y="5966247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192.168.1.20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714E4-23D7-4EFB-88DE-9F1F9DF48A1E}"/>
              </a:ext>
            </a:extLst>
          </p:cNvPr>
          <p:cNvSpPr txBox="1"/>
          <p:nvPr/>
        </p:nvSpPr>
        <p:spPr>
          <a:xfrm>
            <a:off x="3890260" y="5062008"/>
            <a:ext cx="8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BB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85201B3-765E-41F1-9FC2-0A254237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52966-2C20-4CFA-B8A9-F5D4A9D21164}"/>
              </a:ext>
            </a:extLst>
          </p:cNvPr>
          <p:cNvSpPr txBox="1"/>
          <p:nvPr/>
        </p:nvSpPr>
        <p:spPr>
          <a:xfrm>
            <a:off x="5666105" y="2155164"/>
            <a:ext cx="8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F97549-75C2-4A78-A485-87E9D1BD11E7}"/>
              </a:ext>
            </a:extLst>
          </p:cNvPr>
          <p:cNvSpPr txBox="1"/>
          <p:nvPr/>
        </p:nvSpPr>
        <p:spPr>
          <a:xfrm>
            <a:off x="5278577" y="2747912"/>
            <a:ext cx="16348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192.168.1.1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B9ED5A9-AE52-4D34-9295-796ED1007278}"/>
              </a:ext>
            </a:extLst>
          </p:cNvPr>
          <p:cNvCxnSpPr>
            <a:cxnSpLocks/>
          </p:cNvCxnSpPr>
          <p:nvPr/>
        </p:nvCxnSpPr>
        <p:spPr>
          <a:xfrm>
            <a:off x="6675881" y="4095009"/>
            <a:ext cx="651517" cy="7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E01DBF-F553-4D94-8870-02676FDD315B}"/>
              </a:ext>
            </a:extLst>
          </p:cNvPr>
          <p:cNvCxnSpPr>
            <a:cxnSpLocks/>
          </p:cNvCxnSpPr>
          <p:nvPr/>
        </p:nvCxnSpPr>
        <p:spPr>
          <a:xfrm flipH="1">
            <a:off x="4864606" y="4157768"/>
            <a:ext cx="538667" cy="68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523BB87-7DD2-4F75-80B1-082E60BAF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788" y="1729832"/>
            <a:ext cx="1172416" cy="10969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DF3058-DA87-4949-903C-96D7B37A812A}"/>
              </a:ext>
            </a:extLst>
          </p:cNvPr>
          <p:cNvSpPr txBox="1"/>
          <p:nvPr/>
        </p:nvSpPr>
        <p:spPr>
          <a:xfrm>
            <a:off x="5666105" y="2171241"/>
            <a:ext cx="8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AA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A1FDF3-1893-4D70-ADD5-12AA224E7267}"/>
              </a:ext>
            </a:extLst>
          </p:cNvPr>
          <p:cNvSpPr txBox="1"/>
          <p:nvPr/>
        </p:nvSpPr>
        <p:spPr>
          <a:xfrm>
            <a:off x="7441959" y="5064915"/>
            <a:ext cx="8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CC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459B0-EC76-4EA1-AF9D-64BCF5AE7DB3}"/>
              </a:ext>
            </a:extLst>
          </p:cNvPr>
          <p:cNvSpPr txBox="1"/>
          <p:nvPr/>
        </p:nvSpPr>
        <p:spPr>
          <a:xfrm>
            <a:off x="4013995" y="1235699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ko-KR"/>
              <a:t>IP–Mac</a:t>
            </a:r>
            <a:r>
              <a:rPr lang="ko-KR" altLang="ko-KR"/>
              <a:t>의 </a:t>
            </a:r>
            <a:r>
              <a:rPr lang="en-US" altLang="ko-KR"/>
              <a:t>1:1 </a:t>
            </a:r>
            <a:r>
              <a:rPr lang="ko-KR" altLang="ko-KR"/>
              <a:t>매칭 정보를 가지고 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FB3F4D4-1612-4796-A4D4-912BCA88FF8E}"/>
              </a:ext>
            </a:extLst>
          </p:cNvPr>
          <p:cNvSpPr/>
          <p:nvPr/>
        </p:nvSpPr>
        <p:spPr>
          <a:xfrm>
            <a:off x="4750040" y="2624689"/>
            <a:ext cx="2536876" cy="23315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3407C86-EB8C-4B28-8955-5331257AA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79" b="89809" l="7776" r="92224">
                        <a14:foregroundMark x1="8499" y1="33758" x2="8499" y2="33758"/>
                        <a14:foregroundMark x1="90235" y1="35456" x2="90235" y2="35456"/>
                        <a14:foregroundMark x1="92405" y1="35669" x2="92405" y2="35669"/>
                        <a14:foregroundMark x1="7776" y1="35032" x2="7776" y2="35032"/>
                        <a14:foregroundMark x1="28029" y1="50106" x2="28029" y2="50106"/>
                        <a14:foregroundMark x1="49548" y1="59873" x2="49548" y2="59873"/>
                        <a14:foregroundMark x1="53526" y1="85563" x2="53526" y2="85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7553" y="2672282"/>
            <a:ext cx="2536884" cy="216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26920" y="2515512"/>
            <a:ext cx="593816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000" b="1" i="1" kern="0" dirty="0">
                <a:solidFill>
                  <a:srgbClr val="FF0000"/>
                </a:solidFill>
              </a:rPr>
              <a:t>ARP </a:t>
            </a:r>
            <a:r>
              <a:rPr lang="en-US" altLang="ko-KR" sz="6000" b="1" i="1" kern="0" dirty="0"/>
              <a:t>Spoofing</a:t>
            </a:r>
            <a:endParaRPr lang="en-US" altLang="ko-KR" sz="3600" b="1" i="1" kern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9E0B4B-193A-47DD-9C3D-F3654715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8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07921" y="733010"/>
            <a:ext cx="11376158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FF0000"/>
                </a:solidFill>
              </a:rPr>
              <a:t>ARP </a:t>
            </a:r>
            <a:r>
              <a:rPr lang="en-US" altLang="ko-KR" sz="4800" b="1" i="1" kern="0" dirty="0"/>
              <a:t>Table </a:t>
            </a:r>
            <a:r>
              <a:rPr lang="ko-KR" altLang="en-US" sz="4800" b="1" i="1" kern="0" dirty="0"/>
              <a:t>정적으로 설정하기</a:t>
            </a:r>
            <a:endParaRPr lang="en-US" altLang="ko-KR" sz="2800" b="1" i="1" kern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9E0B4B-193A-47DD-9C3D-F3654715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DB4D8F6-A106-45E3-9C8D-F58E51938D0B}"/>
              </a:ext>
            </a:extLst>
          </p:cNvPr>
          <p:cNvSpPr/>
          <p:nvPr/>
        </p:nvSpPr>
        <p:spPr>
          <a:xfrm>
            <a:off x="1458410" y="3032568"/>
            <a:ext cx="4155311" cy="22339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ARP </a:t>
            </a:r>
            <a:r>
              <a:rPr lang="ko-KR" altLang="en-US" sz="3600" b="1" dirty="0">
                <a:solidFill>
                  <a:schemeClr val="tx1"/>
                </a:solidFill>
              </a:rPr>
              <a:t>명령어</a:t>
            </a:r>
            <a:r>
              <a:rPr lang="ko-KR" altLang="en-US" sz="3600" b="1" dirty="0"/>
              <a:t>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FCFE0DF-0D2A-494B-9904-05E510354D12}"/>
              </a:ext>
            </a:extLst>
          </p:cNvPr>
          <p:cNvSpPr/>
          <p:nvPr/>
        </p:nvSpPr>
        <p:spPr>
          <a:xfrm>
            <a:off x="6578281" y="3032568"/>
            <a:ext cx="4155311" cy="22339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>
                <a:solidFill>
                  <a:schemeClr val="tx1"/>
                </a:solidFill>
              </a:rPr>
              <a:t>netsh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ko-KR" altLang="en-US" sz="3600" b="1" dirty="0">
                <a:solidFill>
                  <a:schemeClr val="tx1"/>
                </a:solidFill>
              </a:rPr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52083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1180748" y="475880"/>
            <a:ext cx="11376158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FF0000"/>
                </a:solidFill>
              </a:rPr>
              <a:t>ARP </a:t>
            </a:r>
            <a:r>
              <a:rPr lang="en-US" altLang="ko-KR" sz="4800" b="1" i="1" kern="0" dirty="0"/>
              <a:t>Table </a:t>
            </a:r>
            <a:r>
              <a:rPr lang="ko-KR" altLang="en-US" sz="4800" b="1" i="1" kern="0" dirty="0"/>
              <a:t>정적으로 설정하기</a:t>
            </a:r>
            <a:endParaRPr lang="en-US" altLang="ko-KR" sz="2800" b="1" i="1" kern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9E0B4B-193A-47DD-9C3D-F3654715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FCFE0DF-0D2A-494B-9904-05E510354D12}"/>
              </a:ext>
            </a:extLst>
          </p:cNvPr>
          <p:cNvSpPr/>
          <p:nvPr/>
        </p:nvSpPr>
        <p:spPr>
          <a:xfrm>
            <a:off x="17490121" y="2703384"/>
            <a:ext cx="4155311" cy="22339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>
                <a:solidFill>
                  <a:schemeClr val="tx1"/>
                </a:solidFill>
              </a:rPr>
              <a:t>netsh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ko-KR" altLang="en-US" sz="3600" b="1" dirty="0">
                <a:solidFill>
                  <a:schemeClr val="tx1"/>
                </a:solidFill>
              </a:rPr>
              <a:t>명령어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29F1-D02D-4963-90A3-C4BA4DD68CF2}"/>
              </a:ext>
            </a:extLst>
          </p:cNvPr>
          <p:cNvSpPr txBox="1"/>
          <p:nvPr/>
        </p:nvSpPr>
        <p:spPr>
          <a:xfrm>
            <a:off x="4590288" y="1071749"/>
            <a:ext cx="301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ARP </a:t>
            </a:r>
            <a:r>
              <a:rPr lang="ko-KR" altLang="en-US" sz="3600" b="1" dirty="0"/>
              <a:t>명령어 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5D68B5-F539-4298-A0EF-D0668069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12" y="4937297"/>
            <a:ext cx="10118736" cy="6355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94C510-5371-4B72-9144-24F6BACE681D}"/>
              </a:ext>
            </a:extLst>
          </p:cNvPr>
          <p:cNvSpPr/>
          <p:nvPr/>
        </p:nvSpPr>
        <p:spPr>
          <a:xfrm>
            <a:off x="4416652" y="4937297"/>
            <a:ext cx="6764096" cy="6355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68DA6D-9FB1-4038-B67E-01EA1008E114}"/>
              </a:ext>
            </a:extLst>
          </p:cNvPr>
          <p:cNvSpPr/>
          <p:nvPr/>
        </p:nvSpPr>
        <p:spPr>
          <a:xfrm>
            <a:off x="2587752" y="2616827"/>
            <a:ext cx="7016496" cy="1673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/>
                </a:solidFill>
                <a:latin typeface="Apple SD Gothic Neo"/>
              </a:rPr>
              <a:t>arp</a:t>
            </a:r>
            <a:r>
              <a:rPr lang="en-US" altLang="ko-KR" sz="3200" dirty="0">
                <a:solidFill>
                  <a:schemeClr val="tx1"/>
                </a:solidFill>
                <a:latin typeface="Apple SD Gothic Neo"/>
              </a:rPr>
              <a:t> –s [IP</a:t>
            </a:r>
            <a:r>
              <a:rPr lang="ko-KR" altLang="en-US" sz="3200" dirty="0">
                <a:solidFill>
                  <a:schemeClr val="tx1"/>
                </a:solidFill>
                <a:latin typeface="Apple SD Gothic Neo"/>
              </a:rPr>
              <a:t>주소</a:t>
            </a:r>
            <a:r>
              <a:rPr lang="en-US" altLang="ko-KR" sz="3200" dirty="0">
                <a:solidFill>
                  <a:schemeClr val="tx1"/>
                </a:solidFill>
                <a:latin typeface="Apple SD Gothic Neo"/>
              </a:rPr>
              <a:t>] [MAC</a:t>
            </a:r>
            <a:r>
              <a:rPr lang="ko-KR" altLang="en-US" sz="3200" dirty="0">
                <a:solidFill>
                  <a:schemeClr val="tx1"/>
                </a:solidFill>
                <a:latin typeface="Apple SD Gothic Neo"/>
              </a:rPr>
              <a:t>주소</a:t>
            </a:r>
            <a:r>
              <a:rPr lang="en-US" altLang="ko-KR" sz="3200" dirty="0">
                <a:solidFill>
                  <a:schemeClr val="tx1"/>
                </a:solidFill>
                <a:latin typeface="Apple SD Gothic Neo"/>
              </a:rPr>
              <a:t>]</a:t>
            </a:r>
            <a:endParaRPr lang="ko-KR" altLang="en-US" sz="3200" dirty="0">
              <a:solidFill>
                <a:schemeClr val="tx1"/>
              </a:solidFill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237837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1180748" y="475880"/>
            <a:ext cx="11376158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FF0000"/>
                </a:solidFill>
              </a:rPr>
              <a:t>ARP </a:t>
            </a:r>
            <a:r>
              <a:rPr lang="en-US" altLang="ko-KR" sz="4800" b="1" i="1" kern="0" dirty="0"/>
              <a:t>Table </a:t>
            </a:r>
            <a:r>
              <a:rPr lang="ko-KR" altLang="en-US" sz="4800" b="1" i="1" kern="0" dirty="0"/>
              <a:t>정적으로 설정하기</a:t>
            </a:r>
            <a:endParaRPr lang="en-US" altLang="ko-KR" sz="2800" b="1" i="1" kern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9E0B4B-193A-47DD-9C3D-F3654715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FCFE0DF-0D2A-494B-9904-05E510354D12}"/>
              </a:ext>
            </a:extLst>
          </p:cNvPr>
          <p:cNvSpPr/>
          <p:nvPr/>
        </p:nvSpPr>
        <p:spPr>
          <a:xfrm>
            <a:off x="17490121" y="2703384"/>
            <a:ext cx="4155311" cy="22339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>
                <a:solidFill>
                  <a:schemeClr val="tx1"/>
                </a:solidFill>
              </a:rPr>
              <a:t>netsh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ko-KR" altLang="en-US" sz="3600" b="1" dirty="0">
                <a:solidFill>
                  <a:schemeClr val="tx1"/>
                </a:solidFill>
              </a:rPr>
              <a:t>명령어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29F1-D02D-4963-90A3-C4BA4DD68CF2}"/>
              </a:ext>
            </a:extLst>
          </p:cNvPr>
          <p:cNvSpPr txBox="1"/>
          <p:nvPr/>
        </p:nvSpPr>
        <p:spPr>
          <a:xfrm>
            <a:off x="4590288" y="1071749"/>
            <a:ext cx="301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ARP </a:t>
            </a:r>
            <a:r>
              <a:rPr lang="ko-KR" altLang="en-US" sz="3600" b="1" dirty="0"/>
              <a:t>명령어 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5D68B5-F539-4298-A0EF-D0668069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58" y="2079625"/>
            <a:ext cx="8535084" cy="5360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94C510-5371-4B72-9144-24F6BACE681D}"/>
              </a:ext>
            </a:extLst>
          </p:cNvPr>
          <p:cNvSpPr/>
          <p:nvPr/>
        </p:nvSpPr>
        <p:spPr>
          <a:xfrm>
            <a:off x="4498506" y="2079625"/>
            <a:ext cx="5865036" cy="53608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9CF2A5-6825-4439-A9CE-7F903E9A52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52" b="15759"/>
          <a:stretch/>
        </p:blipFill>
        <p:spPr>
          <a:xfrm>
            <a:off x="3482435" y="2700259"/>
            <a:ext cx="5227130" cy="400870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E95FCA-22E6-464F-941C-47B181E59E30}"/>
              </a:ext>
            </a:extLst>
          </p:cNvPr>
          <p:cNvSpPr/>
          <p:nvPr/>
        </p:nvSpPr>
        <p:spPr>
          <a:xfrm>
            <a:off x="3576828" y="3261716"/>
            <a:ext cx="5038343" cy="3167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D9D99B-37B2-44D6-BB9E-A5B88F1B781F}"/>
              </a:ext>
            </a:extLst>
          </p:cNvPr>
          <p:cNvSpPr/>
          <p:nvPr/>
        </p:nvSpPr>
        <p:spPr>
          <a:xfrm>
            <a:off x="3572257" y="5671881"/>
            <a:ext cx="5038343" cy="31674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3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0883106" y="545192"/>
            <a:ext cx="11376158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FF0000"/>
                </a:solidFill>
              </a:rPr>
              <a:t>ARP </a:t>
            </a:r>
            <a:r>
              <a:rPr lang="en-US" altLang="ko-KR" sz="4800" b="1" i="1" kern="0" dirty="0"/>
              <a:t>Table </a:t>
            </a:r>
            <a:r>
              <a:rPr lang="ko-KR" altLang="en-US" sz="4800" b="1" i="1" kern="0" dirty="0"/>
              <a:t>정적으로 설정하기</a:t>
            </a:r>
            <a:endParaRPr lang="en-US" altLang="ko-KR" sz="2800" b="1" i="1" kern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9E0B4B-193A-47DD-9C3D-F3654715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DB4D8F6-A106-45E3-9C8D-F58E51938D0B}"/>
              </a:ext>
            </a:extLst>
          </p:cNvPr>
          <p:cNvSpPr/>
          <p:nvPr/>
        </p:nvSpPr>
        <p:spPr>
          <a:xfrm>
            <a:off x="-9490006" y="3191064"/>
            <a:ext cx="4155311" cy="22339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ARP </a:t>
            </a:r>
            <a:r>
              <a:rPr lang="ko-KR" altLang="en-US" sz="3600" b="1" dirty="0">
                <a:solidFill>
                  <a:schemeClr val="tx1"/>
                </a:solidFill>
              </a:rPr>
              <a:t>명령어</a:t>
            </a:r>
            <a:r>
              <a:rPr lang="ko-KR" altLang="en-US" sz="3600" b="1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75555F-8993-461A-BF45-F8A39FA80B5A}"/>
              </a:ext>
            </a:extLst>
          </p:cNvPr>
          <p:cNvSpPr/>
          <p:nvPr/>
        </p:nvSpPr>
        <p:spPr>
          <a:xfrm>
            <a:off x="994409" y="2634476"/>
            <a:ext cx="10203179" cy="1673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rgbClr val="333333"/>
                </a:solidFill>
                <a:latin typeface="Apple SD Gothic Neo"/>
              </a:rPr>
              <a:t>netsh</a:t>
            </a:r>
            <a:r>
              <a:rPr lang="en-US" altLang="ko-KR" sz="3200" dirty="0">
                <a:solidFill>
                  <a:srgbClr val="333333"/>
                </a:solidFill>
                <a:latin typeface="Apple SD Gothic Neo"/>
              </a:rPr>
              <a:t> interface </a:t>
            </a:r>
            <a:r>
              <a:rPr lang="en-US" altLang="ko-KR" sz="3200" dirty="0" err="1">
                <a:solidFill>
                  <a:srgbClr val="333333"/>
                </a:solidFill>
                <a:latin typeface="Apple SD Gothic Neo"/>
              </a:rPr>
              <a:t>ip</a:t>
            </a:r>
            <a:r>
              <a:rPr lang="en-US" altLang="ko-KR" sz="3200" dirty="0">
                <a:solidFill>
                  <a:srgbClr val="333333"/>
                </a:solidFill>
                <a:latin typeface="Apple SD Gothic Neo"/>
              </a:rPr>
              <a:t> add neighbors "interface" &lt;</a:t>
            </a:r>
            <a:r>
              <a:rPr lang="en-US" altLang="ko-KR" sz="3200" dirty="0" err="1">
                <a:solidFill>
                  <a:srgbClr val="333333"/>
                </a:solidFill>
                <a:latin typeface="Apple SD Gothic Neo"/>
              </a:rPr>
              <a:t>ip</a:t>
            </a:r>
            <a:r>
              <a:rPr lang="en-US" altLang="ko-KR" sz="3200" dirty="0">
                <a:solidFill>
                  <a:srgbClr val="333333"/>
                </a:solidFill>
                <a:latin typeface="Apple SD Gothic Neo"/>
              </a:rPr>
              <a:t>&gt; &lt;MAC&gt;</a:t>
            </a:r>
            <a:endParaRPr lang="ko-KR" altLang="en-US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941718-4E0D-4E46-99F7-772D13D8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00" y="5150695"/>
            <a:ext cx="9862404" cy="7656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FC6BC-55CA-49DB-B102-C181178E4DDC}"/>
              </a:ext>
            </a:extLst>
          </p:cNvPr>
          <p:cNvSpPr/>
          <p:nvPr/>
        </p:nvSpPr>
        <p:spPr>
          <a:xfrm>
            <a:off x="3660748" y="5150695"/>
            <a:ext cx="7366452" cy="5063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E10DA-E4FB-4EAB-98EC-85342A080485}"/>
              </a:ext>
            </a:extLst>
          </p:cNvPr>
          <p:cNvSpPr txBox="1"/>
          <p:nvPr/>
        </p:nvSpPr>
        <p:spPr>
          <a:xfrm>
            <a:off x="4590288" y="775612"/>
            <a:ext cx="3011424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err="1"/>
              <a:t>netsh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명령어</a:t>
            </a:r>
            <a:endParaRPr lang="en-US" altLang="ko-KR" sz="3600" b="1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네트워크 설정 변경 명령어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855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0883106" y="545192"/>
            <a:ext cx="11376158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FF0000"/>
                </a:solidFill>
              </a:rPr>
              <a:t>ARP </a:t>
            </a:r>
            <a:r>
              <a:rPr lang="en-US" altLang="ko-KR" sz="4800" b="1" i="1" kern="0" dirty="0"/>
              <a:t>Table </a:t>
            </a:r>
            <a:r>
              <a:rPr lang="ko-KR" altLang="en-US" sz="4800" b="1" i="1" kern="0" dirty="0"/>
              <a:t>정적으로 설정하기</a:t>
            </a:r>
            <a:endParaRPr lang="en-US" altLang="ko-KR" sz="2800" b="1" i="1" kern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9E0B4B-193A-47DD-9C3D-F3654715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DB4D8F6-A106-45E3-9C8D-F58E51938D0B}"/>
              </a:ext>
            </a:extLst>
          </p:cNvPr>
          <p:cNvSpPr/>
          <p:nvPr/>
        </p:nvSpPr>
        <p:spPr>
          <a:xfrm>
            <a:off x="-9490006" y="3191064"/>
            <a:ext cx="4155311" cy="22339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ARP </a:t>
            </a:r>
            <a:r>
              <a:rPr lang="ko-KR" altLang="en-US" sz="3600" b="1" dirty="0">
                <a:solidFill>
                  <a:schemeClr val="tx1"/>
                </a:solidFill>
              </a:rPr>
              <a:t>명령어</a:t>
            </a:r>
            <a:r>
              <a:rPr lang="ko-KR" altLang="en-US" sz="3600" b="1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49AF59-DB72-49EB-8F51-33462394B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00" y="2034524"/>
            <a:ext cx="9862404" cy="76563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0F3194-6BE0-4A4C-ABFE-CC047255FC74}"/>
              </a:ext>
            </a:extLst>
          </p:cNvPr>
          <p:cNvSpPr/>
          <p:nvPr/>
        </p:nvSpPr>
        <p:spPr>
          <a:xfrm>
            <a:off x="3660748" y="2034524"/>
            <a:ext cx="7366452" cy="5063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1792D51-A175-4940-879E-F31FB20EC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2977896"/>
            <a:ext cx="4972050" cy="36195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5A008A-B223-428F-91FE-B36AB4F972BD}"/>
              </a:ext>
            </a:extLst>
          </p:cNvPr>
          <p:cNvSpPr/>
          <p:nvPr/>
        </p:nvSpPr>
        <p:spPr>
          <a:xfrm>
            <a:off x="3730999" y="4892422"/>
            <a:ext cx="4657725" cy="3137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A622A-105F-492D-BB19-208528F3728F}"/>
              </a:ext>
            </a:extLst>
          </p:cNvPr>
          <p:cNvSpPr txBox="1"/>
          <p:nvPr/>
        </p:nvSpPr>
        <p:spPr>
          <a:xfrm>
            <a:off x="4590288" y="775612"/>
            <a:ext cx="3011424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err="1"/>
              <a:t>netsh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명령어</a:t>
            </a:r>
            <a:endParaRPr lang="en-US" altLang="ko-KR" sz="3600" b="1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네트워크 설정 변경 명령어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638007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499</Words>
  <Application>Microsoft Office PowerPoint</Application>
  <PresentationFormat>와이드스크린</PresentationFormat>
  <Paragraphs>125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Apple SD Gothic Neo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현진</cp:lastModifiedBy>
  <cp:revision>81</cp:revision>
  <dcterms:created xsi:type="dcterms:W3CDTF">2020-06-26T02:32:40Z</dcterms:created>
  <dcterms:modified xsi:type="dcterms:W3CDTF">2020-08-03T06:30:23Z</dcterms:modified>
</cp:coreProperties>
</file>