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358" r:id="rId4"/>
    <p:sldId id="360" r:id="rId5"/>
    <p:sldId id="350" r:id="rId6"/>
    <p:sldId id="292" r:id="rId7"/>
    <p:sldId id="362" r:id="rId8"/>
    <p:sldId id="364" r:id="rId9"/>
    <p:sldId id="365" r:id="rId10"/>
    <p:sldId id="371" r:id="rId11"/>
    <p:sldId id="372" r:id="rId12"/>
    <p:sldId id="363" r:id="rId13"/>
    <p:sldId id="368" r:id="rId14"/>
    <p:sldId id="370" r:id="rId15"/>
    <p:sldId id="349" r:id="rId16"/>
  </p:sldIdLst>
  <p:sldSz cx="12192000" cy="6858000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나눔스퀘어" panose="020B0600000101010101" pitchFamily="50" charset="-127"/>
      <p:regular r:id="rId23"/>
    </p:embeddedFont>
    <p:embeddedFont>
      <p:font typeface="나눔스퀘어 Bold" panose="020B0600000101010101" pitchFamily="50" charset="-127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나눔스퀘어 Light" panose="020B0600000101010101" pitchFamily="50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2C17"/>
    <a:srgbClr val="827259"/>
    <a:srgbClr val="000F2E"/>
    <a:srgbClr val="B8A4BF"/>
    <a:srgbClr val="AB8EBC"/>
    <a:srgbClr val="D995A4"/>
    <a:srgbClr val="D7E1F5"/>
    <a:srgbClr val="CDEBFF"/>
    <a:srgbClr val="004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80784" autoAdjust="0"/>
  </p:normalViewPr>
  <p:slideViewPr>
    <p:cSldViewPr snapToGrid="0">
      <p:cViewPr varScale="1">
        <p:scale>
          <a:sx n="107" d="100"/>
          <a:sy n="107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EA563BD-01F4-4FD8-A6A5-BCBDD2F283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9ABB06-7F2E-4A67-8B3D-D4E9CB7AF3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B2FB-8BAF-4F99-A6E2-7809E5657B6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8204BB-1718-424A-AA9C-4FD99CBF19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20733-B2FC-440B-BCF5-B30010A05B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BF05F-0927-4962-83CE-03DB6C164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951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E961-9F93-4ECF-AB37-83925AD386E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9694D-7838-4DC5-94DB-0C7EB700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2143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23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보여질 화면은 모두 공격자 시점입니다</a:t>
            </a:r>
            <a:r>
              <a:rPr lang="en-US" altLang="ko-KR" dirty="0"/>
              <a:t>. </a:t>
            </a:r>
            <a:r>
              <a:rPr lang="ko-KR" altLang="en-US" dirty="0"/>
              <a:t>시나리오를 시현 해보면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우선 제가 만든 자유 게시판에서 </a:t>
            </a:r>
            <a:r>
              <a:rPr lang="en-US" altLang="ko-KR" dirty="0"/>
              <a:t>//photo.jpg</a:t>
            </a:r>
            <a:r>
              <a:rPr lang="ko-KR" altLang="en-US" dirty="0"/>
              <a:t>라는 파일을 업로드 합니다</a:t>
            </a:r>
            <a:r>
              <a:rPr lang="en-US" altLang="ko-KR" dirty="0"/>
              <a:t>. //</a:t>
            </a:r>
            <a:r>
              <a:rPr lang="ko-KR" altLang="en-US" dirty="0"/>
              <a:t>게시글이 정상적으로 올라간 것을 확인할 수 있고 </a:t>
            </a:r>
            <a:r>
              <a:rPr lang="en-US" altLang="ko-KR" dirty="0"/>
              <a:t>//</a:t>
            </a:r>
            <a:r>
              <a:rPr lang="ko-KR" altLang="en-US" dirty="0"/>
              <a:t>게시물을 들어가보면 이렇게 업로드한 사진이 보입니다</a:t>
            </a:r>
            <a:r>
              <a:rPr lang="en-US" altLang="ko-KR" dirty="0"/>
              <a:t>. //</a:t>
            </a:r>
            <a:r>
              <a:rPr lang="ko-KR" altLang="en-US" dirty="0"/>
              <a:t>여기서 </a:t>
            </a:r>
            <a:r>
              <a:rPr lang="ko-KR" altLang="en-US" dirty="0" err="1"/>
              <a:t>우클릭으로</a:t>
            </a:r>
            <a:r>
              <a:rPr lang="ko-KR" altLang="en-US" dirty="0"/>
              <a:t> 이미지 주소를 복사할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주소는 이미지가 업로드 되면서 서버 단에 저장된 경로라는 것을 알 수 있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//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 업로드 경로를 알아낼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675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아까와</a:t>
            </a:r>
            <a:r>
              <a:rPr lang="ko-KR" altLang="en-US" dirty="0"/>
              <a:t> 같은 상황에서 만약</a:t>
            </a:r>
            <a:r>
              <a:rPr lang="en-US" altLang="ko-KR" dirty="0"/>
              <a:t>, </a:t>
            </a:r>
            <a:r>
              <a:rPr lang="ko-KR" altLang="en-US" dirty="0"/>
              <a:t>복사 금지로 인해서 </a:t>
            </a:r>
            <a:r>
              <a:rPr lang="ko-KR" altLang="en-US" dirty="0" err="1"/>
              <a:t>우클릭이</a:t>
            </a:r>
            <a:r>
              <a:rPr lang="ko-KR" altLang="en-US" dirty="0"/>
              <a:t> 불가능할 경우 </a:t>
            </a:r>
            <a:r>
              <a:rPr lang="ko-KR" altLang="en-US" dirty="0" err="1"/>
              <a:t>버프슈트로</a:t>
            </a:r>
            <a:r>
              <a:rPr lang="ko-KR" altLang="en-US" dirty="0"/>
              <a:t> </a:t>
            </a:r>
            <a:r>
              <a:rPr lang="ko-KR" altLang="en-US" dirty="0" err="1"/>
              <a:t>리스폰스</a:t>
            </a:r>
            <a:r>
              <a:rPr lang="ko-KR" altLang="en-US" dirty="0"/>
              <a:t> 값을 확인하거나 개발자 도구로도 이미지가 불러와지는 경로를 확인할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110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</a:t>
            </a:r>
            <a:r>
              <a:rPr lang="en-US" altLang="ko-KR" dirty="0" err="1"/>
              <a:t>shell.php</a:t>
            </a:r>
            <a:r>
              <a:rPr lang="ko-KR" altLang="en-US" dirty="0"/>
              <a:t>라는 </a:t>
            </a:r>
            <a:r>
              <a:rPr lang="en-US" altLang="ko-KR" dirty="0"/>
              <a:t>//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명령을 사용할 수 있는 웹 쉘을 업로드를 해줍니다</a:t>
            </a:r>
            <a:r>
              <a:rPr lang="en-US" altLang="ko-KR" dirty="0"/>
              <a:t>. //</a:t>
            </a:r>
            <a:r>
              <a:rPr lang="ko-KR" altLang="en-US" dirty="0"/>
              <a:t>게시글이 잘 올라간 것이 확인되면 </a:t>
            </a:r>
            <a:r>
              <a:rPr lang="en-US" altLang="ko-KR" dirty="0"/>
              <a:t>//</a:t>
            </a:r>
            <a:r>
              <a:rPr lang="ko-KR" altLang="en-US" dirty="0"/>
              <a:t>앞에서 알아낸 파일 업로드 경로를 통해 웹 쉘을 실행시킵니다</a:t>
            </a:r>
            <a:r>
              <a:rPr lang="en-US" altLang="ko-KR" dirty="0"/>
              <a:t>. //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경로를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표시하는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cd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명령어를 사용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했고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/>
              <a:t>정상적으로 출력되는 것을 보아 </a:t>
            </a:r>
            <a:r>
              <a:rPr lang="en-US" altLang="ko-KR" dirty="0" err="1"/>
              <a:t>cmd</a:t>
            </a:r>
            <a:r>
              <a:rPr lang="ko-KR" altLang="en-US" dirty="0"/>
              <a:t>도 잘 작동하고</a:t>
            </a:r>
            <a:r>
              <a:rPr lang="en-US" altLang="ko-KR" dirty="0"/>
              <a:t>, </a:t>
            </a:r>
            <a:r>
              <a:rPr lang="ko-KR" altLang="en-US" dirty="0"/>
              <a:t>업로드 경로가 일치하는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930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웹 쉘까지 다 올렸으니 </a:t>
            </a:r>
            <a:r>
              <a:rPr lang="en-US" altLang="ko-KR" dirty="0"/>
              <a:t>//test.bat </a:t>
            </a:r>
            <a:r>
              <a:rPr lang="ko-KR" altLang="en-US" dirty="0"/>
              <a:t>파일을 마지막으로 올려줍니다</a:t>
            </a:r>
            <a:r>
              <a:rPr lang="en-US" altLang="ko-KR" dirty="0"/>
              <a:t>. //</a:t>
            </a:r>
            <a:r>
              <a:rPr lang="ko-KR" altLang="en-US" dirty="0"/>
              <a:t>이렇게 세 파일을 모두 업로드를 하고</a:t>
            </a:r>
            <a:r>
              <a:rPr lang="en-US" altLang="ko-KR" dirty="0"/>
              <a:t>, //</a:t>
            </a:r>
            <a:r>
              <a:rPr lang="ko-KR" altLang="en-US" dirty="0"/>
              <a:t>서버 단에 제대로 파일이 업로드 됐는지 확인해봅니다</a:t>
            </a:r>
            <a:r>
              <a:rPr lang="en-US" altLang="ko-KR" dirty="0"/>
              <a:t>. </a:t>
            </a:r>
            <a:r>
              <a:rPr lang="ko-KR" altLang="en-US" dirty="0"/>
              <a:t>처음에 올렸던 이미지</a:t>
            </a:r>
            <a:r>
              <a:rPr lang="en-US" altLang="ko-KR" dirty="0"/>
              <a:t>, </a:t>
            </a:r>
            <a:r>
              <a:rPr lang="ko-KR" altLang="en-US" dirty="0"/>
              <a:t>웹 쉘</a:t>
            </a:r>
            <a:r>
              <a:rPr lang="en-US" altLang="ko-KR" dirty="0"/>
              <a:t>, </a:t>
            </a:r>
            <a:r>
              <a:rPr lang="ko-KR" altLang="en-US" dirty="0"/>
              <a:t>배치파일까지 세 개 다 파일 업로드를 통해 정상적으로 올라가 있는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175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파일을 다 올렸으면 이 배치 파일을 실행시켜서 피해자 </a:t>
            </a:r>
            <a:r>
              <a:rPr lang="en-US" altLang="ko-KR" dirty="0"/>
              <a:t>pc</a:t>
            </a:r>
            <a:r>
              <a:rPr lang="ko-KR" altLang="en-US" dirty="0"/>
              <a:t>의 정보를 확인하거나 유출할 수 있습니다</a:t>
            </a:r>
            <a:r>
              <a:rPr lang="en-US" altLang="ko-KR" dirty="0"/>
              <a:t>. //</a:t>
            </a:r>
            <a:r>
              <a:rPr lang="ko-KR" altLang="en-US" dirty="0"/>
              <a:t>아까 올렸던 </a:t>
            </a:r>
            <a:r>
              <a:rPr lang="en-US" altLang="ko-KR" dirty="0"/>
              <a:t>test.bat </a:t>
            </a:r>
            <a:r>
              <a:rPr lang="ko-KR" altLang="en-US" dirty="0"/>
              <a:t>파일을 웹 쉘을 통해 실행을 시켜줍니다</a:t>
            </a:r>
            <a:r>
              <a:rPr lang="en-US" altLang="ko-KR" dirty="0"/>
              <a:t>. //</a:t>
            </a:r>
            <a:r>
              <a:rPr lang="ko-KR" altLang="en-US" dirty="0"/>
              <a:t>이 배치파일은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cmd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명령어로 수집된 결과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a.txt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라는 파일에 저장되게 </a:t>
            </a:r>
            <a:r>
              <a:rPr lang="ko-KR" altLang="en-US" dirty="0"/>
              <a:t>작성했습니다</a:t>
            </a:r>
            <a:r>
              <a:rPr lang="en-US" altLang="ko-KR" dirty="0"/>
              <a:t>. //</a:t>
            </a:r>
            <a:r>
              <a:rPr lang="ko-KR" altLang="en-US" dirty="0"/>
              <a:t>저장된 </a:t>
            </a:r>
            <a:r>
              <a:rPr lang="en-US" altLang="ko-KR" dirty="0"/>
              <a:t>a.txt </a:t>
            </a:r>
            <a:r>
              <a:rPr lang="ko-KR" altLang="en-US" dirty="0"/>
              <a:t>파일은 배치 파일이 업로드 된 경로와 같은 곳에 저장이 되어있습니다</a:t>
            </a:r>
            <a:r>
              <a:rPr lang="en-US" altLang="ko-KR" dirty="0"/>
              <a:t>.</a:t>
            </a:r>
            <a:r>
              <a:rPr lang="ko-KR" altLang="en-US" dirty="0"/>
              <a:t> 동일한 경로에서 </a:t>
            </a:r>
            <a:r>
              <a:rPr lang="en-US" altLang="ko-KR" dirty="0"/>
              <a:t>a.txt</a:t>
            </a:r>
            <a:r>
              <a:rPr lang="ko-KR" altLang="en-US" dirty="0"/>
              <a:t>를 확인해보면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명령이 실행된 결과들을 모두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029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86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 업로드 취약점을 진행하기에 앞서</a:t>
            </a:r>
            <a:r>
              <a:rPr lang="en-US" altLang="ko-KR" dirty="0"/>
              <a:t>, </a:t>
            </a:r>
            <a:r>
              <a:rPr lang="ko-KR" altLang="en-US" dirty="0"/>
              <a:t>웹 쉘에 대해서 간단하게 설명하겠습니다</a:t>
            </a:r>
            <a:r>
              <a:rPr lang="en-US" altLang="ko-KR" dirty="0"/>
              <a:t>. </a:t>
            </a:r>
            <a:r>
              <a:rPr lang="ko-KR" altLang="en-US" dirty="0"/>
              <a:t>쉘이란 사용자에게 받은 지시를 하드웨어 지식으로 변경합니다</a:t>
            </a:r>
            <a:r>
              <a:rPr lang="en-US" altLang="ko-KR" dirty="0"/>
              <a:t>. </a:t>
            </a:r>
            <a:r>
              <a:rPr lang="ko-KR" altLang="en-US" dirty="0"/>
              <a:t>그리고 운영체제의 커널과 유저를 이어 주게 됩니다</a:t>
            </a:r>
            <a:r>
              <a:rPr lang="en-US" altLang="ko-KR" dirty="0"/>
              <a:t>. </a:t>
            </a:r>
            <a:r>
              <a:rPr lang="ko-KR" altLang="en-US" dirty="0"/>
              <a:t>여기서 웹 쉘은</a:t>
            </a:r>
            <a:r>
              <a:rPr lang="en-US" altLang="ko-KR" dirty="0"/>
              <a:t> </a:t>
            </a:r>
            <a:r>
              <a:rPr lang="ko-KR" altLang="en-US" dirty="0"/>
              <a:t>웹 사이트를 통해서 쉘을 여는 공격으로</a:t>
            </a:r>
            <a:r>
              <a:rPr lang="en-US" altLang="ko-KR" dirty="0"/>
              <a:t>,</a:t>
            </a:r>
            <a:r>
              <a:rPr lang="ko-KR" altLang="en-US" dirty="0"/>
              <a:t> 쉘을 통해서 서버에 명령어를 수행하는 파일 업로드 취약점에 많이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267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이런 웹 서비스의 구동 방법은 다음과 같습니다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먼저 클라이언트가 웹 사이트에 접속하면 웹 서비스가 실행되고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웹 어플리케이션이 실행된 후에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에 접근하게 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아파치가 웹 서버 구축과 실행을 시키고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서버사이드 언어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php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로 웹 사이트를 만듭니다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php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를 연동해서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mysql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로 서버에 정보를 저장하게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여기서 웹 어플리케이션이 파일 업로드 취약점을 사용되는 부분입니다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646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업로드 취약점은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주로 게시판 등에서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파일 업로드 기능을 악용하여 일반적으로 허용된 이미지 파일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워드 파일 이외의 악의적인 스크립트가 포함된 소스파일을 첨부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공격자가 서버상에서 스크립트를 실행시켜서 시스템 권한을 획득하거나 서버를 변조시키는 등의 방법으로 웹서버를 장악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이 취약점으로 접근 권한 상승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정보 유출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악성코드 배포 등의 공격이 일어날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36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시나리오 기획 및 설계입니다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운영체제는 </a:t>
            </a:r>
            <a:r>
              <a:rPr lang="en-US" altLang="ko-KR" dirty="0"/>
              <a:t>Windows 10, </a:t>
            </a:r>
            <a:r>
              <a:rPr lang="ko-KR" altLang="en-US" dirty="0"/>
              <a:t>웹 서버 개발은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 err="1"/>
              <a:t>mysql</a:t>
            </a:r>
            <a:r>
              <a:rPr lang="ko-KR" altLang="en-US" dirty="0"/>
              <a:t>을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76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시나리오는 다음과 같이 진행됩니다</a:t>
            </a:r>
            <a:r>
              <a:rPr lang="en-US" altLang="ko-KR" dirty="0"/>
              <a:t>. </a:t>
            </a:r>
            <a:r>
              <a:rPr lang="ko-KR" altLang="en-US" dirty="0"/>
              <a:t>우선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공격자는 홈페이지에 존재하는 파일 업로드 취약점을 이용하여 수행하고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1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사이트에 웹 쉘과 배치 파일을 업로드하여 웹으로 업로드 된 웹 쉘에 접근을 합니다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883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배치 파일을 실행시켜서 피해자 </a:t>
            </a:r>
            <a:r>
              <a:rPr lang="en-US" altLang="ko-KR" dirty="0"/>
              <a:t>pc</a:t>
            </a:r>
            <a:r>
              <a:rPr lang="ko-KR" altLang="en-US" dirty="0"/>
              <a:t>의 정보 확인 및 유출 등을 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31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F4267-0535-4666-AC19-4E1D11F3C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4CD2CA-E226-48A4-8E68-C7EADA09A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03CF6-7E5F-4EDD-ADF7-6438CA29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7C7-B605-4AC7-8BEF-43C049EFAC57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D0693-5045-4D81-92A4-FFF7E7EF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5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80F5E-D391-4F00-AA68-B8FB650B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0C238-1D7D-4A8A-891F-ED5CE783C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EA584-5B38-4F6A-B09C-A959C510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86E0-1005-475D-A76B-BF54595A2798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EAFDD-FF33-4DBD-B78E-F7C32CB6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72277-46D0-4D5B-B72E-2D1FCA8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DD69E5-123C-4F10-A13E-B2C2B3BC6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9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80DEC6-B10F-4ECF-B203-86E679AF2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719CC-A4D9-43ED-A85B-138C7E79C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4D67C-57E0-4C11-9AD6-EF249210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8CCA-CAD7-4670-9554-4C8C925AF3D7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C78EB-7389-4DDF-84C2-FE321BD7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5F093-74FC-4908-B4BD-C4D84DA3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DD69E5-123C-4F10-A13E-B2C2B3BC6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6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2985-5381-4FE8-945A-883836D0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AF108-8FBF-4ED2-9750-04E15A71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A8B43-1AEC-444C-8273-C95C2FFF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9B7A-9A71-465D-90BD-65B23AFDF628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9AC17-7E19-4681-8FA0-45A4D7EA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7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66671-6248-428E-8740-9864631B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13A30-5B9A-4F08-89D6-D2A63C952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23130-C28C-46FC-BB50-E9B62E05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6B9E-99CB-4DEA-A1F8-4F83A3EFB595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798F7-BD9A-4B55-8D3B-6E08795D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AC070-D2C0-4DBE-BB38-48721383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DD69E5-123C-4F10-A13E-B2C2B3BC6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1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CECC0-5A37-412A-AF70-3C6DBB7B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B8C10-1545-4664-AD59-74E66F078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AE274A-83DE-45B8-BCCB-754775021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5F7174-D600-4957-A74A-58018C00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9C90-9EC8-495A-8316-3587F6BE7063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6FB8C-84DD-4398-AA90-B9B1D316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010E5-3C00-47DD-9255-65F036F4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DD69E5-123C-4F10-A13E-B2C2B3BC6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78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AC7D7-1A21-4978-841B-4F255170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F16F3-CAC4-467B-9614-2A6BCE85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5EBEA-AB14-4A2F-8976-1988CC85B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AEC04F-3F2F-4F22-855D-C8F3D8B89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8E1E8-9B31-463D-98F9-15DE81262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05AB96-DAD3-48F8-82AF-F22B21E7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E354-CB0D-4A91-BAC2-6D507BDCE73A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F50A7E-D925-4B5E-9DAB-C9368BF5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18F1C5-F7C6-491A-A990-721583F6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DD69E5-123C-4F10-A13E-B2C2B3BC6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22E3F-C32F-4596-9E14-C1F50A3D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140E07-DA3E-4616-AE1F-2388B0DA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FF4C-BCA7-4124-A7C8-0D96D63C4151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918C5-9260-43A0-8D53-77A7ECEB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4AA409-0D74-4E54-B39B-166897F2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DD69E5-123C-4F10-A13E-B2C2B3BC6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4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CAD5D7-CE11-40FA-8982-580DA679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12A5-CF22-4158-A701-A5D809F05F77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505423-D98C-42D1-A5D7-B497532A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40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60162-853E-49E6-BC4A-7EED825C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11D23-9D6D-49D6-827D-90D4E7C66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C4906-34F5-4452-A8AD-5C16A31C1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38640-1860-4C4B-A616-2F86B5DB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6B71-FA2B-407D-A897-79AAA28085BF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62414-E5EB-4F7E-9EB5-1E6C3B95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EC2891-D483-4A91-A147-55C0E700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DD69E5-123C-4F10-A13E-B2C2B3BC6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2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72A0A-573A-4DD5-9DB0-B9B64DFB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2550AC-657E-4BDA-B6D6-D3EFD3121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261DF-3F94-45AA-AB13-B8EF57394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CB356-5C74-4E1F-94AD-F245293D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BA0E-B7B3-4672-9107-EC712EE0B579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2EE36-0961-406A-8150-852340CA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77449-D75C-4AE3-AD8C-B95A039A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DD69E5-123C-4F10-A13E-B2C2B3BC6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9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120483-2422-40E5-8009-B687442B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83773-1736-41BF-B944-88127A42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2B4E8-0BB6-43AF-B623-5BC8F7CE9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DD42-528C-4742-959E-323A42F9A582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DEFB9-85E7-4D79-9B9E-42B1A6E6D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4A4F9DB-8C59-48E6-8D3F-75D2CF0A3B7B}"/>
              </a:ext>
            </a:extLst>
          </p:cNvPr>
          <p:cNvSpPr txBox="1">
            <a:spLocks/>
          </p:cNvSpPr>
          <p:nvPr userDrawn="1"/>
        </p:nvSpPr>
        <p:spPr>
          <a:xfrm>
            <a:off x="9278257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9CA6794-AC2C-4791-BFE8-16303AA4D5B9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‹#›</a:t>
            </a:fld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/15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4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CF325-BC24-4D79-81E5-E62F7C3BD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32" y="904544"/>
            <a:ext cx="11023922" cy="2288226"/>
          </a:xfrm>
        </p:spPr>
        <p:txBody>
          <a:bodyPr>
            <a:noAutofit/>
          </a:bodyPr>
          <a:lstStyle/>
          <a:p>
            <a:pPr algn="l"/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업로드 취약점을 이용한</a:t>
            </a:r>
            <a:b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악성코드 배포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2EB14-1824-4499-B5FB-4056FBD11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33" y="5764191"/>
            <a:ext cx="3728529" cy="684929"/>
          </a:xfrm>
        </p:spPr>
        <p:txBody>
          <a:bodyPr>
            <a:normAutofit/>
          </a:bodyPr>
          <a:lstStyle/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91914028 </a:t>
            </a:r>
            <a:r>
              <a:rPr lang="ko-KR" altLang="en-US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이유경</a:t>
            </a:r>
            <a:endParaRPr lang="en-US" altLang="ko-KR" sz="15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33693-76C3-4A19-A855-57A8834EC220}"/>
              </a:ext>
            </a:extLst>
          </p:cNvPr>
          <p:cNvSpPr txBox="1"/>
          <p:nvPr/>
        </p:nvSpPr>
        <p:spPr>
          <a:xfrm>
            <a:off x="701232" y="3192770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210603</a:t>
            </a:r>
            <a:endParaRPr lang="ko-KR" altLang="en-US" sz="3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39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35DD645-C80C-4073-8172-7C91100548C6}"/>
              </a:ext>
            </a:extLst>
          </p:cNvPr>
          <p:cNvSpPr txBox="1"/>
          <p:nvPr/>
        </p:nvSpPr>
        <p:spPr>
          <a:xfrm>
            <a:off x="133650" y="1397018"/>
            <a:ext cx="10697636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공격자는 홈페이지에 존재하는 파일 업로드 취약점을 이용하여 수행 </a:t>
            </a:r>
            <a:r>
              <a:rPr lang="en-US" altLang="ko-KR" dirty="0">
                <a:solidFill>
                  <a:srgbClr val="FF56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ko-KR" altLang="en-US" dirty="0">
                <a:solidFill>
                  <a:srgbClr val="FF56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업로드 경로 알아내기 </a:t>
            </a:r>
            <a:endParaRPr lang="ko-KR" altLang="en-US" dirty="0">
              <a:solidFill>
                <a:srgbClr val="FF565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EB5725-9C1E-4D07-B86C-73CB11C3AC1F}"/>
              </a:ext>
            </a:extLst>
          </p:cNvPr>
          <p:cNvSpPr/>
          <p:nvPr/>
        </p:nvSpPr>
        <p:spPr>
          <a:xfrm>
            <a:off x="0" y="0"/>
            <a:ext cx="12192000" cy="1397018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65FEF59B-7F31-4680-95D9-76FABF715785}"/>
              </a:ext>
            </a:extLst>
          </p:cNvPr>
          <p:cNvSpPr txBox="1">
            <a:spLocks/>
          </p:cNvSpPr>
          <p:nvPr/>
        </p:nvSpPr>
        <p:spPr>
          <a:xfrm>
            <a:off x="267300" y="325316"/>
            <a:ext cx="5896864" cy="1154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2-2.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B68FF7-F298-4C1A-B1F0-1BFE9242B774}"/>
              </a:ext>
            </a:extLst>
          </p:cNvPr>
          <p:cNvSpPr/>
          <p:nvPr/>
        </p:nvSpPr>
        <p:spPr>
          <a:xfrm>
            <a:off x="0" y="358262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AE736-C1C4-40BE-849D-2DCFB60234E5}"/>
              </a:ext>
            </a:extLst>
          </p:cNvPr>
          <p:cNvSpPr txBox="1"/>
          <p:nvPr/>
        </p:nvSpPr>
        <p:spPr>
          <a:xfrm>
            <a:off x="229616" y="197537"/>
            <a:ext cx="1421384" cy="400110"/>
          </a:xfrm>
          <a:prstGeom prst="rect">
            <a:avLst/>
          </a:prstGeom>
          <a:solidFill>
            <a:srgbClr val="002C17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2. </a:t>
            </a:r>
            <a:r>
              <a:rPr lang="ko-KR" altLang="en-US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시나리오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A5ADCA-8630-4512-96B3-FE9459A2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46" y="2027462"/>
            <a:ext cx="4076938" cy="4156705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924F61-AF3F-4E7D-B955-573CAB994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215" y="2015891"/>
            <a:ext cx="6104928" cy="1493339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172CD9-2D8B-48A2-9CAD-9F0AA01B7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215" y="3598373"/>
            <a:ext cx="2563814" cy="258606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4521CA-E54D-406D-9387-92144A2FE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455" y="3697511"/>
            <a:ext cx="4266688" cy="1668385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D8482E6-55D9-467C-91CD-40DB6EBBB2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713" y="5604980"/>
            <a:ext cx="8230749" cy="704948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F26B4AF-D12D-4BA8-A115-D08E8ED353A4}"/>
              </a:ext>
            </a:extLst>
          </p:cNvPr>
          <p:cNvSpPr/>
          <p:nvPr/>
        </p:nvSpPr>
        <p:spPr>
          <a:xfrm>
            <a:off x="4287958" y="5943600"/>
            <a:ext cx="2035628" cy="272143"/>
          </a:xfrm>
          <a:prstGeom prst="roundRect">
            <a:avLst/>
          </a:prstGeom>
          <a:noFill/>
          <a:ln w="19050">
            <a:solidFill>
              <a:srgbClr val="FF56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2A1CB81-7192-43BE-B6B0-F6851F582CE8}"/>
              </a:ext>
            </a:extLst>
          </p:cNvPr>
          <p:cNvSpPr/>
          <p:nvPr/>
        </p:nvSpPr>
        <p:spPr>
          <a:xfrm>
            <a:off x="958371" y="5681768"/>
            <a:ext cx="774965" cy="184551"/>
          </a:xfrm>
          <a:prstGeom prst="roundRect">
            <a:avLst/>
          </a:prstGeom>
          <a:noFill/>
          <a:ln w="19050">
            <a:solidFill>
              <a:srgbClr val="FF56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7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35DD645-C80C-4073-8172-7C91100548C6}"/>
              </a:ext>
            </a:extLst>
          </p:cNvPr>
          <p:cNvSpPr txBox="1"/>
          <p:nvPr/>
        </p:nvSpPr>
        <p:spPr>
          <a:xfrm>
            <a:off x="133650" y="1397018"/>
            <a:ext cx="10697636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공격자는 홈페이지에 존재하는 파일 업로드 취약점을 이용하여 수행 </a:t>
            </a:r>
            <a:r>
              <a:rPr lang="en-US" altLang="ko-KR" dirty="0">
                <a:solidFill>
                  <a:srgbClr val="FF56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ko-KR" altLang="en-US" dirty="0">
                <a:solidFill>
                  <a:srgbClr val="FF565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업로드 경로 알아내기 </a:t>
            </a:r>
            <a:endParaRPr lang="ko-KR" altLang="en-US" dirty="0">
              <a:solidFill>
                <a:srgbClr val="FF565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EB5725-9C1E-4D07-B86C-73CB11C3AC1F}"/>
              </a:ext>
            </a:extLst>
          </p:cNvPr>
          <p:cNvSpPr/>
          <p:nvPr/>
        </p:nvSpPr>
        <p:spPr>
          <a:xfrm>
            <a:off x="0" y="0"/>
            <a:ext cx="12192000" cy="1397018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65FEF59B-7F31-4680-95D9-76FABF715785}"/>
              </a:ext>
            </a:extLst>
          </p:cNvPr>
          <p:cNvSpPr txBox="1">
            <a:spLocks/>
          </p:cNvSpPr>
          <p:nvPr/>
        </p:nvSpPr>
        <p:spPr>
          <a:xfrm>
            <a:off x="267300" y="325316"/>
            <a:ext cx="5896864" cy="1154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2-2.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B68FF7-F298-4C1A-B1F0-1BFE9242B774}"/>
              </a:ext>
            </a:extLst>
          </p:cNvPr>
          <p:cNvSpPr/>
          <p:nvPr/>
        </p:nvSpPr>
        <p:spPr>
          <a:xfrm>
            <a:off x="0" y="358262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AE736-C1C4-40BE-849D-2DCFB60234E5}"/>
              </a:ext>
            </a:extLst>
          </p:cNvPr>
          <p:cNvSpPr txBox="1"/>
          <p:nvPr/>
        </p:nvSpPr>
        <p:spPr>
          <a:xfrm>
            <a:off x="229616" y="197537"/>
            <a:ext cx="1421384" cy="400110"/>
          </a:xfrm>
          <a:prstGeom prst="rect">
            <a:avLst/>
          </a:prstGeom>
          <a:solidFill>
            <a:srgbClr val="002C17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2. </a:t>
            </a:r>
            <a:r>
              <a:rPr lang="ko-KR" altLang="en-US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시나리오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A5ADCA-8630-4512-96B3-FE9459A2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46" y="2027462"/>
            <a:ext cx="4076938" cy="4156705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924F61-AF3F-4E7D-B955-573CAB994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215" y="2015891"/>
            <a:ext cx="6104928" cy="1493339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2A1CB81-7192-43BE-B6B0-F6851F582CE8}"/>
              </a:ext>
            </a:extLst>
          </p:cNvPr>
          <p:cNvSpPr/>
          <p:nvPr/>
        </p:nvSpPr>
        <p:spPr>
          <a:xfrm>
            <a:off x="958371" y="5681768"/>
            <a:ext cx="774965" cy="184551"/>
          </a:xfrm>
          <a:prstGeom prst="roundRect">
            <a:avLst/>
          </a:prstGeom>
          <a:noFill/>
          <a:ln w="19050">
            <a:solidFill>
              <a:srgbClr val="FF56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9AD9C0-DC1D-46A4-AB11-3F19DEE6B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430" y="4105814"/>
            <a:ext cx="3347713" cy="722328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7EE293-F960-4FB1-9CF9-2E484C26F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215" y="3599861"/>
            <a:ext cx="2562075" cy="2584306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Text Box 33">
            <a:extLst>
              <a:ext uri="{FF2B5EF4-FFF2-40B4-BE49-F238E27FC236}">
                <a16:creationId xmlns:a16="http://schemas.microsoft.com/office/drawing/2014/main" id="{9B62F241-D806-46C7-B998-FC322CFEF88C}"/>
              </a:ext>
            </a:extLst>
          </p:cNvPr>
          <p:cNvSpPr txBox="1"/>
          <p:nvPr/>
        </p:nvSpPr>
        <p:spPr>
          <a:xfrm>
            <a:off x="8096430" y="3653424"/>
            <a:ext cx="1382106" cy="3276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Burp Suite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F8C0BD-933A-4E79-97B4-AA0A0D2DE8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430" y="5600725"/>
            <a:ext cx="3347713" cy="53118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Box 33">
            <a:extLst>
              <a:ext uri="{FF2B5EF4-FFF2-40B4-BE49-F238E27FC236}">
                <a16:creationId xmlns:a16="http://schemas.microsoft.com/office/drawing/2014/main" id="{9E3366D0-D1BA-4B85-A5D8-AAC980CE7677}"/>
              </a:ext>
            </a:extLst>
          </p:cNvPr>
          <p:cNvSpPr txBox="1"/>
          <p:nvPr/>
        </p:nvSpPr>
        <p:spPr>
          <a:xfrm>
            <a:off x="8096430" y="5151447"/>
            <a:ext cx="1382106" cy="3276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 도구로 확인</a:t>
            </a:r>
          </a:p>
        </p:txBody>
      </p:sp>
    </p:spTree>
    <p:extLst>
      <p:ext uri="{BB962C8B-B14F-4D97-AF65-F5344CB8AC3E}">
        <p14:creationId xmlns:p14="http://schemas.microsoft.com/office/powerpoint/2010/main" val="38870851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EB5725-9C1E-4D07-B86C-73CB11C3AC1F}"/>
              </a:ext>
            </a:extLst>
          </p:cNvPr>
          <p:cNvSpPr/>
          <p:nvPr/>
        </p:nvSpPr>
        <p:spPr>
          <a:xfrm>
            <a:off x="0" y="0"/>
            <a:ext cx="12192000" cy="1397018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65FEF59B-7F31-4680-95D9-76FABF715785}"/>
              </a:ext>
            </a:extLst>
          </p:cNvPr>
          <p:cNvSpPr txBox="1">
            <a:spLocks/>
          </p:cNvSpPr>
          <p:nvPr/>
        </p:nvSpPr>
        <p:spPr>
          <a:xfrm>
            <a:off x="267300" y="325316"/>
            <a:ext cx="5896864" cy="1154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2-2.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F64DF-99CD-493A-9E45-3964A7532749}"/>
              </a:ext>
            </a:extLst>
          </p:cNvPr>
          <p:cNvSpPr txBox="1"/>
          <p:nvPr/>
        </p:nvSpPr>
        <p:spPr>
          <a:xfrm>
            <a:off x="133650" y="1397018"/>
            <a:ext cx="861060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웹 사이트에 웹 쉘과 배치 파일을 업로드하여 웹으로 업로드 된 웹 쉘에 접근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53B26C-7251-44C6-A236-A2C1B9B5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03" y="1994665"/>
            <a:ext cx="4197857" cy="4242849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CCB7FC-3D28-4360-B509-A919E54DBB4E}"/>
              </a:ext>
            </a:extLst>
          </p:cNvPr>
          <p:cNvSpPr/>
          <p:nvPr/>
        </p:nvSpPr>
        <p:spPr>
          <a:xfrm>
            <a:off x="0" y="358262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AE736-C1C4-40BE-849D-2DCFB60234E5}"/>
              </a:ext>
            </a:extLst>
          </p:cNvPr>
          <p:cNvSpPr txBox="1"/>
          <p:nvPr/>
        </p:nvSpPr>
        <p:spPr>
          <a:xfrm>
            <a:off x="229616" y="197537"/>
            <a:ext cx="1421384" cy="400110"/>
          </a:xfrm>
          <a:prstGeom prst="rect">
            <a:avLst/>
          </a:prstGeom>
          <a:solidFill>
            <a:srgbClr val="002C17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2. </a:t>
            </a:r>
            <a:r>
              <a:rPr lang="ko-KR" altLang="en-US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시나리오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CF57159-F847-46AD-B622-E89A4D47B464}"/>
              </a:ext>
            </a:extLst>
          </p:cNvPr>
          <p:cNvSpPr/>
          <p:nvPr/>
        </p:nvSpPr>
        <p:spPr>
          <a:xfrm>
            <a:off x="1096527" y="5723919"/>
            <a:ext cx="743159" cy="208795"/>
          </a:xfrm>
          <a:prstGeom prst="roundRect">
            <a:avLst/>
          </a:prstGeom>
          <a:noFill/>
          <a:ln w="19050">
            <a:solidFill>
              <a:srgbClr val="FF56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8E89B9B-5F3C-4745-8299-B56BCF532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9686" y="3013438"/>
            <a:ext cx="5066700" cy="243002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C142A8-66DA-4709-B9A5-C6769A3B8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107" y="2023534"/>
            <a:ext cx="5723493" cy="155245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93661AD-5210-4497-BB04-B0FD1C463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064" y="4259644"/>
            <a:ext cx="6525536" cy="743054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7484828-929C-4297-BCCC-CAE396FCA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0987" y="5132460"/>
            <a:ext cx="6466613" cy="1105054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CB70B67-A359-4284-AE4E-1B42098D3F06}"/>
              </a:ext>
            </a:extLst>
          </p:cNvPr>
          <p:cNvSpPr/>
          <p:nvPr/>
        </p:nvSpPr>
        <p:spPr>
          <a:xfrm>
            <a:off x="8817428" y="4282760"/>
            <a:ext cx="598714" cy="242759"/>
          </a:xfrm>
          <a:prstGeom prst="roundRect">
            <a:avLst/>
          </a:prstGeom>
          <a:noFill/>
          <a:ln w="19050">
            <a:solidFill>
              <a:srgbClr val="FF56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5480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B068C6-6493-4E86-8CD9-34796EDC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71" y="1994665"/>
            <a:ext cx="4258218" cy="4253735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EB5725-9C1E-4D07-B86C-73CB11C3AC1F}"/>
              </a:ext>
            </a:extLst>
          </p:cNvPr>
          <p:cNvSpPr/>
          <p:nvPr/>
        </p:nvSpPr>
        <p:spPr>
          <a:xfrm>
            <a:off x="0" y="0"/>
            <a:ext cx="12192000" cy="1397018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65FEF59B-7F31-4680-95D9-76FABF715785}"/>
              </a:ext>
            </a:extLst>
          </p:cNvPr>
          <p:cNvSpPr txBox="1">
            <a:spLocks/>
          </p:cNvSpPr>
          <p:nvPr/>
        </p:nvSpPr>
        <p:spPr>
          <a:xfrm>
            <a:off x="267300" y="325316"/>
            <a:ext cx="5896864" cy="1154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2-2.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F64DF-99CD-493A-9E45-3964A7532749}"/>
              </a:ext>
            </a:extLst>
          </p:cNvPr>
          <p:cNvSpPr txBox="1"/>
          <p:nvPr/>
        </p:nvSpPr>
        <p:spPr>
          <a:xfrm>
            <a:off x="133650" y="1397018"/>
            <a:ext cx="861060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웹 사이트에 웹 쉘과 배치 파일을 업로드하여 웹으로 업로드 된 웹 쉘에 접근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CCB7FC-3D28-4360-B509-A919E54DBB4E}"/>
              </a:ext>
            </a:extLst>
          </p:cNvPr>
          <p:cNvSpPr/>
          <p:nvPr/>
        </p:nvSpPr>
        <p:spPr>
          <a:xfrm>
            <a:off x="0" y="358262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AE736-C1C4-40BE-849D-2DCFB60234E5}"/>
              </a:ext>
            </a:extLst>
          </p:cNvPr>
          <p:cNvSpPr txBox="1"/>
          <p:nvPr/>
        </p:nvSpPr>
        <p:spPr>
          <a:xfrm>
            <a:off x="229616" y="197537"/>
            <a:ext cx="1421384" cy="400110"/>
          </a:xfrm>
          <a:prstGeom prst="rect">
            <a:avLst/>
          </a:prstGeom>
          <a:solidFill>
            <a:srgbClr val="002C17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2. </a:t>
            </a:r>
            <a:r>
              <a:rPr lang="ko-KR" altLang="en-US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시나리오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245EA6-10F9-4D3C-BF4A-4109CE0C0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94665"/>
            <a:ext cx="4876436" cy="1529452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4EF41F-C445-4855-92A7-082AD734C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732" y="4094428"/>
            <a:ext cx="3686689" cy="1619476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5945D58-20F1-4EE6-8C4C-5740175AC2B7}"/>
              </a:ext>
            </a:extLst>
          </p:cNvPr>
          <p:cNvSpPr/>
          <p:nvPr/>
        </p:nvSpPr>
        <p:spPr>
          <a:xfrm>
            <a:off x="1598676" y="5713904"/>
            <a:ext cx="724991" cy="197040"/>
          </a:xfrm>
          <a:prstGeom prst="roundRect">
            <a:avLst/>
          </a:prstGeom>
          <a:noFill/>
          <a:ln w="19050">
            <a:solidFill>
              <a:srgbClr val="FF56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25C08D61-2B7F-44C3-AB67-849ED08AFA22}"/>
              </a:ext>
            </a:extLst>
          </p:cNvPr>
          <p:cNvSpPr txBox="1"/>
          <p:nvPr/>
        </p:nvSpPr>
        <p:spPr>
          <a:xfrm>
            <a:off x="5856894" y="5646196"/>
            <a:ext cx="819150" cy="3276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호스트 </a:t>
            </a:r>
            <a:r>
              <a:rPr 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A7AD3-B78D-49F1-BAC6-8A3A57087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0898" y="4094428"/>
            <a:ext cx="3821538" cy="1944123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 Box 33">
            <a:extLst>
              <a:ext uri="{FF2B5EF4-FFF2-40B4-BE49-F238E27FC236}">
                <a16:creationId xmlns:a16="http://schemas.microsoft.com/office/drawing/2014/main" id="{527C782D-D375-4B6E-8142-1A062A34D73E}"/>
              </a:ext>
            </a:extLst>
          </p:cNvPr>
          <p:cNvSpPr txBox="1"/>
          <p:nvPr/>
        </p:nvSpPr>
        <p:spPr>
          <a:xfrm>
            <a:off x="10004351" y="5935862"/>
            <a:ext cx="819150" cy="3276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web shell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242112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EB5725-9C1E-4D07-B86C-73CB11C3AC1F}"/>
              </a:ext>
            </a:extLst>
          </p:cNvPr>
          <p:cNvSpPr/>
          <p:nvPr/>
        </p:nvSpPr>
        <p:spPr>
          <a:xfrm>
            <a:off x="0" y="0"/>
            <a:ext cx="12192000" cy="1397018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65FEF59B-7F31-4680-95D9-76FABF715785}"/>
              </a:ext>
            </a:extLst>
          </p:cNvPr>
          <p:cNvSpPr txBox="1">
            <a:spLocks/>
          </p:cNvSpPr>
          <p:nvPr/>
        </p:nvSpPr>
        <p:spPr>
          <a:xfrm>
            <a:off x="267300" y="325316"/>
            <a:ext cx="5896864" cy="1154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2-2.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F64DF-99CD-493A-9E45-3964A7532749}"/>
              </a:ext>
            </a:extLst>
          </p:cNvPr>
          <p:cNvSpPr txBox="1"/>
          <p:nvPr/>
        </p:nvSpPr>
        <p:spPr>
          <a:xfrm>
            <a:off x="133650" y="1397018"/>
            <a:ext cx="861060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 배치 파일을 실행시켜 피해자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정보 확인 및 유출</a:t>
            </a:r>
            <a:endParaRPr lang="ko-KR" alt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67DFCA-8F9C-469A-980A-B8BC4618E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297"/>
          <a:stretch/>
        </p:blipFill>
        <p:spPr>
          <a:xfrm>
            <a:off x="836755" y="2293311"/>
            <a:ext cx="4386991" cy="540202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74BC38-A833-48F8-91B4-BA2A5DD3A3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357"/>
          <a:stretch/>
        </p:blipFill>
        <p:spPr>
          <a:xfrm>
            <a:off x="1521359" y="3261921"/>
            <a:ext cx="3702387" cy="2717952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08356E-B53A-4C4D-B5EA-F1FDB0574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386" y="2011117"/>
            <a:ext cx="2704196" cy="4649346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1727A9-D10D-4781-9AA9-705C6D778B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8"/>
          <a:stretch/>
        </p:blipFill>
        <p:spPr>
          <a:xfrm>
            <a:off x="8651049" y="2011117"/>
            <a:ext cx="2704196" cy="4649346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560F64-B051-42CF-BC11-D9C657AAC66C}"/>
              </a:ext>
            </a:extLst>
          </p:cNvPr>
          <p:cNvSpPr/>
          <p:nvPr/>
        </p:nvSpPr>
        <p:spPr>
          <a:xfrm>
            <a:off x="1" y="358261"/>
            <a:ext cx="26729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AE736-C1C4-40BE-849D-2DCFB60234E5}"/>
              </a:ext>
            </a:extLst>
          </p:cNvPr>
          <p:cNvSpPr txBox="1"/>
          <p:nvPr/>
        </p:nvSpPr>
        <p:spPr>
          <a:xfrm>
            <a:off x="229616" y="197537"/>
            <a:ext cx="1421384" cy="400110"/>
          </a:xfrm>
          <a:prstGeom prst="rect">
            <a:avLst/>
          </a:prstGeom>
          <a:solidFill>
            <a:srgbClr val="002C17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2. </a:t>
            </a:r>
            <a:r>
              <a:rPr lang="ko-KR" altLang="en-US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시나리오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EA72FB-EBFF-4F10-9796-325F44ED0FEE}"/>
              </a:ext>
            </a:extLst>
          </p:cNvPr>
          <p:cNvSpPr/>
          <p:nvPr/>
        </p:nvSpPr>
        <p:spPr>
          <a:xfrm>
            <a:off x="3975461" y="2325979"/>
            <a:ext cx="579121" cy="160160"/>
          </a:xfrm>
          <a:prstGeom prst="roundRect">
            <a:avLst/>
          </a:prstGeom>
          <a:noFill/>
          <a:ln w="19050">
            <a:solidFill>
              <a:srgbClr val="FF56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6324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5C4A18-9385-4B85-8848-D86C04B51552}"/>
              </a:ext>
            </a:extLst>
          </p:cNvPr>
          <p:cNvSpPr txBox="1">
            <a:spLocks/>
          </p:cNvSpPr>
          <p:nvPr/>
        </p:nvSpPr>
        <p:spPr>
          <a:xfrm>
            <a:off x="3958105" y="1854200"/>
            <a:ext cx="4275790" cy="3149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5400" dirty="0">
              <a:solidFill>
                <a:schemeClr val="accent2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D717A0-D2A9-4314-934D-9D7D231A817C}"/>
              </a:ext>
            </a:extLst>
          </p:cNvPr>
          <p:cNvCxnSpPr>
            <a:cxnSpLocks/>
          </p:cNvCxnSpPr>
          <p:nvPr/>
        </p:nvCxnSpPr>
        <p:spPr>
          <a:xfrm>
            <a:off x="-237490" y="2837748"/>
            <a:ext cx="156210" cy="0"/>
          </a:xfrm>
          <a:prstGeom prst="line">
            <a:avLst/>
          </a:prstGeom>
          <a:ln w="38100">
            <a:solidFill>
              <a:srgbClr val="002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B0AD7D-1388-4194-A3BE-07BDAE7DB1B3}"/>
              </a:ext>
            </a:extLst>
          </p:cNvPr>
          <p:cNvCxnSpPr>
            <a:cxnSpLocks/>
          </p:cNvCxnSpPr>
          <p:nvPr/>
        </p:nvCxnSpPr>
        <p:spPr>
          <a:xfrm>
            <a:off x="12293600" y="3919788"/>
            <a:ext cx="152400" cy="0"/>
          </a:xfrm>
          <a:prstGeom prst="line">
            <a:avLst/>
          </a:prstGeom>
          <a:ln w="38100">
            <a:solidFill>
              <a:srgbClr val="002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98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3A406-4387-46DB-8B04-840ED5AA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5126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FA563-9E6F-44DE-9062-4DA464FED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1499" y="1690690"/>
            <a:ext cx="3779252" cy="4802184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4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GothicNeo" panose="020B0500000101010101" pitchFamily="34" charset="-127"/>
              </a:rPr>
              <a:t>개요</a:t>
            </a:r>
            <a:br>
              <a:rPr lang="en-US" altLang="ko-KR" sz="4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GothicNeo" panose="020B0500000101010101" pitchFamily="34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34" charset="-127"/>
              </a:rPr>
              <a:t>1-1. 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34" charset="-127"/>
              </a:rPr>
              <a:t>웹 쉘</a:t>
            </a:r>
            <a:b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34" charset="-127"/>
              </a:rPr>
            </a:br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GothicNeo" panose="020B0500000101010101" pitchFamily="34" charset="-127"/>
              </a:rPr>
              <a:t>1-</a:t>
            </a: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34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34" charset="-127"/>
              </a:rPr>
              <a:t>웹 서비스 구동 방법</a:t>
            </a:r>
            <a:b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34" charset="-127"/>
              </a:rPr>
            </a:br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GothicNeo" panose="020B0500000101010101" pitchFamily="34" charset="-127"/>
              </a:rPr>
              <a:t>1-</a:t>
            </a: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34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34" charset="-127"/>
              </a:rPr>
              <a:t>파일 업로드 취약점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icrosoft GothicNeo" panose="020B0500000101010101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icrosoft GothicNeo" panose="020B0500000101010101" pitchFamily="34" charset="-127"/>
            </a:endParaRPr>
          </a:p>
          <a:p>
            <a:pPr marL="742950" indent="-742950">
              <a:lnSpc>
                <a:spcPct val="100000"/>
              </a:lnSpc>
              <a:buFont typeface="+mj-lt"/>
              <a:buAutoNum type="arabicPeriod" startAt="2"/>
            </a:pPr>
            <a:r>
              <a:rPr lang="ko-KR" altLang="en-US" sz="4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GothicNeo" panose="020B0500000101010101" pitchFamily="34" charset="-127"/>
              </a:rPr>
              <a:t>시나리오</a:t>
            </a:r>
            <a:br>
              <a:rPr lang="en-US" altLang="ko-KR" sz="4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GothicNeo" panose="020B0500000101010101" pitchFamily="34" charset="-127"/>
              </a:rPr>
            </a:br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GothicNeo" panose="020B0500000101010101" pitchFamily="34" charset="-127"/>
              </a:rPr>
              <a:t>2-</a:t>
            </a: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34" charset="-127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34" charset="-127"/>
              </a:rPr>
              <a:t>기획 및 설계</a:t>
            </a:r>
            <a:b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34" charset="-127"/>
              </a:rPr>
            </a:br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GothicNeo" panose="020B0500000101010101" pitchFamily="34" charset="-127"/>
              </a:rPr>
              <a:t>2-</a:t>
            </a: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34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34" charset="-127"/>
              </a:rPr>
              <a:t>시현</a:t>
            </a:r>
            <a:endParaRPr lang="en-US" altLang="ko-KR" sz="20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EDA71C-171B-497E-86B0-C729AB49232A}"/>
              </a:ext>
            </a:extLst>
          </p:cNvPr>
          <p:cNvSpPr/>
          <p:nvPr/>
        </p:nvSpPr>
        <p:spPr>
          <a:xfrm>
            <a:off x="553212" y="579120"/>
            <a:ext cx="259080" cy="49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85340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93351D4-EEB3-4F92-AEEC-5315E0CA09CD}"/>
              </a:ext>
            </a:extLst>
          </p:cNvPr>
          <p:cNvSpPr/>
          <p:nvPr/>
        </p:nvSpPr>
        <p:spPr>
          <a:xfrm>
            <a:off x="6626824" y="4263683"/>
            <a:ext cx="4930000" cy="22112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F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</a:t>
            </a:r>
            <a:r>
              <a:rPr lang="en-US" altLang="ko-KR" dirty="0">
                <a:solidFill>
                  <a:srgbClr val="000F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F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쉘</a:t>
            </a:r>
            <a:r>
              <a:rPr lang="en-US" altLang="ko-KR" dirty="0">
                <a:solidFill>
                  <a:srgbClr val="000F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(Shell)</a:t>
            </a:r>
          </a:p>
          <a:p>
            <a:pPr algn="ctr"/>
            <a:endParaRPr lang="en-US" altLang="ko-KR" dirty="0">
              <a:solidFill>
                <a:srgbClr val="000F2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000F2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사이트를 통해 쉘을 여는 공격</a:t>
            </a:r>
            <a:endParaRPr lang="en-US" altLang="ko-KR" dirty="0">
              <a:solidFill>
                <a:srgbClr val="000F2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000F2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쉘을 통해 서버에 명령어를 수행</a:t>
            </a:r>
            <a:endParaRPr lang="en-US" altLang="ko-KR" dirty="0">
              <a:solidFill>
                <a:srgbClr val="000F2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rgbClr val="000F2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업로드</a:t>
            </a:r>
            <a:endParaRPr lang="en-US" altLang="ko-KR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4435A690-34B2-4D6B-A330-D937C5F6E98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BF9470-B821-4792-B8AC-2D68B8139F03}"/>
              </a:ext>
            </a:extLst>
          </p:cNvPr>
          <p:cNvSpPr/>
          <p:nvPr/>
        </p:nvSpPr>
        <p:spPr>
          <a:xfrm>
            <a:off x="637784" y="4263683"/>
            <a:ext cx="4930000" cy="22112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F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쉘</a:t>
            </a:r>
            <a:r>
              <a:rPr lang="en-US" altLang="ko-KR" dirty="0">
                <a:solidFill>
                  <a:srgbClr val="000F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(Shell)</a:t>
            </a:r>
            <a:endParaRPr lang="en-US" altLang="ko-KR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사용자에게 받은 지시를 하드웨어 지식으로 변경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운영체제의 커널과 유저를 이어 줌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1F8318-4D5F-40CC-A8A4-9ABF177192CF}"/>
              </a:ext>
            </a:extLst>
          </p:cNvPr>
          <p:cNvSpPr/>
          <p:nvPr/>
        </p:nvSpPr>
        <p:spPr>
          <a:xfrm>
            <a:off x="0" y="0"/>
            <a:ext cx="12192000" cy="1397018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545AA5F-64AC-4309-9A97-1523DB0C4BC1}"/>
              </a:ext>
            </a:extLst>
          </p:cNvPr>
          <p:cNvSpPr txBox="1">
            <a:spLocks/>
          </p:cNvSpPr>
          <p:nvPr/>
        </p:nvSpPr>
        <p:spPr>
          <a:xfrm>
            <a:off x="267300" y="325316"/>
            <a:ext cx="5896864" cy="1154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1-1.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FCBC047-000A-41B1-820E-BD87F7E27BB6}"/>
              </a:ext>
            </a:extLst>
          </p:cNvPr>
          <p:cNvSpPr/>
          <p:nvPr/>
        </p:nvSpPr>
        <p:spPr>
          <a:xfrm>
            <a:off x="838200" y="356814"/>
            <a:ext cx="11353800" cy="471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835A61B-659C-463C-8A8C-BE147761F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60" y="2334835"/>
            <a:ext cx="1760328" cy="168812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5A387CC-8075-4F3E-BCAF-DAF6933B108D}"/>
              </a:ext>
            </a:extLst>
          </p:cNvPr>
          <p:cNvSpPr txBox="1"/>
          <p:nvPr/>
        </p:nvSpPr>
        <p:spPr>
          <a:xfrm>
            <a:off x="229616" y="197537"/>
            <a:ext cx="946041" cy="400110"/>
          </a:xfrm>
          <a:prstGeom prst="rect">
            <a:avLst/>
          </a:prstGeom>
          <a:solidFill>
            <a:srgbClr val="002C17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1. </a:t>
            </a:r>
            <a:r>
              <a:rPr lang="ko-KR" altLang="en-US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개요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EFC129F-1428-4EBD-B57A-7D91D04CCFFE}"/>
              </a:ext>
            </a:extLst>
          </p:cNvPr>
          <p:cNvGrpSpPr/>
          <p:nvPr/>
        </p:nvGrpSpPr>
        <p:grpSpPr>
          <a:xfrm>
            <a:off x="1046595" y="2309829"/>
            <a:ext cx="4112378" cy="2238341"/>
            <a:chOff x="1118636" y="2261300"/>
            <a:chExt cx="4112378" cy="2238341"/>
          </a:xfrm>
        </p:grpSpPr>
        <p:pic>
          <p:nvPicPr>
            <p:cNvPr id="36" name="그래픽 35" descr="남자 집단 단색으로 채워진">
              <a:extLst>
                <a:ext uri="{FF2B5EF4-FFF2-40B4-BE49-F238E27FC236}">
                  <a16:creationId xmlns:a16="http://schemas.microsoft.com/office/drawing/2014/main" id="{B6719DD8-16D2-493D-96C9-69A8F20FC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8636" y="3516666"/>
              <a:ext cx="982974" cy="982975"/>
            </a:xfrm>
            <a:prstGeom prst="rect">
              <a:avLst/>
            </a:prstGeom>
          </p:spPr>
        </p:pic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001E8E00-45F8-4BB1-ACDF-6F2516F2B779}"/>
                </a:ext>
              </a:extLst>
            </p:cNvPr>
            <p:cNvSpPr/>
            <p:nvPr/>
          </p:nvSpPr>
          <p:spPr>
            <a:xfrm>
              <a:off x="1616105" y="2267267"/>
              <a:ext cx="983726" cy="649880"/>
            </a:xfrm>
            <a:prstGeom prst="roundRect">
              <a:avLst/>
            </a:prstGeom>
            <a:noFill/>
            <a:ln w="19050">
              <a:solidFill>
                <a:srgbClr val="000F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0F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쉘</a:t>
              </a:r>
              <a:endParaRPr lang="en-US" altLang="ko-KR" sz="1200" dirty="0">
                <a:solidFill>
                  <a:srgbClr val="000F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000F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(Shell)</a:t>
              </a:r>
              <a:endPara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E3348305-3FA5-4663-A732-FEA7F415C285}"/>
                </a:ext>
              </a:extLst>
            </p:cNvPr>
            <p:cNvSpPr/>
            <p:nvPr/>
          </p:nvSpPr>
          <p:spPr>
            <a:xfrm>
              <a:off x="3967837" y="3685071"/>
              <a:ext cx="1263177" cy="649880"/>
            </a:xfrm>
            <a:prstGeom prst="roundRect">
              <a:avLst/>
            </a:prstGeom>
            <a:noFill/>
            <a:ln w="19050">
              <a:solidFill>
                <a:srgbClr val="000F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0F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하드웨어</a:t>
              </a:r>
              <a:endParaRPr lang="en-US" altLang="ko-KR" sz="1200" dirty="0">
                <a:solidFill>
                  <a:srgbClr val="000F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000F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(Hardware)</a:t>
              </a:r>
              <a:endPara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B8266D2-A3B6-4E2A-9ADE-448B80BF5868}"/>
                </a:ext>
              </a:extLst>
            </p:cNvPr>
            <p:cNvSpPr/>
            <p:nvPr/>
          </p:nvSpPr>
          <p:spPr>
            <a:xfrm>
              <a:off x="3485681" y="2261300"/>
              <a:ext cx="1113745" cy="649880"/>
            </a:xfrm>
            <a:prstGeom prst="roundRect">
              <a:avLst/>
            </a:prstGeom>
            <a:noFill/>
            <a:ln w="19050">
              <a:solidFill>
                <a:srgbClr val="000F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000F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커널</a:t>
              </a:r>
              <a:endParaRPr lang="en-US" altLang="ko-KR" sz="1200" dirty="0">
                <a:solidFill>
                  <a:srgbClr val="000F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1200" dirty="0">
                  <a:solidFill>
                    <a:srgbClr val="000F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(Kernel)</a:t>
              </a:r>
              <a:endPara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1" name="그래픽 40" descr="정렬 윤곽선">
              <a:extLst>
                <a:ext uri="{FF2B5EF4-FFF2-40B4-BE49-F238E27FC236}">
                  <a16:creationId xmlns:a16="http://schemas.microsoft.com/office/drawing/2014/main" id="{C877D061-189C-46EE-9C17-91902D176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00000">
              <a:off x="1519703" y="3009483"/>
              <a:ext cx="507344" cy="507344"/>
            </a:xfrm>
            <a:prstGeom prst="rect">
              <a:avLst/>
            </a:prstGeom>
          </p:spPr>
        </p:pic>
        <p:pic>
          <p:nvPicPr>
            <p:cNvPr id="43" name="그래픽 42" descr="정렬 윤곽선">
              <a:extLst>
                <a:ext uri="{FF2B5EF4-FFF2-40B4-BE49-F238E27FC236}">
                  <a16:creationId xmlns:a16="http://schemas.microsoft.com/office/drawing/2014/main" id="{68DA9788-614A-4E05-A652-A9CD97016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2789084" y="2332568"/>
              <a:ext cx="507344" cy="507344"/>
            </a:xfrm>
            <a:prstGeom prst="rect">
              <a:avLst/>
            </a:prstGeom>
          </p:spPr>
        </p:pic>
        <p:pic>
          <p:nvPicPr>
            <p:cNvPr id="57" name="그래픽 56" descr="정렬 윤곽선">
              <a:extLst>
                <a:ext uri="{FF2B5EF4-FFF2-40B4-BE49-F238E27FC236}">
                  <a16:creationId xmlns:a16="http://schemas.microsoft.com/office/drawing/2014/main" id="{4B00DA3A-5FAF-48B1-A409-88F2A779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9800000" flipH="1">
              <a:off x="4167184" y="3009485"/>
              <a:ext cx="507344" cy="507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19910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EB5725-9C1E-4D07-B86C-73CB11C3AC1F}"/>
              </a:ext>
            </a:extLst>
          </p:cNvPr>
          <p:cNvSpPr/>
          <p:nvPr/>
        </p:nvSpPr>
        <p:spPr>
          <a:xfrm>
            <a:off x="0" y="0"/>
            <a:ext cx="12192000" cy="1397018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65FEF59B-7F31-4680-95D9-76FABF715785}"/>
              </a:ext>
            </a:extLst>
          </p:cNvPr>
          <p:cNvSpPr txBox="1">
            <a:spLocks/>
          </p:cNvSpPr>
          <p:nvPr/>
        </p:nvSpPr>
        <p:spPr>
          <a:xfrm>
            <a:off x="267300" y="325316"/>
            <a:ext cx="5896864" cy="1154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1-2.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서비스 구동 방법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4435A690-34B2-4D6B-A330-D937C5F6E98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EAF144-7F88-4C26-ACF8-3D7E991BC342}"/>
              </a:ext>
            </a:extLst>
          </p:cNvPr>
          <p:cNvSpPr/>
          <p:nvPr/>
        </p:nvSpPr>
        <p:spPr>
          <a:xfrm>
            <a:off x="0" y="358262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E5B4E3-8766-421E-B6F4-667BECC222A2}"/>
              </a:ext>
            </a:extLst>
          </p:cNvPr>
          <p:cNvGrpSpPr/>
          <p:nvPr/>
        </p:nvGrpSpPr>
        <p:grpSpPr>
          <a:xfrm>
            <a:off x="868042" y="2191537"/>
            <a:ext cx="10455916" cy="1809757"/>
            <a:chOff x="868042" y="2191537"/>
            <a:chExt cx="10455916" cy="1809757"/>
          </a:xfrm>
        </p:grpSpPr>
        <p:pic>
          <p:nvPicPr>
            <p:cNvPr id="22" name="그래픽 21" descr="모니터 윤곽선">
              <a:extLst>
                <a:ext uri="{FF2B5EF4-FFF2-40B4-BE49-F238E27FC236}">
                  <a16:creationId xmlns:a16="http://schemas.microsoft.com/office/drawing/2014/main" id="{F8A92DAC-6922-40EE-ABDD-8676B04D3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042" y="2226937"/>
              <a:ext cx="1469747" cy="1469747"/>
            </a:xfrm>
            <a:prstGeom prst="rect">
              <a:avLst/>
            </a:prstGeom>
          </p:spPr>
        </p:pic>
        <p:pic>
          <p:nvPicPr>
            <p:cNvPr id="3" name="그래픽 2" descr="데이터베이스 단색으로 채워진">
              <a:extLst>
                <a:ext uri="{FF2B5EF4-FFF2-40B4-BE49-F238E27FC236}">
                  <a16:creationId xmlns:a16="http://schemas.microsoft.com/office/drawing/2014/main" id="{FDCFF541-6556-44C3-862E-A62DC8324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854211" y="2191537"/>
              <a:ext cx="1469747" cy="1469747"/>
            </a:xfrm>
            <a:prstGeom prst="rect">
              <a:avLst/>
            </a:prstGeom>
          </p:spPr>
        </p:pic>
        <p:pic>
          <p:nvPicPr>
            <p:cNvPr id="5" name="그래픽 4" descr="문서 윤곽선">
              <a:extLst>
                <a:ext uri="{FF2B5EF4-FFF2-40B4-BE49-F238E27FC236}">
                  <a16:creationId xmlns:a16="http://schemas.microsoft.com/office/drawing/2014/main" id="{71E5482E-8539-44BE-B905-D670FAA01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9691" y="2209237"/>
              <a:ext cx="1469747" cy="1469747"/>
            </a:xfrm>
            <a:prstGeom prst="rect">
              <a:avLst/>
            </a:prstGeom>
          </p:spPr>
        </p:pic>
        <p:pic>
          <p:nvPicPr>
            <p:cNvPr id="24" name="그래픽 23" descr="서버 단색으로 채워진">
              <a:extLst>
                <a:ext uri="{FF2B5EF4-FFF2-40B4-BE49-F238E27FC236}">
                  <a16:creationId xmlns:a16="http://schemas.microsoft.com/office/drawing/2014/main" id="{F28E7B37-F8CA-4289-A3FD-C7E02E2B3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65171" y="2244634"/>
              <a:ext cx="1469747" cy="1469747"/>
            </a:xfrm>
            <a:prstGeom prst="rect">
              <a:avLst/>
            </a:prstGeom>
          </p:spPr>
        </p:pic>
        <p:pic>
          <p:nvPicPr>
            <p:cNvPr id="31" name="그래픽 30" descr="정렬 윤곽선">
              <a:extLst>
                <a:ext uri="{FF2B5EF4-FFF2-40B4-BE49-F238E27FC236}">
                  <a16:creationId xmlns:a16="http://schemas.microsoft.com/office/drawing/2014/main" id="{624F25E8-80B2-42BA-8E4C-E709C686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2725678" y="2602402"/>
              <a:ext cx="754213" cy="754213"/>
            </a:xfrm>
            <a:prstGeom prst="rect">
              <a:avLst/>
            </a:prstGeom>
          </p:spPr>
        </p:pic>
        <p:pic>
          <p:nvPicPr>
            <p:cNvPr id="32" name="그래픽 31" descr="정렬 윤곽선">
              <a:extLst>
                <a:ext uri="{FF2B5EF4-FFF2-40B4-BE49-F238E27FC236}">
                  <a16:creationId xmlns:a16="http://schemas.microsoft.com/office/drawing/2014/main" id="{C7FBA971-2996-4089-B8C1-B49A3E83F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5720198" y="2602402"/>
              <a:ext cx="754213" cy="754213"/>
            </a:xfrm>
            <a:prstGeom prst="rect">
              <a:avLst/>
            </a:prstGeom>
          </p:spPr>
        </p:pic>
        <p:pic>
          <p:nvPicPr>
            <p:cNvPr id="33" name="그래픽 32" descr="정렬 윤곽선">
              <a:extLst>
                <a:ext uri="{FF2B5EF4-FFF2-40B4-BE49-F238E27FC236}">
                  <a16:creationId xmlns:a16="http://schemas.microsoft.com/office/drawing/2014/main" id="{B74218C3-50D7-4EA1-B0DD-32039D49F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8714718" y="2602402"/>
              <a:ext cx="754213" cy="75421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4E702AF-0A07-4B78-B9A2-1FE4B00F0B69}"/>
                </a:ext>
              </a:extLst>
            </p:cNvPr>
            <p:cNvSpPr txBox="1"/>
            <p:nvPr/>
          </p:nvSpPr>
          <p:spPr>
            <a:xfrm>
              <a:off x="1210523" y="363196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Client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76DAA-DD18-48E0-9883-56D493FEDF0F}"/>
                </a:ext>
              </a:extLst>
            </p:cNvPr>
            <p:cNvSpPr txBox="1"/>
            <p:nvPr/>
          </p:nvSpPr>
          <p:spPr>
            <a:xfrm>
              <a:off x="3914183" y="3631962"/>
              <a:ext cx="1372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Web server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E2070B-B23D-472B-9D16-180CCF3EF84D}"/>
                </a:ext>
              </a:extLst>
            </p:cNvPr>
            <p:cNvSpPr txBox="1"/>
            <p:nvPr/>
          </p:nvSpPr>
          <p:spPr>
            <a:xfrm>
              <a:off x="6692815" y="3631962"/>
              <a:ext cx="18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Web application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F38865-29E7-4AF0-9E23-4932E3CF4224}"/>
                </a:ext>
              </a:extLst>
            </p:cNvPr>
            <p:cNvSpPr txBox="1"/>
            <p:nvPr/>
          </p:nvSpPr>
          <p:spPr>
            <a:xfrm>
              <a:off x="10378023" y="3631962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F6AC146-DD6D-4C7D-8258-584FCD4C1B2B}"/>
              </a:ext>
            </a:extLst>
          </p:cNvPr>
          <p:cNvSpPr txBox="1"/>
          <p:nvPr/>
        </p:nvSpPr>
        <p:spPr>
          <a:xfrm>
            <a:off x="229616" y="197537"/>
            <a:ext cx="946041" cy="400110"/>
          </a:xfrm>
          <a:prstGeom prst="rect">
            <a:avLst/>
          </a:prstGeom>
          <a:solidFill>
            <a:srgbClr val="002C17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1. </a:t>
            </a:r>
            <a:r>
              <a:rPr lang="ko-KR" altLang="en-US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173CB-FEA3-4791-8342-1C2C1080F01B}"/>
              </a:ext>
            </a:extLst>
          </p:cNvPr>
          <p:cNvSpPr txBox="1"/>
          <p:nvPr/>
        </p:nvSpPr>
        <p:spPr>
          <a:xfrm>
            <a:off x="3872731" y="4272677"/>
            <a:ext cx="44465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Client :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사이트 접속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 server: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서비스 실행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en-US" altLang="ko-KR" dirty="0">
                <a:solidFill>
                  <a:schemeClr val="tx1"/>
                </a:solidFill>
                <a:highlight>
                  <a:srgbClr val="EADB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apache</a:t>
            </a:r>
          </a:p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 application: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사이트 개발 언어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en-US" altLang="ko-KR" dirty="0">
                <a:solidFill>
                  <a:schemeClr val="tx1"/>
                </a:solidFill>
                <a:highlight>
                  <a:srgbClr val="EADB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php</a:t>
            </a:r>
          </a:p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DB: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서버에 기록되는 정보 저장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en-US" altLang="ko-KR" dirty="0" err="1">
                <a:solidFill>
                  <a:schemeClr val="tx1"/>
                </a:solidFill>
                <a:highlight>
                  <a:srgbClr val="EADB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mysql</a:t>
            </a:r>
            <a:endParaRPr lang="ko-KR" altLang="en-US" dirty="0">
              <a:solidFill>
                <a:schemeClr val="tx1"/>
              </a:solidFill>
              <a:highlight>
                <a:srgbClr val="EADBF5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524EF65-4941-41D1-AA22-CF7B78F6CC6F}"/>
              </a:ext>
            </a:extLst>
          </p:cNvPr>
          <p:cNvSpPr/>
          <p:nvPr/>
        </p:nvSpPr>
        <p:spPr>
          <a:xfrm>
            <a:off x="6598024" y="2115671"/>
            <a:ext cx="2086852" cy="1972235"/>
          </a:xfrm>
          <a:custGeom>
            <a:avLst/>
            <a:gdLst>
              <a:gd name="connsiteX0" fmla="*/ 0 w 2086852"/>
              <a:gd name="connsiteY0" fmla="*/ 328712 h 1972235"/>
              <a:gd name="connsiteX1" fmla="*/ 328712 w 2086852"/>
              <a:gd name="connsiteY1" fmla="*/ 0 h 1972235"/>
              <a:gd name="connsiteX2" fmla="*/ 833777 w 2086852"/>
              <a:gd name="connsiteY2" fmla="*/ 0 h 1972235"/>
              <a:gd name="connsiteX3" fmla="*/ 1295958 w 2086852"/>
              <a:gd name="connsiteY3" fmla="*/ 0 h 1972235"/>
              <a:gd name="connsiteX4" fmla="*/ 1758140 w 2086852"/>
              <a:gd name="connsiteY4" fmla="*/ 0 h 1972235"/>
              <a:gd name="connsiteX5" fmla="*/ 2086852 w 2086852"/>
              <a:gd name="connsiteY5" fmla="*/ 328712 h 1972235"/>
              <a:gd name="connsiteX6" fmla="*/ 2086852 w 2086852"/>
              <a:gd name="connsiteY6" fmla="*/ 740686 h 1972235"/>
              <a:gd name="connsiteX7" fmla="*/ 2086852 w 2086852"/>
              <a:gd name="connsiteY7" fmla="*/ 1152660 h 1972235"/>
              <a:gd name="connsiteX8" fmla="*/ 2086852 w 2086852"/>
              <a:gd name="connsiteY8" fmla="*/ 1643523 h 1972235"/>
              <a:gd name="connsiteX9" fmla="*/ 1758140 w 2086852"/>
              <a:gd name="connsiteY9" fmla="*/ 1972235 h 1972235"/>
              <a:gd name="connsiteX10" fmla="*/ 1281664 w 2086852"/>
              <a:gd name="connsiteY10" fmla="*/ 1972235 h 1972235"/>
              <a:gd name="connsiteX11" fmla="*/ 819482 w 2086852"/>
              <a:gd name="connsiteY11" fmla="*/ 1972235 h 1972235"/>
              <a:gd name="connsiteX12" fmla="*/ 328712 w 2086852"/>
              <a:gd name="connsiteY12" fmla="*/ 1972235 h 1972235"/>
              <a:gd name="connsiteX13" fmla="*/ 0 w 2086852"/>
              <a:gd name="connsiteY13" fmla="*/ 1643523 h 1972235"/>
              <a:gd name="connsiteX14" fmla="*/ 0 w 2086852"/>
              <a:gd name="connsiteY14" fmla="*/ 1205253 h 1972235"/>
              <a:gd name="connsiteX15" fmla="*/ 0 w 2086852"/>
              <a:gd name="connsiteY15" fmla="*/ 740686 h 1972235"/>
              <a:gd name="connsiteX16" fmla="*/ 0 w 2086852"/>
              <a:gd name="connsiteY16" fmla="*/ 328712 h 197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86852" h="1972235" extrusionOk="0">
                <a:moveTo>
                  <a:pt x="0" y="328712"/>
                </a:moveTo>
                <a:cubicBezTo>
                  <a:pt x="-12600" y="139397"/>
                  <a:pt x="96672" y="18952"/>
                  <a:pt x="328712" y="0"/>
                </a:cubicBezTo>
                <a:cubicBezTo>
                  <a:pt x="480246" y="-16198"/>
                  <a:pt x="634624" y="26550"/>
                  <a:pt x="833777" y="0"/>
                </a:cubicBezTo>
                <a:cubicBezTo>
                  <a:pt x="1032930" y="-26550"/>
                  <a:pt x="1188923" y="41721"/>
                  <a:pt x="1295958" y="0"/>
                </a:cubicBezTo>
                <a:cubicBezTo>
                  <a:pt x="1402993" y="-41721"/>
                  <a:pt x="1540381" y="51111"/>
                  <a:pt x="1758140" y="0"/>
                </a:cubicBezTo>
                <a:cubicBezTo>
                  <a:pt x="1926056" y="-43892"/>
                  <a:pt x="2092300" y="127007"/>
                  <a:pt x="2086852" y="328712"/>
                </a:cubicBezTo>
                <a:cubicBezTo>
                  <a:pt x="2091872" y="471135"/>
                  <a:pt x="2068316" y="596569"/>
                  <a:pt x="2086852" y="740686"/>
                </a:cubicBezTo>
                <a:cubicBezTo>
                  <a:pt x="2105388" y="884803"/>
                  <a:pt x="2084485" y="1023351"/>
                  <a:pt x="2086852" y="1152660"/>
                </a:cubicBezTo>
                <a:cubicBezTo>
                  <a:pt x="2089219" y="1281969"/>
                  <a:pt x="2069755" y="1533464"/>
                  <a:pt x="2086852" y="1643523"/>
                </a:cubicBezTo>
                <a:cubicBezTo>
                  <a:pt x="2120195" y="1833083"/>
                  <a:pt x="1896681" y="1965280"/>
                  <a:pt x="1758140" y="1972235"/>
                </a:cubicBezTo>
                <a:cubicBezTo>
                  <a:pt x="1624611" y="2025841"/>
                  <a:pt x="1466351" y="1956149"/>
                  <a:pt x="1281664" y="1972235"/>
                </a:cubicBezTo>
                <a:cubicBezTo>
                  <a:pt x="1096977" y="1988321"/>
                  <a:pt x="1032048" y="1968275"/>
                  <a:pt x="819482" y="1972235"/>
                </a:cubicBezTo>
                <a:cubicBezTo>
                  <a:pt x="606916" y="1976195"/>
                  <a:pt x="512768" y="1949335"/>
                  <a:pt x="328712" y="1972235"/>
                </a:cubicBezTo>
                <a:cubicBezTo>
                  <a:pt x="169256" y="1944816"/>
                  <a:pt x="-29568" y="1813636"/>
                  <a:pt x="0" y="1643523"/>
                </a:cubicBezTo>
                <a:cubicBezTo>
                  <a:pt x="-28491" y="1437578"/>
                  <a:pt x="9067" y="1324024"/>
                  <a:pt x="0" y="1205253"/>
                </a:cubicBezTo>
                <a:cubicBezTo>
                  <a:pt x="-9067" y="1086482"/>
                  <a:pt x="12121" y="891784"/>
                  <a:pt x="0" y="740686"/>
                </a:cubicBezTo>
                <a:cubicBezTo>
                  <a:pt x="-12121" y="589588"/>
                  <a:pt x="949" y="491627"/>
                  <a:pt x="0" y="328712"/>
                </a:cubicBezTo>
                <a:close/>
              </a:path>
            </a:pathLst>
          </a:custGeom>
          <a:noFill/>
          <a:ln w="28575">
            <a:solidFill>
              <a:srgbClr val="ED7D3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DB59F81-B953-460F-BC39-E09240F8BC81}"/>
              </a:ext>
            </a:extLst>
          </p:cNvPr>
          <p:cNvSpPr/>
          <p:nvPr/>
        </p:nvSpPr>
        <p:spPr>
          <a:xfrm>
            <a:off x="6586879" y="2115671"/>
            <a:ext cx="2086852" cy="1972235"/>
          </a:xfrm>
          <a:custGeom>
            <a:avLst/>
            <a:gdLst>
              <a:gd name="connsiteX0" fmla="*/ 0 w 2086852"/>
              <a:gd name="connsiteY0" fmla="*/ 328712 h 1972235"/>
              <a:gd name="connsiteX1" fmla="*/ 328712 w 2086852"/>
              <a:gd name="connsiteY1" fmla="*/ 0 h 1972235"/>
              <a:gd name="connsiteX2" fmla="*/ 1758140 w 2086852"/>
              <a:gd name="connsiteY2" fmla="*/ 0 h 1972235"/>
              <a:gd name="connsiteX3" fmla="*/ 2086852 w 2086852"/>
              <a:gd name="connsiteY3" fmla="*/ 328712 h 1972235"/>
              <a:gd name="connsiteX4" fmla="*/ 2086852 w 2086852"/>
              <a:gd name="connsiteY4" fmla="*/ 1643523 h 1972235"/>
              <a:gd name="connsiteX5" fmla="*/ 1758140 w 2086852"/>
              <a:gd name="connsiteY5" fmla="*/ 1972235 h 1972235"/>
              <a:gd name="connsiteX6" fmla="*/ 328712 w 2086852"/>
              <a:gd name="connsiteY6" fmla="*/ 1972235 h 1972235"/>
              <a:gd name="connsiteX7" fmla="*/ 0 w 2086852"/>
              <a:gd name="connsiteY7" fmla="*/ 1643523 h 1972235"/>
              <a:gd name="connsiteX8" fmla="*/ 0 w 2086852"/>
              <a:gd name="connsiteY8" fmla="*/ 328712 h 197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6852" h="1972235" extrusionOk="0">
                <a:moveTo>
                  <a:pt x="0" y="328712"/>
                </a:moveTo>
                <a:cubicBezTo>
                  <a:pt x="-7916" y="142286"/>
                  <a:pt x="139467" y="2891"/>
                  <a:pt x="328712" y="0"/>
                </a:cubicBezTo>
                <a:cubicBezTo>
                  <a:pt x="599621" y="-98860"/>
                  <a:pt x="1126193" y="23631"/>
                  <a:pt x="1758140" y="0"/>
                </a:cubicBezTo>
                <a:cubicBezTo>
                  <a:pt x="1915640" y="23479"/>
                  <a:pt x="2083664" y="164787"/>
                  <a:pt x="2086852" y="328712"/>
                </a:cubicBezTo>
                <a:cubicBezTo>
                  <a:pt x="2165341" y="892777"/>
                  <a:pt x="2041369" y="1489076"/>
                  <a:pt x="2086852" y="1643523"/>
                </a:cubicBezTo>
                <a:cubicBezTo>
                  <a:pt x="2100179" y="1826647"/>
                  <a:pt x="1953033" y="1944761"/>
                  <a:pt x="1758140" y="1972235"/>
                </a:cubicBezTo>
                <a:cubicBezTo>
                  <a:pt x="1587966" y="1925042"/>
                  <a:pt x="806775" y="2048224"/>
                  <a:pt x="328712" y="1972235"/>
                </a:cubicBezTo>
                <a:cubicBezTo>
                  <a:pt x="143506" y="1937305"/>
                  <a:pt x="-16961" y="1848637"/>
                  <a:pt x="0" y="1643523"/>
                </a:cubicBezTo>
                <a:cubicBezTo>
                  <a:pt x="29718" y="1267080"/>
                  <a:pt x="11527" y="878274"/>
                  <a:pt x="0" y="328712"/>
                </a:cubicBezTo>
                <a:close/>
              </a:path>
            </a:pathLst>
          </a:custGeom>
          <a:noFill/>
          <a:ln w="28575">
            <a:solidFill>
              <a:srgbClr val="ED7D3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01012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255AE6C-EB47-4715-9397-31A05BD2218A}"/>
              </a:ext>
            </a:extLst>
          </p:cNvPr>
          <p:cNvGrpSpPr/>
          <p:nvPr/>
        </p:nvGrpSpPr>
        <p:grpSpPr>
          <a:xfrm>
            <a:off x="0" y="0"/>
            <a:ext cx="12192000" cy="1479617"/>
            <a:chOff x="0" y="0"/>
            <a:chExt cx="12192000" cy="147961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05EF18-B61C-435A-B8A1-4C24F5D3DDD2}"/>
                </a:ext>
              </a:extLst>
            </p:cNvPr>
            <p:cNvSpPr/>
            <p:nvPr/>
          </p:nvSpPr>
          <p:spPr>
            <a:xfrm>
              <a:off x="0" y="0"/>
              <a:ext cx="12192000" cy="1397018"/>
            </a:xfrm>
            <a:prstGeom prst="rect">
              <a:avLst/>
            </a:prstGeom>
            <a:solidFill>
              <a:srgbClr val="002C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AB61EC5D-0D25-4C04-91B4-3C533C130468}"/>
                </a:ext>
              </a:extLst>
            </p:cNvPr>
            <p:cNvSpPr txBox="1">
              <a:spLocks/>
            </p:cNvSpPr>
            <p:nvPr/>
          </p:nvSpPr>
          <p:spPr>
            <a:xfrm>
              <a:off x="267300" y="325316"/>
              <a:ext cx="5896864" cy="1154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109728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528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1-3. </a:t>
              </a:r>
              <a:r>
                <a:rPr lang="ko-KR" altLang="en-US" sz="4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34" charset="-127"/>
                </a:rPr>
                <a:t>파일 업로드 취약점</a:t>
              </a:r>
              <a:endPara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9D43486-972D-4B88-8855-3A7FED856053}"/>
              </a:ext>
            </a:extLst>
          </p:cNvPr>
          <p:cNvSpPr/>
          <p:nvPr/>
        </p:nvSpPr>
        <p:spPr>
          <a:xfrm>
            <a:off x="1" y="358261"/>
            <a:ext cx="26729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A71E95-89CB-4C1C-B137-B4EDF63F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33650"/>
            <a:ext cx="1219200" cy="1219200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F79C807-D342-424B-AE92-7A50FE4577B3}"/>
              </a:ext>
            </a:extLst>
          </p:cNvPr>
          <p:cNvSpPr/>
          <p:nvPr/>
        </p:nvSpPr>
        <p:spPr>
          <a:xfrm>
            <a:off x="1171575" y="4263683"/>
            <a:ext cx="9848850" cy="22112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게시판 등에서 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업로드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기능을 악용하여 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권한을 획득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취약점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i="1" dirty="0">
                <a:solidFill>
                  <a:srgbClr val="00277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악성 스크립트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업로드 된 후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상에서 스크립트를 실행하여 쉘을 획득하는 등의 행위로 서버 </a:t>
            </a:r>
            <a:r>
              <a:rPr lang="ko-KR" altLang="en-US" i="1" dirty="0">
                <a:solidFill>
                  <a:srgbClr val="00277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장악</a:t>
            </a:r>
            <a:endParaRPr lang="en-US" altLang="ko-KR" i="1" dirty="0">
              <a:solidFill>
                <a:srgbClr val="00277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EADB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접근 권한 상승</a:t>
            </a:r>
            <a:r>
              <a:rPr lang="en-US" altLang="ko-KR" dirty="0">
                <a:solidFill>
                  <a:schemeClr val="tx1"/>
                </a:solidFill>
                <a:highlight>
                  <a:srgbClr val="EADB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EADB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정보유출</a:t>
            </a:r>
            <a:r>
              <a:rPr lang="en-US" altLang="ko-KR" dirty="0">
                <a:solidFill>
                  <a:schemeClr val="tx1"/>
                </a:solidFill>
                <a:highlight>
                  <a:srgbClr val="EADB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EADB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악성코드 배포 등</a:t>
            </a:r>
            <a:endParaRPr lang="en-US" altLang="ko-KR" dirty="0">
              <a:solidFill>
                <a:schemeClr val="tx1"/>
              </a:solidFill>
              <a:highlight>
                <a:srgbClr val="EADBF5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래픽 15" descr="남성 프로그래머 단색으로 채워진">
            <a:extLst>
              <a:ext uri="{FF2B5EF4-FFF2-40B4-BE49-F238E27FC236}">
                <a16:creationId xmlns:a16="http://schemas.microsoft.com/office/drawing/2014/main" id="{525B069D-3EBA-427D-9733-2A5ED0998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5328" y="2412514"/>
            <a:ext cx="1461472" cy="146147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08D3A90-7B55-4ED8-8CDB-2B45F7D70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86" y="2247901"/>
            <a:ext cx="1790698" cy="1790698"/>
          </a:xfrm>
          <a:prstGeom prst="rect">
            <a:avLst/>
          </a:prstGeom>
        </p:spPr>
      </p:pic>
      <p:pic>
        <p:nvPicPr>
          <p:cNvPr id="46" name="그래픽 45" descr="오른쪽 화살표 단색으로 채워진">
            <a:extLst>
              <a:ext uri="{FF2B5EF4-FFF2-40B4-BE49-F238E27FC236}">
                <a16:creationId xmlns:a16="http://schemas.microsoft.com/office/drawing/2014/main" id="{9258B5B2-F2D5-4A96-A1D8-6407C20EB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6800" y="2686349"/>
            <a:ext cx="914400" cy="914400"/>
          </a:xfrm>
          <a:prstGeom prst="rect">
            <a:avLst/>
          </a:prstGeom>
        </p:spPr>
      </p:pic>
      <p:pic>
        <p:nvPicPr>
          <p:cNvPr id="47" name="그래픽 46" descr="오른쪽 화살표 단색으로 채워진">
            <a:extLst>
              <a:ext uri="{FF2B5EF4-FFF2-40B4-BE49-F238E27FC236}">
                <a16:creationId xmlns:a16="http://schemas.microsoft.com/office/drawing/2014/main" id="{7A8F7B49-F949-416F-BCE7-CF63944744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0800" y="2686349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6E16986-867F-4031-A915-FBC8E221CF3D}"/>
              </a:ext>
            </a:extLst>
          </p:cNvPr>
          <p:cNvSpPr txBox="1"/>
          <p:nvPr/>
        </p:nvSpPr>
        <p:spPr>
          <a:xfrm>
            <a:off x="229616" y="197537"/>
            <a:ext cx="946041" cy="400110"/>
          </a:xfrm>
          <a:prstGeom prst="rect">
            <a:avLst/>
          </a:prstGeom>
          <a:solidFill>
            <a:srgbClr val="002C17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1. </a:t>
            </a:r>
            <a:r>
              <a:rPr lang="ko-KR" altLang="en-US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615563274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EB5725-9C1E-4D07-B86C-73CB11C3AC1F}"/>
              </a:ext>
            </a:extLst>
          </p:cNvPr>
          <p:cNvSpPr/>
          <p:nvPr/>
        </p:nvSpPr>
        <p:spPr>
          <a:xfrm>
            <a:off x="0" y="0"/>
            <a:ext cx="12192000" cy="1397018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65FEF59B-7F31-4680-95D9-76FABF715785}"/>
              </a:ext>
            </a:extLst>
          </p:cNvPr>
          <p:cNvSpPr txBox="1">
            <a:spLocks/>
          </p:cNvSpPr>
          <p:nvPr/>
        </p:nvSpPr>
        <p:spPr>
          <a:xfrm>
            <a:off x="267300" y="325316"/>
            <a:ext cx="5896864" cy="1154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2-1.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및 설계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5FDA4BC-FC11-46CF-ABD6-D95C4E07C7CB}"/>
              </a:ext>
            </a:extLst>
          </p:cNvPr>
          <p:cNvSpPr/>
          <p:nvPr/>
        </p:nvSpPr>
        <p:spPr>
          <a:xfrm>
            <a:off x="2100873" y="4768924"/>
            <a:ext cx="3258528" cy="13343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운영체제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282828"/>
                </a:solidFill>
                <a:highlight>
                  <a:srgbClr val="CDEB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Windows 10</a:t>
            </a:r>
            <a:endParaRPr lang="ko-KR" altLang="en-US" dirty="0">
              <a:solidFill>
                <a:srgbClr val="282828"/>
              </a:solidFill>
              <a:highlight>
                <a:srgbClr val="CDEBFF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1E07628-BBB2-4FE7-BC31-A61BC96C12AA}"/>
              </a:ext>
            </a:extLst>
          </p:cNvPr>
          <p:cNvSpPr/>
          <p:nvPr/>
        </p:nvSpPr>
        <p:spPr>
          <a:xfrm>
            <a:off x="2629057" y="2295939"/>
            <a:ext cx="2202162" cy="2240310"/>
          </a:xfrm>
          <a:prstGeom prst="ellipse">
            <a:avLst/>
          </a:prstGeom>
          <a:solidFill>
            <a:srgbClr val="002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4" descr="windows icon 이미지 검색결과&quot;">
            <a:extLst>
              <a:ext uri="{FF2B5EF4-FFF2-40B4-BE49-F238E27FC236}">
                <a16:creationId xmlns:a16="http://schemas.microsoft.com/office/drawing/2014/main" id="{0BFD3AA3-C806-435A-9DF5-401A93C6C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732" y="2782729"/>
            <a:ext cx="1286813" cy="1266733"/>
          </a:xfrm>
          <a:prstGeom prst="rect">
            <a:avLst/>
          </a:prstGeom>
          <a:noFill/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6150B07-9365-49DA-949E-F59E02BA1CA3}"/>
              </a:ext>
            </a:extLst>
          </p:cNvPr>
          <p:cNvSpPr/>
          <p:nvPr/>
        </p:nvSpPr>
        <p:spPr>
          <a:xfrm>
            <a:off x="6832600" y="4768925"/>
            <a:ext cx="3258528" cy="13343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언어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282828"/>
                </a:solidFill>
                <a:highlight>
                  <a:srgbClr val="CDEB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php + MySQL</a:t>
            </a:r>
            <a:endParaRPr lang="ko-KR" altLang="en-US" dirty="0">
              <a:solidFill>
                <a:srgbClr val="282828"/>
              </a:solidFill>
              <a:highlight>
                <a:srgbClr val="CDEBFF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3F2D3A1-3907-467F-BB17-673BA3C42A79}"/>
              </a:ext>
            </a:extLst>
          </p:cNvPr>
          <p:cNvSpPr/>
          <p:nvPr/>
        </p:nvSpPr>
        <p:spPr>
          <a:xfrm>
            <a:off x="7360783" y="2308845"/>
            <a:ext cx="2202162" cy="2240310"/>
          </a:xfrm>
          <a:prstGeom prst="ellipse">
            <a:avLst/>
          </a:prstGeom>
          <a:solidFill>
            <a:srgbClr val="002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50A6AE-FD0F-4DF5-A4D5-E64E163BAE3E}"/>
              </a:ext>
            </a:extLst>
          </p:cNvPr>
          <p:cNvGrpSpPr/>
          <p:nvPr/>
        </p:nvGrpSpPr>
        <p:grpSpPr>
          <a:xfrm>
            <a:off x="7645555" y="2677886"/>
            <a:ext cx="1722263" cy="1300553"/>
            <a:chOff x="7645556" y="2745582"/>
            <a:chExt cx="1632616" cy="123285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AD32461-79D5-4F39-B633-A86E081D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5556" y="2853748"/>
              <a:ext cx="1632616" cy="1124691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DB77BD2-010F-4993-8281-E9B925F45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9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2759" y="2745582"/>
              <a:ext cx="695447" cy="825988"/>
            </a:xfrm>
            <a:prstGeom prst="rect">
              <a:avLst/>
            </a:prstGeom>
            <a:noFill/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449D4A-4602-448A-8E33-6C4AE7B3FF49}"/>
              </a:ext>
            </a:extLst>
          </p:cNvPr>
          <p:cNvSpPr/>
          <p:nvPr/>
        </p:nvSpPr>
        <p:spPr>
          <a:xfrm>
            <a:off x="838200" y="356814"/>
            <a:ext cx="11353800" cy="471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EC2195-C8D1-4504-8843-81D134871DDD}"/>
              </a:ext>
            </a:extLst>
          </p:cNvPr>
          <p:cNvSpPr txBox="1"/>
          <p:nvPr/>
        </p:nvSpPr>
        <p:spPr>
          <a:xfrm>
            <a:off x="229616" y="197537"/>
            <a:ext cx="1421384" cy="400110"/>
          </a:xfrm>
          <a:prstGeom prst="rect">
            <a:avLst/>
          </a:prstGeom>
          <a:solidFill>
            <a:srgbClr val="002C17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2. </a:t>
            </a:r>
            <a:r>
              <a:rPr lang="ko-KR" altLang="en-US" sz="2000" b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시나리오</a:t>
            </a:r>
            <a:endParaRPr lang="ko-KR" altLang="en-US" sz="20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231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EB5725-9C1E-4D07-B86C-73CB11C3AC1F}"/>
              </a:ext>
            </a:extLst>
          </p:cNvPr>
          <p:cNvSpPr/>
          <p:nvPr/>
        </p:nvSpPr>
        <p:spPr>
          <a:xfrm>
            <a:off x="0" y="0"/>
            <a:ext cx="12192000" cy="1397018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65FEF59B-7F31-4680-95D9-76FABF715785}"/>
              </a:ext>
            </a:extLst>
          </p:cNvPr>
          <p:cNvSpPr txBox="1">
            <a:spLocks/>
          </p:cNvSpPr>
          <p:nvPr/>
        </p:nvSpPr>
        <p:spPr>
          <a:xfrm>
            <a:off x="267300" y="325316"/>
            <a:ext cx="5896864" cy="1154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2-1.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및 설계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B68FF7-F298-4C1A-B1F0-1BFE9242B774}"/>
              </a:ext>
            </a:extLst>
          </p:cNvPr>
          <p:cNvSpPr/>
          <p:nvPr/>
        </p:nvSpPr>
        <p:spPr>
          <a:xfrm>
            <a:off x="0" y="358262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AE736-C1C4-40BE-849D-2DCFB60234E5}"/>
              </a:ext>
            </a:extLst>
          </p:cNvPr>
          <p:cNvSpPr txBox="1"/>
          <p:nvPr/>
        </p:nvSpPr>
        <p:spPr>
          <a:xfrm>
            <a:off x="229616" y="197537"/>
            <a:ext cx="1421384" cy="400110"/>
          </a:xfrm>
          <a:prstGeom prst="rect">
            <a:avLst/>
          </a:prstGeom>
          <a:solidFill>
            <a:srgbClr val="002C17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2. </a:t>
            </a:r>
            <a:r>
              <a:rPr lang="ko-KR" altLang="en-US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시나리오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FA1C7C-3C27-4B75-A0BB-FEA3C50AB103}"/>
              </a:ext>
            </a:extLst>
          </p:cNvPr>
          <p:cNvSpPr txBox="1"/>
          <p:nvPr/>
        </p:nvSpPr>
        <p:spPr>
          <a:xfrm>
            <a:off x="1083286" y="2664277"/>
            <a:ext cx="10161756" cy="28050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① 공격자는 홈페이지에 존재하는 파일 업로드 취약점을 이용하여 수행</a:t>
            </a:r>
            <a:endParaRPr lang="en-US" altLang="ko-KR" sz="2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↓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② 웹 사이트에 웹 쉘과 배치 파일을 업로드하여 웹으로 업로드 된 웹 쉘에 접근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↓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③ 배치 파일을 실행시켜 피해자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PC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정보 확인 및 유출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4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EB5725-9C1E-4D07-B86C-73CB11C3AC1F}"/>
              </a:ext>
            </a:extLst>
          </p:cNvPr>
          <p:cNvSpPr/>
          <p:nvPr/>
        </p:nvSpPr>
        <p:spPr>
          <a:xfrm>
            <a:off x="0" y="0"/>
            <a:ext cx="12192000" cy="1397018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65FEF59B-7F31-4680-95D9-76FABF715785}"/>
              </a:ext>
            </a:extLst>
          </p:cNvPr>
          <p:cNvSpPr txBox="1">
            <a:spLocks/>
          </p:cNvSpPr>
          <p:nvPr/>
        </p:nvSpPr>
        <p:spPr>
          <a:xfrm>
            <a:off x="267300" y="325316"/>
            <a:ext cx="5896864" cy="1154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2-1.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및 설계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B68FF7-F298-4C1A-B1F0-1BFE9242B774}"/>
              </a:ext>
            </a:extLst>
          </p:cNvPr>
          <p:cNvSpPr/>
          <p:nvPr/>
        </p:nvSpPr>
        <p:spPr>
          <a:xfrm>
            <a:off x="0" y="358262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AE736-C1C4-40BE-849D-2DCFB60234E5}"/>
              </a:ext>
            </a:extLst>
          </p:cNvPr>
          <p:cNvSpPr txBox="1"/>
          <p:nvPr/>
        </p:nvSpPr>
        <p:spPr>
          <a:xfrm>
            <a:off x="229616" y="197537"/>
            <a:ext cx="1421384" cy="400110"/>
          </a:xfrm>
          <a:prstGeom prst="rect">
            <a:avLst/>
          </a:prstGeom>
          <a:solidFill>
            <a:srgbClr val="002C17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2. </a:t>
            </a:r>
            <a:r>
              <a:rPr lang="ko-KR" altLang="en-US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시나리오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FA1C7C-3C27-4B75-A0BB-FEA3C50AB103}"/>
              </a:ext>
            </a:extLst>
          </p:cNvPr>
          <p:cNvSpPr txBox="1"/>
          <p:nvPr/>
        </p:nvSpPr>
        <p:spPr>
          <a:xfrm>
            <a:off x="1083286" y="2664277"/>
            <a:ext cx="10161756" cy="28050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① 공격자는 홈페이지에 존재하는 파일 업로드 취약점을 이용하여 수행</a:t>
            </a:r>
            <a:endParaRPr lang="en-US" altLang="ko-KR" sz="2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↓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웹 사이트에 웹 쉘과 배치 파일을 업로드하여 웹으로 업로드 된 웹 쉘에 접근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↓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③ 배치 파일을 실행시켜 피해자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PC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정보 확인 및 유출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EB5725-9C1E-4D07-B86C-73CB11C3AC1F}"/>
              </a:ext>
            </a:extLst>
          </p:cNvPr>
          <p:cNvSpPr/>
          <p:nvPr/>
        </p:nvSpPr>
        <p:spPr>
          <a:xfrm>
            <a:off x="0" y="0"/>
            <a:ext cx="12192000" cy="1397018"/>
          </a:xfrm>
          <a:prstGeom prst="rect">
            <a:avLst/>
          </a:prstGeom>
          <a:solidFill>
            <a:srgbClr val="002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65FEF59B-7F31-4680-95D9-76FABF715785}"/>
              </a:ext>
            </a:extLst>
          </p:cNvPr>
          <p:cNvSpPr txBox="1">
            <a:spLocks/>
          </p:cNvSpPr>
          <p:nvPr/>
        </p:nvSpPr>
        <p:spPr>
          <a:xfrm>
            <a:off x="267300" y="325316"/>
            <a:ext cx="5896864" cy="1154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2-1.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및 설계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B68FF7-F298-4C1A-B1F0-1BFE9242B774}"/>
              </a:ext>
            </a:extLst>
          </p:cNvPr>
          <p:cNvSpPr/>
          <p:nvPr/>
        </p:nvSpPr>
        <p:spPr>
          <a:xfrm>
            <a:off x="0" y="358262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AE736-C1C4-40BE-849D-2DCFB60234E5}"/>
              </a:ext>
            </a:extLst>
          </p:cNvPr>
          <p:cNvSpPr txBox="1"/>
          <p:nvPr/>
        </p:nvSpPr>
        <p:spPr>
          <a:xfrm>
            <a:off x="229616" y="197537"/>
            <a:ext cx="1421384" cy="400110"/>
          </a:xfrm>
          <a:prstGeom prst="rect">
            <a:avLst/>
          </a:prstGeom>
          <a:solidFill>
            <a:srgbClr val="002C17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2. </a:t>
            </a:r>
            <a:r>
              <a:rPr lang="ko-KR" altLang="en-US" sz="20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시나리오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FA1C7C-3C27-4B75-A0BB-FEA3C50AB103}"/>
              </a:ext>
            </a:extLst>
          </p:cNvPr>
          <p:cNvSpPr txBox="1"/>
          <p:nvPr/>
        </p:nvSpPr>
        <p:spPr>
          <a:xfrm>
            <a:off x="1083286" y="2664277"/>
            <a:ext cx="10161756" cy="28050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공격자는 홈페이지에 존재하는 파일 업로드 취약점을 이용하여 수행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↓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웹 사이트에 웹 쉘과 배치 파일을 업로드하여 웹으로 업로드 된 웹 쉘에 접근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↓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 배치 파일을 실행시켜 피해자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정보 확인 및 유출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960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962</Words>
  <Application>Microsoft Office PowerPoint</Application>
  <PresentationFormat>와이드스크린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나눔스퀘어</vt:lpstr>
      <vt:lpstr>나눔스퀘어 Light</vt:lpstr>
      <vt:lpstr>Open Sans</vt:lpstr>
      <vt:lpstr>Arial</vt:lpstr>
      <vt:lpstr>나눔스퀘어 Bold</vt:lpstr>
      <vt:lpstr>맑은 고딕</vt:lpstr>
      <vt:lpstr>나눔스퀘어 ExtraBold</vt:lpstr>
      <vt:lpstr>Office 테마</vt:lpstr>
      <vt:lpstr>파일 업로드 취약점을 이용한 악성코드 배포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Netteok</dc:title>
  <dc:creator>유경 이</dc:creator>
  <cp:lastModifiedBy>이 유경</cp:lastModifiedBy>
  <cp:revision>366</cp:revision>
  <dcterms:created xsi:type="dcterms:W3CDTF">2020-08-13T18:10:51Z</dcterms:created>
  <dcterms:modified xsi:type="dcterms:W3CDTF">2021-06-03T10:10:04Z</dcterms:modified>
</cp:coreProperties>
</file>