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  <p:sldMasterId id="2147483648" r:id="rId2"/>
  </p:sldMasterIdLst>
  <p:notesMasterIdLst>
    <p:notesMasterId r:id="rId20"/>
  </p:notesMasterIdLst>
  <p:handoutMasterIdLst>
    <p:handoutMasterId r:id="rId21"/>
  </p:handoutMasterIdLst>
  <p:sldIdLst>
    <p:sldId id="257" r:id="rId3"/>
    <p:sldId id="258" r:id="rId4"/>
    <p:sldId id="260" r:id="rId5"/>
    <p:sldId id="268" r:id="rId6"/>
    <p:sldId id="269" r:id="rId7"/>
    <p:sldId id="271" r:id="rId8"/>
    <p:sldId id="270" r:id="rId9"/>
    <p:sldId id="272" r:id="rId10"/>
    <p:sldId id="280" r:id="rId11"/>
    <p:sldId id="261" r:id="rId12"/>
    <p:sldId id="281" r:id="rId13"/>
    <p:sldId id="273" r:id="rId14"/>
    <p:sldId id="274" r:id="rId15"/>
    <p:sldId id="277" r:id="rId16"/>
    <p:sldId id="276" r:id="rId17"/>
    <p:sldId id="278" r:id="rId18"/>
    <p:sldId id="267" r:id="rId19"/>
  </p:sldIdLst>
  <p:sldSz cx="12192000" cy="6858000"/>
  <p:notesSz cx="6858000" cy="9144000"/>
  <p:embeddedFontLst>
    <p:embeddedFont>
      <p:font typeface="나눔스퀘어" panose="020B0600000101010101" pitchFamily="50" charset="-127"/>
      <p:regular r:id="rId22"/>
    </p:embeddedFont>
    <p:embeddedFont>
      <p:font typeface="나눔스퀘어 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8121314-4D40-4F22-82BD-372EBF954CB1}">
          <p14:sldIdLst>
            <p14:sldId id="257"/>
            <p14:sldId id="258"/>
            <p14:sldId id="260"/>
            <p14:sldId id="268"/>
            <p14:sldId id="269"/>
            <p14:sldId id="271"/>
            <p14:sldId id="270"/>
            <p14:sldId id="272"/>
            <p14:sldId id="280"/>
            <p14:sldId id="261"/>
            <p14:sldId id="281"/>
            <p14:sldId id="273"/>
            <p14:sldId id="274"/>
            <p14:sldId id="277"/>
            <p14:sldId id="276"/>
            <p14:sldId id="27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Kyeom" initials="J" lastIdx="1" clrIdx="0">
    <p:extLst>
      <p:ext uri="{19B8F6BF-5375-455C-9EA6-DF929625EA0E}">
        <p15:presenceInfo xmlns:p15="http://schemas.microsoft.com/office/powerpoint/2012/main" userId="JaeKye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D4837"/>
    <a:srgbClr val="DA796C"/>
    <a:srgbClr val="404040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77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8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30120D6-2A92-422C-AE2C-8140BC26F3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9A5E06-B633-4F41-8E1A-53F46AE5C9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6BE14-E5FA-4AF2-A6B1-6589E4A3529B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B408F-C4D4-488A-80BC-ECE73E6FFF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739DCD-9A5A-4C25-8201-167815F539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17BDA-5F8F-4585-9179-673886675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0606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B900A-0C85-42BD-9F35-1C537431EC21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A7A18-95F6-49B4-8B8E-3A6FB79DA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7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오늘 </a:t>
            </a:r>
            <a:r>
              <a:rPr lang="en-US" altLang="ko-KR" dirty="0" err="1"/>
              <a:t>RandomForest</a:t>
            </a:r>
            <a:r>
              <a:rPr lang="en-US" altLang="ko-KR" dirty="0"/>
              <a:t> </a:t>
            </a:r>
            <a:r>
              <a:rPr lang="ko-KR" altLang="en-US" dirty="0"/>
              <a:t>를 발표할 </a:t>
            </a:r>
            <a:r>
              <a:rPr lang="ko-KR" altLang="en-US" dirty="0" err="1"/>
              <a:t>유재겸입니다</a:t>
            </a:r>
            <a:endParaRPr lang="en-US" altLang="ko-KR" dirty="0"/>
          </a:p>
          <a:p>
            <a:r>
              <a:rPr lang="ko-KR" altLang="en-US" dirty="0"/>
              <a:t>저번시간에 아이리스 붓꽃데이터를 이용한 </a:t>
            </a:r>
            <a:r>
              <a:rPr lang="ko-KR" altLang="en-US" dirty="0" err="1"/>
              <a:t>결정트리</a:t>
            </a:r>
            <a:r>
              <a:rPr lang="ko-KR" altLang="en-US" dirty="0"/>
              <a:t> 알고리즘에 대해서</a:t>
            </a:r>
            <a:endParaRPr lang="en-US" altLang="ko-KR" dirty="0"/>
          </a:p>
          <a:p>
            <a:r>
              <a:rPr lang="ko-KR" altLang="en-US" dirty="0"/>
              <a:t>발표를 </a:t>
            </a:r>
            <a:r>
              <a:rPr lang="ko-KR" altLang="en-US" dirty="0" err="1"/>
              <a:t>했었는데</a:t>
            </a:r>
            <a:r>
              <a:rPr lang="ko-KR" altLang="en-US" dirty="0"/>
              <a:t> 마지막에 제가 정확도에 대한 얘기를 하면서</a:t>
            </a:r>
            <a:endParaRPr lang="en-US" altLang="ko-KR" dirty="0"/>
          </a:p>
          <a:p>
            <a:r>
              <a:rPr lang="ko-KR" altLang="en-US" dirty="0"/>
              <a:t>이걸 보완할 수 있는 거를</a:t>
            </a:r>
            <a:r>
              <a:rPr lang="en-US" altLang="ko-KR" dirty="0"/>
              <a:t> </a:t>
            </a:r>
            <a:r>
              <a:rPr lang="ko-KR" altLang="en-US" dirty="0"/>
              <a:t>해보고 싶다고 얘기를 드렸었는데</a:t>
            </a:r>
            <a:endParaRPr lang="en-US" altLang="ko-KR" dirty="0"/>
          </a:p>
          <a:p>
            <a:r>
              <a:rPr lang="ko-KR" altLang="en-US" dirty="0"/>
              <a:t>그래서 오늘은 이걸 보완할 수 있는 </a:t>
            </a:r>
            <a:r>
              <a:rPr lang="en-US" altLang="ko-KR" dirty="0" err="1"/>
              <a:t>RandomForest</a:t>
            </a:r>
            <a:r>
              <a:rPr lang="ko-KR" altLang="en-US" dirty="0"/>
              <a:t>에 대해서 발표를 해보고자 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A7A18-95F6-49B4-8B8E-3A6FB79DA74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042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데이터 로드입니다</a:t>
            </a:r>
            <a:endParaRPr lang="en-US" altLang="ko-KR" dirty="0"/>
          </a:p>
          <a:p>
            <a:r>
              <a:rPr lang="ko-KR" altLang="en-US" dirty="0"/>
              <a:t>이번에 사용될 데이터는 </a:t>
            </a:r>
            <a:r>
              <a:rPr lang="en-US" altLang="ko-KR" dirty="0" err="1"/>
              <a:t>MakeMoon</a:t>
            </a:r>
            <a:r>
              <a:rPr lang="ko-KR" altLang="en-US" dirty="0"/>
              <a:t>이라는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생성될 데이터 수를 정한 후에 노이즈 값을 정해주면 그림과 같이 호를 중심으로 편차가 있는 데이터 값이 만들어집니다</a:t>
            </a:r>
            <a:endParaRPr lang="en-US" altLang="ko-KR" dirty="0"/>
          </a:p>
          <a:p>
            <a:r>
              <a:rPr lang="ko-KR" altLang="en-US" dirty="0"/>
              <a:t>그림은 예시입니다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A7A18-95F6-49B4-8B8E-3A6FB79DA74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35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일반적인 </a:t>
            </a:r>
            <a:r>
              <a:rPr lang="en-US" altLang="ko-KR" dirty="0"/>
              <a:t>Decision Tree </a:t>
            </a:r>
            <a:r>
              <a:rPr lang="ko-KR" altLang="en-US" dirty="0"/>
              <a:t>알고리즘을 통한 예측 결과입니다</a:t>
            </a:r>
            <a:endParaRPr lang="en-US" altLang="ko-KR" dirty="0"/>
          </a:p>
          <a:p>
            <a:r>
              <a:rPr lang="ko-KR" altLang="en-US" dirty="0"/>
              <a:t>세부적인 값은 설정을 </a:t>
            </a:r>
            <a:r>
              <a:rPr lang="ko-KR" altLang="en-US" dirty="0" err="1"/>
              <a:t>안해줬고</a:t>
            </a:r>
            <a:endParaRPr lang="en-US" altLang="ko-KR" dirty="0"/>
          </a:p>
          <a:p>
            <a:r>
              <a:rPr lang="ko-KR" altLang="en-US" dirty="0"/>
              <a:t>그림과같이 여러 개의 선을 기준으로 분류해서 정확도가 </a:t>
            </a:r>
            <a:r>
              <a:rPr lang="en-US" altLang="ko-KR" dirty="0"/>
              <a:t>96</a:t>
            </a:r>
            <a:r>
              <a:rPr lang="ko-KR" altLang="en-US" dirty="0"/>
              <a:t>퍼센트 정도 </a:t>
            </a:r>
            <a:r>
              <a:rPr lang="ko-KR" altLang="en-US" dirty="0" err="1"/>
              <a:t>나온것을</a:t>
            </a:r>
            <a:r>
              <a:rPr lang="ko-KR" altLang="en-US" dirty="0"/>
              <a:t> 알 수 있습니다</a:t>
            </a:r>
            <a:endParaRPr lang="en-US" altLang="ko-KR" dirty="0"/>
          </a:p>
          <a:p>
            <a:r>
              <a:rPr lang="ko-KR" altLang="en-US" dirty="0"/>
              <a:t>이제 </a:t>
            </a:r>
            <a:r>
              <a:rPr lang="en-US" altLang="ko-KR" dirty="0" err="1"/>
              <a:t>RandomForest</a:t>
            </a:r>
            <a:r>
              <a:rPr lang="ko-KR" altLang="en-US" dirty="0"/>
              <a:t>알고리즘을 써서 그 차이를 확인해보겠습니다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A7A18-95F6-49B4-8B8E-3A6FB79DA74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87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랜덤 포레스트 알고리즘을 사용한 코드입니다</a:t>
            </a:r>
            <a:endParaRPr lang="en-US" altLang="ko-KR" dirty="0"/>
          </a:p>
          <a:p>
            <a:r>
              <a:rPr lang="ko-KR" altLang="en-US" dirty="0"/>
              <a:t>다음 페이지를 보시면 시각화 된 것을 보실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A7A18-95F6-49B4-8B8E-3A6FB79DA74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77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랜덤포레스트</a:t>
            </a:r>
            <a:r>
              <a:rPr lang="ko-KR" altLang="en-US" dirty="0"/>
              <a:t> 알고리즘을 사용 시 나타나는 결과입니다</a:t>
            </a:r>
            <a:endParaRPr lang="en-US" altLang="ko-KR" dirty="0"/>
          </a:p>
          <a:p>
            <a:r>
              <a:rPr lang="ko-KR" altLang="en-US" dirty="0"/>
              <a:t>여기서는 세부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파라미터를 사용하지 않았기 때문에</a:t>
            </a:r>
            <a:endParaRPr lang="en-US" altLang="ko-KR" dirty="0"/>
          </a:p>
          <a:p>
            <a:r>
              <a:rPr lang="ko-KR" altLang="en-US" dirty="0"/>
              <a:t>트리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번까지 각각의 </a:t>
            </a:r>
            <a:r>
              <a:rPr lang="ko-KR" altLang="en-US" dirty="0" err="1"/>
              <a:t>결정트리로</a:t>
            </a:r>
            <a:r>
              <a:rPr lang="ko-KR" altLang="en-US" dirty="0"/>
              <a:t> 점들을 나눈 후에</a:t>
            </a:r>
            <a:endParaRPr lang="en-US" altLang="ko-KR" dirty="0"/>
          </a:p>
          <a:p>
            <a:r>
              <a:rPr lang="ko-KR" altLang="en-US" dirty="0"/>
              <a:t>각각의 분류기가 </a:t>
            </a:r>
            <a:r>
              <a:rPr lang="en-US" altLang="ko-KR" dirty="0"/>
              <a:t>Soft Voting</a:t>
            </a:r>
            <a:r>
              <a:rPr lang="ko-KR" altLang="en-US" dirty="0"/>
              <a:t>을 통해서 평균 </a:t>
            </a:r>
            <a:r>
              <a:rPr lang="en-US" altLang="ko-KR" dirty="0" err="1"/>
              <a:t>RandomForest</a:t>
            </a:r>
            <a:r>
              <a:rPr lang="en-US" altLang="ko-KR" dirty="0"/>
              <a:t> </a:t>
            </a:r>
            <a:r>
              <a:rPr lang="ko-KR" altLang="en-US" dirty="0"/>
              <a:t>알고리즘을 생성하게 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A7A18-95F6-49B4-8B8E-3A6FB79DA74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404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보시면 일반 </a:t>
            </a:r>
            <a:r>
              <a:rPr lang="ko-KR" altLang="en-US" dirty="0" err="1"/>
              <a:t>결정트리</a:t>
            </a:r>
            <a:r>
              <a:rPr lang="ko-KR" altLang="en-US" dirty="0"/>
              <a:t> </a:t>
            </a:r>
            <a:r>
              <a:rPr lang="ko-KR" altLang="en-US" dirty="0" err="1"/>
              <a:t>일때는</a:t>
            </a:r>
            <a:r>
              <a:rPr lang="ko-KR" altLang="en-US" dirty="0"/>
              <a:t> 정확도가 </a:t>
            </a:r>
            <a:r>
              <a:rPr lang="en-US" altLang="ko-KR" dirty="0"/>
              <a:t>96</a:t>
            </a:r>
            <a:r>
              <a:rPr lang="ko-KR" altLang="en-US" dirty="0" err="1"/>
              <a:t>프로고</a:t>
            </a:r>
            <a:endParaRPr lang="en-US" altLang="ko-KR" dirty="0"/>
          </a:p>
          <a:p>
            <a:r>
              <a:rPr lang="ko-KR" altLang="en-US" dirty="0" err="1"/>
              <a:t>랜덤포레스트</a:t>
            </a:r>
            <a:r>
              <a:rPr lang="ko-KR" altLang="en-US" dirty="0"/>
              <a:t> 알고리즘으로 </a:t>
            </a:r>
            <a:r>
              <a:rPr lang="ko-KR" altLang="en-US" dirty="0" err="1"/>
              <a:t>나누었을때는</a:t>
            </a:r>
            <a:r>
              <a:rPr lang="ko-KR" altLang="en-US" dirty="0"/>
              <a:t> 정확도가 </a:t>
            </a:r>
            <a:r>
              <a:rPr lang="en-US" altLang="ko-KR" dirty="0"/>
              <a:t>97.6</a:t>
            </a:r>
            <a:r>
              <a:rPr lang="ko-KR" altLang="en-US" dirty="0"/>
              <a:t>프로로 </a:t>
            </a:r>
            <a:r>
              <a:rPr lang="ko-KR" altLang="en-US" dirty="0" err="1"/>
              <a:t>상승한것을</a:t>
            </a:r>
            <a:r>
              <a:rPr lang="ko-KR" altLang="en-US" dirty="0"/>
              <a:t>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</a:t>
            </a:r>
            <a:r>
              <a:rPr lang="en-US" altLang="ko-KR" dirty="0" err="1"/>
              <a:t>GridSerch</a:t>
            </a:r>
            <a:r>
              <a:rPr lang="ko-KR" altLang="en-US" dirty="0"/>
              <a:t>알고리즘을 통해서 최적의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파라미터를 찾아보도록 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A7A18-95F6-49B4-8B8E-3A6FB79DA74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274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GridSerch</a:t>
            </a:r>
            <a:r>
              <a:rPr lang="ko-KR" altLang="en-US" dirty="0"/>
              <a:t>에 여러 개의 값들을 입력해주면</a:t>
            </a:r>
            <a:endParaRPr lang="en-US" altLang="ko-KR" dirty="0"/>
          </a:p>
          <a:p>
            <a:r>
              <a:rPr lang="ko-KR" altLang="en-US" dirty="0"/>
              <a:t>이 값들 중</a:t>
            </a:r>
            <a:r>
              <a:rPr lang="en-US" altLang="ko-KR" dirty="0"/>
              <a:t>, </a:t>
            </a:r>
            <a:r>
              <a:rPr lang="ko-KR" altLang="en-US" dirty="0"/>
              <a:t>최적의 정확도가 나오는 값들을 찾아서</a:t>
            </a:r>
            <a:endParaRPr lang="en-US" altLang="ko-KR" dirty="0"/>
          </a:p>
          <a:p>
            <a:r>
              <a:rPr lang="ko-KR" altLang="en-US" dirty="0"/>
              <a:t>최적의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파라미터를 알려줍니다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값들을 </a:t>
            </a:r>
            <a:r>
              <a:rPr lang="en-US" altLang="ko-KR" dirty="0" err="1"/>
              <a:t>RandomForest</a:t>
            </a:r>
            <a:r>
              <a:rPr lang="en-US" altLang="ko-KR" dirty="0"/>
              <a:t> </a:t>
            </a:r>
            <a:r>
              <a:rPr lang="ko-KR" altLang="en-US" dirty="0"/>
              <a:t>알고리즘에 적용해 보았습니다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A7A18-95F6-49B4-8B8E-3A6FB79DA74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096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GridSerch</a:t>
            </a:r>
            <a:r>
              <a:rPr lang="ko-KR" altLang="en-US" dirty="0"/>
              <a:t>알고리즘으로 찾은 값들을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파라미터로 설정 한 후 정확도 입니다</a:t>
            </a:r>
            <a:endParaRPr lang="en-US" altLang="ko-KR" dirty="0"/>
          </a:p>
          <a:p>
            <a:r>
              <a:rPr lang="ko-KR" altLang="en-US" dirty="0" err="1"/>
              <a:t>일반결정트리였을대는</a:t>
            </a:r>
            <a:r>
              <a:rPr lang="ko-KR" altLang="en-US" dirty="0"/>
              <a:t> </a:t>
            </a:r>
            <a:r>
              <a:rPr lang="en-US" altLang="ko-KR" dirty="0"/>
              <a:t>96</a:t>
            </a:r>
          </a:p>
          <a:p>
            <a:r>
              <a:rPr lang="ko-KR" altLang="en-US" dirty="0" err="1"/>
              <a:t>랜덤포레스트를</a:t>
            </a:r>
            <a:r>
              <a:rPr lang="ko-KR" altLang="en-US" dirty="0"/>
              <a:t> </a:t>
            </a:r>
            <a:r>
              <a:rPr lang="ko-KR" altLang="en-US" dirty="0" err="1"/>
              <a:t>썼을때는</a:t>
            </a:r>
            <a:r>
              <a:rPr lang="ko-KR" altLang="en-US" dirty="0"/>
              <a:t> </a:t>
            </a:r>
            <a:r>
              <a:rPr lang="en-US" altLang="ko-KR" dirty="0"/>
              <a:t>97.6</a:t>
            </a:r>
          </a:p>
          <a:p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파라미터값까지</a:t>
            </a:r>
            <a:r>
              <a:rPr lang="ko-KR" altLang="en-US" dirty="0"/>
              <a:t> </a:t>
            </a:r>
            <a:r>
              <a:rPr lang="ko-KR" altLang="en-US" dirty="0" err="1"/>
              <a:t>설정해주었을때는</a:t>
            </a:r>
            <a:r>
              <a:rPr lang="ko-KR" altLang="en-US" dirty="0"/>
              <a:t> </a:t>
            </a:r>
            <a:r>
              <a:rPr lang="en-US" altLang="ko-KR" dirty="0"/>
              <a:t>98</a:t>
            </a:r>
            <a:r>
              <a:rPr lang="ko-KR" altLang="en-US" dirty="0"/>
              <a:t>퍼센트까지 </a:t>
            </a:r>
            <a:r>
              <a:rPr lang="ko-KR" altLang="en-US" dirty="0" err="1"/>
              <a:t>올라간것을</a:t>
            </a:r>
            <a:r>
              <a:rPr lang="ko-KR" altLang="en-US" dirty="0"/>
              <a:t>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</a:t>
            </a:r>
            <a:r>
              <a:rPr lang="ko-KR" altLang="en-US" dirty="0" err="1"/>
              <a:t>랜덤포레스트에</a:t>
            </a:r>
            <a:r>
              <a:rPr lang="ko-KR" altLang="en-US" dirty="0"/>
              <a:t> 대해서 알아 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A7A18-95F6-49B4-8B8E-3A6FB79DA74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30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A7A18-95F6-49B4-8B8E-3A6FB79DA74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4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/>
              <a:t>Random Forest</a:t>
            </a:r>
            <a:r>
              <a:rPr lang="ko-KR" altLang="en-US" dirty="0"/>
              <a:t>에 대해서 </a:t>
            </a:r>
            <a:r>
              <a:rPr lang="ko-KR" altLang="en-US" dirty="0" err="1"/>
              <a:t>알아보기전에</a:t>
            </a:r>
            <a:endParaRPr lang="en-US" altLang="ko-KR" dirty="0"/>
          </a:p>
          <a:p>
            <a:r>
              <a:rPr lang="ko-KR" altLang="en-US" dirty="0"/>
              <a:t>앙상블 학습에는 무엇이 있는지 간단하게 짚고 넘어가고</a:t>
            </a:r>
            <a:endParaRPr lang="en-US" altLang="ko-KR" dirty="0"/>
          </a:p>
          <a:p>
            <a:r>
              <a:rPr lang="ko-KR" altLang="en-US" dirty="0"/>
              <a:t>다음에 </a:t>
            </a:r>
            <a:r>
              <a:rPr lang="ko-KR" altLang="en-US" dirty="0" err="1"/>
              <a:t>랜덤포레스트</a:t>
            </a:r>
            <a:r>
              <a:rPr lang="ko-KR" altLang="en-US" dirty="0"/>
              <a:t> </a:t>
            </a:r>
            <a:r>
              <a:rPr lang="ko-KR" altLang="en-US" dirty="0" err="1"/>
              <a:t>설명드리고</a:t>
            </a:r>
            <a:r>
              <a:rPr lang="ko-KR" altLang="en-US" dirty="0"/>
              <a:t> 알고리즘 </a:t>
            </a:r>
            <a:r>
              <a:rPr lang="ko-KR" altLang="en-US" dirty="0" err="1"/>
              <a:t>구현한거</a:t>
            </a:r>
            <a:r>
              <a:rPr lang="ko-KR" altLang="en-US" dirty="0"/>
              <a:t> 보여드리고 발표 마치도록 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A7A18-95F6-49B4-8B8E-3A6FB79DA74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19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앙상블</a:t>
            </a:r>
            <a:r>
              <a:rPr lang="en-US" altLang="ko-KR" dirty="0"/>
              <a:t> </a:t>
            </a:r>
            <a:r>
              <a:rPr lang="ko-KR" altLang="en-US" dirty="0"/>
              <a:t>학습은 여러 개의 분류기를 생성하고 그 예측을 결합함으로써 최종적으로는 단일 분류기가 </a:t>
            </a:r>
            <a:r>
              <a:rPr lang="ko-KR" altLang="en-US" dirty="0" err="1"/>
              <a:t>가지는것보다</a:t>
            </a:r>
            <a:r>
              <a:rPr lang="ko-KR" altLang="en-US" dirty="0"/>
              <a:t> 보다 더 정확한 예측결과를 도출하는 기법을 통칭합니다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어려운 문제를 </a:t>
            </a:r>
            <a:r>
              <a:rPr lang="ko-KR" altLang="en-US" dirty="0" err="1"/>
              <a:t>봉착했을때</a:t>
            </a:r>
            <a:r>
              <a:rPr lang="ko-KR" altLang="en-US" dirty="0"/>
              <a:t> 개인이 가지고있는 지식과 경험을 결합을 하는 집단지성과 비슷하다고 볼 수 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결정트리가</a:t>
            </a:r>
            <a:r>
              <a:rPr lang="ko-KR" altLang="en-US" dirty="0"/>
              <a:t> 가지고 있는 과적합이라는 단점을 여러 개의 분류기를 결합함으로써 그 단점을 해소하고자 한 것이 특징입니다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A7A18-95F6-49B4-8B8E-3A6FB79DA74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974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앙상블의 유형은 일반적으로 </a:t>
            </a:r>
            <a:r>
              <a:rPr lang="ko-KR" altLang="en-US" dirty="0" err="1"/>
              <a:t>보팅</a:t>
            </a:r>
            <a:r>
              <a:rPr lang="ko-KR" altLang="en-US" dirty="0"/>
              <a:t> </a:t>
            </a:r>
            <a:r>
              <a:rPr lang="ko-KR" altLang="en-US" dirty="0" err="1"/>
              <a:t>배깅</a:t>
            </a:r>
            <a:r>
              <a:rPr lang="ko-KR" altLang="en-US" dirty="0"/>
              <a:t> </a:t>
            </a:r>
            <a:r>
              <a:rPr lang="ko-KR" altLang="en-US" dirty="0" err="1"/>
              <a:t>부스팅으로</a:t>
            </a:r>
            <a:r>
              <a:rPr lang="ko-KR" altLang="en-US" dirty="0"/>
              <a:t> 구분할 수 있고 이 외의 </a:t>
            </a:r>
            <a:r>
              <a:rPr lang="ko-KR" altLang="en-US" dirty="0" err="1"/>
              <a:t>스태킹</a:t>
            </a:r>
            <a:r>
              <a:rPr lang="ko-KR" altLang="en-US" dirty="0"/>
              <a:t> 등의 기법이 있습니다</a:t>
            </a:r>
            <a:endParaRPr lang="en-US" altLang="ko-KR" dirty="0"/>
          </a:p>
          <a:p>
            <a:r>
              <a:rPr lang="ko-KR" altLang="en-US" dirty="0"/>
              <a:t>대표적인 </a:t>
            </a:r>
            <a:r>
              <a:rPr lang="ko-KR" altLang="en-US" dirty="0" err="1"/>
              <a:t>배깅은</a:t>
            </a:r>
            <a:r>
              <a:rPr lang="ko-KR" altLang="en-US" dirty="0"/>
              <a:t> </a:t>
            </a:r>
            <a:r>
              <a:rPr lang="ko-KR" altLang="en-US" dirty="0" err="1"/>
              <a:t>랜덤포레스트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부스팅은</a:t>
            </a:r>
            <a:r>
              <a:rPr lang="ko-KR" altLang="en-US" dirty="0"/>
              <a:t> 에이다 </a:t>
            </a:r>
            <a:r>
              <a:rPr lang="ko-KR" altLang="en-US" dirty="0" err="1"/>
              <a:t>부스팅</a:t>
            </a:r>
            <a:r>
              <a:rPr lang="ko-KR" altLang="en-US" dirty="0"/>
              <a:t> </a:t>
            </a:r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XGBoost,LightGBM</a:t>
            </a:r>
            <a:r>
              <a:rPr lang="ko-KR" altLang="en-US" dirty="0"/>
              <a:t>등이 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랜덤 </a:t>
            </a:r>
            <a:r>
              <a:rPr lang="ko-KR" altLang="en-US" dirty="0" err="1"/>
              <a:t>포레스트나</a:t>
            </a:r>
            <a:r>
              <a:rPr lang="ko-KR" altLang="en-US" dirty="0"/>
              <a:t> 뛰어난 </a:t>
            </a:r>
            <a:r>
              <a:rPr lang="ko-KR" altLang="en-US" dirty="0" err="1"/>
              <a:t>부스팅</a:t>
            </a:r>
            <a:r>
              <a:rPr lang="ko-KR" altLang="en-US" dirty="0"/>
              <a:t> 알고리즘들은 모두 결정 트리 알고리즘을 기반 알고리즘으로 적용합니다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넓은 의미로는 서로 다른 모델들을 </a:t>
            </a:r>
            <a:r>
              <a:rPr lang="ko-KR" altLang="en-US" dirty="0" err="1"/>
              <a:t>결합한것을</a:t>
            </a:r>
            <a:r>
              <a:rPr lang="ko-KR" altLang="en-US" dirty="0"/>
              <a:t> 앙상블이라고 합니다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A7A18-95F6-49B4-8B8E-3A6FB79DA74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6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보팅과</a:t>
            </a:r>
            <a:r>
              <a:rPr lang="ko-KR" altLang="en-US" dirty="0"/>
              <a:t> </a:t>
            </a:r>
            <a:r>
              <a:rPr lang="ko-KR" altLang="en-US" dirty="0" err="1"/>
              <a:t>배깅에</a:t>
            </a:r>
            <a:r>
              <a:rPr lang="ko-KR" altLang="en-US" dirty="0"/>
              <a:t> 대해 설명 드리겠습니다</a:t>
            </a:r>
            <a:endParaRPr lang="en-US" altLang="ko-KR" dirty="0"/>
          </a:p>
          <a:p>
            <a:r>
              <a:rPr lang="ko-KR" altLang="en-US" dirty="0" err="1"/>
              <a:t>보팅은</a:t>
            </a:r>
            <a:r>
              <a:rPr lang="ko-KR" altLang="en-US" dirty="0"/>
              <a:t> 투표라는 뜻인데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보팅과</a:t>
            </a:r>
            <a:r>
              <a:rPr lang="ko-KR" altLang="en-US" dirty="0"/>
              <a:t> </a:t>
            </a:r>
            <a:r>
              <a:rPr lang="ko-KR" altLang="en-US" dirty="0" err="1"/>
              <a:t>배깅</a:t>
            </a:r>
            <a:r>
              <a:rPr lang="ko-KR" altLang="en-US" dirty="0"/>
              <a:t> 다 여러 개의 분류기가 투표를 통해서 최종 예측결과를 예측하는 방식은 같습니다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ko-KR" altLang="en-US" dirty="0" err="1"/>
              <a:t>보팅의</a:t>
            </a:r>
            <a:r>
              <a:rPr lang="ko-KR" altLang="en-US" dirty="0"/>
              <a:t> 경우는 서로 다른 알고리즘을 가진 분류기를 결합한 후 투표하는 방식이고 </a:t>
            </a:r>
            <a:endParaRPr lang="en-US" altLang="ko-KR" dirty="0"/>
          </a:p>
          <a:p>
            <a:r>
              <a:rPr lang="ko-KR" altLang="en-US" dirty="0" err="1"/>
              <a:t>배깅의</a:t>
            </a:r>
            <a:r>
              <a:rPr lang="ko-KR" altLang="en-US" dirty="0"/>
              <a:t> 경우 각각의 분류기가 모두 같은 유형의 알고리즘 기반이지만 데이터의 샘플을 서로 다르게 가져가면서 학습을 수행해 투표하는 방식입니다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A7A18-95F6-49B4-8B8E-3A6FB79DA74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40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보팅은</a:t>
            </a:r>
            <a:r>
              <a:rPr lang="ko-KR" altLang="en-US" dirty="0"/>
              <a:t> 하드 </a:t>
            </a:r>
            <a:r>
              <a:rPr lang="ko-KR" altLang="en-US" dirty="0" err="1"/>
              <a:t>보팅과</a:t>
            </a:r>
            <a:r>
              <a:rPr lang="ko-KR" altLang="en-US" dirty="0"/>
              <a:t> 소프트 </a:t>
            </a:r>
            <a:r>
              <a:rPr lang="ko-KR" altLang="en-US" dirty="0" err="1"/>
              <a:t>보팅이</a:t>
            </a:r>
            <a:r>
              <a:rPr lang="ko-KR" altLang="en-US" dirty="0"/>
              <a:t> 있습니다</a:t>
            </a:r>
            <a:endParaRPr lang="en-US" altLang="ko-KR" dirty="0"/>
          </a:p>
          <a:p>
            <a:r>
              <a:rPr lang="ko-KR" altLang="en-US" dirty="0"/>
              <a:t>하드는 반장선거를 </a:t>
            </a:r>
            <a:r>
              <a:rPr lang="ko-KR" altLang="en-US" dirty="0" err="1"/>
              <a:t>할때처럼</a:t>
            </a:r>
            <a:r>
              <a:rPr lang="ko-KR" altLang="en-US" dirty="0"/>
              <a:t> 각각의 분류기의 다수결의 원칙에 의해서 결정되는 방식입니다</a:t>
            </a:r>
            <a:endParaRPr lang="en-US" altLang="ko-KR" dirty="0"/>
          </a:p>
          <a:p>
            <a:r>
              <a:rPr lang="ko-KR" altLang="en-US" dirty="0"/>
              <a:t>소프트 </a:t>
            </a:r>
            <a:r>
              <a:rPr lang="ko-KR" altLang="en-US" dirty="0" err="1"/>
              <a:t>보팅은</a:t>
            </a:r>
            <a:r>
              <a:rPr lang="ko-KR" altLang="en-US" dirty="0"/>
              <a:t> 각각의 분류기가 하나의 대상에 대해서 예측을 하고</a:t>
            </a:r>
            <a:endParaRPr lang="en-US" altLang="ko-KR" dirty="0"/>
          </a:p>
          <a:p>
            <a:r>
              <a:rPr lang="ko-KR" altLang="en-US" dirty="0"/>
              <a:t>그 대상이 어떤 클래스일  확률을 계산해서 그 확률의 평균으로 계산하는 방식입니다</a:t>
            </a:r>
            <a:endParaRPr lang="en-US" altLang="ko-KR" dirty="0"/>
          </a:p>
          <a:p>
            <a:r>
              <a:rPr lang="ko-KR" altLang="en-US" dirty="0"/>
              <a:t>일반적으로 하드 </a:t>
            </a:r>
            <a:r>
              <a:rPr lang="ko-KR" altLang="en-US" dirty="0" err="1"/>
              <a:t>보팅보다는</a:t>
            </a:r>
            <a:r>
              <a:rPr lang="ko-KR" altLang="en-US" dirty="0"/>
              <a:t> 소프트 </a:t>
            </a:r>
            <a:r>
              <a:rPr lang="ko-KR" altLang="en-US" dirty="0" err="1"/>
              <a:t>보팅이</a:t>
            </a:r>
            <a:r>
              <a:rPr lang="ko-KR" altLang="en-US" dirty="0"/>
              <a:t> 예측 성능이 상대적으로 우수하여 자주 사용됩니다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A7A18-95F6-49B4-8B8E-3A6FB79DA74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109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부스팅</a:t>
            </a:r>
            <a:r>
              <a:rPr lang="ko-KR" altLang="en-US" dirty="0"/>
              <a:t> 알고리즘은 여러 개의 약한 학습기를 순차적으로 학습 예측하면서 잘못 예측한 데이터에 가중치를 부여하여 오류를 개선해 나가면서 학습하는 방식입니다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그림의 </a:t>
            </a:r>
            <a:r>
              <a:rPr lang="en-US" altLang="ko-KR" dirty="0"/>
              <a:t>Step1</a:t>
            </a:r>
            <a:r>
              <a:rPr lang="ko-KR" altLang="en-US" dirty="0"/>
              <a:t>과 같이 하나의 분류기준을 </a:t>
            </a:r>
            <a:r>
              <a:rPr lang="ko-KR" altLang="en-US" dirty="0" err="1"/>
              <a:t>그었을때</a:t>
            </a:r>
            <a:r>
              <a:rPr lang="ko-KR" altLang="en-US" dirty="0"/>
              <a:t> 분류되지 못한 값에 가중치를 부여하고 새로운 분류기준을 만들고 다음 분류기준에서도 분류되지 못한 기준에 가중치를 부여한 후 또 분류기준을 만든 후</a:t>
            </a:r>
            <a:endParaRPr lang="en-US" altLang="ko-KR" dirty="0"/>
          </a:p>
          <a:p>
            <a:r>
              <a:rPr lang="ko-KR" altLang="en-US" dirty="0"/>
              <a:t>이 분류기준들이 합쳐져서 최종 결과를 도출합니다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이제 </a:t>
            </a:r>
            <a:r>
              <a:rPr lang="ko-KR" altLang="en-US" dirty="0" err="1"/>
              <a:t>랜덤포레스트</a:t>
            </a:r>
            <a:r>
              <a:rPr lang="ko-KR" altLang="en-US" dirty="0"/>
              <a:t> 방식에 대해서 알아보겠습니다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A7A18-95F6-49B4-8B8E-3A6FB79DA74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12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랜덤 </a:t>
            </a:r>
            <a:r>
              <a:rPr lang="ko-KR" altLang="en-US" dirty="0" err="1"/>
              <a:t>포레스트는</a:t>
            </a:r>
            <a:r>
              <a:rPr lang="ko-KR" altLang="en-US" dirty="0"/>
              <a:t> 대표적인 </a:t>
            </a:r>
            <a:r>
              <a:rPr lang="ko-KR" altLang="en-US" dirty="0" err="1"/>
              <a:t>배깅</a:t>
            </a:r>
            <a:r>
              <a:rPr lang="ko-KR" altLang="en-US" dirty="0"/>
              <a:t> </a:t>
            </a:r>
            <a:r>
              <a:rPr lang="ko-KR" altLang="en-US" dirty="0" err="1"/>
              <a:t>방식중</a:t>
            </a:r>
            <a:r>
              <a:rPr lang="ko-KR" altLang="en-US" dirty="0"/>
              <a:t> 하나입니다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랜덤 </a:t>
            </a:r>
            <a:r>
              <a:rPr lang="ko-KR" altLang="en-US" dirty="0" err="1"/>
              <a:t>포레스트는</a:t>
            </a:r>
            <a:r>
              <a:rPr lang="ko-KR" altLang="en-US" dirty="0"/>
              <a:t> 개별적인 분류기의 기반 알고리즘은 </a:t>
            </a:r>
            <a:r>
              <a:rPr lang="ko-KR" altLang="en-US" dirty="0" err="1"/>
              <a:t>결정트리이지만</a:t>
            </a:r>
            <a:endParaRPr lang="en-US" altLang="ko-KR" dirty="0"/>
          </a:p>
          <a:p>
            <a:r>
              <a:rPr lang="ko-KR" altLang="en-US" dirty="0"/>
              <a:t>개별 트리가 학습하는 데이터 세트는 전체 데이터에서 일부가 중첩되게 </a:t>
            </a:r>
            <a:r>
              <a:rPr lang="ko-KR" altLang="en-US" dirty="0" err="1"/>
              <a:t>샘플링된</a:t>
            </a:r>
            <a:r>
              <a:rPr lang="ko-KR" altLang="en-US" dirty="0"/>
              <a:t> 데이터 세트입니다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그림과 같이 여러 개의 데이터 세트를 중첩되게 </a:t>
            </a:r>
            <a:r>
              <a:rPr lang="ko-KR" altLang="en-US" dirty="0" err="1"/>
              <a:t>분리하는것을</a:t>
            </a:r>
            <a:endParaRPr lang="en-US" altLang="ko-KR" dirty="0"/>
          </a:p>
          <a:p>
            <a:r>
              <a:rPr lang="ko-KR" altLang="en-US" dirty="0" err="1"/>
              <a:t>부트스트래핑</a:t>
            </a:r>
            <a:r>
              <a:rPr lang="ko-KR" altLang="en-US" dirty="0"/>
              <a:t> 분할방식이라고 합니다</a:t>
            </a:r>
            <a:endParaRPr lang="en-US" altLang="ko-KR" dirty="0"/>
          </a:p>
          <a:p>
            <a:r>
              <a:rPr lang="ko-KR" altLang="en-US" dirty="0" err="1"/>
              <a:t>배깅은</a:t>
            </a:r>
            <a:r>
              <a:rPr lang="ko-KR" altLang="en-US" dirty="0"/>
              <a:t> 부트스트랩 </a:t>
            </a:r>
            <a:r>
              <a:rPr lang="ko-KR" altLang="en-US" dirty="0" err="1"/>
              <a:t>어그래팅의</a:t>
            </a:r>
            <a:r>
              <a:rPr lang="ko-KR" altLang="en-US" dirty="0"/>
              <a:t> 줄임말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 그림은 원본 데이터 건수가 </a:t>
            </a:r>
            <a:r>
              <a:rPr lang="en-US" altLang="ko-KR" dirty="0"/>
              <a:t>10</a:t>
            </a:r>
            <a:r>
              <a:rPr lang="ko-KR" altLang="en-US" dirty="0"/>
              <a:t>개인 학습 데이터 세트에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결정트리</a:t>
            </a:r>
            <a:r>
              <a:rPr lang="ko-KR" altLang="en-US" dirty="0"/>
              <a:t> 기반으로 학습하려고 파라미터를 </a:t>
            </a:r>
            <a:r>
              <a:rPr lang="ko-KR" altLang="en-US" dirty="0" err="1"/>
              <a:t>부여했을때</a:t>
            </a:r>
            <a:r>
              <a:rPr lang="ko-KR" altLang="en-US" dirty="0"/>
              <a:t> 다음과 같은 데이터 세트가 만들어집니다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A7A18-95F6-49B4-8B8E-3A6FB79DA74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12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이제 이론은 끝났고 직접 </a:t>
            </a:r>
            <a:r>
              <a:rPr lang="ko-KR" altLang="en-US" dirty="0" err="1"/>
              <a:t>랜덤포레스트</a:t>
            </a:r>
            <a:r>
              <a:rPr lang="ko-KR" altLang="en-US" dirty="0"/>
              <a:t> 알고리즘을 구현해보겠습니다</a:t>
            </a:r>
            <a:endParaRPr lang="en-US" altLang="ko-KR" dirty="0"/>
          </a:p>
          <a:p>
            <a:r>
              <a:rPr lang="ko-KR" altLang="en-US" dirty="0"/>
              <a:t>우선 데이터를 불러오고</a:t>
            </a:r>
            <a:endParaRPr lang="en-US" altLang="ko-KR" dirty="0"/>
          </a:p>
          <a:p>
            <a:r>
              <a:rPr lang="ko-KR" altLang="en-US" dirty="0"/>
              <a:t>저번에 붓꽃 데이터로 해봤었던 </a:t>
            </a:r>
            <a:r>
              <a:rPr lang="en-US" altLang="ko-KR" dirty="0" err="1"/>
              <a:t>DecisionTree</a:t>
            </a:r>
            <a:r>
              <a:rPr lang="ko-KR" altLang="en-US" dirty="0"/>
              <a:t> 알고리즘으로 먼저</a:t>
            </a:r>
            <a:r>
              <a:rPr lang="en-US" altLang="ko-KR" dirty="0"/>
              <a:t> </a:t>
            </a:r>
            <a:r>
              <a:rPr lang="ko-KR" altLang="en-US" dirty="0"/>
              <a:t>예측 성능을 확인해본 후</a:t>
            </a:r>
            <a:endParaRPr lang="en-US" altLang="ko-KR" dirty="0"/>
          </a:p>
          <a:p>
            <a:r>
              <a:rPr lang="ko-KR" altLang="en-US" dirty="0" err="1"/>
              <a:t>랜덤포레스트</a:t>
            </a:r>
            <a:r>
              <a:rPr lang="ko-KR" altLang="en-US" dirty="0"/>
              <a:t> 방식의 정확도 와 비교한 후에</a:t>
            </a:r>
            <a:endParaRPr lang="en-US" altLang="ko-KR" dirty="0"/>
          </a:p>
          <a:p>
            <a:r>
              <a:rPr lang="en-US" altLang="ko-KR" dirty="0" err="1"/>
              <a:t>GridSearch</a:t>
            </a:r>
            <a:r>
              <a:rPr lang="ko-KR" altLang="en-US" dirty="0"/>
              <a:t>방식으로 최적의 </a:t>
            </a:r>
            <a:r>
              <a:rPr lang="ko-KR" altLang="en-US" dirty="0" err="1"/>
              <a:t>하이퍼파라미터로</a:t>
            </a:r>
            <a:r>
              <a:rPr lang="ko-KR" altLang="en-US" dirty="0"/>
              <a:t> 수정하고 정확도를 비교해보겠습니다</a:t>
            </a:r>
            <a:endParaRPr lang="en-US" altLang="ko-KR" dirty="0"/>
          </a:p>
          <a:p>
            <a:r>
              <a:rPr lang="ko-KR" altLang="en-US" dirty="0"/>
              <a:t>참고로 </a:t>
            </a:r>
            <a:r>
              <a:rPr lang="en-US" altLang="ko-KR" dirty="0" err="1"/>
              <a:t>GridSearch</a:t>
            </a:r>
            <a:r>
              <a:rPr lang="ko-KR" altLang="en-US" dirty="0"/>
              <a:t>방식은 </a:t>
            </a:r>
            <a:endParaRPr lang="en-US" altLang="ko-KR" dirty="0"/>
          </a:p>
          <a:p>
            <a:r>
              <a:rPr lang="en-US" altLang="ko-KR" dirty="0" err="1"/>
              <a:t>RandomForest</a:t>
            </a:r>
            <a:r>
              <a:rPr lang="ko-KR" altLang="en-US" dirty="0"/>
              <a:t>나 어떤 알고리즘의 </a:t>
            </a:r>
            <a:r>
              <a:rPr lang="ko-KR" altLang="en-US" dirty="0" err="1"/>
              <a:t>세부설정값을</a:t>
            </a:r>
            <a:r>
              <a:rPr lang="ko-KR" altLang="en-US" dirty="0"/>
              <a:t>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파라미터라고 하는데</a:t>
            </a:r>
            <a:r>
              <a:rPr lang="en-US" altLang="ko-KR" dirty="0"/>
              <a:t>,</a:t>
            </a:r>
            <a:r>
              <a:rPr lang="ko-KR" altLang="en-US" dirty="0"/>
              <a:t>이 최적의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값을 찾아주는 알고리즘 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A7A18-95F6-49B4-8B8E-3A6FB79DA74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71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9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387980-6063-47D2-888E-57CFCD661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5315" y="5955846"/>
            <a:ext cx="30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A6B56D-1689-41D1-A86D-F16759846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11734" y="5089930"/>
            <a:ext cx="3685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069C9-E453-400E-BF3C-79E552659C3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3269BE-717A-41AA-AE1A-9E3F5F73D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31233" y="2420258"/>
            <a:ext cx="1129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Yoo_Kye0m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51627" y="3018275"/>
            <a:ext cx="2688749" cy="6118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800" b="1" dirty="0" err="1">
                <a:solidFill>
                  <a:srgbClr val="0070C0"/>
                </a:solidFill>
              </a:rPr>
              <a:t>RandomForest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06364" y="3735907"/>
            <a:ext cx="157927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91714167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유재겸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D77568-EE74-470E-B412-72BA60E96078}"/>
              </a:ext>
            </a:extLst>
          </p:cNvPr>
          <p:cNvSpPr txBox="1"/>
          <p:nvPr/>
        </p:nvSpPr>
        <p:spPr>
          <a:xfrm>
            <a:off x="11518084" y="6040073"/>
            <a:ext cx="352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불러오기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7A87E-F626-4D5A-9829-A7146AF922D4}"/>
              </a:ext>
            </a:extLst>
          </p:cNvPr>
          <p:cNvSpPr txBox="1"/>
          <p:nvPr/>
        </p:nvSpPr>
        <p:spPr>
          <a:xfrm>
            <a:off x="11518084" y="6040073"/>
            <a:ext cx="352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C222BA-5DFC-446A-8B99-8E71B7FB3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06" y="1423730"/>
            <a:ext cx="9439275" cy="1990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286AA7-0ED7-4FBE-84B4-788A9934F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606" y="3443546"/>
            <a:ext cx="2695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6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53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일반적인 </a:t>
            </a:r>
            <a:r>
              <a:rPr lang="ko-KR" altLang="en-US" sz="2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결정트리로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정확도 확인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C8CA5-DF13-4EE2-8EBB-AB69F6688340}"/>
              </a:ext>
            </a:extLst>
          </p:cNvPr>
          <p:cNvSpPr txBox="1"/>
          <p:nvPr/>
        </p:nvSpPr>
        <p:spPr>
          <a:xfrm>
            <a:off x="11518084" y="6040073"/>
            <a:ext cx="352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11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85D5F5-4CD9-4FF3-A4B4-6D4533D41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1476375"/>
            <a:ext cx="9477375" cy="39052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FE2092-6420-4DA0-84A9-58EA58933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284" y="2466499"/>
            <a:ext cx="2670305" cy="217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0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41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랜덤포레스트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방식 정확도 확인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5C499B-AB7C-4F60-9D81-2B00124BB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2214562"/>
            <a:ext cx="10172700" cy="2428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D7C51E-AA29-4454-9585-C1F1AA8F9933}"/>
              </a:ext>
            </a:extLst>
          </p:cNvPr>
          <p:cNvSpPr txBox="1"/>
          <p:nvPr/>
        </p:nvSpPr>
        <p:spPr>
          <a:xfrm>
            <a:off x="11518084" y="6040073"/>
            <a:ext cx="352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2793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41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랜덤포레스트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방식 정확도 확인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7B7250-BB64-40B4-A294-4875D0DC5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033462"/>
            <a:ext cx="9372600" cy="4791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28833D-8DAA-4D84-8BDE-AF8F71EFED98}"/>
              </a:ext>
            </a:extLst>
          </p:cNvPr>
          <p:cNvSpPr txBox="1"/>
          <p:nvPr/>
        </p:nvSpPr>
        <p:spPr>
          <a:xfrm>
            <a:off x="11518084" y="6040073"/>
            <a:ext cx="352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57004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41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랜덤포레스트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방식 정확도 확인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0EA33AA-7143-4983-BACE-845B8D942717}"/>
              </a:ext>
            </a:extLst>
          </p:cNvPr>
          <p:cNvCxnSpPr/>
          <p:nvPr/>
        </p:nvCxnSpPr>
        <p:spPr>
          <a:xfrm>
            <a:off x="7013906" y="2050578"/>
            <a:ext cx="0" cy="66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40866E-9948-48C4-9C8A-445180924E43}"/>
              </a:ext>
            </a:extLst>
          </p:cNvPr>
          <p:cNvSpPr txBox="1"/>
          <p:nvPr/>
        </p:nvSpPr>
        <p:spPr>
          <a:xfrm>
            <a:off x="7164280" y="2128360"/>
            <a:ext cx="213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 </a:t>
            </a:r>
            <a:r>
              <a:rPr lang="ko-KR" altLang="en-US" dirty="0" err="1"/>
              <a:t>결정트리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RandomForest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96D946-AA94-47B6-B3E7-969B263DBAAC}"/>
              </a:ext>
            </a:extLst>
          </p:cNvPr>
          <p:cNvSpPr txBox="1"/>
          <p:nvPr/>
        </p:nvSpPr>
        <p:spPr>
          <a:xfrm>
            <a:off x="11518084" y="6040073"/>
            <a:ext cx="352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14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B93FA8-DD50-4AD9-8CCE-D50E11984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68" y="1321497"/>
            <a:ext cx="9505950" cy="838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0B67AA-238E-4F47-B959-D513845B6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06" y="2966560"/>
            <a:ext cx="94583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91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048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GridSearch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하이퍼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파라미터 튜닝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3225E-094B-488D-BAFE-216E91160BAE}"/>
              </a:ext>
            </a:extLst>
          </p:cNvPr>
          <p:cNvSpPr txBox="1"/>
          <p:nvPr/>
        </p:nvSpPr>
        <p:spPr>
          <a:xfrm>
            <a:off x="11518084" y="6040073"/>
            <a:ext cx="352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15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A1BB48-4449-495B-862C-1D4D68173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2228850"/>
            <a:ext cx="94011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1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6D3AF8-9D1E-4BC5-ABF2-9AE38CA6A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208" y="3185048"/>
            <a:ext cx="9458325" cy="647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54084F-04CF-4B29-99E1-C7EF9D6A7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208" y="1600292"/>
            <a:ext cx="9515475" cy="78105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B7C958B-F2DF-4B93-B512-F280D5CAD14E}"/>
              </a:ext>
            </a:extLst>
          </p:cNvPr>
          <p:cNvCxnSpPr/>
          <p:nvPr/>
        </p:nvCxnSpPr>
        <p:spPr>
          <a:xfrm>
            <a:off x="6970364" y="2317072"/>
            <a:ext cx="0" cy="66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FC6B73-76DE-44D7-B2F1-E418C2E3896E}"/>
              </a:ext>
            </a:extLst>
          </p:cNvPr>
          <p:cNvSpPr txBox="1"/>
          <p:nvPr/>
        </p:nvSpPr>
        <p:spPr>
          <a:xfrm>
            <a:off x="7164280" y="2381342"/>
            <a:ext cx="3531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 </a:t>
            </a:r>
            <a:r>
              <a:rPr lang="ko-KR" altLang="en-US" dirty="0" err="1"/>
              <a:t>결정트리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랜덤포레스트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3C91E3B-DD84-47CF-8BF7-A4F2C179B068}"/>
              </a:ext>
            </a:extLst>
          </p:cNvPr>
          <p:cNvCxnSpPr/>
          <p:nvPr/>
        </p:nvCxnSpPr>
        <p:spPr>
          <a:xfrm>
            <a:off x="6970364" y="3596826"/>
            <a:ext cx="0" cy="66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2817F-1CDD-46A8-8E18-B862239B0097}"/>
              </a:ext>
            </a:extLst>
          </p:cNvPr>
          <p:cNvSpPr txBox="1"/>
          <p:nvPr/>
        </p:nvSpPr>
        <p:spPr>
          <a:xfrm>
            <a:off x="7164280" y="3742923"/>
            <a:ext cx="243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하이퍼파라미터</a:t>
            </a:r>
            <a:r>
              <a:rPr lang="ko-KR" altLang="en-US" dirty="0"/>
              <a:t> 최적화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E7DEC6-E942-4653-8874-39F1D3620B42}"/>
              </a:ext>
            </a:extLst>
          </p:cNvPr>
          <p:cNvSpPr txBox="1"/>
          <p:nvPr/>
        </p:nvSpPr>
        <p:spPr>
          <a:xfrm>
            <a:off x="449943" y="629558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정확도 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6DF00F-3637-4970-9974-ED7234B1681A}"/>
              </a:ext>
            </a:extLst>
          </p:cNvPr>
          <p:cNvSpPr txBox="1"/>
          <p:nvPr/>
        </p:nvSpPr>
        <p:spPr>
          <a:xfrm>
            <a:off x="11518084" y="6040073"/>
            <a:ext cx="352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16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9F95BD-CF48-4711-8832-AB318B7CE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208" y="4308796"/>
            <a:ext cx="94011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9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4157745" y="2874020"/>
            <a:ext cx="3876510" cy="9829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:-)</a:t>
            </a:r>
            <a:endParaRPr lang="ko-KR" alt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82907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175929" y="2766170"/>
            <a:ext cx="5277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5929" y="3400430"/>
            <a:ext cx="748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 - 1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5929" y="3971598"/>
            <a:ext cx="748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 - 2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75929" y="4606597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75929" y="5241596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53418" y="255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53418" y="318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53418" y="382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53418" y="445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253418" y="509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253418" y="572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50194" y="2766170"/>
            <a:ext cx="92044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앙상블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학습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50194" y="3400430"/>
            <a:ext cx="92044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ko-KR" altLang="en-US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보팅과</a:t>
            </a:r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배깅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67589" y="3971598"/>
            <a:ext cx="60305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ko-KR" altLang="en-US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부스팅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49206" y="4606597"/>
            <a:ext cx="102143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ko-KR" altLang="en-US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랜덤포레스트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35493" y="5241596"/>
            <a:ext cx="193514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ko-KR" altLang="en-US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랜덤포레스트</a:t>
            </a:r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 구현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42804D-0D33-4DC9-B65A-A0304876A03F}"/>
              </a:ext>
            </a:extLst>
          </p:cNvPr>
          <p:cNvSpPr txBox="1"/>
          <p:nvPr/>
        </p:nvSpPr>
        <p:spPr>
          <a:xfrm>
            <a:off x="11839662" y="6611779"/>
            <a:ext cx="352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4696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A051C3-59F5-471B-BE14-12FA567DE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40" y="1879056"/>
            <a:ext cx="5620534" cy="3620005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03C2A588-EA8A-41F9-943E-537975E5FCA5}"/>
              </a:ext>
            </a:extLst>
          </p:cNvPr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748AA4B-F6A8-4D8F-916D-8A9189885040}"/>
              </a:ext>
            </a:extLst>
          </p:cNvPr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2FA942D-0434-469D-B774-E305EBDD45BB}"/>
              </a:ext>
            </a:extLst>
          </p:cNvPr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EEF115-14C6-4CDE-A7D5-5ADCF3A6B9E4}"/>
              </a:ext>
            </a:extLst>
          </p:cNvPr>
          <p:cNvSpPr txBox="1"/>
          <p:nvPr/>
        </p:nvSpPr>
        <p:spPr>
          <a:xfrm>
            <a:off x="449943" y="629558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앙상블 학습이란</a:t>
            </a:r>
            <a:r>
              <a:rPr lang="en-US" altLang="ko-KR" sz="2000" b="1" dirty="0"/>
              <a:t>??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64BAC-ACA4-4144-8EE8-07B479CDB685}"/>
              </a:ext>
            </a:extLst>
          </p:cNvPr>
          <p:cNvSpPr txBox="1"/>
          <p:nvPr/>
        </p:nvSpPr>
        <p:spPr>
          <a:xfrm>
            <a:off x="7005874" y="2000507"/>
            <a:ext cx="4558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앙상블 학습은 여러 개의 분류기를 생성하고 그 예측을 결합함으로써 보다 정확한 최종 예측을 도출하는 기법을 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4BF4F-6002-451B-A5F7-8FC9F0AABED2}"/>
              </a:ext>
            </a:extLst>
          </p:cNvPr>
          <p:cNvSpPr txBox="1"/>
          <p:nvPr/>
        </p:nvSpPr>
        <p:spPr>
          <a:xfrm>
            <a:off x="11518084" y="6040073"/>
            <a:ext cx="352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202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앙상블 유형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6EDFFA-0044-4370-8B23-159CF7F2C1EE}"/>
              </a:ext>
            </a:extLst>
          </p:cNvPr>
          <p:cNvSpPr txBox="1"/>
          <p:nvPr/>
        </p:nvSpPr>
        <p:spPr>
          <a:xfrm>
            <a:off x="1268361" y="2844225"/>
            <a:ext cx="314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+mn-ea"/>
              </a:rPr>
              <a:t>보팅</a:t>
            </a:r>
            <a:r>
              <a:rPr lang="en-US" altLang="ko-KR" sz="3200" dirty="0">
                <a:latin typeface="+mn-ea"/>
              </a:rPr>
              <a:t>(Voting)</a:t>
            </a:r>
            <a:endParaRPr lang="ko-KR" altLang="en-US" sz="32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A9760D-CAD5-4EBF-A6B4-72B88212417B}"/>
              </a:ext>
            </a:extLst>
          </p:cNvPr>
          <p:cNvSpPr txBox="1"/>
          <p:nvPr/>
        </p:nvSpPr>
        <p:spPr>
          <a:xfrm>
            <a:off x="4409768" y="2844225"/>
            <a:ext cx="314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배깅</a:t>
            </a:r>
            <a:r>
              <a:rPr lang="en-US" altLang="ko-KR" sz="3200" dirty="0"/>
              <a:t>(Bagging)</a:t>
            </a:r>
            <a:endParaRPr lang="ko-KR" alt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5C23B-CD51-41F5-A0D4-ADC7AC8FED05}"/>
              </a:ext>
            </a:extLst>
          </p:cNvPr>
          <p:cNvSpPr txBox="1"/>
          <p:nvPr/>
        </p:nvSpPr>
        <p:spPr>
          <a:xfrm>
            <a:off x="7551175" y="2844225"/>
            <a:ext cx="314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부스팅</a:t>
            </a:r>
            <a:r>
              <a:rPr lang="en-US" altLang="ko-KR" sz="3200" dirty="0"/>
              <a:t>(Boosting)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72AF1A-4006-490F-8600-B90BC8086DD3}"/>
              </a:ext>
            </a:extLst>
          </p:cNvPr>
          <p:cNvSpPr txBox="1"/>
          <p:nvPr/>
        </p:nvSpPr>
        <p:spPr>
          <a:xfrm>
            <a:off x="11518084" y="6040073"/>
            <a:ext cx="352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9691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보팅과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배깅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085B37-AFC4-4DE2-8F91-57770D2DB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307" y="1174861"/>
            <a:ext cx="8978802" cy="450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1FB88D-44D0-4B90-BF05-793D7308E238}"/>
              </a:ext>
            </a:extLst>
          </p:cNvPr>
          <p:cNvSpPr txBox="1"/>
          <p:nvPr/>
        </p:nvSpPr>
        <p:spPr>
          <a:xfrm>
            <a:off x="11518084" y="6040073"/>
            <a:ext cx="352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8244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보팅과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배깅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513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FD1F50-323F-41BF-8427-D35E9CF28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1352550"/>
            <a:ext cx="10572750" cy="4152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37A4F9-A986-45C2-AF09-452B1EB16FF3}"/>
              </a:ext>
            </a:extLst>
          </p:cNvPr>
          <p:cNvSpPr txBox="1"/>
          <p:nvPr/>
        </p:nvSpPr>
        <p:spPr>
          <a:xfrm>
            <a:off x="7041384" y="609794"/>
            <a:ext cx="513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C423F-01D2-4DF6-AA5F-33F81438EFDC}"/>
              </a:ext>
            </a:extLst>
          </p:cNvPr>
          <p:cNvSpPr txBox="1"/>
          <p:nvPr/>
        </p:nvSpPr>
        <p:spPr>
          <a:xfrm>
            <a:off x="11518084" y="6040073"/>
            <a:ext cx="352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3221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부스팅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88AB34-FB1F-4186-8CF9-3D9FE1978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39" y="1473097"/>
            <a:ext cx="11366426" cy="46113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CC6743-1237-4CFC-BD5F-C6F3E686C19C}"/>
              </a:ext>
            </a:extLst>
          </p:cNvPr>
          <p:cNvSpPr txBox="1"/>
          <p:nvPr/>
        </p:nvSpPr>
        <p:spPr>
          <a:xfrm>
            <a:off x="11518084" y="6040073"/>
            <a:ext cx="352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6823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랜덤포레스트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D055CB-1670-486F-84ED-4A116DF43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1933575"/>
            <a:ext cx="8515350" cy="2990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1A2D9-80B8-4ADF-92B5-76604A095E6B}"/>
              </a:ext>
            </a:extLst>
          </p:cNvPr>
          <p:cNvSpPr txBox="1"/>
          <p:nvPr/>
        </p:nvSpPr>
        <p:spPr>
          <a:xfrm>
            <a:off x="11518084" y="6040073"/>
            <a:ext cx="352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4629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5075833" y="2368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75833" y="3003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75833" y="3638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75833" y="4273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075833" y="4908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075833" y="5543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707075" y="1343773"/>
            <a:ext cx="3105275" cy="694827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20" name="타원 19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600" b="1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랜덤포레스트</a:t>
              </a:r>
              <a:r>
                <a:rPr lang="ko-KR" altLang="en-US" sz="16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알고리즘 구현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075833" y="2535099"/>
            <a:ext cx="119936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불러오기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75833" y="3146097"/>
            <a:ext cx="225254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일반적인 </a:t>
            </a:r>
            <a:r>
              <a:rPr lang="ko-KR" altLang="en-US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결정트리로</a:t>
            </a:r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정확도 확인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75833" y="3821972"/>
            <a:ext cx="211307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랜덤포레스트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방식 정확도 확인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75833" y="4447401"/>
            <a:ext cx="249414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GridSearch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하이퍼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파라미터 튜닝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08384" y="5082401"/>
            <a:ext cx="123783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정확도 확인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60BFB4-052E-4660-9BF8-8729F8CA6363}"/>
              </a:ext>
            </a:extLst>
          </p:cNvPr>
          <p:cNvSpPr txBox="1"/>
          <p:nvPr/>
        </p:nvSpPr>
        <p:spPr>
          <a:xfrm>
            <a:off x="11518084" y="6040073"/>
            <a:ext cx="352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9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28845005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802</Words>
  <Application>Microsoft Office PowerPoint</Application>
  <PresentationFormat>와이드스크린</PresentationFormat>
  <Paragraphs>158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나눔스퀘어</vt:lpstr>
      <vt:lpstr>맑은 고딕</vt:lpstr>
      <vt:lpstr>나눔스퀘어 Bold</vt:lpstr>
      <vt:lpstr>Arial</vt:lpstr>
      <vt:lpstr>1_기본</vt:lpstr>
      <vt:lpstr>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JaeKyeom</cp:lastModifiedBy>
  <cp:revision>42</cp:revision>
  <dcterms:created xsi:type="dcterms:W3CDTF">2017-11-24T11:22:27Z</dcterms:created>
  <dcterms:modified xsi:type="dcterms:W3CDTF">2021-02-02T07:36:17Z</dcterms:modified>
</cp:coreProperties>
</file>