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sldIdLst>
    <p:sldId id="257" r:id="rId2"/>
    <p:sldId id="264" r:id="rId3"/>
    <p:sldId id="258" r:id="rId4"/>
    <p:sldId id="269" r:id="rId5"/>
    <p:sldId id="260" r:id="rId6"/>
    <p:sldId id="271" r:id="rId7"/>
    <p:sldId id="272" r:id="rId8"/>
    <p:sldId id="284" r:id="rId9"/>
    <p:sldId id="259" r:id="rId10"/>
    <p:sldId id="256" r:id="rId11"/>
    <p:sldId id="274" r:id="rId12"/>
    <p:sldId id="273" r:id="rId13"/>
    <p:sldId id="275" r:id="rId14"/>
    <p:sldId id="261" r:id="rId15"/>
    <p:sldId id="281" r:id="rId16"/>
    <p:sldId id="279" r:id="rId17"/>
    <p:sldId id="268" r:id="rId18"/>
    <p:sldId id="266" r:id="rId19"/>
    <p:sldId id="280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4BE"/>
    <a:srgbClr val="FFFFFF"/>
    <a:srgbClr val="FBFBFB"/>
    <a:srgbClr val="E6B3EB"/>
    <a:srgbClr val="B389CD"/>
    <a:srgbClr val="D9C4E6"/>
    <a:srgbClr val="634EDF"/>
    <a:srgbClr val="76D4F9"/>
    <a:srgbClr val="A5C198"/>
    <a:srgbClr val="FEDBBD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4020" autoAdjust="0"/>
  </p:normalViewPr>
  <p:slideViewPr>
    <p:cSldViewPr snapToGrid="0" showGuides="1">
      <p:cViewPr varScale="1">
        <p:scale>
          <a:sx n="72" d="100"/>
          <a:sy n="72" d="100"/>
        </p:scale>
        <p:origin x="1104" y="67"/>
      </p:cViewPr>
      <p:guideLst>
        <p:guide orient="horz" pos="2160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7057D3-F481-42E9-8EBB-896DB95962FE}" type="datetimeFigureOut">
              <a:rPr lang="ko-KR" altLang="en-US" smtClean="0"/>
              <a:t>2023-05-01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82D374-29CB-44AA-83F6-8F53D825A0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54307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82D374-29CB-44AA-83F6-8F53D825A06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57026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82D374-29CB-44AA-83F6-8F53D825A06C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2321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비트코인은 보통 달러로 거래가</a:t>
            </a:r>
            <a:r>
              <a:rPr lang="ko-KR" altLang="en-US" baseline="0" dirty="0"/>
              <a:t> 이루어집니다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하지만 유로</a:t>
            </a:r>
            <a:r>
              <a:rPr lang="en-US" altLang="ko-KR" baseline="0" dirty="0"/>
              <a:t>, </a:t>
            </a:r>
            <a:r>
              <a:rPr lang="ko-KR" altLang="en-US" baseline="0" dirty="0"/>
              <a:t>파운드 그리고 원화 등등 많은 거래 통화로 가능합니다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그리고 이 모든 것 뒤에는 은행이 있습니다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은행은 중개 역할을 하게 되는데 비트코인은 이러한 은행의 중개를 없애는 역할을 합니다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비트코인 네트워크에 참여하는 컴퓨터들이 서로 검증하고 공유하는 거래 정보를 블록체인에 기록하고 이러한 거래 정보를 블록체인에 기록함으로써</a:t>
            </a:r>
            <a:r>
              <a:rPr lang="en-US" altLang="ko-KR" baseline="0" dirty="0"/>
              <a:t>, </a:t>
            </a:r>
            <a:r>
              <a:rPr lang="ko-KR" altLang="en-US" baseline="0" dirty="0"/>
              <a:t>중앙기관  없이도 거래의 신뢰성을 보장할 수 있습니다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더욱이 </a:t>
            </a:r>
            <a:r>
              <a:rPr lang="ko-KR" altLang="en-US" baseline="0" dirty="0" err="1"/>
              <a:t>비트코인을</a:t>
            </a:r>
            <a:r>
              <a:rPr lang="ko-KR" altLang="en-US" baseline="0" dirty="0"/>
              <a:t> 해킹하려면 </a:t>
            </a:r>
            <a:r>
              <a:rPr lang="ko-KR" altLang="en-US" baseline="0" dirty="0" err="1"/>
              <a:t>블록체인에</a:t>
            </a:r>
            <a:r>
              <a:rPr lang="ko-KR" altLang="en-US" baseline="0" dirty="0"/>
              <a:t> 기록된 모든 정보를 동시에 </a:t>
            </a:r>
            <a:r>
              <a:rPr lang="ko-KR" altLang="en-US" baseline="0" dirty="0" err="1"/>
              <a:t>조작해야하므로</a:t>
            </a:r>
            <a:r>
              <a:rPr lang="ko-KR" altLang="en-US" baseline="0" dirty="0"/>
              <a:t> 사실상 불가능에 가깝습니다</a:t>
            </a:r>
            <a:r>
              <a:rPr lang="en-US" altLang="ko-KR" baseline="0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82D374-29CB-44AA-83F6-8F53D825A06C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05067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블록체인과</a:t>
            </a:r>
            <a:r>
              <a:rPr lang="ko-KR" altLang="en-US" dirty="0"/>
              <a:t> </a:t>
            </a:r>
            <a:r>
              <a:rPr lang="ko-KR" altLang="en-US" dirty="0" err="1"/>
              <a:t>비트코인을</a:t>
            </a:r>
            <a:r>
              <a:rPr lang="ko-KR" altLang="en-US" dirty="0"/>
              <a:t> 공부하며 </a:t>
            </a:r>
            <a:r>
              <a:rPr lang="ko-KR" altLang="en-US" dirty="0" err="1"/>
              <a:t>느낀점은</a:t>
            </a:r>
            <a:r>
              <a:rPr lang="ko-KR" altLang="en-US" dirty="0"/>
              <a:t> 사실 </a:t>
            </a:r>
            <a:r>
              <a:rPr lang="en-US" altLang="ko-KR" dirty="0"/>
              <a:t>1</a:t>
            </a:r>
            <a:r>
              <a:rPr lang="ko-KR" altLang="en-US" dirty="0"/>
              <a:t>학년 때 복수전공으로 경영</a:t>
            </a:r>
            <a:r>
              <a:rPr lang="en-US" altLang="ko-KR" dirty="0"/>
              <a:t>.</a:t>
            </a:r>
            <a:r>
              <a:rPr lang="ko-KR" altLang="en-US" dirty="0"/>
              <a:t>금융보안개론 과목을</a:t>
            </a:r>
            <a:r>
              <a:rPr lang="ko-KR" altLang="en-US" baseline="0" dirty="0"/>
              <a:t> 들으면서 </a:t>
            </a:r>
            <a:r>
              <a:rPr lang="ko-KR" altLang="en-US" baseline="0" dirty="0" err="1"/>
              <a:t>블록체인</a:t>
            </a:r>
            <a:r>
              <a:rPr lang="ko-KR" altLang="en-US" baseline="0" dirty="0"/>
              <a:t> 기술에 대해 </a:t>
            </a:r>
            <a:r>
              <a:rPr lang="ko-KR" altLang="en-US" baseline="0" dirty="0" err="1"/>
              <a:t>접했었는데</a:t>
            </a:r>
            <a:r>
              <a:rPr lang="ko-KR" altLang="en-US" baseline="0" dirty="0"/>
              <a:t> 그 당시에 공부하기에는 </a:t>
            </a:r>
            <a:r>
              <a:rPr lang="ko-KR" altLang="en-US" baseline="0" dirty="0" err="1"/>
              <a:t>블록체인</a:t>
            </a:r>
            <a:r>
              <a:rPr lang="ko-KR" altLang="en-US" baseline="0" dirty="0"/>
              <a:t> 기술에 관한 내용들이 많지 않아서 힘들었는데 </a:t>
            </a:r>
            <a:endParaRPr lang="en-US" altLang="ko-KR" baseline="0" dirty="0"/>
          </a:p>
          <a:p>
            <a:r>
              <a:rPr lang="ko-KR" altLang="en-US" baseline="0" dirty="0"/>
              <a:t>이번에 </a:t>
            </a:r>
            <a:r>
              <a:rPr lang="ko-KR" altLang="en-US" baseline="0" dirty="0" err="1"/>
              <a:t>개인공부를</a:t>
            </a:r>
            <a:r>
              <a:rPr lang="ko-KR" altLang="en-US" baseline="0" dirty="0"/>
              <a:t> 하면서 블록체인기술에 대해 다시 한번 공부하게 되었는데 과거보다 공부하기 좋은 강의들도 많았고 좋은 책들도 정말 많았습니다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그래서 공부하기 더욱 </a:t>
            </a:r>
            <a:r>
              <a:rPr lang="ko-KR" altLang="en-US" baseline="0" dirty="0" err="1"/>
              <a:t>수월했으며</a:t>
            </a:r>
            <a:r>
              <a:rPr lang="ko-KR" altLang="en-US" baseline="0" dirty="0"/>
              <a:t> </a:t>
            </a:r>
            <a:r>
              <a:rPr lang="ko-KR" altLang="en-US" baseline="0" dirty="0" err="1"/>
              <a:t>블록체인이라는</a:t>
            </a:r>
            <a:r>
              <a:rPr lang="ko-KR" altLang="en-US" baseline="0" dirty="0"/>
              <a:t> 기술이 앞으로도 많이 사용될 텐데 이번 기회를 바탕으로 </a:t>
            </a:r>
            <a:r>
              <a:rPr lang="ko-KR" altLang="en-US" baseline="0" dirty="0" err="1"/>
              <a:t>심도있게</a:t>
            </a:r>
            <a:r>
              <a:rPr lang="ko-KR" altLang="en-US" baseline="0" dirty="0"/>
              <a:t> 공부할 수 있어서 정말 좋았습니다</a:t>
            </a:r>
            <a:r>
              <a:rPr lang="en-US" altLang="ko-KR" baseline="0" dirty="0"/>
              <a:t>. </a:t>
            </a:r>
          </a:p>
          <a:p>
            <a:endParaRPr lang="en-US" altLang="ko-KR" baseline="0" dirty="0"/>
          </a:p>
          <a:p>
            <a:r>
              <a:rPr lang="ko-KR" altLang="en-US" baseline="0" dirty="0"/>
              <a:t>이번 발표를 마치며 다음으로는 </a:t>
            </a:r>
            <a:r>
              <a:rPr lang="ko-KR" altLang="en-US" baseline="0" dirty="0" err="1"/>
              <a:t>리버싱을</a:t>
            </a:r>
            <a:r>
              <a:rPr lang="ko-KR" altLang="en-US" baseline="0" dirty="0"/>
              <a:t> 공부해보려고 합니다</a:t>
            </a:r>
            <a:r>
              <a:rPr lang="en-US" altLang="ko-KR" baseline="0" dirty="0"/>
              <a:t>. </a:t>
            </a:r>
            <a:r>
              <a:rPr lang="ko-KR" altLang="en-US" baseline="0" dirty="0" err="1"/>
              <a:t>리버싱에</a:t>
            </a:r>
            <a:r>
              <a:rPr lang="ko-KR" altLang="en-US" baseline="0" dirty="0"/>
              <a:t> </a:t>
            </a:r>
            <a:r>
              <a:rPr lang="ko-KR" altLang="en-US" baseline="0" dirty="0" err="1"/>
              <a:t>리자도</a:t>
            </a:r>
            <a:r>
              <a:rPr lang="ko-KR" altLang="en-US" baseline="0" dirty="0"/>
              <a:t> 모르지만 선배님들의 많은 추천이 있어서 도전해보고 </a:t>
            </a:r>
            <a:r>
              <a:rPr lang="en-US" altLang="ko-KR" baseline="0" dirty="0"/>
              <a:t>1</a:t>
            </a:r>
            <a:r>
              <a:rPr lang="ko-KR" altLang="en-US" baseline="0" dirty="0"/>
              <a:t>학기를 마무리하여 이를 바탕으로 여름방학동안 고민해본 후 </a:t>
            </a:r>
            <a:r>
              <a:rPr lang="en-US" altLang="ko-KR" baseline="0" dirty="0"/>
              <a:t>2</a:t>
            </a:r>
            <a:r>
              <a:rPr lang="ko-KR" altLang="en-US" baseline="0" dirty="0"/>
              <a:t>학기에 정한 목표를 향해 달려갈 생각입니다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82D374-29CB-44AA-83F6-8F53D825A06C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89321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흔히 사람들은 </a:t>
            </a:r>
            <a:r>
              <a:rPr lang="ko-KR" altLang="en-US" dirty="0" err="1"/>
              <a:t>블록체인을</a:t>
            </a:r>
            <a:r>
              <a:rPr lang="ko-KR" altLang="en-US" dirty="0"/>
              <a:t> </a:t>
            </a:r>
            <a:r>
              <a:rPr lang="ko-KR" altLang="en-US" dirty="0" err="1"/>
              <a:t>비트코인과</a:t>
            </a:r>
            <a:r>
              <a:rPr lang="ko-KR" altLang="en-US" dirty="0"/>
              <a:t> </a:t>
            </a:r>
            <a:r>
              <a:rPr lang="ko-KR" altLang="en-US" dirty="0" err="1"/>
              <a:t>같은게</a:t>
            </a:r>
            <a:r>
              <a:rPr lang="ko-KR" altLang="en-US" dirty="0"/>
              <a:t> 아니냐고 오해하곤 합니다</a:t>
            </a:r>
            <a:r>
              <a:rPr lang="en-US" altLang="ko-KR" dirty="0"/>
              <a:t>. </a:t>
            </a:r>
            <a:r>
              <a:rPr lang="ko-KR" altLang="en-US" dirty="0"/>
              <a:t>하지만 이는 틀린 사실이며 블록체인안에 </a:t>
            </a:r>
            <a:r>
              <a:rPr lang="ko-KR" altLang="en-US" dirty="0" err="1"/>
              <a:t>비트코인이</a:t>
            </a:r>
            <a:r>
              <a:rPr lang="ko-KR" altLang="en-US" dirty="0"/>
              <a:t> 내포되어 있다고 생각해야합니다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비트코인은 그저 블록체인기술을 활용한 최초의 어플리케이션이며 가장 유명해진 어플리케이션일 뿐입니다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82D374-29CB-44AA-83F6-8F53D825A06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92433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그렇다면 블록체인이란 무엇인가</a:t>
            </a:r>
            <a:r>
              <a:rPr lang="en-US" altLang="ko-KR" dirty="0"/>
              <a:t>?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82D374-29CB-44AA-83F6-8F53D825A06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49495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해시값은</a:t>
            </a:r>
            <a:r>
              <a:rPr lang="ko-KR" altLang="en-US" dirty="0"/>
              <a:t> 사람의 지문과 같다 지문을 </a:t>
            </a:r>
            <a:r>
              <a:rPr lang="ko-KR" altLang="en-US" dirty="0" err="1"/>
              <a:t>재조합하여</a:t>
            </a:r>
            <a:r>
              <a:rPr lang="ko-KR" altLang="en-US" dirty="0"/>
              <a:t> 그게 어떤 사람인지를 구별할 수는 없지만 이게 누구의 지문인지는 식별할 수 있기 때문이다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82D374-29CB-44AA-83F6-8F53D825A06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74011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여기 있는 블록은 제네시스 블록으로 첫 번째 블록을 뜻합니다</a:t>
            </a:r>
            <a:r>
              <a:rPr lang="en-US" altLang="ko-KR" dirty="0"/>
              <a:t>. </a:t>
            </a:r>
            <a:r>
              <a:rPr lang="ko-KR" altLang="en-US" dirty="0"/>
              <a:t>절대로 변하지 않기 때문에 제네시스 </a:t>
            </a:r>
            <a:r>
              <a:rPr lang="ko-KR" altLang="en-US" dirty="0" err="1"/>
              <a:t>블록이라고합니다</a:t>
            </a:r>
            <a:r>
              <a:rPr lang="en-US" altLang="ko-KR" dirty="0"/>
              <a:t>. </a:t>
            </a:r>
            <a:r>
              <a:rPr lang="ko-KR" altLang="en-US" dirty="0"/>
              <a:t>블록체인에서 블록은 항상 오른쪽으로 추가를 하며 </a:t>
            </a:r>
            <a:r>
              <a:rPr lang="ko-KR" altLang="en-US" dirty="0" err="1"/>
              <a:t>다른쪽으로는</a:t>
            </a:r>
            <a:r>
              <a:rPr lang="ko-KR" altLang="en-US" dirty="0"/>
              <a:t> 추가하는 일이 없습니다</a:t>
            </a:r>
            <a:r>
              <a:rPr lang="en-US" altLang="ko-KR" dirty="0"/>
              <a:t>. (</a:t>
            </a:r>
            <a:r>
              <a:rPr lang="ko-KR" altLang="en-US" dirty="0" err="1"/>
              <a:t>블록체인의</a:t>
            </a:r>
            <a:r>
              <a:rPr lang="ko-KR" altLang="en-US" dirty="0"/>
              <a:t> 블록들이 연속적인 체인으로 구성되어 있으며 블록은 이전 블록의 </a:t>
            </a:r>
            <a:r>
              <a:rPr lang="ko-KR" altLang="en-US" dirty="0" err="1"/>
              <a:t>해시값을</a:t>
            </a:r>
            <a:r>
              <a:rPr lang="ko-KR" altLang="en-US" dirty="0"/>
              <a:t> 참조하기에 새로운 블록이 생길 때 마다 </a:t>
            </a:r>
            <a:r>
              <a:rPr lang="ko-KR" altLang="en-US" dirty="0" err="1"/>
              <a:t>해시값이</a:t>
            </a:r>
            <a:r>
              <a:rPr lang="ko-KR" altLang="en-US" dirty="0"/>
              <a:t> 바뀌는 것을 방지하기 위해 오른쪽으로 </a:t>
            </a:r>
            <a:r>
              <a:rPr lang="ko-KR" altLang="en-US" dirty="0" err="1"/>
              <a:t>붙힌다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제네시스 블록의 </a:t>
            </a:r>
            <a:r>
              <a:rPr lang="ko-KR" altLang="en-US" dirty="0" err="1"/>
              <a:t>이전해시는</a:t>
            </a:r>
            <a:r>
              <a:rPr lang="ko-KR" altLang="en-US" dirty="0"/>
              <a:t> 없으므로 </a:t>
            </a:r>
            <a:r>
              <a:rPr lang="en-US" altLang="ko-KR" dirty="0"/>
              <a:t>0</a:t>
            </a:r>
            <a:r>
              <a:rPr lang="ko-KR" altLang="en-US" dirty="0"/>
              <a:t>이고 </a:t>
            </a:r>
            <a:r>
              <a:rPr lang="ko-KR" altLang="en-US" dirty="0" err="1"/>
              <a:t>해시값으로</a:t>
            </a:r>
            <a:r>
              <a:rPr lang="ko-KR" altLang="en-US" dirty="0"/>
              <a:t> 숫자와 문자가 합쳐져 들어갑니다</a:t>
            </a:r>
            <a:r>
              <a:rPr lang="en-US" altLang="ko-KR" dirty="0"/>
              <a:t>. </a:t>
            </a:r>
            <a:r>
              <a:rPr lang="ko-KR" altLang="en-US" dirty="0"/>
              <a:t>다음으로 두</a:t>
            </a:r>
            <a:r>
              <a:rPr lang="ko-KR" altLang="en-US" baseline="0" dirty="0"/>
              <a:t> 번째 블록이 있으며 이 블록은 첫 블록의 </a:t>
            </a:r>
            <a:r>
              <a:rPr lang="ko-KR" altLang="en-US" baseline="0" dirty="0" err="1"/>
              <a:t>해시값을</a:t>
            </a:r>
            <a:r>
              <a:rPr lang="ko-KR" altLang="en-US" baseline="0" dirty="0"/>
              <a:t> 이전 해시로 가지고 있으며 본인만의 </a:t>
            </a:r>
            <a:r>
              <a:rPr lang="ko-KR" altLang="en-US" baseline="0" dirty="0" err="1"/>
              <a:t>해시값을</a:t>
            </a:r>
            <a:r>
              <a:rPr lang="ko-KR" altLang="en-US" baseline="0" dirty="0"/>
              <a:t> </a:t>
            </a:r>
            <a:r>
              <a:rPr lang="ko-KR" altLang="en-US" baseline="0" dirty="0" err="1"/>
              <a:t>부여받습니다</a:t>
            </a:r>
            <a:r>
              <a:rPr lang="en-US" altLang="ko-KR" baseline="0" dirty="0"/>
              <a:t>. </a:t>
            </a:r>
            <a:r>
              <a:rPr lang="ko-KR" altLang="en-US" baseline="0" dirty="0" err="1"/>
              <a:t>이런식으로</a:t>
            </a:r>
            <a:r>
              <a:rPr lang="ko-KR" altLang="en-US" baseline="0" dirty="0"/>
              <a:t> 쭉쭉 블록이 체인처럼 연결되어 </a:t>
            </a:r>
            <a:r>
              <a:rPr lang="ko-KR" altLang="en-US" baseline="0" dirty="0" err="1"/>
              <a:t>붙게됩니다</a:t>
            </a:r>
            <a:r>
              <a:rPr lang="en-US" altLang="ko-KR" baseline="0" dirty="0"/>
              <a:t>.</a:t>
            </a:r>
          </a:p>
          <a:p>
            <a:r>
              <a:rPr lang="ko-KR" altLang="en-US" dirty="0"/>
              <a:t>암호화 링크라는 말은 블록들이 암호화되어 연결되었다는 뜻입니다</a:t>
            </a:r>
            <a:r>
              <a:rPr lang="en-US" altLang="ko-KR" dirty="0"/>
              <a:t>. </a:t>
            </a:r>
            <a:r>
              <a:rPr lang="ko-KR" altLang="en-US" dirty="0"/>
              <a:t>각각의 블록이 이전 블록의 지문을 갖고 있기 때문인데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82D374-29CB-44AA-83F6-8F53D825A06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87894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현재 해시는 이전 해시와 결합한 데이터의 지문으로 계산된다</a:t>
            </a:r>
            <a:r>
              <a:rPr lang="en-US" altLang="ko-KR" dirty="0"/>
              <a:t>. </a:t>
            </a:r>
            <a:r>
              <a:rPr lang="ko-KR" altLang="en-US" dirty="0"/>
              <a:t>현재 블록의 데이터와 이전 해시를 사용하여 현재의 </a:t>
            </a:r>
            <a:r>
              <a:rPr lang="ko-KR" altLang="en-US" dirty="0" err="1"/>
              <a:t>해시값을</a:t>
            </a:r>
            <a:r>
              <a:rPr lang="ko-KR" altLang="en-US" dirty="0"/>
              <a:t> 계산한다</a:t>
            </a:r>
            <a:r>
              <a:rPr lang="en-US" altLang="ko-KR" dirty="0"/>
              <a:t>. </a:t>
            </a:r>
            <a:r>
              <a:rPr lang="ko-KR" altLang="en-US" dirty="0"/>
              <a:t>이 부분이 굉장히 중요한데</a:t>
            </a:r>
            <a:endParaRPr lang="en-US" altLang="ko-KR" dirty="0"/>
          </a:p>
          <a:p>
            <a:r>
              <a:rPr lang="ko-KR" altLang="en-US" dirty="0"/>
              <a:t>예를 들어 </a:t>
            </a:r>
            <a:r>
              <a:rPr lang="en-US" altLang="ko-KR" dirty="0"/>
              <a:t>100</a:t>
            </a:r>
            <a:r>
              <a:rPr lang="ko-KR" altLang="en-US" dirty="0"/>
              <a:t>개의 블록이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누군가 </a:t>
            </a:r>
            <a:r>
              <a:rPr lang="en-US" altLang="ko-KR" dirty="0"/>
              <a:t>2</a:t>
            </a:r>
            <a:r>
              <a:rPr lang="ko-KR" altLang="en-US" dirty="0"/>
              <a:t>번 블록의 데이터를 편집한다</a:t>
            </a:r>
            <a:r>
              <a:rPr lang="en-US" altLang="ko-KR" dirty="0"/>
              <a:t>. </a:t>
            </a:r>
            <a:r>
              <a:rPr lang="ko-KR" altLang="en-US" dirty="0"/>
              <a:t>그럼 데이터가 변경되고 해시가 바뀌게 된다</a:t>
            </a:r>
            <a:r>
              <a:rPr lang="en-US" altLang="ko-KR" dirty="0"/>
              <a:t>. </a:t>
            </a:r>
            <a:r>
              <a:rPr lang="ko-KR" altLang="en-US" dirty="0"/>
              <a:t>왜냐하면 아까 말했듯 블록의 </a:t>
            </a:r>
            <a:r>
              <a:rPr lang="ko-KR" altLang="en-US" dirty="0" err="1"/>
              <a:t>해시값은</a:t>
            </a:r>
            <a:r>
              <a:rPr lang="ko-KR" altLang="en-US" dirty="0"/>
              <a:t> 지문과 같은데 지문이 바뀌었으니 </a:t>
            </a:r>
            <a:r>
              <a:rPr lang="ko-KR" altLang="en-US" dirty="0" err="1"/>
              <a:t>해시값도</a:t>
            </a:r>
            <a:r>
              <a:rPr lang="ko-KR" altLang="en-US" dirty="0"/>
              <a:t> 바뀌게 된다</a:t>
            </a:r>
            <a:r>
              <a:rPr lang="en-US" altLang="ko-KR" dirty="0"/>
              <a:t>. </a:t>
            </a:r>
            <a:r>
              <a:rPr lang="ko-KR" altLang="en-US" dirty="0"/>
              <a:t>이렇게 되면 세 번째의 </a:t>
            </a:r>
            <a:r>
              <a:rPr lang="ko-KR" altLang="en-US" dirty="0" err="1"/>
              <a:t>해시값도</a:t>
            </a:r>
            <a:r>
              <a:rPr lang="ko-KR" altLang="en-US" dirty="0"/>
              <a:t> 바뀌게 되고 쭉쭉 다 </a:t>
            </a:r>
            <a:r>
              <a:rPr lang="ko-KR" altLang="en-US" dirty="0" err="1"/>
              <a:t>바뀌어야한다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다음 블록의 이전 해시가 바뀌지 않으면 </a:t>
            </a:r>
            <a:r>
              <a:rPr lang="ko-KR" altLang="en-US" dirty="0" err="1"/>
              <a:t>블록체인에</a:t>
            </a:r>
            <a:r>
              <a:rPr lang="ko-KR" altLang="en-US" dirty="0"/>
              <a:t> 문제가 생긴다</a:t>
            </a:r>
            <a:r>
              <a:rPr lang="en-US" altLang="ko-KR" dirty="0"/>
              <a:t>. </a:t>
            </a:r>
            <a:r>
              <a:rPr lang="ko-KR" altLang="en-US" dirty="0"/>
              <a:t>여기서 두 번째의 데이터를 변경하면 세 번째는 </a:t>
            </a:r>
            <a:r>
              <a:rPr lang="ko-KR" altLang="en-US" dirty="0" err="1"/>
              <a:t>이전해시만</a:t>
            </a:r>
            <a:r>
              <a:rPr lang="ko-KR" altLang="en-US" dirty="0"/>
              <a:t> 업데이트를 하는게 아니라 현재 해시도 업데이트를 해야한다</a:t>
            </a:r>
            <a:r>
              <a:rPr lang="en-US" altLang="ko-KR" dirty="0"/>
              <a:t>. </a:t>
            </a:r>
            <a:r>
              <a:rPr lang="ko-KR" altLang="en-US" dirty="0"/>
              <a:t>이유는 데이터와 이전 </a:t>
            </a:r>
            <a:r>
              <a:rPr lang="ko-KR" altLang="en-US" dirty="0" err="1"/>
              <a:t>해시값으로</a:t>
            </a:r>
            <a:r>
              <a:rPr lang="ko-KR" altLang="en-US" dirty="0"/>
              <a:t> 현 해시가 계산되기 때문</a:t>
            </a:r>
            <a:endParaRPr lang="en-US" altLang="ko-KR" dirty="0"/>
          </a:p>
          <a:p>
            <a:r>
              <a:rPr lang="ko-KR" altLang="en-US" dirty="0" err="1"/>
              <a:t>블록체인의</a:t>
            </a:r>
            <a:r>
              <a:rPr lang="ko-KR" altLang="en-US" dirty="0"/>
              <a:t> 보안성은 여기서 생긴다</a:t>
            </a:r>
            <a:r>
              <a:rPr lang="en-US" altLang="ko-KR" dirty="0"/>
              <a:t>. </a:t>
            </a:r>
            <a:r>
              <a:rPr lang="ko-KR" altLang="en-US" dirty="0"/>
              <a:t>만약 누군가 데이터를 변경하려고 한다면 그 이후의 모든 블록의 데이터를 변경해야하기 때문 또 </a:t>
            </a:r>
            <a:r>
              <a:rPr lang="ko-KR" altLang="en-US" dirty="0" err="1"/>
              <a:t>블록체인은</a:t>
            </a:r>
            <a:r>
              <a:rPr lang="ko-KR" altLang="en-US" dirty="0"/>
              <a:t> 새로운 거래나 데이터가 추가될 때 블록을 계속해서 추가하는 방식이다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그래서 시간이 지나면 지날 수록 데이터를 변경하는 것은 더욱 어려워진다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++++++</a:t>
            </a:r>
          </a:p>
          <a:p>
            <a:r>
              <a:rPr lang="ko-KR" altLang="en-US" dirty="0"/>
              <a:t>해커가 블록을 해킹하게 된다면 그 뒤에 있는 블록들도 모두 </a:t>
            </a:r>
            <a:r>
              <a:rPr lang="ko-KR" altLang="en-US" dirty="0" err="1"/>
              <a:t>바꾸어야하므로</a:t>
            </a:r>
            <a:r>
              <a:rPr lang="ko-KR" altLang="en-US" dirty="0"/>
              <a:t> 해킹도 굉장히 어렵다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82D374-29CB-44AA-83F6-8F53D825A06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37566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82D374-29CB-44AA-83F6-8F53D825A06C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54928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SHA256</a:t>
            </a:r>
            <a:r>
              <a:rPr lang="ko-KR" altLang="en-US" dirty="0"/>
              <a:t>은 해시가 </a:t>
            </a:r>
            <a:r>
              <a:rPr lang="en-US" altLang="ko-KR" dirty="0"/>
              <a:t>256</a:t>
            </a:r>
            <a:r>
              <a:rPr lang="ko-KR" altLang="en-US" dirty="0"/>
              <a:t>비트인데 </a:t>
            </a:r>
            <a:r>
              <a:rPr lang="en-US" altLang="ko-KR" dirty="0"/>
              <a:t>2^256</a:t>
            </a:r>
            <a:r>
              <a:rPr lang="ko-KR" altLang="en-US" dirty="0"/>
              <a:t>은 </a:t>
            </a:r>
            <a:r>
              <a:rPr lang="en-US" altLang="ko-KR" dirty="0"/>
              <a:t>2^32</a:t>
            </a:r>
            <a:r>
              <a:rPr lang="ko-KR" altLang="en-US" dirty="0"/>
              <a:t>이 </a:t>
            </a:r>
            <a:r>
              <a:rPr lang="en-US" altLang="ko-KR" dirty="0"/>
              <a:t>8</a:t>
            </a:r>
            <a:r>
              <a:rPr lang="ko-KR" altLang="en-US" dirty="0"/>
              <a:t>개입니다</a:t>
            </a:r>
            <a:r>
              <a:rPr lang="en-US" altLang="ko-KR" dirty="0"/>
              <a:t>.2^32</a:t>
            </a:r>
            <a:r>
              <a:rPr lang="ko-KR" altLang="en-US" dirty="0"/>
              <a:t>은 대략 </a:t>
            </a:r>
            <a:r>
              <a:rPr lang="en-US" altLang="ko-KR" dirty="0"/>
              <a:t>40</a:t>
            </a:r>
            <a:r>
              <a:rPr lang="ko-KR" altLang="en-US" dirty="0"/>
              <a:t>억인데 초당 </a:t>
            </a:r>
            <a:r>
              <a:rPr lang="en-US" altLang="ko-KR" dirty="0"/>
              <a:t>40</a:t>
            </a:r>
            <a:r>
              <a:rPr lang="ko-KR" altLang="en-US" dirty="0" err="1"/>
              <a:t>억개의</a:t>
            </a:r>
            <a:r>
              <a:rPr lang="ko-KR" altLang="en-US" dirty="0"/>
              <a:t> 해시를 계산하는 </a:t>
            </a:r>
            <a:r>
              <a:rPr lang="en-US" altLang="ko-KR" dirty="0" err="1"/>
              <a:t>gpu</a:t>
            </a:r>
            <a:r>
              <a:rPr lang="en-US" altLang="ko-KR" dirty="0"/>
              <a:t> </a:t>
            </a:r>
            <a:r>
              <a:rPr lang="ko-KR" altLang="en-US" dirty="0"/>
              <a:t>이런 컴퓨터를 </a:t>
            </a:r>
            <a:r>
              <a:rPr lang="en-US" altLang="ko-KR" dirty="0"/>
              <a:t>40</a:t>
            </a:r>
            <a:r>
              <a:rPr lang="ko-KR" altLang="en-US" dirty="0" err="1"/>
              <a:t>억개</a:t>
            </a:r>
            <a:r>
              <a:rPr lang="ko-KR" altLang="en-US" dirty="0"/>
              <a:t> 보유한 회사</a:t>
            </a:r>
            <a:r>
              <a:rPr lang="en-US" altLang="ko-KR" dirty="0"/>
              <a:t>,</a:t>
            </a:r>
            <a:r>
              <a:rPr lang="en-US" altLang="ko-KR" baseline="0" dirty="0"/>
              <a:t> </a:t>
            </a:r>
            <a:r>
              <a:rPr lang="ko-KR" altLang="en-US" baseline="0" dirty="0"/>
              <a:t>이런 회사가 지구에 </a:t>
            </a:r>
            <a:r>
              <a:rPr lang="en-US" altLang="ko-KR" baseline="0" dirty="0"/>
              <a:t>40</a:t>
            </a:r>
            <a:r>
              <a:rPr lang="ko-KR" altLang="en-US" baseline="0" dirty="0" err="1"/>
              <a:t>억개</a:t>
            </a:r>
            <a:r>
              <a:rPr lang="en-US" altLang="ko-KR" baseline="0" dirty="0"/>
              <a:t>, </a:t>
            </a:r>
            <a:r>
              <a:rPr lang="ko-KR" altLang="en-US" baseline="0" dirty="0"/>
              <a:t>이런 지구가 은하계에 </a:t>
            </a:r>
            <a:r>
              <a:rPr lang="en-US" altLang="ko-KR" baseline="0" dirty="0"/>
              <a:t>40</a:t>
            </a:r>
            <a:r>
              <a:rPr lang="ko-KR" altLang="en-US" baseline="0" dirty="0" err="1"/>
              <a:t>억개</a:t>
            </a:r>
            <a:r>
              <a:rPr lang="ko-KR" altLang="en-US" baseline="0" dirty="0"/>
              <a:t> 이런 은하계가 </a:t>
            </a:r>
            <a:r>
              <a:rPr lang="en-US" altLang="ko-KR" baseline="0" dirty="0"/>
              <a:t>40</a:t>
            </a:r>
            <a:r>
              <a:rPr lang="ko-KR" altLang="en-US" baseline="0" dirty="0" err="1"/>
              <a:t>억개</a:t>
            </a:r>
            <a:r>
              <a:rPr lang="ko-KR" altLang="en-US" baseline="0" dirty="0"/>
              <a:t> 그리고 </a:t>
            </a:r>
            <a:r>
              <a:rPr lang="en-US" altLang="ko-KR" baseline="0" dirty="0"/>
              <a:t>40</a:t>
            </a:r>
            <a:r>
              <a:rPr lang="ko-KR" altLang="en-US" baseline="0" dirty="0"/>
              <a:t>억 초는 대략 </a:t>
            </a:r>
            <a:r>
              <a:rPr lang="en-US" altLang="ko-KR" baseline="0" dirty="0"/>
              <a:t>126</a:t>
            </a:r>
            <a:r>
              <a:rPr lang="ko-KR" altLang="en-US" baseline="0" dirty="0" err="1"/>
              <a:t>년정도이고</a:t>
            </a:r>
            <a:r>
              <a:rPr lang="ko-KR" altLang="en-US" baseline="0" dirty="0"/>
              <a:t> </a:t>
            </a:r>
            <a:r>
              <a:rPr lang="en-US" altLang="ko-KR" baseline="0" dirty="0"/>
              <a:t>126</a:t>
            </a:r>
            <a:r>
              <a:rPr lang="ko-KR" altLang="en-US" baseline="0" dirty="0"/>
              <a:t>년 </a:t>
            </a:r>
            <a:r>
              <a:rPr lang="en-US" altLang="ko-KR" baseline="0" dirty="0"/>
              <a:t>X 40</a:t>
            </a:r>
            <a:r>
              <a:rPr lang="ko-KR" altLang="en-US" baseline="0" dirty="0"/>
              <a:t>억을 하면 </a:t>
            </a:r>
            <a:endParaRPr lang="en-US" altLang="ko-KR" baseline="0" dirty="0"/>
          </a:p>
          <a:p>
            <a:r>
              <a:rPr lang="en-US" altLang="ko-KR" baseline="0" dirty="0"/>
              <a:t>5</a:t>
            </a:r>
            <a:r>
              <a:rPr lang="ko-KR" altLang="en-US" baseline="0" dirty="0"/>
              <a:t>천 </a:t>
            </a:r>
            <a:r>
              <a:rPr lang="en-US" altLang="ko-KR" baseline="0" dirty="0"/>
              <a:t>70</a:t>
            </a:r>
            <a:r>
              <a:rPr lang="ko-KR" altLang="en-US" baseline="0" dirty="0"/>
              <a:t>억년인데 현 우주의 나이의 </a:t>
            </a:r>
            <a:r>
              <a:rPr lang="en-US" altLang="ko-KR" baseline="0" dirty="0"/>
              <a:t>37</a:t>
            </a:r>
            <a:r>
              <a:rPr lang="ko-KR" altLang="en-US" baseline="0" dirty="0"/>
              <a:t>배라고 합니다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근데 이렇게 </a:t>
            </a:r>
            <a:r>
              <a:rPr lang="ko-KR" altLang="en-US" baseline="0" dirty="0" err="1"/>
              <a:t>계산한게</a:t>
            </a:r>
            <a:r>
              <a:rPr lang="ko-KR" altLang="en-US" baseline="0" dirty="0"/>
              <a:t> 고작 </a:t>
            </a:r>
            <a:r>
              <a:rPr lang="en-US" altLang="ko-KR" baseline="0" dirty="0"/>
              <a:t>40</a:t>
            </a:r>
            <a:r>
              <a:rPr lang="ko-KR" altLang="en-US" baseline="0" dirty="0" err="1"/>
              <a:t>억분의</a:t>
            </a:r>
            <a:r>
              <a:rPr lang="ko-KR" altLang="en-US" baseline="0" dirty="0"/>
              <a:t> </a:t>
            </a:r>
            <a:r>
              <a:rPr lang="en-US" altLang="ko-KR" baseline="0" dirty="0"/>
              <a:t>1</a:t>
            </a:r>
            <a:r>
              <a:rPr lang="ko-KR" altLang="en-US" baseline="0" dirty="0"/>
              <a:t>입니다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그래서 사실상 충돌은 거의 없다고 볼 수 있습니다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따라서 해시가 같다는 것은 </a:t>
            </a:r>
            <a:r>
              <a:rPr lang="ko-KR" altLang="en-US" baseline="0" dirty="0" err="1"/>
              <a:t>입력값이</a:t>
            </a:r>
            <a:r>
              <a:rPr lang="ko-KR" altLang="en-US" baseline="0" dirty="0"/>
              <a:t> 같다고 볼 수 있습니다</a:t>
            </a:r>
            <a:r>
              <a:rPr lang="en-US" altLang="ko-KR" baseline="0" dirty="0"/>
              <a:t>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82D374-29CB-44AA-83F6-8F53D825A06C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32884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비트코인이</a:t>
            </a:r>
            <a:r>
              <a:rPr lang="ko-KR" altLang="en-US" dirty="0"/>
              <a:t> 있습니다</a:t>
            </a:r>
            <a:r>
              <a:rPr lang="en-US" altLang="ko-KR" dirty="0"/>
              <a:t>. 2015</a:t>
            </a:r>
            <a:r>
              <a:rPr lang="ko-KR" altLang="en-US" dirty="0"/>
              <a:t>년 </a:t>
            </a:r>
            <a:r>
              <a:rPr lang="en-US" altLang="ko-KR" dirty="0"/>
              <a:t>177,000</a:t>
            </a:r>
            <a:r>
              <a:rPr lang="ko-KR" altLang="en-US" dirty="0"/>
              <a:t>원이었던 비트코인은 </a:t>
            </a:r>
            <a:r>
              <a:rPr lang="en-US" altLang="ko-KR" dirty="0"/>
              <a:t>2021 82,477,000</a:t>
            </a:r>
            <a:r>
              <a:rPr lang="ko-KR" altLang="en-US" dirty="0"/>
              <a:t>이라는 엄청난 급증을 했습니다</a:t>
            </a:r>
            <a:r>
              <a:rPr lang="en-US" altLang="ko-KR" dirty="0"/>
              <a:t>. </a:t>
            </a:r>
            <a:r>
              <a:rPr lang="ko-KR" altLang="en-US" dirty="0"/>
              <a:t>그리고 하락세를 겪고 현재의 가격에 위치에 있습니다</a:t>
            </a:r>
            <a:r>
              <a:rPr lang="en-US" altLang="ko-KR" dirty="0"/>
              <a:t>. </a:t>
            </a:r>
            <a:r>
              <a:rPr lang="ko-KR" altLang="en-US" dirty="0" err="1"/>
              <a:t>비트코인을</a:t>
            </a:r>
            <a:r>
              <a:rPr lang="ko-KR" altLang="en-US" dirty="0"/>
              <a:t> 얘기하면 마음이 아프신 분들도 </a:t>
            </a:r>
            <a:r>
              <a:rPr lang="ko-KR" altLang="en-US" dirty="0" err="1"/>
              <a:t>계실테고</a:t>
            </a:r>
            <a:r>
              <a:rPr lang="ko-KR" altLang="en-US" dirty="0"/>
              <a:t> 좋은 분들도 </a:t>
            </a:r>
            <a:r>
              <a:rPr lang="ko-KR" altLang="en-US" dirty="0" err="1"/>
              <a:t>계실겁니다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82D374-29CB-44AA-83F6-8F53D825A06C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317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696478-C6FE-40EF-A49A-8100BE7CA0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87F8E61-C25F-4B7E-AC72-F05840FE53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F07E5C-8DFA-4EE0-93A8-E25DE0DF5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BC256-CD6E-48C3-B85A-F9368139FEAF}" type="datetime1">
              <a:rPr lang="ko-KR" altLang="en-US" smtClean="0"/>
              <a:t>2023-05-01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3EBF88-520C-40D0-9E86-05939FA39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985B68-DADE-465E-AA0F-0AFB99404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81C75-8CD3-43DE-BCA0-2FCFB0BB3B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2706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C6C3B0-328F-4E0E-8090-6F6C1249E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8A03946-E572-469F-A540-C15391FBDF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3204A7B-2B59-4782-B821-BEF4B3A4A2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EDBA4AA-4D44-49B6-9DEA-C01BAEF60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5D06F-07CF-412E-94BA-DE8E127BD66E}" type="datetime1">
              <a:rPr lang="ko-KR" altLang="en-US" smtClean="0"/>
              <a:t>2023-05-01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D4622E-2634-4F0D-8ACC-E2F6E4C2D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C7C4ED5-7C3C-4A1B-9343-66818B5AF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81C75-8CD3-43DE-BCA0-2FCFB0BB3B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0612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E90B5D-2B75-4728-AB16-D9589AE7E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DE44237-E6C2-4ED0-BCCC-A54A38E204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8EDBF3-9640-4081-922C-75E2CB649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59787-4872-4D3C-AC6F-C4618FF13BF7}" type="datetime1">
              <a:rPr lang="ko-KR" altLang="en-US" smtClean="0"/>
              <a:t>2023-05-01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80664F-A16C-4461-B858-343028125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3C6365-9CB1-4CC5-BE7F-BF1D3EFB9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81C75-8CD3-43DE-BCA0-2FCFB0BB3B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49663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3FE95EF-DA2C-4515-8025-14B6BD17B1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47ED49E-BDDF-4148-9648-0C19CC10E6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741FC3-BD47-44CC-B1B3-7707570B4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D22B-DF7C-43D7-811C-F1EF290743A9}" type="datetime1">
              <a:rPr lang="ko-KR" altLang="en-US" smtClean="0"/>
              <a:t>2023-05-01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9E21C8-3C37-4E27-8EC3-E54D741DE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4ABEE4-F403-458D-99B3-E441BC937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81C75-8CD3-43DE-BCA0-2FCFB0BB3B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7649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F2BB72-5DA8-45C0-ABB5-0ED3A38AC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23D348-1B21-4AAC-AD51-F4FD775D73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4E673D-A24A-46C2-A753-1319800FB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6FC17-9FC9-4150-B58B-B68F03027D36}" type="datetime1">
              <a:rPr lang="ko-KR" altLang="en-US" smtClean="0"/>
              <a:t>2023-05-01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5F0916-E265-4D79-9538-12A994E21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436454-A511-4B47-80D8-453BDB78D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81C75-8CD3-43DE-BCA0-2FCFB0BB3B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5982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99535B-468A-445E-8D36-CE354D2EE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43E5F7B-382F-4F81-BC16-6B5971D957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818679-436B-487C-8247-A8A533394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6B432-42D0-47E4-8A02-70F72ED9E82E}" type="datetime1">
              <a:rPr lang="ko-KR" altLang="en-US" smtClean="0"/>
              <a:t>2023-05-01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8D3E8F-99BB-4FC5-9957-498313258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962BE2-6885-44C9-861F-9C9D09501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81C75-8CD3-43DE-BCA0-2FCFB0BB3B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0094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4C515E-9A52-44CA-926C-2D597F8E6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619E7F-EC0F-431B-8503-3315DF1197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3AED556-40ED-4EBB-9585-20363B1A82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155F37E-6A14-4E5E-9795-37ABBB5EF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82430-71A7-4437-999A-58FE55C7D651}" type="datetime1">
              <a:rPr lang="ko-KR" altLang="en-US" smtClean="0"/>
              <a:t>2023-05-01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9C7B190-0F83-4144-B7BF-77854AA36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1A3A14B-6747-44B3-B985-71F0A9CF4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81C75-8CD3-43DE-BCA0-2FCFB0BB3B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9231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BA6E9F-F1DE-402D-BA21-8A2371856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0ED506D-C69D-4685-95E6-1980D23EF9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5FCAE0C-08C1-442F-8514-8CB1F2301C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838C664-8E6F-428A-9508-9ED93A90F7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BFCA32B-3BAF-413D-8E66-B5D65834AC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EA72CD7-19E9-4E56-B4AF-BDC460F87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A4848-2637-4CC1-A97A-CC8772324DD3}" type="datetime1">
              <a:rPr lang="ko-KR" altLang="en-US" smtClean="0"/>
              <a:t>2023-05-01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76FE46F-F14F-4D16-A195-2C41E4504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20C9CE3-9DB6-4CCE-88AE-E1F111234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81C75-8CD3-43DE-BCA0-2FCFB0BB3B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4029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B47DC9-C6FC-4413-8604-958EBAB61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AF306B2-46FC-41B8-A4AF-FF8222F50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53E3D-22B8-4D72-8CEA-A8241DE63517}" type="datetime1">
              <a:rPr lang="ko-KR" altLang="en-US" smtClean="0"/>
              <a:t>2023-05-01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4CC57DE-FE19-46AB-BE5D-A2322468F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4AD496E-9C90-4435-945B-FCBFFCA6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81C75-8CD3-43DE-BCA0-2FCFB0BB3B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9973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BF97F3E-7EA0-44D6-8CA0-39FBB6084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0C73E-C7F5-449D-8BA7-8E32F4DCC143}" type="datetime1">
              <a:rPr lang="ko-KR" altLang="en-US" smtClean="0"/>
              <a:t>2023-05-01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7112031-B6A6-490E-89F4-642C849B1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37B375F-9DE6-4CF3-BDC0-A6F81267E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67092" y="6414965"/>
            <a:ext cx="2743200" cy="365125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fld id="{1E381C75-8CD3-43DE-BCA0-2FCFB0BB3B7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41503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BF97F3E-7EA0-44D6-8CA0-39FBB6084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01396-C2AE-41BA-841D-C95E7E832B2E}" type="datetime1">
              <a:rPr lang="ko-KR" altLang="en-US" smtClean="0"/>
              <a:t>2023-05-01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7112031-B6A6-490E-89F4-642C849B1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37B375F-9DE6-4CF3-BDC0-A6F81267E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81C75-8CD3-43DE-BCA0-2FCFB0BB3B7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6DBDFC-8414-4FD4-BD3F-6D0FB2962D6D}"/>
              </a:ext>
            </a:extLst>
          </p:cNvPr>
          <p:cNvSpPr txBox="1"/>
          <p:nvPr userDrawn="1"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9521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3DDCD7-F654-4841-A4D9-0E3B3CB58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36B601-2CFB-459C-A4D7-FA3D261818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5EBC320-D960-491A-8257-F0EB67D24C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C08508-73CB-4AED-BD9B-4FC134459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24BF9-03CA-41DC-848D-A563E9111765}" type="datetime1">
              <a:rPr lang="ko-KR" altLang="en-US" smtClean="0"/>
              <a:t>2023-05-01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03BC23-0DD3-48AC-9232-22C4A5B25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D37F9F2-9481-45F5-80DD-6FB4BB72A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81C75-8CD3-43DE-BCA0-2FCFB0BB3B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726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B881E8A-74B1-41E7-9F6A-C1C00991C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E9CB5FE-3D05-4F98-8BFC-1E764368E7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8F3AFB-AB3C-41F5-A99F-E628E75139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F18FC8-BDBB-4734-8180-7257EAD91AD3}" type="datetime1">
              <a:rPr lang="ko-KR" altLang="en-US" smtClean="0"/>
              <a:t>2023-05-01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236B59-BFE2-4AAF-BF89-A6B93DE15D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C9C45A-C637-49E2-93A2-0602FDBBE5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81C75-8CD3-43DE-BCA0-2FCFB0BB3B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7287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tools.superdatascience.com/blockchain/hash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6294623-8415-4601-B177-C6A320B5115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91E72E7-6856-4948-AE41-CECD5018EDBD}"/>
              </a:ext>
            </a:extLst>
          </p:cNvPr>
          <p:cNvSpPr txBox="1"/>
          <p:nvPr/>
        </p:nvSpPr>
        <p:spPr>
          <a:xfrm>
            <a:off x="2229236" y="4204007"/>
            <a:ext cx="550663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spc="-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S_C_P </a:t>
            </a:r>
            <a:r>
              <a:rPr lang="ko-KR" altLang="en-US" sz="4400" b="1" spc="-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김원태</a:t>
            </a:r>
            <a:endParaRPr lang="en-US" altLang="ko-KR" sz="4400" b="1" spc="-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4400" b="1" spc="-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BLOCKCHAIN &amp; Bitcoin</a:t>
            </a:r>
            <a:endParaRPr lang="ko-KR" altLang="en-US" sz="4400" b="1" spc="-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62ACC15-EF05-4A51-BD0B-03A4F2E2038B}"/>
              </a:ext>
            </a:extLst>
          </p:cNvPr>
          <p:cNvCxnSpPr/>
          <p:nvPr/>
        </p:nvCxnSpPr>
        <p:spPr>
          <a:xfrm>
            <a:off x="2284991" y="5910143"/>
            <a:ext cx="9900000" cy="0"/>
          </a:xfrm>
          <a:prstGeom prst="line">
            <a:avLst/>
          </a:prstGeom>
          <a:ln w="152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81C75-8CD3-43DE-BCA0-2FCFB0BB3B7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8645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19263FD-A15F-490B-87E4-B5CE4615174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BA66F24-D810-4C7E-B56E-1B7B9594D57B}"/>
              </a:ext>
            </a:extLst>
          </p:cNvPr>
          <p:cNvSpPr txBox="1"/>
          <p:nvPr/>
        </p:nvSpPr>
        <p:spPr>
          <a:xfrm>
            <a:off x="485928" y="2720894"/>
            <a:ext cx="2258952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Part 2</a:t>
            </a:r>
          </a:p>
          <a:p>
            <a:r>
              <a:rPr lang="ko-KR" altLang="en-US" sz="3600" b="1" spc="-300" dirty="0">
                <a:solidFill>
                  <a:schemeClr val="bg1"/>
                </a:solidFill>
              </a:rPr>
              <a:t>분산 </a:t>
            </a:r>
            <a:r>
              <a:rPr lang="en-US" altLang="ko-KR" sz="3600" b="1" spc="-300" dirty="0">
                <a:solidFill>
                  <a:schemeClr val="bg1"/>
                </a:solidFill>
              </a:rPr>
              <a:t>P2P </a:t>
            </a:r>
            <a:br>
              <a:rPr lang="en-US" altLang="ko-KR" sz="3600" b="1" spc="-300" dirty="0">
                <a:solidFill>
                  <a:schemeClr val="bg1"/>
                </a:solidFill>
              </a:rPr>
            </a:br>
            <a:r>
              <a:rPr lang="ko-KR" altLang="en-US" sz="3600" b="1" spc="-300" dirty="0">
                <a:solidFill>
                  <a:schemeClr val="bg1"/>
                </a:solidFill>
              </a:rPr>
              <a:t>네트워크</a:t>
            </a:r>
            <a:r>
              <a:rPr lang="en-US" altLang="ko-KR" sz="3600" b="1" spc="-300" dirty="0">
                <a:solidFill>
                  <a:schemeClr val="bg1"/>
                </a:solidFill>
              </a:rPr>
              <a:t>??</a:t>
            </a:r>
            <a:endParaRPr lang="ko-KR" altLang="en-US" sz="3600" b="1" spc="-300" dirty="0">
              <a:solidFill>
                <a:schemeClr val="bg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81C75-8CD3-43DE-BCA0-2FCFB0BB3B74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7331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A6E73BE-D48D-4E7F-B5B1-3FD146740973}"/>
              </a:ext>
            </a:extLst>
          </p:cNvPr>
          <p:cNvSpPr/>
          <p:nvPr/>
        </p:nvSpPr>
        <p:spPr>
          <a:xfrm>
            <a:off x="446049" y="1"/>
            <a:ext cx="579863" cy="758282"/>
          </a:xfrm>
          <a:prstGeom prst="rect">
            <a:avLst/>
          </a:prstGeom>
          <a:solidFill>
            <a:srgbClr val="E6B3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72038B-3FB9-48EC-B464-44534A5DAF08}"/>
              </a:ext>
            </a:extLst>
          </p:cNvPr>
          <p:cNvSpPr txBox="1"/>
          <p:nvPr/>
        </p:nvSpPr>
        <p:spPr>
          <a:xfrm>
            <a:off x="1092818" y="55755"/>
            <a:ext cx="663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2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1F27C6-0B2F-4F7B-AAF2-EBC6FFAB9392}"/>
              </a:ext>
            </a:extLst>
          </p:cNvPr>
          <p:cNvSpPr txBox="1"/>
          <p:nvPr/>
        </p:nvSpPr>
        <p:spPr>
          <a:xfrm>
            <a:off x="1092818" y="235063"/>
            <a:ext cx="30668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분산 </a:t>
            </a:r>
            <a:r>
              <a:rPr lang="en-US" altLang="ko-KR" sz="2800" b="1" spc="-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P2P </a:t>
            </a:r>
            <a:r>
              <a:rPr lang="ko-KR" altLang="en-US" sz="2800" b="1" spc="-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네트워크</a:t>
            </a:r>
            <a:r>
              <a:rPr lang="en-US" altLang="ko-KR" sz="2800" b="1" spc="-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??</a:t>
            </a:r>
            <a:endParaRPr lang="ko-KR" altLang="en-US" sz="2800" b="1" spc="-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7528F40-38E7-4377-8A5A-E49933EFC270}"/>
              </a:ext>
            </a:extLst>
          </p:cNvPr>
          <p:cNvSpPr/>
          <p:nvPr/>
        </p:nvSpPr>
        <p:spPr>
          <a:xfrm>
            <a:off x="6438718" y="1257654"/>
            <a:ext cx="5284382" cy="48159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DA584B7-8FAA-484D-896D-113361EFCDCE}"/>
              </a:ext>
            </a:extLst>
          </p:cNvPr>
          <p:cNvSpPr txBox="1"/>
          <p:nvPr/>
        </p:nvSpPr>
        <p:spPr>
          <a:xfrm>
            <a:off x="6928131" y="1257654"/>
            <a:ext cx="43055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SHA256</a:t>
            </a:r>
          </a:p>
          <a:p>
            <a:pPr algn="ctr"/>
            <a:r>
              <a:rPr lang="en-US" altLang="ko-KR" sz="32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(Secure Hash Algorithm)</a:t>
            </a:r>
            <a:endParaRPr lang="ko-KR" altLang="en-US" sz="3200" spc="-3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7AF661CA-5759-4BFE-AF06-C53E8E69CCB8}"/>
              </a:ext>
            </a:extLst>
          </p:cNvPr>
          <p:cNvCxnSpPr>
            <a:cxnSpLocks/>
          </p:cNvCxnSpPr>
          <p:nvPr/>
        </p:nvCxnSpPr>
        <p:spPr>
          <a:xfrm>
            <a:off x="6941088" y="2336209"/>
            <a:ext cx="429259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81C75-8CD3-43DE-BCA0-2FCFB0BB3B74}" type="slidenum">
              <a:rPr lang="ko-KR" altLang="en-US" smtClean="0"/>
              <a:t>11</a:t>
            </a:fld>
            <a:endParaRPr lang="ko-KR" altLang="en-US"/>
          </a:p>
        </p:txBody>
      </p:sp>
      <p:pic>
        <p:nvPicPr>
          <p:cNvPr id="3074" name="Picture 2" descr="https://o.remove.bg/downloads/03cd5717-dc4b-45b0-aabb-49305433d8c4/KakaoTalk_20230430_230353791-removebg-preview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2672" y="1272573"/>
            <a:ext cx="3463892" cy="2124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직선 화살표 연결선 9"/>
          <p:cNvCxnSpPr>
            <a:stCxn id="3074" idx="2"/>
          </p:cNvCxnSpPr>
          <p:nvPr/>
        </p:nvCxnSpPr>
        <p:spPr>
          <a:xfrm>
            <a:off x="3034618" y="3397171"/>
            <a:ext cx="0" cy="1378029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D06FB70-88C8-4702-9228-C6DC0D8F0F64}"/>
              </a:ext>
            </a:extLst>
          </p:cNvPr>
          <p:cNvSpPr txBox="1"/>
          <p:nvPr/>
        </p:nvSpPr>
        <p:spPr>
          <a:xfrm>
            <a:off x="1025912" y="5045904"/>
            <a:ext cx="4506390" cy="65197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600" spc="-15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2a89bf1700a9140aa496380fd0b4443921bbeefb9cdb9ef6ea7404cf82286afc</a:t>
            </a:r>
            <a:endParaRPr lang="ko-KR" altLang="en-US" sz="1600" spc="-15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D06FB70-88C8-4702-9228-C6DC0D8F0F64}"/>
              </a:ext>
            </a:extLst>
          </p:cNvPr>
          <p:cNvSpPr txBox="1"/>
          <p:nvPr/>
        </p:nvSpPr>
        <p:spPr>
          <a:xfrm>
            <a:off x="6834192" y="3271248"/>
            <a:ext cx="4506390" cy="12741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600" spc="-15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256</a:t>
            </a:r>
            <a:r>
              <a:rPr lang="ko-KR" altLang="en-US" sz="1600" spc="-15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비트의 고정된 결과값을 출력하며 </a:t>
            </a:r>
            <a:r>
              <a:rPr lang="en-US" altLang="ko-KR" sz="1600" spc="-15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64</a:t>
            </a:r>
            <a:r>
              <a:rPr lang="ko-KR" altLang="en-US" sz="1600" spc="-15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자리의 길이를 가진 </a:t>
            </a:r>
            <a:r>
              <a:rPr lang="en-US" altLang="ko-KR" sz="1600" spc="-15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16</a:t>
            </a:r>
            <a:r>
              <a:rPr lang="ko-KR" altLang="en-US" sz="1600" spc="-15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진법 문자열 형태로 나타냅니다</a:t>
            </a:r>
            <a:r>
              <a:rPr lang="en-US" altLang="ko-KR" sz="1600" spc="-15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600" spc="-15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미국 국가 </a:t>
            </a:r>
            <a:r>
              <a:rPr lang="ko-KR" altLang="en-US" sz="1600" spc="-150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안보국</a:t>
            </a:r>
            <a:r>
              <a:rPr lang="ko-KR" altLang="en-US" sz="1600" spc="-15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sz="1600" spc="-15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NSA</a:t>
            </a:r>
            <a:r>
              <a:rPr lang="ko-KR" altLang="en-US" sz="1600" spc="-15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에서 개발된 알고리즘으로 비트코인 외 다양한 분야에서도 사용되고 있습니다</a:t>
            </a:r>
            <a:r>
              <a:rPr lang="en-US" altLang="ko-KR" sz="1600" spc="-15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sz="1600" spc="-15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635750" y="5111750"/>
            <a:ext cx="4965700" cy="586127"/>
          </a:xfrm>
          <a:prstGeom prst="rect">
            <a:avLst/>
          </a:prstGeom>
          <a:noFill/>
          <a:ln w="412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0, 1, 2, 3, 4, 5, 6, 7, 8, 9, A, B, C ,D ,E, F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832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A6E73BE-D48D-4E7F-B5B1-3FD146740973}"/>
              </a:ext>
            </a:extLst>
          </p:cNvPr>
          <p:cNvSpPr/>
          <p:nvPr/>
        </p:nvSpPr>
        <p:spPr>
          <a:xfrm>
            <a:off x="446049" y="1"/>
            <a:ext cx="579863" cy="758282"/>
          </a:xfrm>
          <a:prstGeom prst="rect">
            <a:avLst/>
          </a:prstGeom>
          <a:solidFill>
            <a:srgbClr val="E6B3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72038B-3FB9-48EC-B464-44534A5DAF08}"/>
              </a:ext>
            </a:extLst>
          </p:cNvPr>
          <p:cNvSpPr txBox="1"/>
          <p:nvPr/>
        </p:nvSpPr>
        <p:spPr>
          <a:xfrm>
            <a:off x="1092818" y="55755"/>
            <a:ext cx="663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2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1F27C6-0B2F-4F7B-AAF2-EBC6FFAB9392}"/>
              </a:ext>
            </a:extLst>
          </p:cNvPr>
          <p:cNvSpPr txBox="1"/>
          <p:nvPr/>
        </p:nvSpPr>
        <p:spPr>
          <a:xfrm>
            <a:off x="1092818" y="235063"/>
            <a:ext cx="30668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분산 </a:t>
            </a:r>
            <a:r>
              <a:rPr lang="en-US" altLang="ko-KR" sz="2800" b="1" spc="-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P2P </a:t>
            </a:r>
            <a:r>
              <a:rPr lang="ko-KR" altLang="en-US" sz="2800" b="1" spc="-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네트워크</a:t>
            </a:r>
            <a:r>
              <a:rPr lang="en-US" altLang="ko-KR" sz="2800" b="1" spc="-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??</a:t>
            </a:r>
            <a:endParaRPr lang="ko-KR" altLang="en-US" sz="2800" b="1" spc="-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CBB989D5-F6AC-4BC1-8848-85663030E6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2049421"/>
              </p:ext>
            </p:extLst>
          </p:nvPr>
        </p:nvGraphicFramePr>
        <p:xfrm>
          <a:off x="1025912" y="1455646"/>
          <a:ext cx="10036098" cy="4749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45366">
                  <a:extLst>
                    <a:ext uri="{9D8B030D-6E8A-4147-A177-3AD203B41FA5}">
                      <a16:colId xmlns:a16="http://schemas.microsoft.com/office/drawing/2014/main" val="882250835"/>
                    </a:ext>
                  </a:extLst>
                </a:gridCol>
                <a:gridCol w="6690732">
                  <a:extLst>
                    <a:ext uri="{9D8B030D-6E8A-4147-A177-3AD203B41FA5}">
                      <a16:colId xmlns:a16="http://schemas.microsoft.com/office/drawing/2014/main" val="2401742357"/>
                    </a:ext>
                  </a:extLst>
                </a:gridCol>
              </a:tblGrid>
              <a:tr h="77587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해시 알고리즘의 </a:t>
                      </a:r>
                      <a:r>
                        <a:rPr lang="en-US" altLang="ko-KR" sz="2000" dirty="0">
                          <a:solidFill>
                            <a:schemeClr val="accent6">
                              <a:lumMod val="90000"/>
                            </a:schemeClr>
                          </a:solidFill>
                        </a:rPr>
                        <a:t>5</a:t>
                      </a:r>
                      <a:r>
                        <a:rPr lang="ko-KR" altLang="en-US" sz="2000" dirty="0">
                          <a:solidFill>
                            <a:schemeClr val="accent6">
                              <a:lumMod val="90000"/>
                            </a:schemeClr>
                          </a:solidFill>
                        </a:rPr>
                        <a:t>가지 </a:t>
                      </a:r>
                      <a:r>
                        <a:rPr lang="ko-KR" altLang="en-US" sz="2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요구사항</a:t>
                      </a: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1256129"/>
                  </a:ext>
                </a:extLst>
              </a:tr>
              <a:tr h="7758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단방향</a:t>
                      </a:r>
                      <a:endParaRPr lang="en-US" altLang="ko-KR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해시를 재구성할 수 없어야 합니다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.</a:t>
                      </a: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재구성이 목적이 아닌 식별이 목적이며</a:t>
                      </a:r>
                      <a:endParaRPr lang="en-US" altLang="ko-KR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암호화용이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아닌 문서 식별이 목적이기 때문입니다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.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F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9328069"/>
                  </a:ext>
                </a:extLst>
              </a:tr>
              <a:tr h="7758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결정록적</a:t>
                      </a:r>
                      <a:r>
                        <a:rPr lang="ko-KR" altLang="en-US" sz="2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알고리즘</a:t>
                      </a: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문서를 가져가서 몇 번의 알고리즘을 적용하더라도</a:t>
                      </a:r>
                      <a:endParaRPr lang="en-US" altLang="ko-KR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매번 같은 결과를 얻어야</a:t>
                      </a:r>
                      <a:r>
                        <a:rPr lang="ko-KR" altLang="en-US" sz="12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합니다</a:t>
                      </a:r>
                      <a:r>
                        <a:rPr lang="en-US" altLang="ko-KR" sz="12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.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F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2022141"/>
                  </a:ext>
                </a:extLst>
              </a:tr>
              <a:tr h="7758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신속한 계산</a:t>
                      </a: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매우 빠르게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거의 즉각적으로 계산이 되어야합니다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.</a:t>
                      </a: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데이터가 변할 때 즉시 바뀌어야 하기 때문입니다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.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F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9258748"/>
                  </a:ext>
                </a:extLst>
              </a:tr>
              <a:tr h="7758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쇄도 효과</a:t>
                      </a: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“.”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이라는 아주 작은 값을 변경해도 </a:t>
                      </a:r>
                      <a:r>
                        <a:rPr lang="ko-KR" altLang="en-US" sz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해시값은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완전히 바뀌게 됩니다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.</a:t>
                      </a: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이는 예측 가능성이라는 문제를 해결하는 데 도움이 됩니다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.</a:t>
                      </a: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또 어떤 해시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,</a:t>
                      </a:r>
                      <a:r>
                        <a:rPr lang="ko-KR" altLang="en-US" sz="12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어떤 문서를 갖게 될지 알 수 없으므로 </a:t>
                      </a:r>
                      <a:endParaRPr lang="en-US" altLang="ko-KR" sz="120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문서와 해시 사이의 연결고리를 끊어 보안을 유지해줍니다</a:t>
                      </a:r>
                      <a:r>
                        <a:rPr lang="en-US" altLang="ko-KR" sz="12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.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F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5579759"/>
                  </a:ext>
                </a:extLst>
              </a:tr>
              <a:tr h="7758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충돌 저항성</a:t>
                      </a: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충돌은 </a:t>
                      </a:r>
                      <a:r>
                        <a:rPr lang="ko-KR" altLang="en-US" sz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해시함수의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결과 값이 동일하다는 말입니다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.</a:t>
                      </a: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동일한 해시를 가지는 서로 다른 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개의 데이터 세트를 생성해보기는 매우 힘듭니다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. 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생성하지 않은 것을 추측하는 것도 거의 불가능하고 추측하려면 엄청난 시간과 노력이 필요합니다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.</a:t>
                      </a: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그래서 충돌을 잘 견뎌야 합니다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.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F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6685345"/>
                  </a:ext>
                </a:extLst>
              </a:tr>
            </a:tbl>
          </a:graphicData>
        </a:graphic>
      </p:graphicFrame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81C75-8CD3-43DE-BCA0-2FCFB0BB3B74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5141800" y="408114"/>
            <a:ext cx="59202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hlinkClick r:id="rId3"/>
              </a:rPr>
              <a:t>https://tools.superdatascience.com/blockchain/hash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7208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A6E73BE-D48D-4E7F-B5B1-3FD146740973}"/>
              </a:ext>
            </a:extLst>
          </p:cNvPr>
          <p:cNvSpPr/>
          <p:nvPr/>
        </p:nvSpPr>
        <p:spPr>
          <a:xfrm>
            <a:off x="446049" y="1"/>
            <a:ext cx="579863" cy="758282"/>
          </a:xfrm>
          <a:prstGeom prst="rect">
            <a:avLst/>
          </a:prstGeom>
          <a:solidFill>
            <a:srgbClr val="E6B3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72038B-3FB9-48EC-B464-44534A5DAF08}"/>
              </a:ext>
            </a:extLst>
          </p:cNvPr>
          <p:cNvSpPr txBox="1"/>
          <p:nvPr/>
        </p:nvSpPr>
        <p:spPr>
          <a:xfrm>
            <a:off x="1092818" y="55755"/>
            <a:ext cx="663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2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1F27C6-0B2F-4F7B-AAF2-EBC6FFAB9392}"/>
              </a:ext>
            </a:extLst>
          </p:cNvPr>
          <p:cNvSpPr txBox="1"/>
          <p:nvPr/>
        </p:nvSpPr>
        <p:spPr>
          <a:xfrm>
            <a:off x="1092818" y="235063"/>
            <a:ext cx="30668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분산 </a:t>
            </a:r>
            <a:r>
              <a:rPr lang="en-US" altLang="ko-KR" sz="2800" b="1" spc="-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P2P </a:t>
            </a:r>
            <a:r>
              <a:rPr lang="ko-KR" altLang="en-US" sz="2800" b="1" spc="-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네트워크</a:t>
            </a:r>
            <a:r>
              <a:rPr lang="en-US" altLang="ko-KR" sz="2800" b="1" spc="-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??</a:t>
            </a:r>
            <a:endParaRPr lang="ko-KR" altLang="en-US" sz="2800" b="1" spc="-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81C75-8CD3-43DE-BCA0-2FCFB0BB3B74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7528F40-38E7-4377-8A5A-E49933EFC270}"/>
              </a:ext>
            </a:extLst>
          </p:cNvPr>
          <p:cNvSpPr/>
          <p:nvPr/>
        </p:nvSpPr>
        <p:spPr>
          <a:xfrm>
            <a:off x="495300" y="1257654"/>
            <a:ext cx="11227800" cy="50796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150" y="2771954"/>
            <a:ext cx="7569200" cy="3473271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628650" y="1479550"/>
            <a:ext cx="1099185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>
                <a:latin typeface="나눔스퀘어 Light"/>
              </a:rPr>
              <a:t>제가 공부한 블록체인에서 </a:t>
            </a:r>
            <a:r>
              <a:rPr lang="en-US" altLang="ko-KR" sz="1400" b="1">
                <a:latin typeface="나눔스퀘어 Light"/>
              </a:rPr>
              <a:t>P2P</a:t>
            </a:r>
            <a:r>
              <a:rPr lang="ko-KR" altLang="en-US" sz="1400" b="1" dirty="0">
                <a:latin typeface="나눔스퀘어 Light"/>
              </a:rPr>
              <a:t>는 </a:t>
            </a:r>
            <a:r>
              <a:rPr lang="en-US" altLang="ko-KR" sz="1400" b="1" dirty="0">
                <a:latin typeface="나눔스퀘어 Light"/>
              </a:rPr>
              <a:t>(peer-to-peer)</a:t>
            </a:r>
          </a:p>
          <a:p>
            <a:r>
              <a:rPr lang="ko-KR" altLang="en-US" sz="1400" b="1" dirty="0">
                <a:latin typeface="나눔스퀘어 Light"/>
              </a:rPr>
              <a:t>하나의 블록체인이 중앙 집중된 위치에 하나의 블록체인의 사본이 있다고 가정하고 이 동일한 복사본이 네트워크 상의 모든 컴퓨터에 복사되어 존재하고 재산의 거래가 중앙 집중된 위치에서 기록되면 클론에게도 모두 기록이 됩니다</a:t>
            </a:r>
            <a:r>
              <a:rPr lang="en-US" altLang="ko-KR" sz="1400" b="1" dirty="0">
                <a:latin typeface="나눔스퀘어 Light"/>
              </a:rPr>
              <a:t>. </a:t>
            </a:r>
            <a:r>
              <a:rPr lang="ko-KR" altLang="en-US" sz="1400" b="1" dirty="0">
                <a:latin typeface="나눔스퀘어 Light"/>
              </a:rPr>
              <a:t>시간이 지나 블록들이 더욱 쌓이게 되었고 해커가 공격을 통해 초록색 블록을 공격하고 뒤이어 </a:t>
            </a:r>
            <a:r>
              <a:rPr lang="ko-KR" altLang="en-US" sz="1400" b="1" dirty="0" err="1">
                <a:latin typeface="나눔스퀘어 Light"/>
              </a:rPr>
              <a:t>생겨있던</a:t>
            </a:r>
            <a:r>
              <a:rPr lang="ko-KR" altLang="en-US" sz="1400" b="1" dirty="0">
                <a:latin typeface="나눔스퀘어 Light"/>
              </a:rPr>
              <a:t> 블록들도 위조해서 괜찮은 것처럼 보이게 합니다</a:t>
            </a:r>
            <a:r>
              <a:rPr lang="en-US" altLang="ko-KR" sz="1400" b="1" dirty="0">
                <a:latin typeface="나눔스퀘어 Light"/>
              </a:rPr>
              <a:t>. </a:t>
            </a:r>
            <a:r>
              <a:rPr lang="ko-KR" altLang="en-US" sz="1400" b="1" dirty="0">
                <a:latin typeface="나눔스퀘어 Light"/>
              </a:rPr>
              <a:t>하지만 연결되어 있는 모든 컴퓨터에 복사본이 저장되어 있고 이상을 감지하게 됩니다</a:t>
            </a:r>
            <a:r>
              <a:rPr lang="en-US" altLang="ko-KR" sz="1400" b="1" dirty="0">
                <a:latin typeface="나눔스퀘어 Light"/>
              </a:rPr>
              <a:t>. </a:t>
            </a:r>
            <a:r>
              <a:rPr lang="ko-KR" altLang="en-US" sz="1400" b="1" dirty="0">
                <a:latin typeface="나눔스퀘어 Light"/>
              </a:rPr>
              <a:t>이 문제를 감지하면 올바른 복사본으로 다시 </a:t>
            </a:r>
            <a:r>
              <a:rPr lang="ko-KR" altLang="en-US" sz="1400" b="1" dirty="0" err="1">
                <a:latin typeface="나눔스퀘어 Light"/>
              </a:rPr>
              <a:t>되돌려둡니다</a:t>
            </a:r>
            <a:r>
              <a:rPr lang="en-US" altLang="ko-KR" sz="1400" b="1" dirty="0">
                <a:latin typeface="나눔스퀘어 Light"/>
              </a:rPr>
              <a:t>. </a:t>
            </a:r>
            <a:endParaRPr lang="ko-KR" altLang="en-US" sz="1400" b="1" dirty="0">
              <a:latin typeface="나눔스퀘어 Light"/>
            </a:endParaRPr>
          </a:p>
        </p:txBody>
      </p:sp>
    </p:spTree>
    <p:extLst>
      <p:ext uri="{BB962C8B-B14F-4D97-AF65-F5344CB8AC3E}">
        <p14:creationId xmlns:p14="http://schemas.microsoft.com/office/powerpoint/2010/main" val="163990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00C853C-09CC-4C41-ACE1-0CA76204A1A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072863C-2C9D-4D73-9AE2-20C2088ABB9C}"/>
              </a:ext>
            </a:extLst>
          </p:cNvPr>
          <p:cNvSpPr txBox="1"/>
          <p:nvPr/>
        </p:nvSpPr>
        <p:spPr>
          <a:xfrm>
            <a:off x="485928" y="2720894"/>
            <a:ext cx="3172663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Part 3</a:t>
            </a:r>
          </a:p>
          <a:p>
            <a:r>
              <a:rPr lang="ko-KR" altLang="en-US" sz="3600" b="1" spc="-300" dirty="0">
                <a:solidFill>
                  <a:schemeClr val="bg1"/>
                </a:solidFill>
              </a:rPr>
              <a:t>비트코인 </a:t>
            </a:r>
            <a:r>
              <a:rPr lang="en-US" altLang="ko-KR" sz="3600" b="1" spc="-300" dirty="0">
                <a:solidFill>
                  <a:schemeClr val="bg1"/>
                </a:solidFill>
              </a:rPr>
              <a:t>&amp; </a:t>
            </a:r>
            <a:r>
              <a:rPr lang="ko-KR" altLang="en-US" sz="3600" b="1" spc="-300" dirty="0">
                <a:solidFill>
                  <a:schemeClr val="bg1"/>
                </a:solidFill>
              </a:rPr>
              <a:t>채굴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81C75-8CD3-43DE-BCA0-2FCFB0BB3B74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2929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A6E73BE-D48D-4E7F-B5B1-3FD146740973}"/>
              </a:ext>
            </a:extLst>
          </p:cNvPr>
          <p:cNvSpPr/>
          <p:nvPr/>
        </p:nvSpPr>
        <p:spPr>
          <a:xfrm>
            <a:off x="446049" y="1"/>
            <a:ext cx="579863" cy="758282"/>
          </a:xfrm>
          <a:prstGeom prst="rect">
            <a:avLst/>
          </a:prstGeom>
          <a:solidFill>
            <a:srgbClr val="E6B3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72038B-3FB9-48EC-B464-44534A5DAF08}"/>
              </a:ext>
            </a:extLst>
          </p:cNvPr>
          <p:cNvSpPr txBox="1"/>
          <p:nvPr/>
        </p:nvSpPr>
        <p:spPr>
          <a:xfrm>
            <a:off x="1092818" y="55755"/>
            <a:ext cx="6687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3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1F27C6-0B2F-4F7B-AAF2-EBC6FFAB9392}"/>
              </a:ext>
            </a:extLst>
          </p:cNvPr>
          <p:cNvSpPr txBox="1"/>
          <p:nvPr/>
        </p:nvSpPr>
        <p:spPr>
          <a:xfrm>
            <a:off x="1092818" y="235063"/>
            <a:ext cx="24304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비트코인 </a:t>
            </a:r>
            <a:r>
              <a:rPr lang="en-US" altLang="ko-KR" sz="2800" b="1" spc="-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&amp; </a:t>
            </a:r>
            <a:r>
              <a:rPr lang="ko-KR" altLang="en-US" sz="2800" b="1" spc="-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채굴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81C75-8CD3-43DE-BCA0-2FCFB0BB3B74}" type="slidenum">
              <a:rPr lang="ko-KR" altLang="en-US" smtClean="0"/>
              <a:t>15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980" y="1220664"/>
            <a:ext cx="10278731" cy="4889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851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58BB5C5-9A6D-4C5E-ABFC-850359FF5748}"/>
              </a:ext>
            </a:extLst>
          </p:cNvPr>
          <p:cNvCxnSpPr/>
          <p:nvPr/>
        </p:nvCxnSpPr>
        <p:spPr>
          <a:xfrm>
            <a:off x="770021" y="978568"/>
            <a:ext cx="5325979" cy="0"/>
          </a:xfrm>
          <a:prstGeom prst="line">
            <a:avLst/>
          </a:prstGeom>
          <a:ln w="1778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 descr="https://o.remove.bg/downloads/d7969297-74fd-44d6-ac38-21b6a1d7ff9c/image-removebg-preview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44348" y="0"/>
            <a:ext cx="7084715" cy="6625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ttps://search.pstatic.net/common/?src=http%3A%2F%2Fpost.phinf.naver.net%2FMjAxODA3MjRfMTM4%2FMDAxNTMyMzY0OTQ0MDQ5.oLMZqkcRzGcB9nizcnRSHymr_IisQFpCq59S55nJPmAg.6j86p9F-MGXP29pI58wFFDSmIkWhwhemR4PyVnijkaQg.JPEG%2FIA6ZyswRuMUUT7FlZWZYdH6xf63c.jpg&amp;type=sc960_83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0350" y="1166719"/>
            <a:ext cx="4749800" cy="4291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340367" y="5657850"/>
            <a:ext cx="55595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latin typeface="나눔스퀘어 Light"/>
              </a:rPr>
              <a:t>사토시</a:t>
            </a:r>
            <a:r>
              <a:rPr lang="ko-KR" altLang="en-US" b="1" dirty="0">
                <a:latin typeface="나눔스퀘어 Light"/>
              </a:rPr>
              <a:t> </a:t>
            </a:r>
            <a:r>
              <a:rPr lang="ko-KR" altLang="en-US" b="1" dirty="0" err="1">
                <a:latin typeface="나눔스퀘어 Light"/>
              </a:rPr>
              <a:t>나카모토가</a:t>
            </a:r>
            <a:r>
              <a:rPr lang="ko-KR" altLang="en-US" b="1" dirty="0">
                <a:latin typeface="나눔스퀘어 Light"/>
              </a:rPr>
              <a:t> </a:t>
            </a:r>
            <a:r>
              <a:rPr lang="en-US" altLang="ko-KR" b="1" dirty="0">
                <a:latin typeface="나눔스퀘어 Light"/>
              </a:rPr>
              <a:t>2008</a:t>
            </a:r>
            <a:r>
              <a:rPr lang="ko-KR" altLang="en-US" b="1" dirty="0">
                <a:latin typeface="나눔스퀘어 Light"/>
              </a:rPr>
              <a:t>년에 처음 소개했으며 </a:t>
            </a:r>
            <a:endParaRPr lang="en-US" altLang="ko-KR" b="1" dirty="0">
              <a:latin typeface="나눔스퀘어 Light"/>
            </a:endParaRPr>
          </a:p>
          <a:p>
            <a:r>
              <a:rPr lang="ko-KR" altLang="en-US" b="1" dirty="0">
                <a:latin typeface="나눔스퀘어 Light"/>
              </a:rPr>
              <a:t>현재까지도 이 사람이 누구인지</a:t>
            </a:r>
            <a:r>
              <a:rPr lang="en-US" altLang="ko-KR" b="1" dirty="0">
                <a:latin typeface="나눔스퀘어 Light"/>
              </a:rPr>
              <a:t> </a:t>
            </a:r>
            <a:r>
              <a:rPr lang="ko-KR" altLang="en-US" b="1" dirty="0">
                <a:latin typeface="나눔스퀘어 Light"/>
              </a:rPr>
              <a:t>밝혀진 게 없습니다</a:t>
            </a:r>
            <a:r>
              <a:rPr lang="en-US" altLang="ko-KR" b="1" dirty="0">
                <a:latin typeface="나눔스퀘어 Light"/>
              </a:rPr>
              <a:t>.</a:t>
            </a:r>
            <a:endParaRPr lang="ko-KR" altLang="en-US" b="1" dirty="0">
              <a:latin typeface="나눔스퀘어 Light"/>
            </a:endParaRPr>
          </a:p>
        </p:txBody>
      </p:sp>
    </p:spTree>
    <p:extLst>
      <p:ext uri="{BB962C8B-B14F-4D97-AF65-F5344CB8AC3E}">
        <p14:creationId xmlns:p14="http://schemas.microsoft.com/office/powerpoint/2010/main" val="1830638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accent1">
                <a:lumMod val="5000"/>
                <a:lumOff val="95000"/>
              </a:schemeClr>
            </a:gs>
            <a:gs pos="0">
              <a:schemeClr val="accent1">
                <a:lumMod val="45000"/>
                <a:lumOff val="55000"/>
              </a:schemeClr>
            </a:gs>
            <a:gs pos="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81C75-8CD3-43DE-BCA0-2FCFB0BB3B74}" type="slidenum">
              <a:rPr lang="ko-KR" altLang="en-US" smtClean="0"/>
              <a:t>17</a:t>
            </a:fld>
            <a:endParaRPr lang="ko-KR" altLang="en-US"/>
          </a:p>
        </p:txBody>
      </p:sp>
      <p:pic>
        <p:nvPicPr>
          <p:cNvPr id="6146" name="Picture 2" descr="https://o.remove.bg/downloads/b4953e72-b732-4889-9d19-97141f2df34e/KakaoTalk_20230501_003340986-removebg-previe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567" y="-261938"/>
            <a:ext cx="10775653" cy="4941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9158" y="5159887"/>
            <a:ext cx="120928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 Light"/>
              </a:rPr>
              <a:t>비트코인 네트워크에 참여하는 컴퓨터들이 서로 검증하고 공유하는 거래 정보를 </a:t>
            </a:r>
            <a:r>
              <a:rPr lang="ko-KR" altLang="en-US" b="1" dirty="0" err="1">
                <a:latin typeface="나눔스퀘어 Light"/>
              </a:rPr>
              <a:t>블록체인에</a:t>
            </a:r>
            <a:r>
              <a:rPr lang="ko-KR" altLang="en-US" b="1" dirty="0">
                <a:latin typeface="나눔스퀘어 Light"/>
              </a:rPr>
              <a:t> 기록하고 </a:t>
            </a:r>
            <a:endParaRPr lang="en-US" altLang="ko-KR" b="1" dirty="0">
              <a:latin typeface="나눔스퀘어 Light"/>
            </a:endParaRPr>
          </a:p>
          <a:p>
            <a:r>
              <a:rPr lang="ko-KR" altLang="en-US" b="1" dirty="0">
                <a:latin typeface="나눔스퀘어 Light"/>
              </a:rPr>
              <a:t>이러한 거래 정보를 </a:t>
            </a:r>
            <a:r>
              <a:rPr lang="ko-KR" altLang="en-US" b="1" dirty="0" err="1">
                <a:latin typeface="나눔스퀘어 Light"/>
              </a:rPr>
              <a:t>블록체인에</a:t>
            </a:r>
            <a:r>
              <a:rPr lang="ko-KR" altLang="en-US" b="1" dirty="0">
                <a:latin typeface="나눔스퀘어 Light"/>
              </a:rPr>
              <a:t> 기록함으로써</a:t>
            </a:r>
            <a:r>
              <a:rPr lang="en-US" altLang="ko-KR" b="1" dirty="0">
                <a:latin typeface="나눔스퀘어 Light"/>
              </a:rPr>
              <a:t>, </a:t>
            </a:r>
            <a:r>
              <a:rPr lang="ko-KR" altLang="en-US" b="1" dirty="0">
                <a:latin typeface="나눔스퀘어 Light"/>
              </a:rPr>
              <a:t>중앙기관  없이도 거래의 신뢰성을 보장할 수 있습니다</a:t>
            </a:r>
            <a:r>
              <a:rPr lang="en-US" altLang="ko-KR" b="1" dirty="0">
                <a:latin typeface="나눔스퀘어 Light"/>
              </a:rPr>
              <a:t>. </a:t>
            </a:r>
          </a:p>
          <a:p>
            <a:r>
              <a:rPr lang="ko-KR" altLang="en-US" b="1" dirty="0">
                <a:latin typeface="나눔스퀘어 Light"/>
              </a:rPr>
              <a:t>더욱이 </a:t>
            </a:r>
            <a:r>
              <a:rPr lang="ko-KR" altLang="en-US" b="1" dirty="0" err="1">
                <a:latin typeface="나눔스퀘어 Light"/>
              </a:rPr>
              <a:t>비트코인을</a:t>
            </a:r>
            <a:r>
              <a:rPr lang="ko-KR" altLang="en-US" b="1" dirty="0">
                <a:latin typeface="나눔스퀘어 Light"/>
              </a:rPr>
              <a:t> 해킹하려면 </a:t>
            </a:r>
            <a:r>
              <a:rPr lang="ko-KR" altLang="en-US" b="1" dirty="0" err="1">
                <a:latin typeface="나눔스퀘어 Light"/>
              </a:rPr>
              <a:t>블록체인에</a:t>
            </a:r>
            <a:r>
              <a:rPr lang="ko-KR" altLang="en-US" b="1" dirty="0">
                <a:latin typeface="나눔스퀘어 Light"/>
              </a:rPr>
              <a:t> 기록된 모든 정보를 동시에 </a:t>
            </a:r>
            <a:r>
              <a:rPr lang="ko-KR" altLang="en-US" b="1" dirty="0" err="1">
                <a:latin typeface="나눔스퀘어 Light"/>
              </a:rPr>
              <a:t>조작해야하므로</a:t>
            </a:r>
            <a:r>
              <a:rPr lang="ko-KR" altLang="en-US" b="1" dirty="0">
                <a:latin typeface="나눔스퀘어 Light"/>
              </a:rPr>
              <a:t> 사실상 불가능에 가깝습니다</a:t>
            </a:r>
            <a:r>
              <a:rPr lang="en-US" altLang="ko-KR" b="1" dirty="0">
                <a:latin typeface="나눔스퀘어 Light"/>
              </a:rPr>
              <a:t>.</a:t>
            </a:r>
          </a:p>
          <a:p>
            <a:endParaRPr lang="ko-KR" altLang="en-US" b="1" dirty="0">
              <a:latin typeface="나눔스퀘어 Light"/>
            </a:endParaRPr>
          </a:p>
        </p:txBody>
      </p:sp>
    </p:spTree>
    <p:extLst>
      <p:ext uri="{BB962C8B-B14F-4D97-AF65-F5344CB8AC3E}">
        <p14:creationId xmlns:p14="http://schemas.microsoft.com/office/powerpoint/2010/main" val="3342623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A16615E-5CD7-4975-99C8-D09324905F12}"/>
              </a:ext>
            </a:extLst>
          </p:cNvPr>
          <p:cNvSpPr txBox="1"/>
          <p:nvPr/>
        </p:nvSpPr>
        <p:spPr>
          <a:xfrm>
            <a:off x="1498829" y="1079058"/>
            <a:ext cx="1035861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3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endParaRPr lang="ko-KR" altLang="en-US" sz="239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80FA0A-B3B6-4144-95F7-B7ACD97F65C2}"/>
              </a:ext>
            </a:extLst>
          </p:cNvPr>
          <p:cNvSpPr txBox="1"/>
          <p:nvPr/>
        </p:nvSpPr>
        <p:spPr>
          <a:xfrm>
            <a:off x="9657309" y="1079058"/>
            <a:ext cx="1035861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3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endParaRPr lang="ko-KR" altLang="en-US" sz="239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1082F5-2A9F-4989-A241-549159E98EEC}"/>
              </a:ext>
            </a:extLst>
          </p:cNvPr>
          <p:cNvSpPr txBox="1"/>
          <p:nvPr/>
        </p:nvSpPr>
        <p:spPr>
          <a:xfrm>
            <a:off x="2771211" y="2659390"/>
            <a:ext cx="664957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b="1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블록체인과</a:t>
            </a:r>
            <a:r>
              <a:rPr lang="ko-KR" altLang="en-US" sz="28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2800" b="1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비트코인을</a:t>
            </a:r>
            <a:r>
              <a:rPr lang="ko-KR" altLang="en-US" sz="28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공부하며 </a:t>
            </a:r>
            <a:r>
              <a:rPr lang="ko-KR" altLang="en-US" sz="2800" b="1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느낀점</a:t>
            </a:r>
            <a:endParaRPr lang="en-US" altLang="ko-KR" sz="2800" b="1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ko-KR" sz="28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&amp;</a:t>
            </a:r>
          </a:p>
          <a:p>
            <a:pPr algn="ctr"/>
            <a:r>
              <a:rPr lang="ko-KR" altLang="en-US" sz="28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다음으로 공부할 것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81C75-8CD3-43DE-BCA0-2FCFB0BB3B74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1781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1884A8C-4D6B-49E6-AC72-FD797DF1D3A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7DF89BD1-1AEB-4713-9DEF-4AB12D875575}"/>
              </a:ext>
            </a:extLst>
          </p:cNvPr>
          <p:cNvSpPr/>
          <p:nvPr/>
        </p:nvSpPr>
        <p:spPr>
          <a:xfrm>
            <a:off x="1008695" y="2843561"/>
            <a:ext cx="3386841" cy="11708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A1B532-39F9-4D00-A4E0-CB77FEDF6B69}"/>
              </a:ext>
            </a:extLst>
          </p:cNvPr>
          <p:cNvSpPr txBox="1"/>
          <p:nvPr/>
        </p:nvSpPr>
        <p:spPr>
          <a:xfrm>
            <a:off x="1903605" y="3103159"/>
            <a:ext cx="159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>
                <a:latin typeface="+mj-ea"/>
                <a:ea typeface="+mj-ea"/>
              </a:rPr>
              <a:t>감사합니다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81C75-8CD3-43DE-BCA0-2FCFB0BB3B74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3608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B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E2A7164-CFB1-4207-B070-CA64A65E6689}"/>
              </a:ext>
            </a:extLst>
          </p:cNvPr>
          <p:cNvSpPr txBox="1"/>
          <p:nvPr/>
        </p:nvSpPr>
        <p:spPr>
          <a:xfrm>
            <a:off x="378133" y="267627"/>
            <a:ext cx="7296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목차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A01FF93-B5C8-44CB-9614-5CA5A457AEF7}"/>
              </a:ext>
            </a:extLst>
          </p:cNvPr>
          <p:cNvCxnSpPr/>
          <p:nvPr/>
        </p:nvCxnSpPr>
        <p:spPr>
          <a:xfrm>
            <a:off x="1270230" y="790847"/>
            <a:ext cx="9900000" cy="0"/>
          </a:xfrm>
          <a:prstGeom prst="line">
            <a:avLst/>
          </a:prstGeom>
          <a:ln w="152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B192A17-09F3-4939-85CC-A252E4DF60A4}"/>
              </a:ext>
            </a:extLst>
          </p:cNvPr>
          <p:cNvSpPr txBox="1"/>
          <p:nvPr/>
        </p:nvSpPr>
        <p:spPr>
          <a:xfrm>
            <a:off x="1996069" y="1817650"/>
            <a:ext cx="328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250527-3AB8-4890-86DA-998276CC09BB}"/>
              </a:ext>
            </a:extLst>
          </p:cNvPr>
          <p:cNvSpPr txBox="1"/>
          <p:nvPr/>
        </p:nvSpPr>
        <p:spPr>
          <a:xfrm>
            <a:off x="2839844" y="1817650"/>
            <a:ext cx="3161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블록체인은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무엇인가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?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55FFD2-8099-49A1-BA80-C65E287A9D04}"/>
              </a:ext>
            </a:extLst>
          </p:cNvPr>
          <p:cNvSpPr txBox="1"/>
          <p:nvPr/>
        </p:nvSpPr>
        <p:spPr>
          <a:xfrm>
            <a:off x="1996069" y="2885712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94511F-14C0-40E5-BC8F-F9317ABB0D4A}"/>
              </a:ext>
            </a:extLst>
          </p:cNvPr>
          <p:cNvSpPr txBox="1"/>
          <p:nvPr/>
        </p:nvSpPr>
        <p:spPr>
          <a:xfrm>
            <a:off x="2839844" y="2885712"/>
            <a:ext cx="27526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분산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P2P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네트워크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EFFEEF-0F08-4290-AE57-E32AF3A45DA1}"/>
              </a:ext>
            </a:extLst>
          </p:cNvPr>
          <p:cNvSpPr txBox="1"/>
          <p:nvPr/>
        </p:nvSpPr>
        <p:spPr>
          <a:xfrm>
            <a:off x="1996069" y="3953774"/>
            <a:ext cx="3818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5F4CE5-C2B7-4B6D-817D-8B748FFDD99E}"/>
              </a:ext>
            </a:extLst>
          </p:cNvPr>
          <p:cNvSpPr txBox="1"/>
          <p:nvPr/>
        </p:nvSpPr>
        <p:spPr>
          <a:xfrm>
            <a:off x="2839844" y="3953774"/>
            <a:ext cx="13901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비트코인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0AD7C0-F853-4597-A71F-6957EB007EDE}"/>
              </a:ext>
            </a:extLst>
          </p:cNvPr>
          <p:cNvSpPr txBox="1"/>
          <p:nvPr/>
        </p:nvSpPr>
        <p:spPr>
          <a:xfrm>
            <a:off x="1996069" y="5021836"/>
            <a:ext cx="3866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4E304B4-E019-4E7A-81B4-C6451DD95D36}"/>
              </a:ext>
            </a:extLst>
          </p:cNvPr>
          <p:cNvSpPr txBox="1"/>
          <p:nvPr/>
        </p:nvSpPr>
        <p:spPr>
          <a:xfrm>
            <a:off x="2839844" y="5021836"/>
            <a:ext cx="40030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블록체인을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공부하며 </a:t>
            </a:r>
            <a:r>
              <a:rPr lang="ko-KR" alt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느낀점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0E0B8C6-934D-46DC-83DA-6EB710F71CBE}"/>
              </a:ext>
            </a:extLst>
          </p:cNvPr>
          <p:cNvCxnSpPr/>
          <p:nvPr/>
        </p:nvCxnSpPr>
        <p:spPr>
          <a:xfrm>
            <a:off x="1270230" y="6351589"/>
            <a:ext cx="990000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81C75-8CD3-43DE-BCA0-2FCFB0BB3B7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9115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B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177FB2E-1DA2-46CB-9B44-BEB6DC507D4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60627" y="0"/>
            <a:ext cx="8631373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9EBC8BF-0537-4934-A32F-9D2F50602C5A}"/>
              </a:ext>
            </a:extLst>
          </p:cNvPr>
          <p:cNvSpPr txBox="1"/>
          <p:nvPr/>
        </p:nvSpPr>
        <p:spPr>
          <a:xfrm>
            <a:off x="485928" y="2330602"/>
            <a:ext cx="39613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What is </a:t>
            </a:r>
            <a:r>
              <a:rPr lang="en-US" altLang="ko-KR" sz="32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blockchian</a:t>
            </a:r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?</a:t>
            </a:r>
            <a:endParaRPr lang="ko-KR" altLang="en-US" sz="3600" b="1" spc="-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EEB5188-030C-4229-98F0-DE107CC29D3B}"/>
              </a:ext>
            </a:extLst>
          </p:cNvPr>
          <p:cNvCxnSpPr>
            <a:cxnSpLocks/>
          </p:cNvCxnSpPr>
          <p:nvPr/>
        </p:nvCxnSpPr>
        <p:spPr>
          <a:xfrm>
            <a:off x="530532" y="3769108"/>
            <a:ext cx="11661468" cy="0"/>
          </a:xfrm>
          <a:prstGeom prst="line">
            <a:avLst/>
          </a:prstGeom>
          <a:ln w="152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81C75-8CD3-43DE-BCA0-2FCFB0BB3B7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6381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A6E73BE-D48D-4E7F-B5B1-3FD146740973}"/>
              </a:ext>
            </a:extLst>
          </p:cNvPr>
          <p:cNvSpPr/>
          <p:nvPr/>
        </p:nvSpPr>
        <p:spPr>
          <a:xfrm>
            <a:off x="446049" y="1"/>
            <a:ext cx="579863" cy="758282"/>
          </a:xfrm>
          <a:prstGeom prst="rect">
            <a:avLst/>
          </a:prstGeom>
          <a:solidFill>
            <a:srgbClr val="E6B3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72038B-3FB9-48EC-B464-44534A5DAF08}"/>
              </a:ext>
            </a:extLst>
          </p:cNvPr>
          <p:cNvSpPr txBox="1"/>
          <p:nvPr/>
        </p:nvSpPr>
        <p:spPr>
          <a:xfrm>
            <a:off x="1092818" y="55755"/>
            <a:ext cx="6367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1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1F27C6-0B2F-4F7B-AAF2-EBC6FFAB9392}"/>
              </a:ext>
            </a:extLst>
          </p:cNvPr>
          <p:cNvSpPr txBox="1"/>
          <p:nvPr/>
        </p:nvSpPr>
        <p:spPr>
          <a:xfrm>
            <a:off x="1092818" y="235063"/>
            <a:ext cx="32431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블록체인은</a:t>
            </a:r>
            <a:r>
              <a:rPr lang="ko-KR" altLang="en-US" sz="2800" b="1" spc="-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2800" b="1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무엇인가</a:t>
            </a:r>
            <a:r>
              <a:rPr lang="en-US" altLang="ko-KR" sz="2800" b="1" spc="-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?</a:t>
            </a:r>
            <a:endParaRPr lang="ko-KR" altLang="en-US" sz="2800" b="1" spc="-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6651583-0298-4036-A8B8-385CFEEFE4EC}"/>
              </a:ext>
            </a:extLst>
          </p:cNvPr>
          <p:cNvSpPr txBox="1"/>
          <p:nvPr/>
        </p:nvSpPr>
        <p:spPr>
          <a:xfrm>
            <a:off x="-8560" y="1777530"/>
            <a:ext cx="12229631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9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[                  ]</a:t>
            </a:r>
            <a:endParaRPr lang="ko-KR" altLang="en-US" sz="199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E507270-ADDA-41D4-A8EB-740029E63EA8}"/>
              </a:ext>
            </a:extLst>
          </p:cNvPr>
          <p:cNvSpPr txBox="1"/>
          <p:nvPr/>
        </p:nvSpPr>
        <p:spPr>
          <a:xfrm>
            <a:off x="5217229" y="3429000"/>
            <a:ext cx="17780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bg1"/>
                </a:solidFill>
              </a:rPr>
              <a:t>#KEY</a:t>
            </a:r>
            <a:endParaRPr lang="ko-KR" altLang="en-US" sz="4800" b="1" dirty="0">
              <a:solidFill>
                <a:schemeClr val="bg1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81C75-8CD3-43DE-BCA0-2FCFB0BB3B74}" type="slidenum">
              <a:rPr lang="ko-KR" altLang="en-US" smtClean="0"/>
              <a:t>4</a:t>
            </a:fld>
            <a:endParaRPr lang="ko-KR" altLang="en-US"/>
          </a:p>
        </p:txBody>
      </p:sp>
      <p:grpSp>
        <p:nvGrpSpPr>
          <p:cNvPr id="72" name="Group 63">
            <a:extLst>
              <a:ext uri="{FF2B5EF4-FFF2-40B4-BE49-F238E27FC236}">
                <a16:creationId xmlns:a16="http://schemas.microsoft.com/office/drawing/2014/main" id="{BEDC1958-4F3E-4CBC-AD6F-76DF15B641BF}"/>
              </a:ext>
            </a:extLst>
          </p:cNvPr>
          <p:cNvGrpSpPr/>
          <p:nvPr/>
        </p:nvGrpSpPr>
        <p:grpSpPr>
          <a:xfrm>
            <a:off x="841881" y="2516250"/>
            <a:ext cx="3494133" cy="1816848"/>
            <a:chOff x="2595393" y="2369088"/>
            <a:chExt cx="7001214" cy="3338536"/>
          </a:xfrm>
        </p:grpSpPr>
        <p:grpSp>
          <p:nvGrpSpPr>
            <p:cNvPr id="73" name="Group 35">
              <a:extLst>
                <a:ext uri="{FF2B5EF4-FFF2-40B4-BE49-F238E27FC236}">
                  <a16:creationId xmlns:a16="http://schemas.microsoft.com/office/drawing/2014/main" id="{7C743A2E-BFC5-4D19-84A6-5CA401F7031F}"/>
                </a:ext>
              </a:extLst>
            </p:cNvPr>
            <p:cNvGrpSpPr/>
            <p:nvPr/>
          </p:nvGrpSpPr>
          <p:grpSpPr>
            <a:xfrm>
              <a:off x="4415674" y="2369088"/>
              <a:ext cx="3338535" cy="3338536"/>
              <a:chOff x="3337726" y="1072465"/>
              <a:chExt cx="5515324" cy="5515324"/>
            </a:xfrm>
            <a:solidFill>
              <a:schemeClr val="accent1"/>
            </a:solidFill>
          </p:grpSpPr>
          <p:grpSp>
            <p:nvGrpSpPr>
              <p:cNvPr id="83" name="Group 36">
                <a:extLst>
                  <a:ext uri="{FF2B5EF4-FFF2-40B4-BE49-F238E27FC236}">
                    <a16:creationId xmlns:a16="http://schemas.microsoft.com/office/drawing/2014/main" id="{47F05172-4127-45F7-AA2B-E545259B15ED}"/>
                  </a:ext>
                </a:extLst>
              </p:cNvPr>
              <p:cNvGrpSpPr/>
              <p:nvPr/>
            </p:nvGrpSpPr>
            <p:grpSpPr>
              <a:xfrm>
                <a:off x="5967772" y="1072465"/>
                <a:ext cx="255231" cy="5515324"/>
                <a:chOff x="5964969" y="1072465"/>
                <a:chExt cx="255231" cy="5515324"/>
              </a:xfrm>
              <a:grpFill/>
            </p:grpSpPr>
            <p:sp>
              <p:nvSpPr>
                <p:cNvPr id="96" name="Freeform: Shape 49">
                  <a:extLst>
                    <a:ext uri="{FF2B5EF4-FFF2-40B4-BE49-F238E27FC236}">
                      <a16:creationId xmlns:a16="http://schemas.microsoft.com/office/drawing/2014/main" id="{91920A17-EA2E-4008-A588-53CA252AA085}"/>
                    </a:ext>
                  </a:extLst>
                </p:cNvPr>
                <p:cNvSpPr/>
                <p:nvPr/>
              </p:nvSpPr>
              <p:spPr>
                <a:xfrm>
                  <a:off x="6062740" y="1191371"/>
                  <a:ext cx="59688" cy="5309337"/>
                </a:xfrm>
                <a:custGeom>
                  <a:avLst/>
                  <a:gdLst>
                    <a:gd name="connsiteX0" fmla="*/ 0 w 74220"/>
                    <a:gd name="connsiteY0" fmla="*/ 0 h 6601938"/>
                    <a:gd name="connsiteX1" fmla="*/ 74221 w 74220"/>
                    <a:gd name="connsiteY1" fmla="*/ 0 h 6601938"/>
                    <a:gd name="connsiteX2" fmla="*/ 74221 w 74220"/>
                    <a:gd name="connsiteY2" fmla="*/ 6601939 h 6601938"/>
                    <a:gd name="connsiteX3" fmla="*/ 0 w 74220"/>
                    <a:gd name="connsiteY3" fmla="*/ 6601939 h 66019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4220" h="6601938">
                      <a:moveTo>
                        <a:pt x="0" y="0"/>
                      </a:moveTo>
                      <a:lnTo>
                        <a:pt x="74221" y="0"/>
                      </a:lnTo>
                      <a:lnTo>
                        <a:pt x="74221" y="6601939"/>
                      </a:lnTo>
                      <a:lnTo>
                        <a:pt x="0" y="6601939"/>
                      </a:lnTo>
                      <a:close/>
                    </a:path>
                  </a:pathLst>
                </a:custGeom>
                <a:grpFill/>
                <a:ln w="741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7" name="Freeform: Shape 50">
                  <a:extLst>
                    <a:ext uri="{FF2B5EF4-FFF2-40B4-BE49-F238E27FC236}">
                      <a16:creationId xmlns:a16="http://schemas.microsoft.com/office/drawing/2014/main" id="{F6ED32B5-517E-483B-86BA-B47F1FFD15AB}"/>
                    </a:ext>
                  </a:extLst>
                </p:cNvPr>
                <p:cNvSpPr/>
                <p:nvPr/>
              </p:nvSpPr>
              <p:spPr>
                <a:xfrm>
                  <a:off x="5964969" y="1072465"/>
                  <a:ext cx="255231" cy="255230"/>
                </a:xfrm>
                <a:custGeom>
                  <a:avLst/>
                  <a:gdLst>
                    <a:gd name="connsiteX0" fmla="*/ 317368 w 317368"/>
                    <a:gd name="connsiteY0" fmla="*/ 158684 h 317368"/>
                    <a:gd name="connsiteX1" fmla="*/ 158684 w 317368"/>
                    <a:gd name="connsiteY1" fmla="*/ 317368 h 317368"/>
                    <a:gd name="connsiteX2" fmla="*/ 0 w 317368"/>
                    <a:gd name="connsiteY2" fmla="*/ 158684 h 317368"/>
                    <a:gd name="connsiteX3" fmla="*/ 158684 w 317368"/>
                    <a:gd name="connsiteY3" fmla="*/ 0 h 317368"/>
                    <a:gd name="connsiteX4" fmla="*/ 317368 w 317368"/>
                    <a:gd name="connsiteY4" fmla="*/ 158684 h 3173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17368" h="317368">
                      <a:moveTo>
                        <a:pt x="317368" y="158684"/>
                      </a:moveTo>
                      <a:cubicBezTo>
                        <a:pt x="317368" y="246323"/>
                        <a:pt x="246323" y="317368"/>
                        <a:pt x="158684" y="317368"/>
                      </a:cubicBezTo>
                      <a:cubicBezTo>
                        <a:pt x="71045" y="317368"/>
                        <a:pt x="0" y="246323"/>
                        <a:pt x="0" y="158684"/>
                      </a:cubicBezTo>
                      <a:cubicBezTo>
                        <a:pt x="0" y="71045"/>
                        <a:pt x="71045" y="0"/>
                        <a:pt x="158684" y="0"/>
                      </a:cubicBezTo>
                      <a:cubicBezTo>
                        <a:pt x="246323" y="0"/>
                        <a:pt x="317368" y="71045"/>
                        <a:pt x="317368" y="158684"/>
                      </a:cubicBezTo>
                      <a:close/>
                    </a:path>
                  </a:pathLst>
                </a:custGeom>
                <a:grpFill/>
                <a:ln w="741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8" name="Freeform: Shape 51">
                  <a:extLst>
                    <a:ext uri="{FF2B5EF4-FFF2-40B4-BE49-F238E27FC236}">
                      <a16:creationId xmlns:a16="http://schemas.microsoft.com/office/drawing/2014/main" id="{D9B52DCA-3DD4-47AF-B937-B50376E7070D}"/>
                    </a:ext>
                  </a:extLst>
                </p:cNvPr>
                <p:cNvSpPr/>
                <p:nvPr/>
              </p:nvSpPr>
              <p:spPr>
                <a:xfrm>
                  <a:off x="5964969" y="6332559"/>
                  <a:ext cx="255231" cy="255230"/>
                </a:xfrm>
                <a:custGeom>
                  <a:avLst/>
                  <a:gdLst>
                    <a:gd name="connsiteX0" fmla="*/ 317368 w 317368"/>
                    <a:gd name="connsiteY0" fmla="*/ 158684 h 317368"/>
                    <a:gd name="connsiteX1" fmla="*/ 158684 w 317368"/>
                    <a:gd name="connsiteY1" fmla="*/ 317368 h 317368"/>
                    <a:gd name="connsiteX2" fmla="*/ 0 w 317368"/>
                    <a:gd name="connsiteY2" fmla="*/ 158684 h 317368"/>
                    <a:gd name="connsiteX3" fmla="*/ 158684 w 317368"/>
                    <a:gd name="connsiteY3" fmla="*/ 0 h 317368"/>
                    <a:gd name="connsiteX4" fmla="*/ 317368 w 317368"/>
                    <a:gd name="connsiteY4" fmla="*/ 158684 h 3173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17368" h="317368">
                      <a:moveTo>
                        <a:pt x="317368" y="158684"/>
                      </a:moveTo>
                      <a:cubicBezTo>
                        <a:pt x="317368" y="246323"/>
                        <a:pt x="246323" y="317368"/>
                        <a:pt x="158684" y="317368"/>
                      </a:cubicBezTo>
                      <a:cubicBezTo>
                        <a:pt x="71045" y="317368"/>
                        <a:pt x="0" y="246323"/>
                        <a:pt x="0" y="158684"/>
                      </a:cubicBezTo>
                      <a:cubicBezTo>
                        <a:pt x="0" y="71045"/>
                        <a:pt x="71045" y="0"/>
                        <a:pt x="158684" y="0"/>
                      </a:cubicBezTo>
                      <a:cubicBezTo>
                        <a:pt x="246323" y="0"/>
                        <a:pt x="317368" y="71045"/>
                        <a:pt x="317368" y="158684"/>
                      </a:cubicBezTo>
                      <a:close/>
                    </a:path>
                  </a:pathLst>
                </a:custGeom>
                <a:grpFill/>
                <a:ln w="741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9" name="Freeform: Shape 52">
                  <a:extLst>
                    <a:ext uri="{FF2B5EF4-FFF2-40B4-BE49-F238E27FC236}">
                      <a16:creationId xmlns:a16="http://schemas.microsoft.com/office/drawing/2014/main" id="{8038AB50-D42E-4CE0-A67B-7AFF6F200DDC}"/>
                    </a:ext>
                  </a:extLst>
                </p:cNvPr>
                <p:cNvSpPr/>
                <p:nvPr/>
              </p:nvSpPr>
              <p:spPr>
                <a:xfrm>
                  <a:off x="5964969" y="2825829"/>
                  <a:ext cx="255231" cy="255231"/>
                </a:xfrm>
                <a:custGeom>
                  <a:avLst/>
                  <a:gdLst>
                    <a:gd name="connsiteX0" fmla="*/ 317368 w 317368"/>
                    <a:gd name="connsiteY0" fmla="*/ 158684 h 317368"/>
                    <a:gd name="connsiteX1" fmla="*/ 158684 w 317368"/>
                    <a:gd name="connsiteY1" fmla="*/ 317368 h 317368"/>
                    <a:gd name="connsiteX2" fmla="*/ 0 w 317368"/>
                    <a:gd name="connsiteY2" fmla="*/ 158684 h 317368"/>
                    <a:gd name="connsiteX3" fmla="*/ 158684 w 317368"/>
                    <a:gd name="connsiteY3" fmla="*/ 0 h 317368"/>
                    <a:gd name="connsiteX4" fmla="*/ 317368 w 317368"/>
                    <a:gd name="connsiteY4" fmla="*/ 158684 h 3173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17368" h="317368">
                      <a:moveTo>
                        <a:pt x="317368" y="158684"/>
                      </a:moveTo>
                      <a:cubicBezTo>
                        <a:pt x="317368" y="246323"/>
                        <a:pt x="246323" y="317368"/>
                        <a:pt x="158684" y="317368"/>
                      </a:cubicBezTo>
                      <a:cubicBezTo>
                        <a:pt x="71045" y="317368"/>
                        <a:pt x="0" y="246323"/>
                        <a:pt x="0" y="158684"/>
                      </a:cubicBezTo>
                      <a:cubicBezTo>
                        <a:pt x="0" y="71045"/>
                        <a:pt x="71045" y="0"/>
                        <a:pt x="158684" y="0"/>
                      </a:cubicBezTo>
                      <a:cubicBezTo>
                        <a:pt x="246323" y="0"/>
                        <a:pt x="317368" y="71045"/>
                        <a:pt x="317368" y="158684"/>
                      </a:cubicBezTo>
                      <a:close/>
                    </a:path>
                  </a:pathLst>
                </a:custGeom>
                <a:grpFill/>
                <a:ln w="741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0" name="Freeform: Shape 53">
                  <a:extLst>
                    <a:ext uri="{FF2B5EF4-FFF2-40B4-BE49-F238E27FC236}">
                      <a16:creationId xmlns:a16="http://schemas.microsoft.com/office/drawing/2014/main" id="{871E21F3-275E-4660-ADB7-1D1FEB482ECD}"/>
                    </a:ext>
                  </a:extLst>
                </p:cNvPr>
                <p:cNvSpPr/>
                <p:nvPr/>
              </p:nvSpPr>
              <p:spPr>
                <a:xfrm>
                  <a:off x="5964969" y="4579194"/>
                  <a:ext cx="255231" cy="255231"/>
                </a:xfrm>
                <a:custGeom>
                  <a:avLst/>
                  <a:gdLst>
                    <a:gd name="connsiteX0" fmla="*/ 317368 w 317368"/>
                    <a:gd name="connsiteY0" fmla="*/ 158684 h 317368"/>
                    <a:gd name="connsiteX1" fmla="*/ 158684 w 317368"/>
                    <a:gd name="connsiteY1" fmla="*/ 317368 h 317368"/>
                    <a:gd name="connsiteX2" fmla="*/ 0 w 317368"/>
                    <a:gd name="connsiteY2" fmla="*/ 158684 h 317368"/>
                    <a:gd name="connsiteX3" fmla="*/ 158684 w 317368"/>
                    <a:gd name="connsiteY3" fmla="*/ 0 h 317368"/>
                    <a:gd name="connsiteX4" fmla="*/ 317368 w 317368"/>
                    <a:gd name="connsiteY4" fmla="*/ 158684 h 3173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17368" h="317368">
                      <a:moveTo>
                        <a:pt x="317368" y="158684"/>
                      </a:moveTo>
                      <a:cubicBezTo>
                        <a:pt x="317368" y="246323"/>
                        <a:pt x="246323" y="317368"/>
                        <a:pt x="158684" y="317368"/>
                      </a:cubicBezTo>
                      <a:cubicBezTo>
                        <a:pt x="71045" y="317368"/>
                        <a:pt x="0" y="246323"/>
                        <a:pt x="0" y="158684"/>
                      </a:cubicBezTo>
                      <a:cubicBezTo>
                        <a:pt x="0" y="71045"/>
                        <a:pt x="71045" y="0"/>
                        <a:pt x="158684" y="0"/>
                      </a:cubicBezTo>
                      <a:cubicBezTo>
                        <a:pt x="246323" y="0"/>
                        <a:pt x="317368" y="71045"/>
                        <a:pt x="317368" y="158684"/>
                      </a:cubicBezTo>
                      <a:close/>
                    </a:path>
                  </a:pathLst>
                </a:custGeom>
                <a:grpFill/>
                <a:ln w="741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84" name="Group 37">
                <a:extLst>
                  <a:ext uri="{FF2B5EF4-FFF2-40B4-BE49-F238E27FC236}">
                    <a16:creationId xmlns:a16="http://schemas.microsoft.com/office/drawing/2014/main" id="{C9DC3BDC-5811-4C4A-BDFD-B834422960B1}"/>
                  </a:ext>
                </a:extLst>
              </p:cNvPr>
              <p:cNvGrpSpPr/>
              <p:nvPr/>
            </p:nvGrpSpPr>
            <p:grpSpPr>
              <a:xfrm rot="3600000">
                <a:off x="5967772" y="1072465"/>
                <a:ext cx="255231" cy="5515324"/>
                <a:chOff x="5964969" y="1072465"/>
                <a:chExt cx="255231" cy="5515324"/>
              </a:xfrm>
              <a:grpFill/>
            </p:grpSpPr>
            <p:sp>
              <p:nvSpPr>
                <p:cNvPr id="91" name="Freeform: Shape 44">
                  <a:extLst>
                    <a:ext uri="{FF2B5EF4-FFF2-40B4-BE49-F238E27FC236}">
                      <a16:creationId xmlns:a16="http://schemas.microsoft.com/office/drawing/2014/main" id="{5046D71C-7583-4FFA-9B9E-DC7CAFEF3A1B}"/>
                    </a:ext>
                  </a:extLst>
                </p:cNvPr>
                <p:cNvSpPr/>
                <p:nvPr/>
              </p:nvSpPr>
              <p:spPr>
                <a:xfrm>
                  <a:off x="6062740" y="1191371"/>
                  <a:ext cx="59688" cy="5309337"/>
                </a:xfrm>
                <a:custGeom>
                  <a:avLst/>
                  <a:gdLst>
                    <a:gd name="connsiteX0" fmla="*/ 0 w 74220"/>
                    <a:gd name="connsiteY0" fmla="*/ 0 h 6601938"/>
                    <a:gd name="connsiteX1" fmla="*/ 74221 w 74220"/>
                    <a:gd name="connsiteY1" fmla="*/ 0 h 6601938"/>
                    <a:gd name="connsiteX2" fmla="*/ 74221 w 74220"/>
                    <a:gd name="connsiteY2" fmla="*/ 6601939 h 6601938"/>
                    <a:gd name="connsiteX3" fmla="*/ 0 w 74220"/>
                    <a:gd name="connsiteY3" fmla="*/ 6601939 h 66019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4220" h="6601938">
                      <a:moveTo>
                        <a:pt x="0" y="0"/>
                      </a:moveTo>
                      <a:lnTo>
                        <a:pt x="74221" y="0"/>
                      </a:lnTo>
                      <a:lnTo>
                        <a:pt x="74221" y="6601939"/>
                      </a:lnTo>
                      <a:lnTo>
                        <a:pt x="0" y="6601939"/>
                      </a:lnTo>
                      <a:close/>
                    </a:path>
                  </a:pathLst>
                </a:custGeom>
                <a:grpFill/>
                <a:ln w="741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2" name="Freeform: Shape 45">
                  <a:extLst>
                    <a:ext uri="{FF2B5EF4-FFF2-40B4-BE49-F238E27FC236}">
                      <a16:creationId xmlns:a16="http://schemas.microsoft.com/office/drawing/2014/main" id="{C7607661-1B30-4523-9199-532F32F117CD}"/>
                    </a:ext>
                  </a:extLst>
                </p:cNvPr>
                <p:cNvSpPr/>
                <p:nvPr/>
              </p:nvSpPr>
              <p:spPr>
                <a:xfrm>
                  <a:off x="5964969" y="1072465"/>
                  <a:ext cx="255231" cy="255230"/>
                </a:xfrm>
                <a:custGeom>
                  <a:avLst/>
                  <a:gdLst>
                    <a:gd name="connsiteX0" fmla="*/ 317368 w 317368"/>
                    <a:gd name="connsiteY0" fmla="*/ 158684 h 317368"/>
                    <a:gd name="connsiteX1" fmla="*/ 158684 w 317368"/>
                    <a:gd name="connsiteY1" fmla="*/ 317368 h 317368"/>
                    <a:gd name="connsiteX2" fmla="*/ 0 w 317368"/>
                    <a:gd name="connsiteY2" fmla="*/ 158684 h 317368"/>
                    <a:gd name="connsiteX3" fmla="*/ 158684 w 317368"/>
                    <a:gd name="connsiteY3" fmla="*/ 0 h 317368"/>
                    <a:gd name="connsiteX4" fmla="*/ 317368 w 317368"/>
                    <a:gd name="connsiteY4" fmla="*/ 158684 h 3173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17368" h="317368">
                      <a:moveTo>
                        <a:pt x="317368" y="158684"/>
                      </a:moveTo>
                      <a:cubicBezTo>
                        <a:pt x="317368" y="246323"/>
                        <a:pt x="246323" y="317368"/>
                        <a:pt x="158684" y="317368"/>
                      </a:cubicBezTo>
                      <a:cubicBezTo>
                        <a:pt x="71045" y="317368"/>
                        <a:pt x="0" y="246323"/>
                        <a:pt x="0" y="158684"/>
                      </a:cubicBezTo>
                      <a:cubicBezTo>
                        <a:pt x="0" y="71045"/>
                        <a:pt x="71045" y="0"/>
                        <a:pt x="158684" y="0"/>
                      </a:cubicBezTo>
                      <a:cubicBezTo>
                        <a:pt x="246323" y="0"/>
                        <a:pt x="317368" y="71045"/>
                        <a:pt x="317368" y="158684"/>
                      </a:cubicBezTo>
                      <a:close/>
                    </a:path>
                  </a:pathLst>
                </a:custGeom>
                <a:grpFill/>
                <a:ln w="741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3" name="Freeform: Shape 46">
                  <a:extLst>
                    <a:ext uri="{FF2B5EF4-FFF2-40B4-BE49-F238E27FC236}">
                      <a16:creationId xmlns:a16="http://schemas.microsoft.com/office/drawing/2014/main" id="{BF3DCF01-23AC-4945-9F0D-0E977445FFDB}"/>
                    </a:ext>
                  </a:extLst>
                </p:cNvPr>
                <p:cNvSpPr/>
                <p:nvPr/>
              </p:nvSpPr>
              <p:spPr>
                <a:xfrm>
                  <a:off x="5964969" y="6332559"/>
                  <a:ext cx="255231" cy="255230"/>
                </a:xfrm>
                <a:custGeom>
                  <a:avLst/>
                  <a:gdLst>
                    <a:gd name="connsiteX0" fmla="*/ 317368 w 317368"/>
                    <a:gd name="connsiteY0" fmla="*/ 158684 h 317368"/>
                    <a:gd name="connsiteX1" fmla="*/ 158684 w 317368"/>
                    <a:gd name="connsiteY1" fmla="*/ 317368 h 317368"/>
                    <a:gd name="connsiteX2" fmla="*/ 0 w 317368"/>
                    <a:gd name="connsiteY2" fmla="*/ 158684 h 317368"/>
                    <a:gd name="connsiteX3" fmla="*/ 158684 w 317368"/>
                    <a:gd name="connsiteY3" fmla="*/ 0 h 317368"/>
                    <a:gd name="connsiteX4" fmla="*/ 317368 w 317368"/>
                    <a:gd name="connsiteY4" fmla="*/ 158684 h 3173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17368" h="317368">
                      <a:moveTo>
                        <a:pt x="317368" y="158684"/>
                      </a:moveTo>
                      <a:cubicBezTo>
                        <a:pt x="317368" y="246323"/>
                        <a:pt x="246323" y="317368"/>
                        <a:pt x="158684" y="317368"/>
                      </a:cubicBezTo>
                      <a:cubicBezTo>
                        <a:pt x="71045" y="317368"/>
                        <a:pt x="0" y="246323"/>
                        <a:pt x="0" y="158684"/>
                      </a:cubicBezTo>
                      <a:cubicBezTo>
                        <a:pt x="0" y="71045"/>
                        <a:pt x="71045" y="0"/>
                        <a:pt x="158684" y="0"/>
                      </a:cubicBezTo>
                      <a:cubicBezTo>
                        <a:pt x="246323" y="0"/>
                        <a:pt x="317368" y="71045"/>
                        <a:pt x="317368" y="158684"/>
                      </a:cubicBezTo>
                      <a:close/>
                    </a:path>
                  </a:pathLst>
                </a:custGeom>
                <a:grpFill/>
                <a:ln w="741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4" name="Freeform: Shape 47">
                  <a:extLst>
                    <a:ext uri="{FF2B5EF4-FFF2-40B4-BE49-F238E27FC236}">
                      <a16:creationId xmlns:a16="http://schemas.microsoft.com/office/drawing/2014/main" id="{E985D5E3-50DE-4533-A7CB-69B83D656464}"/>
                    </a:ext>
                  </a:extLst>
                </p:cNvPr>
                <p:cNvSpPr/>
                <p:nvPr/>
              </p:nvSpPr>
              <p:spPr>
                <a:xfrm>
                  <a:off x="5964969" y="2825829"/>
                  <a:ext cx="255231" cy="255231"/>
                </a:xfrm>
                <a:custGeom>
                  <a:avLst/>
                  <a:gdLst>
                    <a:gd name="connsiteX0" fmla="*/ 317368 w 317368"/>
                    <a:gd name="connsiteY0" fmla="*/ 158684 h 317368"/>
                    <a:gd name="connsiteX1" fmla="*/ 158684 w 317368"/>
                    <a:gd name="connsiteY1" fmla="*/ 317368 h 317368"/>
                    <a:gd name="connsiteX2" fmla="*/ 0 w 317368"/>
                    <a:gd name="connsiteY2" fmla="*/ 158684 h 317368"/>
                    <a:gd name="connsiteX3" fmla="*/ 158684 w 317368"/>
                    <a:gd name="connsiteY3" fmla="*/ 0 h 317368"/>
                    <a:gd name="connsiteX4" fmla="*/ 317368 w 317368"/>
                    <a:gd name="connsiteY4" fmla="*/ 158684 h 3173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17368" h="317368">
                      <a:moveTo>
                        <a:pt x="317368" y="158684"/>
                      </a:moveTo>
                      <a:cubicBezTo>
                        <a:pt x="317368" y="246323"/>
                        <a:pt x="246323" y="317368"/>
                        <a:pt x="158684" y="317368"/>
                      </a:cubicBezTo>
                      <a:cubicBezTo>
                        <a:pt x="71045" y="317368"/>
                        <a:pt x="0" y="246323"/>
                        <a:pt x="0" y="158684"/>
                      </a:cubicBezTo>
                      <a:cubicBezTo>
                        <a:pt x="0" y="71045"/>
                        <a:pt x="71045" y="0"/>
                        <a:pt x="158684" y="0"/>
                      </a:cubicBezTo>
                      <a:cubicBezTo>
                        <a:pt x="246323" y="0"/>
                        <a:pt x="317368" y="71045"/>
                        <a:pt x="317368" y="158684"/>
                      </a:cubicBezTo>
                      <a:close/>
                    </a:path>
                  </a:pathLst>
                </a:custGeom>
                <a:grpFill/>
                <a:ln w="741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5" name="Freeform: Shape 48">
                  <a:extLst>
                    <a:ext uri="{FF2B5EF4-FFF2-40B4-BE49-F238E27FC236}">
                      <a16:creationId xmlns:a16="http://schemas.microsoft.com/office/drawing/2014/main" id="{9499ED26-01C7-4740-B54F-5BEF35B366B4}"/>
                    </a:ext>
                  </a:extLst>
                </p:cNvPr>
                <p:cNvSpPr/>
                <p:nvPr/>
              </p:nvSpPr>
              <p:spPr>
                <a:xfrm>
                  <a:off x="5964969" y="4579194"/>
                  <a:ext cx="255231" cy="255231"/>
                </a:xfrm>
                <a:custGeom>
                  <a:avLst/>
                  <a:gdLst>
                    <a:gd name="connsiteX0" fmla="*/ 317368 w 317368"/>
                    <a:gd name="connsiteY0" fmla="*/ 158684 h 317368"/>
                    <a:gd name="connsiteX1" fmla="*/ 158684 w 317368"/>
                    <a:gd name="connsiteY1" fmla="*/ 317368 h 317368"/>
                    <a:gd name="connsiteX2" fmla="*/ 0 w 317368"/>
                    <a:gd name="connsiteY2" fmla="*/ 158684 h 317368"/>
                    <a:gd name="connsiteX3" fmla="*/ 158684 w 317368"/>
                    <a:gd name="connsiteY3" fmla="*/ 0 h 317368"/>
                    <a:gd name="connsiteX4" fmla="*/ 317368 w 317368"/>
                    <a:gd name="connsiteY4" fmla="*/ 158684 h 3173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17368" h="317368">
                      <a:moveTo>
                        <a:pt x="317368" y="158684"/>
                      </a:moveTo>
                      <a:cubicBezTo>
                        <a:pt x="317368" y="246323"/>
                        <a:pt x="246323" y="317368"/>
                        <a:pt x="158684" y="317368"/>
                      </a:cubicBezTo>
                      <a:cubicBezTo>
                        <a:pt x="71045" y="317368"/>
                        <a:pt x="0" y="246323"/>
                        <a:pt x="0" y="158684"/>
                      </a:cubicBezTo>
                      <a:cubicBezTo>
                        <a:pt x="0" y="71045"/>
                        <a:pt x="71045" y="0"/>
                        <a:pt x="158684" y="0"/>
                      </a:cubicBezTo>
                      <a:cubicBezTo>
                        <a:pt x="246323" y="0"/>
                        <a:pt x="317368" y="71045"/>
                        <a:pt x="317368" y="158684"/>
                      </a:cubicBezTo>
                      <a:close/>
                    </a:path>
                  </a:pathLst>
                </a:custGeom>
                <a:grpFill/>
                <a:ln w="741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85" name="Group 38">
                <a:extLst>
                  <a:ext uri="{FF2B5EF4-FFF2-40B4-BE49-F238E27FC236}">
                    <a16:creationId xmlns:a16="http://schemas.microsoft.com/office/drawing/2014/main" id="{78E114F5-2C8A-46EC-8EDC-FA08A6BDE8A2}"/>
                  </a:ext>
                </a:extLst>
              </p:cNvPr>
              <p:cNvGrpSpPr/>
              <p:nvPr/>
            </p:nvGrpSpPr>
            <p:grpSpPr>
              <a:xfrm rot="18000000">
                <a:off x="5967772" y="1072465"/>
                <a:ext cx="255231" cy="5515324"/>
                <a:chOff x="5964969" y="1072465"/>
                <a:chExt cx="255231" cy="5515324"/>
              </a:xfrm>
              <a:grpFill/>
            </p:grpSpPr>
            <p:sp>
              <p:nvSpPr>
                <p:cNvPr id="86" name="Freeform: Shape 39">
                  <a:extLst>
                    <a:ext uri="{FF2B5EF4-FFF2-40B4-BE49-F238E27FC236}">
                      <a16:creationId xmlns:a16="http://schemas.microsoft.com/office/drawing/2014/main" id="{76183A11-FB84-4418-9481-081A67E387A3}"/>
                    </a:ext>
                  </a:extLst>
                </p:cNvPr>
                <p:cNvSpPr/>
                <p:nvPr/>
              </p:nvSpPr>
              <p:spPr>
                <a:xfrm>
                  <a:off x="6062740" y="1191371"/>
                  <a:ext cx="59688" cy="5309337"/>
                </a:xfrm>
                <a:custGeom>
                  <a:avLst/>
                  <a:gdLst>
                    <a:gd name="connsiteX0" fmla="*/ 0 w 74220"/>
                    <a:gd name="connsiteY0" fmla="*/ 0 h 6601938"/>
                    <a:gd name="connsiteX1" fmla="*/ 74221 w 74220"/>
                    <a:gd name="connsiteY1" fmla="*/ 0 h 6601938"/>
                    <a:gd name="connsiteX2" fmla="*/ 74221 w 74220"/>
                    <a:gd name="connsiteY2" fmla="*/ 6601939 h 6601938"/>
                    <a:gd name="connsiteX3" fmla="*/ 0 w 74220"/>
                    <a:gd name="connsiteY3" fmla="*/ 6601939 h 66019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4220" h="6601938">
                      <a:moveTo>
                        <a:pt x="0" y="0"/>
                      </a:moveTo>
                      <a:lnTo>
                        <a:pt x="74221" y="0"/>
                      </a:lnTo>
                      <a:lnTo>
                        <a:pt x="74221" y="6601939"/>
                      </a:lnTo>
                      <a:lnTo>
                        <a:pt x="0" y="6601939"/>
                      </a:lnTo>
                      <a:close/>
                    </a:path>
                  </a:pathLst>
                </a:custGeom>
                <a:grpFill/>
                <a:ln w="741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7" name="Freeform: Shape 40">
                  <a:extLst>
                    <a:ext uri="{FF2B5EF4-FFF2-40B4-BE49-F238E27FC236}">
                      <a16:creationId xmlns:a16="http://schemas.microsoft.com/office/drawing/2014/main" id="{1FD7AF9D-F48C-4EBA-A810-23C71FDC0996}"/>
                    </a:ext>
                  </a:extLst>
                </p:cNvPr>
                <p:cNvSpPr/>
                <p:nvPr/>
              </p:nvSpPr>
              <p:spPr>
                <a:xfrm>
                  <a:off x="5964969" y="1072465"/>
                  <a:ext cx="255231" cy="255230"/>
                </a:xfrm>
                <a:custGeom>
                  <a:avLst/>
                  <a:gdLst>
                    <a:gd name="connsiteX0" fmla="*/ 317368 w 317368"/>
                    <a:gd name="connsiteY0" fmla="*/ 158684 h 317368"/>
                    <a:gd name="connsiteX1" fmla="*/ 158684 w 317368"/>
                    <a:gd name="connsiteY1" fmla="*/ 317368 h 317368"/>
                    <a:gd name="connsiteX2" fmla="*/ 0 w 317368"/>
                    <a:gd name="connsiteY2" fmla="*/ 158684 h 317368"/>
                    <a:gd name="connsiteX3" fmla="*/ 158684 w 317368"/>
                    <a:gd name="connsiteY3" fmla="*/ 0 h 317368"/>
                    <a:gd name="connsiteX4" fmla="*/ 317368 w 317368"/>
                    <a:gd name="connsiteY4" fmla="*/ 158684 h 3173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17368" h="317368">
                      <a:moveTo>
                        <a:pt x="317368" y="158684"/>
                      </a:moveTo>
                      <a:cubicBezTo>
                        <a:pt x="317368" y="246323"/>
                        <a:pt x="246323" y="317368"/>
                        <a:pt x="158684" y="317368"/>
                      </a:cubicBezTo>
                      <a:cubicBezTo>
                        <a:pt x="71045" y="317368"/>
                        <a:pt x="0" y="246323"/>
                        <a:pt x="0" y="158684"/>
                      </a:cubicBezTo>
                      <a:cubicBezTo>
                        <a:pt x="0" y="71045"/>
                        <a:pt x="71045" y="0"/>
                        <a:pt x="158684" y="0"/>
                      </a:cubicBezTo>
                      <a:cubicBezTo>
                        <a:pt x="246323" y="0"/>
                        <a:pt x="317368" y="71045"/>
                        <a:pt x="317368" y="158684"/>
                      </a:cubicBezTo>
                      <a:close/>
                    </a:path>
                  </a:pathLst>
                </a:custGeom>
                <a:grpFill/>
                <a:ln w="741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8" name="Freeform: Shape 41">
                  <a:extLst>
                    <a:ext uri="{FF2B5EF4-FFF2-40B4-BE49-F238E27FC236}">
                      <a16:creationId xmlns:a16="http://schemas.microsoft.com/office/drawing/2014/main" id="{61B68EEC-F675-4CE6-BEFD-F4288A75DFEB}"/>
                    </a:ext>
                  </a:extLst>
                </p:cNvPr>
                <p:cNvSpPr/>
                <p:nvPr/>
              </p:nvSpPr>
              <p:spPr>
                <a:xfrm>
                  <a:off x="5964969" y="6332559"/>
                  <a:ext cx="255231" cy="255230"/>
                </a:xfrm>
                <a:custGeom>
                  <a:avLst/>
                  <a:gdLst>
                    <a:gd name="connsiteX0" fmla="*/ 317368 w 317368"/>
                    <a:gd name="connsiteY0" fmla="*/ 158684 h 317368"/>
                    <a:gd name="connsiteX1" fmla="*/ 158684 w 317368"/>
                    <a:gd name="connsiteY1" fmla="*/ 317368 h 317368"/>
                    <a:gd name="connsiteX2" fmla="*/ 0 w 317368"/>
                    <a:gd name="connsiteY2" fmla="*/ 158684 h 317368"/>
                    <a:gd name="connsiteX3" fmla="*/ 158684 w 317368"/>
                    <a:gd name="connsiteY3" fmla="*/ 0 h 317368"/>
                    <a:gd name="connsiteX4" fmla="*/ 317368 w 317368"/>
                    <a:gd name="connsiteY4" fmla="*/ 158684 h 3173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17368" h="317368">
                      <a:moveTo>
                        <a:pt x="317368" y="158684"/>
                      </a:moveTo>
                      <a:cubicBezTo>
                        <a:pt x="317368" y="246323"/>
                        <a:pt x="246323" y="317368"/>
                        <a:pt x="158684" y="317368"/>
                      </a:cubicBezTo>
                      <a:cubicBezTo>
                        <a:pt x="71045" y="317368"/>
                        <a:pt x="0" y="246323"/>
                        <a:pt x="0" y="158684"/>
                      </a:cubicBezTo>
                      <a:cubicBezTo>
                        <a:pt x="0" y="71045"/>
                        <a:pt x="71045" y="0"/>
                        <a:pt x="158684" y="0"/>
                      </a:cubicBezTo>
                      <a:cubicBezTo>
                        <a:pt x="246323" y="0"/>
                        <a:pt x="317368" y="71045"/>
                        <a:pt x="317368" y="158684"/>
                      </a:cubicBezTo>
                      <a:close/>
                    </a:path>
                  </a:pathLst>
                </a:custGeom>
                <a:grpFill/>
                <a:ln w="741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9" name="Freeform: Shape 42">
                  <a:extLst>
                    <a:ext uri="{FF2B5EF4-FFF2-40B4-BE49-F238E27FC236}">
                      <a16:creationId xmlns:a16="http://schemas.microsoft.com/office/drawing/2014/main" id="{686C68CA-2C15-45AB-BD6C-117714FE8FE9}"/>
                    </a:ext>
                  </a:extLst>
                </p:cNvPr>
                <p:cNvSpPr/>
                <p:nvPr/>
              </p:nvSpPr>
              <p:spPr>
                <a:xfrm>
                  <a:off x="5964969" y="2825829"/>
                  <a:ext cx="255231" cy="255231"/>
                </a:xfrm>
                <a:custGeom>
                  <a:avLst/>
                  <a:gdLst>
                    <a:gd name="connsiteX0" fmla="*/ 317368 w 317368"/>
                    <a:gd name="connsiteY0" fmla="*/ 158684 h 317368"/>
                    <a:gd name="connsiteX1" fmla="*/ 158684 w 317368"/>
                    <a:gd name="connsiteY1" fmla="*/ 317368 h 317368"/>
                    <a:gd name="connsiteX2" fmla="*/ 0 w 317368"/>
                    <a:gd name="connsiteY2" fmla="*/ 158684 h 317368"/>
                    <a:gd name="connsiteX3" fmla="*/ 158684 w 317368"/>
                    <a:gd name="connsiteY3" fmla="*/ 0 h 317368"/>
                    <a:gd name="connsiteX4" fmla="*/ 317368 w 317368"/>
                    <a:gd name="connsiteY4" fmla="*/ 158684 h 3173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17368" h="317368">
                      <a:moveTo>
                        <a:pt x="317368" y="158684"/>
                      </a:moveTo>
                      <a:cubicBezTo>
                        <a:pt x="317368" y="246323"/>
                        <a:pt x="246323" y="317368"/>
                        <a:pt x="158684" y="317368"/>
                      </a:cubicBezTo>
                      <a:cubicBezTo>
                        <a:pt x="71045" y="317368"/>
                        <a:pt x="0" y="246323"/>
                        <a:pt x="0" y="158684"/>
                      </a:cubicBezTo>
                      <a:cubicBezTo>
                        <a:pt x="0" y="71045"/>
                        <a:pt x="71045" y="0"/>
                        <a:pt x="158684" y="0"/>
                      </a:cubicBezTo>
                      <a:cubicBezTo>
                        <a:pt x="246323" y="0"/>
                        <a:pt x="317368" y="71045"/>
                        <a:pt x="317368" y="158684"/>
                      </a:cubicBezTo>
                      <a:close/>
                    </a:path>
                  </a:pathLst>
                </a:custGeom>
                <a:grpFill/>
                <a:ln w="741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0" name="Freeform: Shape 43">
                  <a:extLst>
                    <a:ext uri="{FF2B5EF4-FFF2-40B4-BE49-F238E27FC236}">
                      <a16:creationId xmlns:a16="http://schemas.microsoft.com/office/drawing/2014/main" id="{33843A1E-20CD-4717-8F2F-47FBE50D608D}"/>
                    </a:ext>
                  </a:extLst>
                </p:cNvPr>
                <p:cNvSpPr/>
                <p:nvPr/>
              </p:nvSpPr>
              <p:spPr>
                <a:xfrm>
                  <a:off x="5964969" y="4579194"/>
                  <a:ext cx="255231" cy="255231"/>
                </a:xfrm>
                <a:custGeom>
                  <a:avLst/>
                  <a:gdLst>
                    <a:gd name="connsiteX0" fmla="*/ 317368 w 317368"/>
                    <a:gd name="connsiteY0" fmla="*/ 158684 h 317368"/>
                    <a:gd name="connsiteX1" fmla="*/ 158684 w 317368"/>
                    <a:gd name="connsiteY1" fmla="*/ 317368 h 317368"/>
                    <a:gd name="connsiteX2" fmla="*/ 0 w 317368"/>
                    <a:gd name="connsiteY2" fmla="*/ 158684 h 317368"/>
                    <a:gd name="connsiteX3" fmla="*/ 158684 w 317368"/>
                    <a:gd name="connsiteY3" fmla="*/ 0 h 317368"/>
                    <a:gd name="connsiteX4" fmla="*/ 317368 w 317368"/>
                    <a:gd name="connsiteY4" fmla="*/ 158684 h 3173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17368" h="317368">
                      <a:moveTo>
                        <a:pt x="317368" y="158684"/>
                      </a:moveTo>
                      <a:cubicBezTo>
                        <a:pt x="317368" y="246323"/>
                        <a:pt x="246323" y="317368"/>
                        <a:pt x="158684" y="317368"/>
                      </a:cubicBezTo>
                      <a:cubicBezTo>
                        <a:pt x="71045" y="317368"/>
                        <a:pt x="0" y="246323"/>
                        <a:pt x="0" y="158684"/>
                      </a:cubicBezTo>
                      <a:cubicBezTo>
                        <a:pt x="0" y="71045"/>
                        <a:pt x="71045" y="0"/>
                        <a:pt x="158684" y="0"/>
                      </a:cubicBezTo>
                      <a:cubicBezTo>
                        <a:pt x="246323" y="0"/>
                        <a:pt x="317368" y="71045"/>
                        <a:pt x="317368" y="158684"/>
                      </a:cubicBezTo>
                      <a:close/>
                    </a:path>
                  </a:pathLst>
                </a:custGeom>
                <a:grpFill/>
                <a:ln w="741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74" name="Group 54">
              <a:extLst>
                <a:ext uri="{FF2B5EF4-FFF2-40B4-BE49-F238E27FC236}">
                  <a16:creationId xmlns:a16="http://schemas.microsoft.com/office/drawing/2014/main" id="{FB34A491-21CF-4DAB-957C-CD781826F10F}"/>
                </a:ext>
              </a:extLst>
            </p:cNvPr>
            <p:cNvGrpSpPr/>
            <p:nvPr/>
          </p:nvGrpSpPr>
          <p:grpSpPr>
            <a:xfrm>
              <a:off x="4833263" y="2613915"/>
              <a:ext cx="2486834" cy="2852682"/>
              <a:chOff x="4833263" y="2613915"/>
              <a:chExt cx="2486834" cy="2852682"/>
            </a:xfrm>
          </p:grpSpPr>
          <p:sp>
            <p:nvSpPr>
              <p:cNvPr id="77" name="Freeform: Shape 55">
                <a:extLst>
                  <a:ext uri="{FF2B5EF4-FFF2-40B4-BE49-F238E27FC236}">
                    <a16:creationId xmlns:a16="http://schemas.microsoft.com/office/drawing/2014/main" id="{A9E89FF5-92CB-445F-B7A2-143E983CAB6E}"/>
                  </a:ext>
                </a:extLst>
              </p:cNvPr>
              <p:cNvSpPr/>
              <p:nvPr/>
            </p:nvSpPr>
            <p:spPr>
              <a:xfrm>
                <a:off x="4838533" y="2999088"/>
                <a:ext cx="1125018" cy="1276146"/>
              </a:xfrm>
              <a:custGeom>
                <a:avLst/>
                <a:gdLst>
                  <a:gd name="connsiteX0" fmla="*/ 891621 w 1858552"/>
                  <a:gd name="connsiteY0" fmla="*/ 127333 h 2108217"/>
                  <a:gd name="connsiteX1" fmla="*/ 136204 w 1858552"/>
                  <a:gd name="connsiteY1" fmla="*/ 570529 h 2108217"/>
                  <a:gd name="connsiteX2" fmla="*/ 137285 w 1858552"/>
                  <a:gd name="connsiteY2" fmla="*/ 575881 h 2108217"/>
                  <a:gd name="connsiteX3" fmla="*/ 95362 w 1858552"/>
                  <a:gd name="connsiteY3" fmla="*/ 639129 h 2108217"/>
                  <a:gd name="connsiteX4" fmla="*/ 80913 w 1858552"/>
                  <a:gd name="connsiteY4" fmla="*/ 642046 h 2108217"/>
                  <a:gd name="connsiteX5" fmla="*/ 87029 w 1858552"/>
                  <a:gd name="connsiteY5" fmla="*/ 1513636 h 2108217"/>
                  <a:gd name="connsiteX6" fmla="*/ 95361 w 1858552"/>
                  <a:gd name="connsiteY6" fmla="*/ 1515318 h 2108217"/>
                  <a:gd name="connsiteX7" fmla="*/ 137285 w 1858552"/>
                  <a:gd name="connsiteY7" fmla="*/ 1578567 h 2108217"/>
                  <a:gd name="connsiteX8" fmla="*/ 136263 w 1858552"/>
                  <a:gd name="connsiteY8" fmla="*/ 1583626 h 2108217"/>
                  <a:gd name="connsiteX9" fmla="*/ 870153 w 1858552"/>
                  <a:gd name="connsiteY9" fmla="*/ 2000544 h 2108217"/>
                  <a:gd name="connsiteX10" fmla="*/ 876563 w 1858552"/>
                  <a:gd name="connsiteY10" fmla="*/ 1991037 h 2108217"/>
                  <a:gd name="connsiteX11" fmla="*/ 925101 w 1858552"/>
                  <a:gd name="connsiteY11" fmla="*/ 1970932 h 2108217"/>
                  <a:gd name="connsiteX12" fmla="*/ 973638 w 1858552"/>
                  <a:gd name="connsiteY12" fmla="*/ 1991037 h 2108217"/>
                  <a:gd name="connsiteX13" fmla="*/ 974304 w 1858552"/>
                  <a:gd name="connsiteY13" fmla="*/ 1992024 h 2108217"/>
                  <a:gd name="connsiteX14" fmla="*/ 1723151 w 1858552"/>
                  <a:gd name="connsiteY14" fmla="*/ 1552681 h 2108217"/>
                  <a:gd name="connsiteX15" fmla="*/ 1723319 w 1858552"/>
                  <a:gd name="connsiteY15" fmla="*/ 1551848 h 2108217"/>
                  <a:gd name="connsiteX16" fmla="*/ 1737335 w 1858552"/>
                  <a:gd name="connsiteY16" fmla="*/ 1531060 h 2108217"/>
                  <a:gd name="connsiteX17" fmla="*/ 1730864 w 1858552"/>
                  <a:gd name="connsiteY17" fmla="*/ 608833 h 2108217"/>
                  <a:gd name="connsiteX18" fmla="*/ 1726661 w 1858552"/>
                  <a:gd name="connsiteY18" fmla="*/ 602599 h 2108217"/>
                  <a:gd name="connsiteX19" fmla="*/ 1723626 w 1858552"/>
                  <a:gd name="connsiteY19" fmla="*/ 587565 h 2108217"/>
                  <a:gd name="connsiteX20" fmla="*/ 929459 w 1858552"/>
                  <a:gd name="connsiteY20" fmla="*/ 136405 h 2108217"/>
                  <a:gd name="connsiteX21" fmla="*/ 925101 w 1858552"/>
                  <a:gd name="connsiteY21" fmla="*/ 137285 h 2108217"/>
                  <a:gd name="connsiteX22" fmla="*/ 898382 w 1858552"/>
                  <a:gd name="connsiteY22" fmla="*/ 131891 h 2108217"/>
                  <a:gd name="connsiteX23" fmla="*/ 925101 w 1858552"/>
                  <a:gd name="connsiteY23" fmla="*/ 0 h 2108217"/>
                  <a:gd name="connsiteX24" fmla="*/ 993743 w 1858552"/>
                  <a:gd name="connsiteY24" fmla="*/ 68643 h 2108217"/>
                  <a:gd name="connsiteX25" fmla="*/ 988349 w 1858552"/>
                  <a:gd name="connsiteY25" fmla="*/ 95361 h 2108217"/>
                  <a:gd name="connsiteX26" fmla="*/ 982848 w 1858552"/>
                  <a:gd name="connsiteY26" fmla="*/ 103520 h 2108217"/>
                  <a:gd name="connsiteX27" fmla="*/ 1737928 w 1858552"/>
                  <a:gd name="connsiteY27" fmla="*/ 532451 h 2108217"/>
                  <a:gd name="connsiteX28" fmla="*/ 1741372 w 1858552"/>
                  <a:gd name="connsiteY28" fmla="*/ 527343 h 2108217"/>
                  <a:gd name="connsiteX29" fmla="*/ 1789910 w 1858552"/>
                  <a:gd name="connsiteY29" fmla="*/ 507238 h 2108217"/>
                  <a:gd name="connsiteX30" fmla="*/ 1858552 w 1858552"/>
                  <a:gd name="connsiteY30" fmla="*/ 575881 h 2108217"/>
                  <a:gd name="connsiteX31" fmla="*/ 1789910 w 1858552"/>
                  <a:gd name="connsiteY31" fmla="*/ 644523 h 2108217"/>
                  <a:gd name="connsiteX32" fmla="*/ 1786126 w 1858552"/>
                  <a:gd name="connsiteY32" fmla="*/ 643759 h 2108217"/>
                  <a:gd name="connsiteX33" fmla="*/ 1792189 w 1858552"/>
                  <a:gd name="connsiteY33" fmla="*/ 1511060 h 2108217"/>
                  <a:gd name="connsiteX34" fmla="*/ 1813286 w 1858552"/>
                  <a:gd name="connsiteY34" fmla="*/ 1515319 h 2108217"/>
                  <a:gd name="connsiteX35" fmla="*/ 1855209 w 1858552"/>
                  <a:gd name="connsiteY35" fmla="*/ 1578567 h 2108217"/>
                  <a:gd name="connsiteX36" fmla="*/ 1786567 w 1858552"/>
                  <a:gd name="connsiteY36" fmla="*/ 1647209 h 2108217"/>
                  <a:gd name="connsiteX37" fmla="*/ 1738030 w 1858552"/>
                  <a:gd name="connsiteY37" fmla="*/ 1627104 h 2108217"/>
                  <a:gd name="connsiteX38" fmla="*/ 1728646 w 1858552"/>
                  <a:gd name="connsiteY38" fmla="*/ 1613186 h 2108217"/>
                  <a:gd name="connsiteX39" fmla="*/ 992650 w 1858552"/>
                  <a:gd name="connsiteY39" fmla="*/ 2044990 h 2108217"/>
                  <a:gd name="connsiteX40" fmla="*/ 988349 w 1858552"/>
                  <a:gd name="connsiteY40" fmla="*/ 2066293 h 2108217"/>
                  <a:gd name="connsiteX41" fmla="*/ 925101 w 1858552"/>
                  <a:gd name="connsiteY41" fmla="*/ 2108217 h 2108217"/>
                  <a:gd name="connsiteX42" fmla="*/ 861852 w 1858552"/>
                  <a:gd name="connsiteY42" fmla="*/ 2066293 h 2108217"/>
                  <a:gd name="connsiteX43" fmla="*/ 860191 w 1858552"/>
                  <a:gd name="connsiteY43" fmla="*/ 2058064 h 2108217"/>
                  <a:gd name="connsiteX44" fmla="*/ 110027 w 1858552"/>
                  <a:gd name="connsiteY44" fmla="*/ 1631927 h 2108217"/>
                  <a:gd name="connsiteX45" fmla="*/ 95361 w 1858552"/>
                  <a:gd name="connsiteY45" fmla="*/ 1641815 h 2108217"/>
                  <a:gd name="connsiteX46" fmla="*/ 68643 w 1858552"/>
                  <a:gd name="connsiteY46" fmla="*/ 1647209 h 2108217"/>
                  <a:gd name="connsiteX47" fmla="*/ 0 w 1858552"/>
                  <a:gd name="connsiteY47" fmla="*/ 1578567 h 2108217"/>
                  <a:gd name="connsiteX48" fmla="*/ 20105 w 1858552"/>
                  <a:gd name="connsiteY48" fmla="*/ 1530029 h 2108217"/>
                  <a:gd name="connsiteX49" fmla="*/ 32128 w 1858552"/>
                  <a:gd name="connsiteY49" fmla="*/ 1521923 h 2108217"/>
                  <a:gd name="connsiteX50" fmla="*/ 25882 w 1858552"/>
                  <a:gd name="connsiteY50" fmla="*/ 628313 h 2108217"/>
                  <a:gd name="connsiteX51" fmla="*/ 20106 w 1858552"/>
                  <a:gd name="connsiteY51" fmla="*/ 624418 h 2108217"/>
                  <a:gd name="connsiteX52" fmla="*/ 1 w 1858552"/>
                  <a:gd name="connsiteY52" fmla="*/ 575881 h 2108217"/>
                  <a:gd name="connsiteX53" fmla="*/ 68643 w 1858552"/>
                  <a:gd name="connsiteY53" fmla="*/ 507239 h 2108217"/>
                  <a:gd name="connsiteX54" fmla="*/ 95362 w 1858552"/>
                  <a:gd name="connsiteY54" fmla="*/ 512633 h 2108217"/>
                  <a:gd name="connsiteX55" fmla="*/ 109767 w 1858552"/>
                  <a:gd name="connsiteY55" fmla="*/ 522346 h 2108217"/>
                  <a:gd name="connsiteX56" fmla="*/ 859279 w 1858552"/>
                  <a:gd name="connsiteY56" fmla="*/ 82613 h 2108217"/>
                  <a:gd name="connsiteX57" fmla="*/ 856458 w 1858552"/>
                  <a:gd name="connsiteY57" fmla="*/ 68643 h 2108217"/>
                  <a:gd name="connsiteX58" fmla="*/ 925101 w 1858552"/>
                  <a:gd name="connsiteY58" fmla="*/ 0 h 21082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</a:cxnLst>
                <a:rect l="l" t="t" r="r" b="b"/>
                <a:pathLst>
                  <a:path w="1858552" h="2108217">
                    <a:moveTo>
                      <a:pt x="891621" y="127333"/>
                    </a:moveTo>
                    <a:lnTo>
                      <a:pt x="136204" y="570529"/>
                    </a:lnTo>
                    <a:lnTo>
                      <a:pt x="137285" y="575881"/>
                    </a:lnTo>
                    <a:cubicBezTo>
                      <a:pt x="137285" y="604314"/>
                      <a:pt x="119998" y="628708"/>
                      <a:pt x="95362" y="639129"/>
                    </a:cubicBezTo>
                    <a:lnTo>
                      <a:pt x="80913" y="642046"/>
                    </a:lnTo>
                    <a:lnTo>
                      <a:pt x="87029" y="1513636"/>
                    </a:lnTo>
                    <a:lnTo>
                      <a:pt x="95361" y="1515318"/>
                    </a:lnTo>
                    <a:cubicBezTo>
                      <a:pt x="119998" y="1525739"/>
                      <a:pt x="137285" y="1550134"/>
                      <a:pt x="137285" y="1578567"/>
                    </a:cubicBezTo>
                    <a:lnTo>
                      <a:pt x="136263" y="1583626"/>
                    </a:lnTo>
                    <a:lnTo>
                      <a:pt x="870153" y="2000544"/>
                    </a:lnTo>
                    <a:lnTo>
                      <a:pt x="876563" y="1991037"/>
                    </a:lnTo>
                    <a:cubicBezTo>
                      <a:pt x="888985" y="1978615"/>
                      <a:pt x="906146" y="1970932"/>
                      <a:pt x="925101" y="1970932"/>
                    </a:cubicBezTo>
                    <a:cubicBezTo>
                      <a:pt x="944056" y="1970932"/>
                      <a:pt x="961217" y="1978615"/>
                      <a:pt x="973638" y="1991037"/>
                    </a:cubicBezTo>
                    <a:lnTo>
                      <a:pt x="974304" y="1992024"/>
                    </a:lnTo>
                    <a:lnTo>
                      <a:pt x="1723151" y="1552681"/>
                    </a:lnTo>
                    <a:lnTo>
                      <a:pt x="1723319" y="1551848"/>
                    </a:lnTo>
                    <a:lnTo>
                      <a:pt x="1737335" y="1531060"/>
                    </a:lnTo>
                    <a:lnTo>
                      <a:pt x="1730864" y="608833"/>
                    </a:lnTo>
                    <a:lnTo>
                      <a:pt x="1726661" y="602599"/>
                    </a:lnTo>
                    <a:lnTo>
                      <a:pt x="1723626" y="587565"/>
                    </a:lnTo>
                    <a:lnTo>
                      <a:pt x="929459" y="136405"/>
                    </a:lnTo>
                    <a:lnTo>
                      <a:pt x="925101" y="137285"/>
                    </a:lnTo>
                    <a:cubicBezTo>
                      <a:pt x="915623" y="137285"/>
                      <a:pt x="906594" y="135364"/>
                      <a:pt x="898382" y="131891"/>
                    </a:cubicBezTo>
                    <a:close/>
                    <a:moveTo>
                      <a:pt x="925101" y="0"/>
                    </a:moveTo>
                    <a:cubicBezTo>
                      <a:pt x="963011" y="0"/>
                      <a:pt x="993743" y="30732"/>
                      <a:pt x="993743" y="68643"/>
                    </a:cubicBezTo>
                    <a:cubicBezTo>
                      <a:pt x="993743" y="78120"/>
                      <a:pt x="991823" y="87149"/>
                      <a:pt x="988349" y="95361"/>
                    </a:cubicBezTo>
                    <a:lnTo>
                      <a:pt x="982848" y="103520"/>
                    </a:lnTo>
                    <a:lnTo>
                      <a:pt x="1737928" y="532451"/>
                    </a:lnTo>
                    <a:lnTo>
                      <a:pt x="1741372" y="527343"/>
                    </a:lnTo>
                    <a:cubicBezTo>
                      <a:pt x="1753794" y="514921"/>
                      <a:pt x="1770955" y="507238"/>
                      <a:pt x="1789910" y="507238"/>
                    </a:cubicBezTo>
                    <a:cubicBezTo>
                      <a:pt x="1827820" y="507238"/>
                      <a:pt x="1858552" y="537970"/>
                      <a:pt x="1858552" y="575881"/>
                    </a:cubicBezTo>
                    <a:cubicBezTo>
                      <a:pt x="1858552" y="613791"/>
                      <a:pt x="1827820" y="644523"/>
                      <a:pt x="1789910" y="644523"/>
                    </a:cubicBezTo>
                    <a:lnTo>
                      <a:pt x="1786126" y="643759"/>
                    </a:lnTo>
                    <a:lnTo>
                      <a:pt x="1792189" y="1511060"/>
                    </a:lnTo>
                    <a:lnTo>
                      <a:pt x="1813286" y="1515319"/>
                    </a:lnTo>
                    <a:cubicBezTo>
                      <a:pt x="1837922" y="1525740"/>
                      <a:pt x="1855209" y="1550134"/>
                      <a:pt x="1855209" y="1578567"/>
                    </a:cubicBezTo>
                    <a:cubicBezTo>
                      <a:pt x="1855209" y="1616477"/>
                      <a:pt x="1824477" y="1647209"/>
                      <a:pt x="1786567" y="1647209"/>
                    </a:cubicBezTo>
                    <a:cubicBezTo>
                      <a:pt x="1767612" y="1647209"/>
                      <a:pt x="1750452" y="1639526"/>
                      <a:pt x="1738030" y="1627104"/>
                    </a:cubicBezTo>
                    <a:lnTo>
                      <a:pt x="1728646" y="1613186"/>
                    </a:lnTo>
                    <a:lnTo>
                      <a:pt x="992650" y="2044990"/>
                    </a:lnTo>
                    <a:lnTo>
                      <a:pt x="988349" y="2066293"/>
                    </a:lnTo>
                    <a:cubicBezTo>
                      <a:pt x="977929" y="2090930"/>
                      <a:pt x="953534" y="2108217"/>
                      <a:pt x="925101" y="2108217"/>
                    </a:cubicBezTo>
                    <a:cubicBezTo>
                      <a:pt x="896668" y="2108217"/>
                      <a:pt x="872273" y="2090930"/>
                      <a:pt x="861852" y="2066293"/>
                    </a:cubicBezTo>
                    <a:lnTo>
                      <a:pt x="860191" y="2058064"/>
                    </a:lnTo>
                    <a:lnTo>
                      <a:pt x="110027" y="1631927"/>
                    </a:lnTo>
                    <a:lnTo>
                      <a:pt x="95361" y="1641815"/>
                    </a:lnTo>
                    <a:cubicBezTo>
                      <a:pt x="87149" y="1645288"/>
                      <a:pt x="78120" y="1647209"/>
                      <a:pt x="68643" y="1647209"/>
                    </a:cubicBezTo>
                    <a:cubicBezTo>
                      <a:pt x="30732" y="1647209"/>
                      <a:pt x="0" y="1616477"/>
                      <a:pt x="0" y="1578567"/>
                    </a:cubicBezTo>
                    <a:cubicBezTo>
                      <a:pt x="0" y="1559611"/>
                      <a:pt x="7683" y="1542451"/>
                      <a:pt x="20105" y="1530029"/>
                    </a:cubicBezTo>
                    <a:lnTo>
                      <a:pt x="32128" y="1521923"/>
                    </a:lnTo>
                    <a:lnTo>
                      <a:pt x="25882" y="628313"/>
                    </a:lnTo>
                    <a:lnTo>
                      <a:pt x="20106" y="624418"/>
                    </a:lnTo>
                    <a:cubicBezTo>
                      <a:pt x="7684" y="611997"/>
                      <a:pt x="1" y="594836"/>
                      <a:pt x="1" y="575881"/>
                    </a:cubicBezTo>
                    <a:cubicBezTo>
                      <a:pt x="1" y="537971"/>
                      <a:pt x="30733" y="507239"/>
                      <a:pt x="68643" y="507239"/>
                    </a:cubicBezTo>
                    <a:cubicBezTo>
                      <a:pt x="78121" y="507239"/>
                      <a:pt x="87150" y="509160"/>
                      <a:pt x="95362" y="512633"/>
                    </a:cubicBezTo>
                    <a:lnTo>
                      <a:pt x="109767" y="522346"/>
                    </a:lnTo>
                    <a:lnTo>
                      <a:pt x="859279" y="82613"/>
                    </a:lnTo>
                    <a:lnTo>
                      <a:pt x="856458" y="68643"/>
                    </a:lnTo>
                    <a:cubicBezTo>
                      <a:pt x="856458" y="30732"/>
                      <a:pt x="887190" y="0"/>
                      <a:pt x="92510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7412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78" name="Freeform: Shape 56">
                <a:extLst>
                  <a:ext uri="{FF2B5EF4-FFF2-40B4-BE49-F238E27FC236}">
                    <a16:creationId xmlns:a16="http://schemas.microsoft.com/office/drawing/2014/main" id="{6C53C6E8-6454-484F-8EF6-026BF61E5E8D}"/>
                  </a:ext>
                </a:extLst>
              </p:cNvPr>
              <p:cNvSpPr/>
              <p:nvPr/>
            </p:nvSpPr>
            <p:spPr>
              <a:xfrm>
                <a:off x="6190784" y="3803471"/>
                <a:ext cx="1129313" cy="1276507"/>
              </a:xfrm>
              <a:custGeom>
                <a:avLst/>
                <a:gdLst>
                  <a:gd name="connsiteX0" fmla="*/ 896251 w 1865646"/>
                  <a:gd name="connsiteY0" fmla="*/ 120481 h 2108813"/>
                  <a:gd name="connsiteX1" fmla="*/ 129434 w 1865646"/>
                  <a:gd name="connsiteY1" fmla="*/ 570366 h 2108813"/>
                  <a:gd name="connsiteX2" fmla="*/ 125890 w 1865646"/>
                  <a:gd name="connsiteY2" fmla="*/ 575622 h 2108813"/>
                  <a:gd name="connsiteX3" fmla="*/ 112789 w 1865646"/>
                  <a:gd name="connsiteY3" fmla="*/ 584455 h 2108813"/>
                  <a:gd name="connsiteX4" fmla="*/ 119147 w 1865646"/>
                  <a:gd name="connsiteY4" fmla="*/ 1490535 h 2108813"/>
                  <a:gd name="connsiteX5" fmla="*/ 131891 w 1865646"/>
                  <a:gd name="connsiteY5" fmla="*/ 1509437 h 2108813"/>
                  <a:gd name="connsiteX6" fmla="*/ 137285 w 1865646"/>
                  <a:gd name="connsiteY6" fmla="*/ 1536156 h 2108813"/>
                  <a:gd name="connsiteX7" fmla="*/ 136049 w 1865646"/>
                  <a:gd name="connsiteY7" fmla="*/ 1542278 h 2108813"/>
                  <a:gd name="connsiteX8" fmla="*/ 907672 w 1865646"/>
                  <a:gd name="connsiteY8" fmla="*/ 1980632 h 2108813"/>
                  <a:gd name="connsiteX9" fmla="*/ 913174 w 1865646"/>
                  <a:gd name="connsiteY9" fmla="*/ 1976922 h 2108813"/>
                  <a:gd name="connsiteX10" fmla="*/ 939893 w 1865646"/>
                  <a:gd name="connsiteY10" fmla="*/ 1971528 h 2108813"/>
                  <a:gd name="connsiteX11" fmla="*/ 966612 w 1865646"/>
                  <a:gd name="connsiteY11" fmla="*/ 1976922 h 2108813"/>
                  <a:gd name="connsiteX12" fmla="*/ 978887 w 1865646"/>
                  <a:gd name="connsiteY12" fmla="*/ 1985199 h 2108813"/>
                  <a:gd name="connsiteX13" fmla="*/ 1722260 w 1865646"/>
                  <a:gd name="connsiteY13" fmla="*/ 1549067 h 2108813"/>
                  <a:gd name="connsiteX14" fmla="*/ 1719653 w 1865646"/>
                  <a:gd name="connsiteY14" fmla="*/ 1536156 h 2108813"/>
                  <a:gd name="connsiteX15" fmla="*/ 1761577 w 1865646"/>
                  <a:gd name="connsiteY15" fmla="*/ 1472908 h 2108813"/>
                  <a:gd name="connsiteX16" fmla="*/ 1769197 w 1865646"/>
                  <a:gd name="connsiteY16" fmla="*/ 1471370 h 2108813"/>
                  <a:gd name="connsiteX17" fmla="*/ 1762980 w 1865646"/>
                  <a:gd name="connsiteY17" fmla="*/ 585408 h 2108813"/>
                  <a:gd name="connsiteX18" fmla="*/ 1748466 w 1865646"/>
                  <a:gd name="connsiteY18" fmla="*/ 575622 h 2108813"/>
                  <a:gd name="connsiteX19" fmla="*/ 1733755 w 1865646"/>
                  <a:gd name="connsiteY19" fmla="*/ 553803 h 2108813"/>
                  <a:gd name="connsiteX20" fmla="*/ 1733366 w 1865646"/>
                  <a:gd name="connsiteY20" fmla="*/ 551872 h 2108813"/>
                  <a:gd name="connsiteX21" fmla="*/ 979173 w 1865646"/>
                  <a:gd name="connsiteY21" fmla="*/ 123421 h 2108813"/>
                  <a:gd name="connsiteX22" fmla="*/ 966611 w 1865646"/>
                  <a:gd name="connsiteY22" fmla="*/ 131891 h 2108813"/>
                  <a:gd name="connsiteX23" fmla="*/ 939893 w 1865646"/>
                  <a:gd name="connsiteY23" fmla="*/ 137285 h 2108813"/>
                  <a:gd name="connsiteX24" fmla="*/ 913174 w 1865646"/>
                  <a:gd name="connsiteY24" fmla="*/ 131891 h 2108813"/>
                  <a:gd name="connsiteX25" fmla="*/ 939893 w 1865646"/>
                  <a:gd name="connsiteY25" fmla="*/ 0 h 2108813"/>
                  <a:gd name="connsiteX26" fmla="*/ 1008535 w 1865646"/>
                  <a:gd name="connsiteY26" fmla="*/ 68643 h 2108813"/>
                  <a:gd name="connsiteX27" fmla="*/ 1007047 w 1865646"/>
                  <a:gd name="connsiteY27" fmla="*/ 76016 h 2108813"/>
                  <a:gd name="connsiteX28" fmla="*/ 1739379 w 1865646"/>
                  <a:gd name="connsiteY28" fmla="*/ 492025 h 2108813"/>
                  <a:gd name="connsiteX29" fmla="*/ 1748466 w 1865646"/>
                  <a:gd name="connsiteY29" fmla="*/ 478547 h 2108813"/>
                  <a:gd name="connsiteX30" fmla="*/ 1797004 w 1865646"/>
                  <a:gd name="connsiteY30" fmla="*/ 458442 h 2108813"/>
                  <a:gd name="connsiteX31" fmla="*/ 1865646 w 1865646"/>
                  <a:gd name="connsiteY31" fmla="*/ 527085 h 2108813"/>
                  <a:gd name="connsiteX32" fmla="*/ 1823722 w 1865646"/>
                  <a:gd name="connsiteY32" fmla="*/ 590333 h 2108813"/>
                  <a:gd name="connsiteX33" fmla="*/ 1817981 w 1865646"/>
                  <a:gd name="connsiteY33" fmla="*/ 591492 h 2108813"/>
                  <a:gd name="connsiteX34" fmla="*/ 1824186 w 1865646"/>
                  <a:gd name="connsiteY34" fmla="*/ 1479093 h 2108813"/>
                  <a:gd name="connsiteX35" fmla="*/ 1836832 w 1865646"/>
                  <a:gd name="connsiteY35" fmla="*/ 1487619 h 2108813"/>
                  <a:gd name="connsiteX36" fmla="*/ 1856937 w 1865646"/>
                  <a:gd name="connsiteY36" fmla="*/ 1536156 h 2108813"/>
                  <a:gd name="connsiteX37" fmla="*/ 1788295 w 1865646"/>
                  <a:gd name="connsiteY37" fmla="*/ 1604798 h 2108813"/>
                  <a:gd name="connsiteX38" fmla="*/ 1761577 w 1865646"/>
                  <a:gd name="connsiteY38" fmla="*/ 1599404 h 2108813"/>
                  <a:gd name="connsiteX39" fmla="*/ 1753830 w 1865646"/>
                  <a:gd name="connsiteY39" fmla="*/ 1594181 h 2108813"/>
                  <a:gd name="connsiteX40" fmla="*/ 1006959 w 1865646"/>
                  <a:gd name="connsiteY40" fmla="*/ 2032364 h 2108813"/>
                  <a:gd name="connsiteX41" fmla="*/ 1008535 w 1865646"/>
                  <a:gd name="connsiteY41" fmla="*/ 2040171 h 2108813"/>
                  <a:gd name="connsiteX42" fmla="*/ 939893 w 1865646"/>
                  <a:gd name="connsiteY42" fmla="*/ 2108813 h 2108813"/>
                  <a:gd name="connsiteX43" fmla="*/ 871250 w 1865646"/>
                  <a:gd name="connsiteY43" fmla="*/ 2040171 h 2108813"/>
                  <a:gd name="connsiteX44" fmla="*/ 874343 w 1865646"/>
                  <a:gd name="connsiteY44" fmla="*/ 2024852 h 2108813"/>
                  <a:gd name="connsiteX45" fmla="*/ 109094 w 1865646"/>
                  <a:gd name="connsiteY45" fmla="*/ 1590145 h 2108813"/>
                  <a:gd name="connsiteX46" fmla="*/ 95362 w 1865646"/>
                  <a:gd name="connsiteY46" fmla="*/ 1599404 h 2108813"/>
                  <a:gd name="connsiteX47" fmla="*/ 68643 w 1865646"/>
                  <a:gd name="connsiteY47" fmla="*/ 1604798 h 2108813"/>
                  <a:gd name="connsiteX48" fmla="*/ 0 w 1865646"/>
                  <a:gd name="connsiteY48" fmla="*/ 1536156 h 2108813"/>
                  <a:gd name="connsiteX49" fmla="*/ 41923 w 1865646"/>
                  <a:gd name="connsiteY49" fmla="*/ 1472907 h 2108813"/>
                  <a:gd name="connsiteX50" fmla="*/ 63975 w 1865646"/>
                  <a:gd name="connsiteY50" fmla="*/ 1468456 h 2108813"/>
                  <a:gd name="connsiteX51" fmla="*/ 57847 w 1865646"/>
                  <a:gd name="connsiteY51" fmla="*/ 591789 h 2108813"/>
                  <a:gd name="connsiteX52" fmla="*/ 50633 w 1865646"/>
                  <a:gd name="connsiteY52" fmla="*/ 590333 h 2108813"/>
                  <a:gd name="connsiteX53" fmla="*/ 8710 w 1865646"/>
                  <a:gd name="connsiteY53" fmla="*/ 527085 h 2108813"/>
                  <a:gd name="connsiteX54" fmla="*/ 77352 w 1865646"/>
                  <a:gd name="connsiteY54" fmla="*/ 458443 h 2108813"/>
                  <a:gd name="connsiteX55" fmla="*/ 125890 w 1865646"/>
                  <a:gd name="connsiteY55" fmla="*/ 478548 h 2108813"/>
                  <a:gd name="connsiteX56" fmla="*/ 140435 w 1865646"/>
                  <a:gd name="connsiteY56" fmla="*/ 500122 h 2108813"/>
                  <a:gd name="connsiteX57" fmla="*/ 871741 w 1865646"/>
                  <a:gd name="connsiteY57" fmla="*/ 71071 h 2108813"/>
                  <a:gd name="connsiteX58" fmla="*/ 871250 w 1865646"/>
                  <a:gd name="connsiteY58" fmla="*/ 68643 h 2108813"/>
                  <a:gd name="connsiteX59" fmla="*/ 939893 w 1865646"/>
                  <a:gd name="connsiteY59" fmla="*/ 0 h 2108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</a:cxnLst>
                <a:rect l="l" t="t" r="r" b="b"/>
                <a:pathLst>
                  <a:path w="1865646" h="2108813">
                    <a:moveTo>
                      <a:pt x="896251" y="120481"/>
                    </a:moveTo>
                    <a:lnTo>
                      <a:pt x="129434" y="570366"/>
                    </a:lnTo>
                    <a:lnTo>
                      <a:pt x="125890" y="575622"/>
                    </a:lnTo>
                    <a:lnTo>
                      <a:pt x="112789" y="584455"/>
                    </a:lnTo>
                    <a:lnTo>
                      <a:pt x="119147" y="1490535"/>
                    </a:lnTo>
                    <a:lnTo>
                      <a:pt x="131891" y="1509437"/>
                    </a:lnTo>
                    <a:cubicBezTo>
                      <a:pt x="135365" y="1517649"/>
                      <a:pt x="137285" y="1526678"/>
                      <a:pt x="137285" y="1536156"/>
                    </a:cubicBezTo>
                    <a:lnTo>
                      <a:pt x="136049" y="1542278"/>
                    </a:lnTo>
                    <a:lnTo>
                      <a:pt x="907672" y="1980632"/>
                    </a:lnTo>
                    <a:lnTo>
                      <a:pt x="913174" y="1976922"/>
                    </a:lnTo>
                    <a:cubicBezTo>
                      <a:pt x="921387" y="1973449"/>
                      <a:pt x="930415" y="1971528"/>
                      <a:pt x="939893" y="1971528"/>
                    </a:cubicBezTo>
                    <a:cubicBezTo>
                      <a:pt x="949370" y="1971528"/>
                      <a:pt x="958399" y="1973449"/>
                      <a:pt x="966612" y="1976922"/>
                    </a:cubicBezTo>
                    <a:lnTo>
                      <a:pt x="978887" y="1985199"/>
                    </a:lnTo>
                    <a:lnTo>
                      <a:pt x="1722260" y="1549067"/>
                    </a:lnTo>
                    <a:lnTo>
                      <a:pt x="1719653" y="1536156"/>
                    </a:lnTo>
                    <a:cubicBezTo>
                      <a:pt x="1719653" y="1507724"/>
                      <a:pt x="1736940" y="1483329"/>
                      <a:pt x="1761577" y="1472908"/>
                    </a:cubicBezTo>
                    <a:lnTo>
                      <a:pt x="1769197" y="1471370"/>
                    </a:lnTo>
                    <a:lnTo>
                      <a:pt x="1762980" y="585408"/>
                    </a:lnTo>
                    <a:lnTo>
                      <a:pt x="1748466" y="575622"/>
                    </a:lnTo>
                    <a:cubicBezTo>
                      <a:pt x="1742255" y="569411"/>
                      <a:pt x="1737229" y="562016"/>
                      <a:pt x="1733755" y="553803"/>
                    </a:cubicBezTo>
                    <a:lnTo>
                      <a:pt x="1733366" y="551872"/>
                    </a:lnTo>
                    <a:lnTo>
                      <a:pt x="979173" y="123421"/>
                    </a:lnTo>
                    <a:lnTo>
                      <a:pt x="966611" y="131891"/>
                    </a:lnTo>
                    <a:cubicBezTo>
                      <a:pt x="958399" y="135364"/>
                      <a:pt x="949370" y="137285"/>
                      <a:pt x="939893" y="137285"/>
                    </a:cubicBezTo>
                    <a:cubicBezTo>
                      <a:pt x="930415" y="137285"/>
                      <a:pt x="921386" y="135364"/>
                      <a:pt x="913174" y="131891"/>
                    </a:cubicBezTo>
                    <a:close/>
                    <a:moveTo>
                      <a:pt x="939893" y="0"/>
                    </a:moveTo>
                    <a:cubicBezTo>
                      <a:pt x="977802" y="0"/>
                      <a:pt x="1008535" y="30732"/>
                      <a:pt x="1008535" y="68643"/>
                    </a:cubicBezTo>
                    <a:lnTo>
                      <a:pt x="1007047" y="76016"/>
                    </a:lnTo>
                    <a:lnTo>
                      <a:pt x="1739379" y="492025"/>
                    </a:lnTo>
                    <a:lnTo>
                      <a:pt x="1748466" y="478547"/>
                    </a:lnTo>
                    <a:cubicBezTo>
                      <a:pt x="1760888" y="466125"/>
                      <a:pt x="1778049" y="458442"/>
                      <a:pt x="1797004" y="458442"/>
                    </a:cubicBezTo>
                    <a:cubicBezTo>
                      <a:pt x="1834913" y="458442"/>
                      <a:pt x="1865646" y="489174"/>
                      <a:pt x="1865646" y="527085"/>
                    </a:cubicBezTo>
                    <a:cubicBezTo>
                      <a:pt x="1865646" y="555517"/>
                      <a:pt x="1848359" y="579912"/>
                      <a:pt x="1823722" y="590333"/>
                    </a:cubicBezTo>
                    <a:lnTo>
                      <a:pt x="1817981" y="591492"/>
                    </a:lnTo>
                    <a:lnTo>
                      <a:pt x="1824186" y="1479093"/>
                    </a:lnTo>
                    <a:lnTo>
                      <a:pt x="1836832" y="1487619"/>
                    </a:lnTo>
                    <a:cubicBezTo>
                      <a:pt x="1849254" y="1500041"/>
                      <a:pt x="1856937" y="1517201"/>
                      <a:pt x="1856937" y="1536156"/>
                    </a:cubicBezTo>
                    <a:cubicBezTo>
                      <a:pt x="1856937" y="1574066"/>
                      <a:pt x="1826204" y="1604798"/>
                      <a:pt x="1788295" y="1604798"/>
                    </a:cubicBezTo>
                    <a:cubicBezTo>
                      <a:pt x="1778818" y="1604798"/>
                      <a:pt x="1769789" y="1602878"/>
                      <a:pt x="1761577" y="1599404"/>
                    </a:cubicBezTo>
                    <a:lnTo>
                      <a:pt x="1753830" y="1594181"/>
                    </a:lnTo>
                    <a:lnTo>
                      <a:pt x="1006959" y="2032364"/>
                    </a:lnTo>
                    <a:lnTo>
                      <a:pt x="1008535" y="2040171"/>
                    </a:lnTo>
                    <a:cubicBezTo>
                      <a:pt x="1008535" y="2078080"/>
                      <a:pt x="977803" y="2108813"/>
                      <a:pt x="939893" y="2108813"/>
                    </a:cubicBezTo>
                    <a:cubicBezTo>
                      <a:pt x="901983" y="2108813"/>
                      <a:pt x="871250" y="2078080"/>
                      <a:pt x="871250" y="2040171"/>
                    </a:cubicBezTo>
                    <a:lnTo>
                      <a:pt x="874343" y="2024852"/>
                    </a:lnTo>
                    <a:lnTo>
                      <a:pt x="109094" y="1590145"/>
                    </a:lnTo>
                    <a:lnTo>
                      <a:pt x="95362" y="1599404"/>
                    </a:lnTo>
                    <a:cubicBezTo>
                      <a:pt x="87149" y="1602877"/>
                      <a:pt x="78120" y="1604798"/>
                      <a:pt x="68643" y="1604798"/>
                    </a:cubicBezTo>
                    <a:cubicBezTo>
                      <a:pt x="30732" y="1604798"/>
                      <a:pt x="0" y="1574065"/>
                      <a:pt x="0" y="1536156"/>
                    </a:cubicBezTo>
                    <a:cubicBezTo>
                      <a:pt x="0" y="1507723"/>
                      <a:pt x="17287" y="1483328"/>
                      <a:pt x="41923" y="1472907"/>
                    </a:cubicBezTo>
                    <a:lnTo>
                      <a:pt x="63975" y="1468456"/>
                    </a:lnTo>
                    <a:lnTo>
                      <a:pt x="57847" y="591789"/>
                    </a:lnTo>
                    <a:lnTo>
                      <a:pt x="50633" y="590333"/>
                    </a:lnTo>
                    <a:cubicBezTo>
                      <a:pt x="25997" y="579912"/>
                      <a:pt x="8710" y="555518"/>
                      <a:pt x="8710" y="527085"/>
                    </a:cubicBezTo>
                    <a:cubicBezTo>
                      <a:pt x="8710" y="489175"/>
                      <a:pt x="39442" y="458443"/>
                      <a:pt x="77352" y="458443"/>
                    </a:cubicBezTo>
                    <a:cubicBezTo>
                      <a:pt x="96307" y="458443"/>
                      <a:pt x="113468" y="466126"/>
                      <a:pt x="125890" y="478548"/>
                    </a:cubicBezTo>
                    <a:lnTo>
                      <a:pt x="140435" y="500122"/>
                    </a:lnTo>
                    <a:lnTo>
                      <a:pt x="871741" y="71071"/>
                    </a:lnTo>
                    <a:lnTo>
                      <a:pt x="871250" y="68643"/>
                    </a:lnTo>
                    <a:cubicBezTo>
                      <a:pt x="871250" y="30732"/>
                      <a:pt x="901982" y="0"/>
                      <a:pt x="93989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7412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79" name="Freeform: Shape 57">
                <a:extLst>
                  <a:ext uri="{FF2B5EF4-FFF2-40B4-BE49-F238E27FC236}">
                    <a16:creationId xmlns:a16="http://schemas.microsoft.com/office/drawing/2014/main" id="{1F7BA3BC-7670-41AB-ACDD-7FF6434FA27C}"/>
                  </a:ext>
                </a:extLst>
              </p:cNvPr>
              <p:cNvSpPr/>
              <p:nvPr/>
            </p:nvSpPr>
            <p:spPr>
              <a:xfrm>
                <a:off x="5518243" y="2613915"/>
                <a:ext cx="1120377" cy="1272658"/>
              </a:xfrm>
              <a:custGeom>
                <a:avLst/>
                <a:gdLst>
                  <a:gd name="connsiteX0" fmla="*/ 885279 w 1850884"/>
                  <a:gd name="connsiteY0" fmla="*/ 117464 h 2102455"/>
                  <a:gd name="connsiteX1" fmla="*/ 134185 w 1850884"/>
                  <a:gd name="connsiteY1" fmla="*/ 551124 h 2102455"/>
                  <a:gd name="connsiteX2" fmla="*/ 137285 w 1850884"/>
                  <a:gd name="connsiteY2" fmla="*/ 566477 h 2102455"/>
                  <a:gd name="connsiteX3" fmla="*/ 117180 w 1850884"/>
                  <a:gd name="connsiteY3" fmla="*/ 615015 h 2102455"/>
                  <a:gd name="connsiteX4" fmla="*/ 96375 w 1850884"/>
                  <a:gd name="connsiteY4" fmla="*/ 629042 h 2102455"/>
                  <a:gd name="connsiteX5" fmla="*/ 96375 w 1850884"/>
                  <a:gd name="connsiteY5" fmla="*/ 1504603 h 2102455"/>
                  <a:gd name="connsiteX6" fmla="*/ 117180 w 1850884"/>
                  <a:gd name="connsiteY6" fmla="*/ 1518631 h 2102455"/>
                  <a:gd name="connsiteX7" fmla="*/ 131891 w 1850884"/>
                  <a:gd name="connsiteY7" fmla="*/ 1540450 h 2102455"/>
                  <a:gd name="connsiteX8" fmla="*/ 133209 w 1850884"/>
                  <a:gd name="connsiteY8" fmla="*/ 1546976 h 2102455"/>
                  <a:gd name="connsiteX9" fmla="*/ 888308 w 1850884"/>
                  <a:gd name="connsiteY9" fmla="*/ 1982948 h 2102455"/>
                  <a:gd name="connsiteX10" fmla="*/ 906675 w 1850884"/>
                  <a:gd name="connsiteY10" fmla="*/ 1970565 h 2102455"/>
                  <a:gd name="connsiteX11" fmla="*/ 933393 w 1850884"/>
                  <a:gd name="connsiteY11" fmla="*/ 1965171 h 2102455"/>
                  <a:gd name="connsiteX12" fmla="*/ 960112 w 1850884"/>
                  <a:gd name="connsiteY12" fmla="*/ 1970565 h 2102455"/>
                  <a:gd name="connsiteX13" fmla="*/ 967465 w 1850884"/>
                  <a:gd name="connsiteY13" fmla="*/ 1975523 h 2102455"/>
                  <a:gd name="connsiteX14" fmla="*/ 1718728 w 1850884"/>
                  <a:gd name="connsiteY14" fmla="*/ 1541766 h 2102455"/>
                  <a:gd name="connsiteX15" fmla="*/ 1718993 w 1850884"/>
                  <a:gd name="connsiteY15" fmla="*/ 1540450 h 2102455"/>
                  <a:gd name="connsiteX16" fmla="*/ 1733704 w 1850884"/>
                  <a:gd name="connsiteY16" fmla="*/ 1518631 h 2102455"/>
                  <a:gd name="connsiteX17" fmla="*/ 1746537 w 1850884"/>
                  <a:gd name="connsiteY17" fmla="*/ 1509979 h 2102455"/>
                  <a:gd name="connsiteX18" fmla="*/ 1746537 w 1850884"/>
                  <a:gd name="connsiteY18" fmla="*/ 623788 h 2102455"/>
                  <a:gd name="connsiteX19" fmla="*/ 1733525 w 1850884"/>
                  <a:gd name="connsiteY19" fmla="*/ 615015 h 2102455"/>
                  <a:gd name="connsiteX20" fmla="*/ 1713420 w 1850884"/>
                  <a:gd name="connsiteY20" fmla="*/ 566477 h 2102455"/>
                  <a:gd name="connsiteX21" fmla="*/ 1715706 w 1850884"/>
                  <a:gd name="connsiteY21" fmla="*/ 555154 h 2102455"/>
                  <a:gd name="connsiteX22" fmla="*/ 970494 w 1850884"/>
                  <a:gd name="connsiteY22" fmla="*/ 124890 h 2102455"/>
                  <a:gd name="connsiteX23" fmla="*/ 960112 w 1850884"/>
                  <a:gd name="connsiteY23" fmla="*/ 131890 h 2102455"/>
                  <a:gd name="connsiteX24" fmla="*/ 933393 w 1850884"/>
                  <a:gd name="connsiteY24" fmla="*/ 137284 h 2102455"/>
                  <a:gd name="connsiteX25" fmla="*/ 906675 w 1850884"/>
                  <a:gd name="connsiteY25" fmla="*/ 131890 h 2102455"/>
                  <a:gd name="connsiteX26" fmla="*/ 933393 w 1850884"/>
                  <a:gd name="connsiteY26" fmla="*/ 0 h 2102455"/>
                  <a:gd name="connsiteX27" fmla="*/ 1002035 w 1850884"/>
                  <a:gd name="connsiteY27" fmla="*/ 68642 h 2102455"/>
                  <a:gd name="connsiteX28" fmla="*/ 1000044 w 1850884"/>
                  <a:gd name="connsiteY28" fmla="*/ 78503 h 2102455"/>
                  <a:gd name="connsiteX29" fmla="*/ 1746256 w 1850884"/>
                  <a:gd name="connsiteY29" fmla="*/ 509357 h 2102455"/>
                  <a:gd name="connsiteX30" fmla="*/ 1755344 w 1850884"/>
                  <a:gd name="connsiteY30" fmla="*/ 503229 h 2102455"/>
                  <a:gd name="connsiteX31" fmla="*/ 1782063 w 1850884"/>
                  <a:gd name="connsiteY31" fmla="*/ 497835 h 2102455"/>
                  <a:gd name="connsiteX32" fmla="*/ 1850705 w 1850884"/>
                  <a:gd name="connsiteY32" fmla="*/ 566477 h 2102455"/>
                  <a:gd name="connsiteX33" fmla="*/ 1808782 w 1850884"/>
                  <a:gd name="connsiteY33" fmla="*/ 629726 h 2102455"/>
                  <a:gd name="connsiteX34" fmla="*/ 1801510 w 1850884"/>
                  <a:gd name="connsiteY34" fmla="*/ 631194 h 2102455"/>
                  <a:gd name="connsiteX35" fmla="*/ 1801510 w 1850884"/>
                  <a:gd name="connsiteY35" fmla="*/ 1502416 h 2102455"/>
                  <a:gd name="connsiteX36" fmla="*/ 1808960 w 1850884"/>
                  <a:gd name="connsiteY36" fmla="*/ 1503920 h 2102455"/>
                  <a:gd name="connsiteX37" fmla="*/ 1850884 w 1850884"/>
                  <a:gd name="connsiteY37" fmla="*/ 1567169 h 2102455"/>
                  <a:gd name="connsiteX38" fmla="*/ 1782242 w 1850884"/>
                  <a:gd name="connsiteY38" fmla="*/ 1635811 h 2102455"/>
                  <a:gd name="connsiteX39" fmla="*/ 1733704 w 1850884"/>
                  <a:gd name="connsiteY39" fmla="*/ 1615706 h 2102455"/>
                  <a:gd name="connsiteX40" fmla="*/ 1724436 w 1850884"/>
                  <a:gd name="connsiteY40" fmla="*/ 1601960 h 2102455"/>
                  <a:gd name="connsiteX41" fmla="*/ 999360 w 1850884"/>
                  <a:gd name="connsiteY41" fmla="*/ 2020561 h 2102455"/>
                  <a:gd name="connsiteX42" fmla="*/ 1002035 w 1850884"/>
                  <a:gd name="connsiteY42" fmla="*/ 2033813 h 2102455"/>
                  <a:gd name="connsiteX43" fmla="*/ 933393 w 1850884"/>
                  <a:gd name="connsiteY43" fmla="*/ 2102455 h 2102455"/>
                  <a:gd name="connsiteX44" fmla="*/ 864751 w 1850884"/>
                  <a:gd name="connsiteY44" fmla="*/ 2033813 h 2102455"/>
                  <a:gd name="connsiteX45" fmla="*/ 864934 w 1850884"/>
                  <a:gd name="connsiteY45" fmla="*/ 2032906 h 2102455"/>
                  <a:gd name="connsiteX46" fmla="*/ 124214 w 1850884"/>
                  <a:gd name="connsiteY46" fmla="*/ 1605273 h 2102455"/>
                  <a:gd name="connsiteX47" fmla="*/ 117180 w 1850884"/>
                  <a:gd name="connsiteY47" fmla="*/ 1615706 h 2102455"/>
                  <a:gd name="connsiteX48" fmla="*/ 68643 w 1850884"/>
                  <a:gd name="connsiteY48" fmla="*/ 1635811 h 2102455"/>
                  <a:gd name="connsiteX49" fmla="*/ 0 w 1850884"/>
                  <a:gd name="connsiteY49" fmla="*/ 1567169 h 2102455"/>
                  <a:gd name="connsiteX50" fmla="*/ 20105 w 1850884"/>
                  <a:gd name="connsiteY50" fmla="*/ 1518631 h 2102455"/>
                  <a:gd name="connsiteX51" fmla="*/ 41401 w 1850884"/>
                  <a:gd name="connsiteY51" fmla="*/ 1504273 h 2102455"/>
                  <a:gd name="connsiteX52" fmla="*/ 41401 w 1850884"/>
                  <a:gd name="connsiteY52" fmla="*/ 629373 h 2102455"/>
                  <a:gd name="connsiteX53" fmla="*/ 20105 w 1850884"/>
                  <a:gd name="connsiteY53" fmla="*/ 615015 h 2102455"/>
                  <a:gd name="connsiteX54" fmla="*/ 0 w 1850884"/>
                  <a:gd name="connsiteY54" fmla="*/ 566477 h 2102455"/>
                  <a:gd name="connsiteX55" fmla="*/ 68643 w 1850884"/>
                  <a:gd name="connsiteY55" fmla="*/ 497835 h 2102455"/>
                  <a:gd name="connsiteX56" fmla="*/ 95362 w 1850884"/>
                  <a:gd name="connsiteY56" fmla="*/ 503229 h 2102455"/>
                  <a:gd name="connsiteX57" fmla="*/ 100854 w 1850884"/>
                  <a:gd name="connsiteY57" fmla="*/ 506932 h 2102455"/>
                  <a:gd name="connsiteX58" fmla="*/ 865385 w 1850884"/>
                  <a:gd name="connsiteY58" fmla="*/ 65502 h 2102455"/>
                  <a:gd name="connsiteX59" fmla="*/ 870145 w 1850884"/>
                  <a:gd name="connsiteY59" fmla="*/ 41923 h 2102455"/>
                  <a:gd name="connsiteX60" fmla="*/ 933393 w 1850884"/>
                  <a:gd name="connsiteY60" fmla="*/ 0 h 21024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</a:cxnLst>
                <a:rect l="l" t="t" r="r" b="b"/>
                <a:pathLst>
                  <a:path w="1850884" h="2102455">
                    <a:moveTo>
                      <a:pt x="885279" y="117464"/>
                    </a:moveTo>
                    <a:lnTo>
                      <a:pt x="134185" y="551124"/>
                    </a:lnTo>
                    <a:lnTo>
                      <a:pt x="137285" y="566477"/>
                    </a:lnTo>
                    <a:cubicBezTo>
                      <a:pt x="137285" y="585432"/>
                      <a:pt x="129602" y="602593"/>
                      <a:pt x="117180" y="615015"/>
                    </a:cubicBezTo>
                    <a:lnTo>
                      <a:pt x="96375" y="629042"/>
                    </a:lnTo>
                    <a:lnTo>
                      <a:pt x="96375" y="1504603"/>
                    </a:lnTo>
                    <a:lnTo>
                      <a:pt x="117180" y="1518631"/>
                    </a:lnTo>
                    <a:cubicBezTo>
                      <a:pt x="123391" y="1524842"/>
                      <a:pt x="128418" y="1532237"/>
                      <a:pt x="131891" y="1540450"/>
                    </a:cubicBezTo>
                    <a:lnTo>
                      <a:pt x="133209" y="1546976"/>
                    </a:lnTo>
                    <a:lnTo>
                      <a:pt x="888308" y="1982948"/>
                    </a:lnTo>
                    <a:lnTo>
                      <a:pt x="906675" y="1970565"/>
                    </a:lnTo>
                    <a:cubicBezTo>
                      <a:pt x="914887" y="1967092"/>
                      <a:pt x="923916" y="1965171"/>
                      <a:pt x="933393" y="1965171"/>
                    </a:cubicBezTo>
                    <a:cubicBezTo>
                      <a:pt x="942871" y="1965171"/>
                      <a:pt x="951900" y="1967092"/>
                      <a:pt x="960112" y="1970565"/>
                    </a:cubicBezTo>
                    <a:lnTo>
                      <a:pt x="967465" y="1975523"/>
                    </a:lnTo>
                    <a:lnTo>
                      <a:pt x="1718728" y="1541766"/>
                    </a:lnTo>
                    <a:lnTo>
                      <a:pt x="1718993" y="1540450"/>
                    </a:lnTo>
                    <a:cubicBezTo>
                      <a:pt x="1722467" y="1532237"/>
                      <a:pt x="1727493" y="1524842"/>
                      <a:pt x="1733704" y="1518631"/>
                    </a:cubicBezTo>
                    <a:lnTo>
                      <a:pt x="1746537" y="1509979"/>
                    </a:lnTo>
                    <a:lnTo>
                      <a:pt x="1746537" y="623788"/>
                    </a:lnTo>
                    <a:lnTo>
                      <a:pt x="1733525" y="615015"/>
                    </a:lnTo>
                    <a:cubicBezTo>
                      <a:pt x="1721103" y="602593"/>
                      <a:pt x="1713420" y="585433"/>
                      <a:pt x="1713420" y="566477"/>
                    </a:cubicBezTo>
                    <a:lnTo>
                      <a:pt x="1715706" y="555154"/>
                    </a:lnTo>
                    <a:lnTo>
                      <a:pt x="970494" y="124890"/>
                    </a:lnTo>
                    <a:lnTo>
                      <a:pt x="960112" y="131890"/>
                    </a:lnTo>
                    <a:cubicBezTo>
                      <a:pt x="951900" y="135363"/>
                      <a:pt x="942871" y="137284"/>
                      <a:pt x="933393" y="137284"/>
                    </a:cubicBezTo>
                    <a:cubicBezTo>
                      <a:pt x="923916" y="137284"/>
                      <a:pt x="914887" y="135363"/>
                      <a:pt x="906675" y="131890"/>
                    </a:cubicBezTo>
                    <a:close/>
                    <a:moveTo>
                      <a:pt x="933393" y="0"/>
                    </a:moveTo>
                    <a:cubicBezTo>
                      <a:pt x="971303" y="0"/>
                      <a:pt x="1002035" y="30732"/>
                      <a:pt x="1002035" y="68642"/>
                    </a:cubicBezTo>
                    <a:lnTo>
                      <a:pt x="1000044" y="78503"/>
                    </a:lnTo>
                    <a:lnTo>
                      <a:pt x="1746256" y="509357"/>
                    </a:lnTo>
                    <a:lnTo>
                      <a:pt x="1755344" y="503229"/>
                    </a:lnTo>
                    <a:cubicBezTo>
                      <a:pt x="1763556" y="499756"/>
                      <a:pt x="1772585" y="497835"/>
                      <a:pt x="1782063" y="497835"/>
                    </a:cubicBezTo>
                    <a:cubicBezTo>
                      <a:pt x="1819973" y="497835"/>
                      <a:pt x="1850705" y="528567"/>
                      <a:pt x="1850705" y="566477"/>
                    </a:cubicBezTo>
                    <a:cubicBezTo>
                      <a:pt x="1850705" y="594910"/>
                      <a:pt x="1833418" y="619305"/>
                      <a:pt x="1808782" y="629726"/>
                    </a:cubicBezTo>
                    <a:lnTo>
                      <a:pt x="1801510" y="631194"/>
                    </a:lnTo>
                    <a:lnTo>
                      <a:pt x="1801510" y="1502416"/>
                    </a:lnTo>
                    <a:lnTo>
                      <a:pt x="1808960" y="1503920"/>
                    </a:lnTo>
                    <a:cubicBezTo>
                      <a:pt x="1833597" y="1514341"/>
                      <a:pt x="1850884" y="1538736"/>
                      <a:pt x="1850884" y="1567169"/>
                    </a:cubicBezTo>
                    <a:cubicBezTo>
                      <a:pt x="1850884" y="1605079"/>
                      <a:pt x="1820151" y="1635811"/>
                      <a:pt x="1782242" y="1635811"/>
                    </a:cubicBezTo>
                    <a:cubicBezTo>
                      <a:pt x="1763286" y="1635811"/>
                      <a:pt x="1746126" y="1628128"/>
                      <a:pt x="1733704" y="1615706"/>
                    </a:cubicBezTo>
                    <a:lnTo>
                      <a:pt x="1724436" y="1601960"/>
                    </a:lnTo>
                    <a:lnTo>
                      <a:pt x="999360" y="2020561"/>
                    </a:lnTo>
                    <a:lnTo>
                      <a:pt x="1002035" y="2033813"/>
                    </a:lnTo>
                    <a:cubicBezTo>
                      <a:pt x="1002035" y="2071723"/>
                      <a:pt x="971303" y="2102455"/>
                      <a:pt x="933393" y="2102455"/>
                    </a:cubicBezTo>
                    <a:cubicBezTo>
                      <a:pt x="895483" y="2102455"/>
                      <a:pt x="864751" y="2071723"/>
                      <a:pt x="864751" y="2033813"/>
                    </a:cubicBezTo>
                    <a:lnTo>
                      <a:pt x="864934" y="2032906"/>
                    </a:lnTo>
                    <a:lnTo>
                      <a:pt x="124214" y="1605273"/>
                    </a:lnTo>
                    <a:lnTo>
                      <a:pt x="117180" y="1615706"/>
                    </a:lnTo>
                    <a:cubicBezTo>
                      <a:pt x="104759" y="1628128"/>
                      <a:pt x="87598" y="1635811"/>
                      <a:pt x="68643" y="1635811"/>
                    </a:cubicBezTo>
                    <a:cubicBezTo>
                      <a:pt x="30732" y="1635811"/>
                      <a:pt x="0" y="1605079"/>
                      <a:pt x="0" y="1567169"/>
                    </a:cubicBezTo>
                    <a:cubicBezTo>
                      <a:pt x="0" y="1548213"/>
                      <a:pt x="7683" y="1531053"/>
                      <a:pt x="20105" y="1518631"/>
                    </a:cubicBezTo>
                    <a:lnTo>
                      <a:pt x="41401" y="1504273"/>
                    </a:lnTo>
                    <a:lnTo>
                      <a:pt x="41401" y="629373"/>
                    </a:lnTo>
                    <a:lnTo>
                      <a:pt x="20105" y="615015"/>
                    </a:lnTo>
                    <a:cubicBezTo>
                      <a:pt x="7683" y="602593"/>
                      <a:pt x="0" y="585432"/>
                      <a:pt x="0" y="566477"/>
                    </a:cubicBezTo>
                    <a:cubicBezTo>
                      <a:pt x="0" y="528567"/>
                      <a:pt x="30732" y="497835"/>
                      <a:pt x="68643" y="497835"/>
                    </a:cubicBezTo>
                    <a:cubicBezTo>
                      <a:pt x="78120" y="497835"/>
                      <a:pt x="87149" y="499756"/>
                      <a:pt x="95362" y="503229"/>
                    </a:cubicBezTo>
                    <a:lnTo>
                      <a:pt x="100854" y="506932"/>
                    </a:lnTo>
                    <a:lnTo>
                      <a:pt x="865385" y="65502"/>
                    </a:lnTo>
                    <a:lnTo>
                      <a:pt x="870145" y="41923"/>
                    </a:lnTo>
                    <a:cubicBezTo>
                      <a:pt x="880566" y="17287"/>
                      <a:pt x="904961" y="0"/>
                      <a:pt x="93339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7412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80" name="Freeform: Shape 58">
                <a:extLst>
                  <a:ext uri="{FF2B5EF4-FFF2-40B4-BE49-F238E27FC236}">
                    <a16:creationId xmlns:a16="http://schemas.microsoft.com/office/drawing/2014/main" id="{540E798C-E583-4B26-89D0-F928E779DAC7}"/>
                  </a:ext>
                </a:extLst>
              </p:cNvPr>
              <p:cNvSpPr/>
              <p:nvPr/>
            </p:nvSpPr>
            <p:spPr>
              <a:xfrm>
                <a:off x="6196056" y="2999088"/>
                <a:ext cx="1124041" cy="1276146"/>
              </a:xfrm>
              <a:custGeom>
                <a:avLst/>
                <a:gdLst>
                  <a:gd name="connsiteX0" fmla="*/ 906556 w 1856937"/>
                  <a:gd name="connsiteY0" fmla="*/ 132313 h 2108217"/>
                  <a:gd name="connsiteX1" fmla="*/ 135496 w 1856937"/>
                  <a:gd name="connsiteY1" fmla="*/ 584744 h 2108217"/>
                  <a:gd name="connsiteX2" fmla="*/ 131891 w 1856937"/>
                  <a:gd name="connsiteY2" fmla="*/ 602599 h 2108217"/>
                  <a:gd name="connsiteX3" fmla="*/ 117180 w 1856937"/>
                  <a:gd name="connsiteY3" fmla="*/ 624418 h 2108217"/>
                  <a:gd name="connsiteX4" fmla="*/ 104171 w 1856937"/>
                  <a:gd name="connsiteY4" fmla="*/ 633189 h 2108217"/>
                  <a:gd name="connsiteX5" fmla="*/ 110432 w 1856937"/>
                  <a:gd name="connsiteY5" fmla="*/ 1525480 h 2108217"/>
                  <a:gd name="connsiteX6" fmla="*/ 117181 w 1856937"/>
                  <a:gd name="connsiteY6" fmla="*/ 1530030 h 2108217"/>
                  <a:gd name="connsiteX7" fmla="*/ 131891 w 1856937"/>
                  <a:gd name="connsiteY7" fmla="*/ 1551848 h 2108217"/>
                  <a:gd name="connsiteX8" fmla="*/ 135577 w 1856937"/>
                  <a:gd name="connsiteY8" fmla="*/ 1570104 h 2108217"/>
                  <a:gd name="connsiteX9" fmla="*/ 880994 w 1856937"/>
                  <a:gd name="connsiteY9" fmla="*/ 1993488 h 2108217"/>
                  <a:gd name="connsiteX10" fmla="*/ 882646 w 1856937"/>
                  <a:gd name="connsiteY10" fmla="*/ 1991037 h 2108217"/>
                  <a:gd name="connsiteX11" fmla="*/ 931184 w 1856937"/>
                  <a:gd name="connsiteY11" fmla="*/ 1970932 h 2108217"/>
                  <a:gd name="connsiteX12" fmla="*/ 979721 w 1856937"/>
                  <a:gd name="connsiteY12" fmla="*/ 1991037 h 2108217"/>
                  <a:gd name="connsiteX13" fmla="*/ 985317 w 1856937"/>
                  <a:gd name="connsiteY13" fmla="*/ 1999337 h 2108217"/>
                  <a:gd name="connsiteX14" fmla="*/ 1721968 w 1856937"/>
                  <a:gd name="connsiteY14" fmla="*/ 1567095 h 2108217"/>
                  <a:gd name="connsiteX15" fmla="*/ 1725046 w 1856937"/>
                  <a:gd name="connsiteY15" fmla="*/ 1551848 h 2108217"/>
                  <a:gd name="connsiteX16" fmla="*/ 1739757 w 1856937"/>
                  <a:gd name="connsiteY16" fmla="*/ 1530029 h 2108217"/>
                  <a:gd name="connsiteX17" fmla="*/ 1760609 w 1856937"/>
                  <a:gd name="connsiteY17" fmla="*/ 1515970 h 2108217"/>
                  <a:gd name="connsiteX18" fmla="*/ 1754422 w 1856937"/>
                  <a:gd name="connsiteY18" fmla="*/ 634305 h 2108217"/>
                  <a:gd name="connsiteX19" fmla="*/ 1739758 w 1856937"/>
                  <a:gd name="connsiteY19" fmla="*/ 624418 h 2108217"/>
                  <a:gd name="connsiteX20" fmla="*/ 1719653 w 1856937"/>
                  <a:gd name="connsiteY20" fmla="*/ 575881 h 2108217"/>
                  <a:gd name="connsiteX21" fmla="*/ 1720351 w 1856937"/>
                  <a:gd name="connsiteY21" fmla="*/ 572427 h 2108217"/>
                  <a:gd name="connsiteX22" fmla="*/ 948186 w 1856937"/>
                  <a:gd name="connsiteY22" fmla="*/ 133852 h 2108217"/>
                  <a:gd name="connsiteX23" fmla="*/ 931184 w 1856937"/>
                  <a:gd name="connsiteY23" fmla="*/ 137285 h 2108217"/>
                  <a:gd name="connsiteX24" fmla="*/ 931184 w 1856937"/>
                  <a:gd name="connsiteY24" fmla="*/ 0 h 2108217"/>
                  <a:gd name="connsiteX25" fmla="*/ 999826 w 1856937"/>
                  <a:gd name="connsiteY25" fmla="*/ 68643 h 2108217"/>
                  <a:gd name="connsiteX26" fmla="*/ 994432 w 1856937"/>
                  <a:gd name="connsiteY26" fmla="*/ 95361 h 2108217"/>
                  <a:gd name="connsiteX27" fmla="*/ 993705 w 1856937"/>
                  <a:gd name="connsiteY27" fmla="*/ 96440 h 2108217"/>
                  <a:gd name="connsiteX28" fmla="*/ 1745473 w 1856937"/>
                  <a:gd name="connsiteY28" fmla="*/ 523490 h 2108217"/>
                  <a:gd name="connsiteX29" fmla="*/ 1761577 w 1856937"/>
                  <a:gd name="connsiteY29" fmla="*/ 512633 h 2108217"/>
                  <a:gd name="connsiteX30" fmla="*/ 1788295 w 1856937"/>
                  <a:gd name="connsiteY30" fmla="*/ 507239 h 2108217"/>
                  <a:gd name="connsiteX31" fmla="*/ 1856937 w 1856937"/>
                  <a:gd name="connsiteY31" fmla="*/ 575881 h 2108217"/>
                  <a:gd name="connsiteX32" fmla="*/ 1815013 w 1856937"/>
                  <a:gd name="connsiteY32" fmla="*/ 639129 h 2108217"/>
                  <a:gd name="connsiteX33" fmla="*/ 1809427 w 1856937"/>
                  <a:gd name="connsiteY33" fmla="*/ 640257 h 2108217"/>
                  <a:gd name="connsiteX34" fmla="*/ 1815598 w 1856937"/>
                  <a:gd name="connsiteY34" fmla="*/ 1515712 h 2108217"/>
                  <a:gd name="connsiteX35" fmla="*/ 1836832 w 1856937"/>
                  <a:gd name="connsiteY35" fmla="*/ 1530029 h 2108217"/>
                  <a:gd name="connsiteX36" fmla="*/ 1856937 w 1856937"/>
                  <a:gd name="connsiteY36" fmla="*/ 1578567 h 2108217"/>
                  <a:gd name="connsiteX37" fmla="*/ 1788295 w 1856937"/>
                  <a:gd name="connsiteY37" fmla="*/ 1647209 h 2108217"/>
                  <a:gd name="connsiteX38" fmla="*/ 1739757 w 1856937"/>
                  <a:gd name="connsiteY38" fmla="*/ 1627104 h 2108217"/>
                  <a:gd name="connsiteX39" fmla="*/ 1736513 w 1856937"/>
                  <a:gd name="connsiteY39" fmla="*/ 1622293 h 2108217"/>
                  <a:gd name="connsiteX40" fmla="*/ 996396 w 1856937"/>
                  <a:gd name="connsiteY40" fmla="*/ 2056566 h 2108217"/>
                  <a:gd name="connsiteX41" fmla="*/ 994432 w 1856937"/>
                  <a:gd name="connsiteY41" fmla="*/ 2066293 h 2108217"/>
                  <a:gd name="connsiteX42" fmla="*/ 931184 w 1856937"/>
                  <a:gd name="connsiteY42" fmla="*/ 2108217 h 2108217"/>
                  <a:gd name="connsiteX43" fmla="*/ 867936 w 1856937"/>
                  <a:gd name="connsiteY43" fmla="*/ 2066293 h 2108217"/>
                  <a:gd name="connsiteX44" fmla="*/ 864047 w 1856937"/>
                  <a:gd name="connsiteY44" fmla="*/ 2047034 h 2108217"/>
                  <a:gd name="connsiteX45" fmla="*/ 119294 w 1856937"/>
                  <a:gd name="connsiteY45" fmla="*/ 1623969 h 2108217"/>
                  <a:gd name="connsiteX46" fmla="*/ 117181 w 1856937"/>
                  <a:gd name="connsiteY46" fmla="*/ 1627104 h 2108217"/>
                  <a:gd name="connsiteX47" fmla="*/ 68643 w 1856937"/>
                  <a:gd name="connsiteY47" fmla="*/ 1647209 h 2108217"/>
                  <a:gd name="connsiteX48" fmla="*/ 1 w 1856937"/>
                  <a:gd name="connsiteY48" fmla="*/ 1578567 h 2108217"/>
                  <a:gd name="connsiteX49" fmla="*/ 41924 w 1856937"/>
                  <a:gd name="connsiteY49" fmla="*/ 1515319 h 2108217"/>
                  <a:gd name="connsiteX50" fmla="*/ 55440 w 1856937"/>
                  <a:gd name="connsiteY50" fmla="*/ 1512591 h 2108217"/>
                  <a:gd name="connsiteX51" fmla="*/ 49293 w 1856937"/>
                  <a:gd name="connsiteY51" fmla="*/ 640616 h 2108217"/>
                  <a:gd name="connsiteX52" fmla="*/ 41923 w 1856937"/>
                  <a:gd name="connsiteY52" fmla="*/ 639129 h 2108217"/>
                  <a:gd name="connsiteX53" fmla="*/ 0 w 1856937"/>
                  <a:gd name="connsiteY53" fmla="*/ 575881 h 2108217"/>
                  <a:gd name="connsiteX54" fmla="*/ 68643 w 1856937"/>
                  <a:gd name="connsiteY54" fmla="*/ 507238 h 2108217"/>
                  <a:gd name="connsiteX55" fmla="*/ 117180 w 1856937"/>
                  <a:gd name="connsiteY55" fmla="*/ 527343 h 2108217"/>
                  <a:gd name="connsiteX56" fmla="*/ 119302 w 1856937"/>
                  <a:gd name="connsiteY56" fmla="*/ 530489 h 2108217"/>
                  <a:gd name="connsiteX57" fmla="*/ 867188 w 1856937"/>
                  <a:gd name="connsiteY57" fmla="*/ 91658 h 2108217"/>
                  <a:gd name="connsiteX58" fmla="*/ 862541 w 1856937"/>
                  <a:gd name="connsiteY58" fmla="*/ 68643 h 2108217"/>
                  <a:gd name="connsiteX59" fmla="*/ 931184 w 1856937"/>
                  <a:gd name="connsiteY59" fmla="*/ 0 h 21082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</a:cxnLst>
                <a:rect l="l" t="t" r="r" b="b"/>
                <a:pathLst>
                  <a:path w="1856937" h="2108217">
                    <a:moveTo>
                      <a:pt x="906556" y="132313"/>
                    </a:moveTo>
                    <a:lnTo>
                      <a:pt x="135496" y="584744"/>
                    </a:lnTo>
                    <a:lnTo>
                      <a:pt x="131891" y="602599"/>
                    </a:lnTo>
                    <a:cubicBezTo>
                      <a:pt x="128418" y="610812"/>
                      <a:pt x="123391" y="618207"/>
                      <a:pt x="117180" y="624418"/>
                    </a:cubicBezTo>
                    <a:lnTo>
                      <a:pt x="104171" y="633189"/>
                    </a:lnTo>
                    <a:lnTo>
                      <a:pt x="110432" y="1525480"/>
                    </a:lnTo>
                    <a:lnTo>
                      <a:pt x="117181" y="1530030"/>
                    </a:lnTo>
                    <a:cubicBezTo>
                      <a:pt x="123391" y="1536241"/>
                      <a:pt x="128418" y="1543636"/>
                      <a:pt x="131891" y="1551848"/>
                    </a:cubicBezTo>
                    <a:lnTo>
                      <a:pt x="135577" y="1570104"/>
                    </a:lnTo>
                    <a:lnTo>
                      <a:pt x="880994" y="1993488"/>
                    </a:lnTo>
                    <a:lnTo>
                      <a:pt x="882646" y="1991037"/>
                    </a:lnTo>
                    <a:cubicBezTo>
                      <a:pt x="895068" y="1978615"/>
                      <a:pt x="912229" y="1970932"/>
                      <a:pt x="931184" y="1970932"/>
                    </a:cubicBezTo>
                    <a:cubicBezTo>
                      <a:pt x="950139" y="1970932"/>
                      <a:pt x="967299" y="1978615"/>
                      <a:pt x="979721" y="1991037"/>
                    </a:cubicBezTo>
                    <a:lnTo>
                      <a:pt x="985317" y="1999337"/>
                    </a:lnTo>
                    <a:lnTo>
                      <a:pt x="1721968" y="1567095"/>
                    </a:lnTo>
                    <a:lnTo>
                      <a:pt x="1725046" y="1551848"/>
                    </a:lnTo>
                    <a:cubicBezTo>
                      <a:pt x="1728520" y="1543635"/>
                      <a:pt x="1733546" y="1536240"/>
                      <a:pt x="1739757" y="1530029"/>
                    </a:cubicBezTo>
                    <a:lnTo>
                      <a:pt x="1760609" y="1515970"/>
                    </a:lnTo>
                    <a:lnTo>
                      <a:pt x="1754422" y="634305"/>
                    </a:lnTo>
                    <a:lnTo>
                      <a:pt x="1739758" y="624418"/>
                    </a:lnTo>
                    <a:cubicBezTo>
                      <a:pt x="1727336" y="611997"/>
                      <a:pt x="1719653" y="594836"/>
                      <a:pt x="1719653" y="575881"/>
                    </a:cubicBezTo>
                    <a:lnTo>
                      <a:pt x="1720351" y="572427"/>
                    </a:lnTo>
                    <a:lnTo>
                      <a:pt x="948186" y="133852"/>
                    </a:lnTo>
                    <a:lnTo>
                      <a:pt x="931184" y="137285"/>
                    </a:lnTo>
                    <a:close/>
                    <a:moveTo>
                      <a:pt x="931184" y="0"/>
                    </a:moveTo>
                    <a:cubicBezTo>
                      <a:pt x="969094" y="0"/>
                      <a:pt x="999826" y="30732"/>
                      <a:pt x="999826" y="68643"/>
                    </a:cubicBezTo>
                    <a:cubicBezTo>
                      <a:pt x="999826" y="78120"/>
                      <a:pt x="997906" y="87149"/>
                      <a:pt x="994432" y="95361"/>
                    </a:cubicBezTo>
                    <a:lnTo>
                      <a:pt x="993705" y="96440"/>
                    </a:lnTo>
                    <a:lnTo>
                      <a:pt x="1745473" y="523490"/>
                    </a:lnTo>
                    <a:lnTo>
                      <a:pt x="1761577" y="512633"/>
                    </a:lnTo>
                    <a:cubicBezTo>
                      <a:pt x="1769789" y="509160"/>
                      <a:pt x="1778818" y="507239"/>
                      <a:pt x="1788295" y="507239"/>
                    </a:cubicBezTo>
                    <a:cubicBezTo>
                      <a:pt x="1826204" y="507239"/>
                      <a:pt x="1856937" y="537971"/>
                      <a:pt x="1856937" y="575881"/>
                    </a:cubicBezTo>
                    <a:cubicBezTo>
                      <a:pt x="1856937" y="604314"/>
                      <a:pt x="1839650" y="628708"/>
                      <a:pt x="1815013" y="639129"/>
                    </a:cubicBezTo>
                    <a:lnTo>
                      <a:pt x="1809427" y="640257"/>
                    </a:lnTo>
                    <a:lnTo>
                      <a:pt x="1815598" y="1515712"/>
                    </a:lnTo>
                    <a:lnTo>
                      <a:pt x="1836832" y="1530029"/>
                    </a:lnTo>
                    <a:cubicBezTo>
                      <a:pt x="1849254" y="1542451"/>
                      <a:pt x="1856937" y="1559611"/>
                      <a:pt x="1856937" y="1578567"/>
                    </a:cubicBezTo>
                    <a:cubicBezTo>
                      <a:pt x="1856937" y="1616477"/>
                      <a:pt x="1826204" y="1647209"/>
                      <a:pt x="1788295" y="1647209"/>
                    </a:cubicBezTo>
                    <a:cubicBezTo>
                      <a:pt x="1769340" y="1647209"/>
                      <a:pt x="1752179" y="1639526"/>
                      <a:pt x="1739757" y="1627104"/>
                    </a:cubicBezTo>
                    <a:lnTo>
                      <a:pt x="1736513" y="1622293"/>
                    </a:lnTo>
                    <a:lnTo>
                      <a:pt x="996396" y="2056566"/>
                    </a:lnTo>
                    <a:lnTo>
                      <a:pt x="994432" y="2066293"/>
                    </a:lnTo>
                    <a:cubicBezTo>
                      <a:pt x="984011" y="2090930"/>
                      <a:pt x="959616" y="2108217"/>
                      <a:pt x="931184" y="2108217"/>
                    </a:cubicBezTo>
                    <a:cubicBezTo>
                      <a:pt x="902751" y="2108217"/>
                      <a:pt x="878356" y="2090930"/>
                      <a:pt x="867936" y="2066293"/>
                    </a:cubicBezTo>
                    <a:lnTo>
                      <a:pt x="864047" y="2047034"/>
                    </a:lnTo>
                    <a:lnTo>
                      <a:pt x="119294" y="1623969"/>
                    </a:lnTo>
                    <a:lnTo>
                      <a:pt x="117181" y="1627104"/>
                    </a:lnTo>
                    <a:cubicBezTo>
                      <a:pt x="104759" y="1639526"/>
                      <a:pt x="87598" y="1647209"/>
                      <a:pt x="68643" y="1647209"/>
                    </a:cubicBezTo>
                    <a:cubicBezTo>
                      <a:pt x="30733" y="1647209"/>
                      <a:pt x="1" y="1616477"/>
                      <a:pt x="1" y="1578567"/>
                    </a:cubicBezTo>
                    <a:cubicBezTo>
                      <a:pt x="1" y="1550134"/>
                      <a:pt x="17288" y="1525740"/>
                      <a:pt x="41924" y="1515319"/>
                    </a:cubicBezTo>
                    <a:lnTo>
                      <a:pt x="55440" y="1512591"/>
                    </a:lnTo>
                    <a:lnTo>
                      <a:pt x="49293" y="640616"/>
                    </a:lnTo>
                    <a:lnTo>
                      <a:pt x="41923" y="639129"/>
                    </a:lnTo>
                    <a:cubicBezTo>
                      <a:pt x="17287" y="628708"/>
                      <a:pt x="0" y="604313"/>
                      <a:pt x="0" y="575881"/>
                    </a:cubicBezTo>
                    <a:cubicBezTo>
                      <a:pt x="0" y="537970"/>
                      <a:pt x="30732" y="507238"/>
                      <a:pt x="68643" y="507238"/>
                    </a:cubicBezTo>
                    <a:cubicBezTo>
                      <a:pt x="87598" y="507238"/>
                      <a:pt x="104759" y="514921"/>
                      <a:pt x="117180" y="527343"/>
                    </a:cubicBezTo>
                    <a:lnTo>
                      <a:pt x="119302" y="530489"/>
                    </a:lnTo>
                    <a:lnTo>
                      <a:pt x="867188" y="91658"/>
                    </a:lnTo>
                    <a:lnTo>
                      <a:pt x="862541" y="68643"/>
                    </a:lnTo>
                    <a:cubicBezTo>
                      <a:pt x="862541" y="30732"/>
                      <a:pt x="893274" y="0"/>
                      <a:pt x="93118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7412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81" name="Freeform: Shape 59">
                <a:extLst>
                  <a:ext uri="{FF2B5EF4-FFF2-40B4-BE49-F238E27FC236}">
                    <a16:creationId xmlns:a16="http://schemas.microsoft.com/office/drawing/2014/main" id="{2A5B4A47-3751-4A77-91BA-191DFFCCC2E3}"/>
                  </a:ext>
                </a:extLst>
              </p:cNvPr>
              <p:cNvSpPr/>
              <p:nvPr/>
            </p:nvSpPr>
            <p:spPr>
              <a:xfrm>
                <a:off x="4833263" y="3803471"/>
                <a:ext cx="1126929" cy="1276507"/>
              </a:xfrm>
              <a:custGeom>
                <a:avLst/>
                <a:gdLst>
                  <a:gd name="connsiteX0" fmla="*/ 883302 w 1861709"/>
                  <a:gd name="connsiteY0" fmla="*/ 114259 h 2108813"/>
                  <a:gd name="connsiteX1" fmla="*/ 141458 w 1861709"/>
                  <a:gd name="connsiteY1" fmla="*/ 549547 h 2108813"/>
                  <a:gd name="connsiteX2" fmla="*/ 140599 w 1861709"/>
                  <a:gd name="connsiteY2" fmla="*/ 553803 h 2108813"/>
                  <a:gd name="connsiteX3" fmla="*/ 104069 w 1861709"/>
                  <a:gd name="connsiteY3" fmla="*/ 590333 h 2108813"/>
                  <a:gd name="connsiteX4" fmla="*/ 89500 w 1861709"/>
                  <a:gd name="connsiteY4" fmla="*/ 593274 h 2108813"/>
                  <a:gd name="connsiteX5" fmla="*/ 95674 w 1861709"/>
                  <a:gd name="connsiteY5" fmla="*/ 1473120 h 2108813"/>
                  <a:gd name="connsiteX6" fmla="*/ 117179 w 1861709"/>
                  <a:gd name="connsiteY6" fmla="*/ 1487619 h 2108813"/>
                  <a:gd name="connsiteX7" fmla="*/ 137284 w 1861709"/>
                  <a:gd name="connsiteY7" fmla="*/ 1536156 h 2108813"/>
                  <a:gd name="connsiteX8" fmla="*/ 133657 w 1861709"/>
                  <a:gd name="connsiteY8" fmla="*/ 1554120 h 2108813"/>
                  <a:gd name="connsiteX9" fmla="*/ 893813 w 1861709"/>
                  <a:gd name="connsiteY9" fmla="*/ 1985874 h 2108813"/>
                  <a:gd name="connsiteX10" fmla="*/ 907090 w 1861709"/>
                  <a:gd name="connsiteY10" fmla="*/ 1976922 h 2108813"/>
                  <a:gd name="connsiteX11" fmla="*/ 933809 w 1861709"/>
                  <a:gd name="connsiteY11" fmla="*/ 1971528 h 2108813"/>
                  <a:gd name="connsiteX12" fmla="*/ 960528 w 1861709"/>
                  <a:gd name="connsiteY12" fmla="*/ 1976922 h 2108813"/>
                  <a:gd name="connsiteX13" fmla="*/ 964699 w 1861709"/>
                  <a:gd name="connsiteY13" fmla="*/ 1979735 h 2108813"/>
                  <a:gd name="connsiteX14" fmla="*/ 1718163 w 1861709"/>
                  <a:gd name="connsiteY14" fmla="*/ 1537628 h 2108813"/>
                  <a:gd name="connsiteX15" fmla="*/ 1717866 w 1861709"/>
                  <a:gd name="connsiteY15" fmla="*/ 1536156 h 2108813"/>
                  <a:gd name="connsiteX16" fmla="*/ 1737971 w 1861709"/>
                  <a:gd name="connsiteY16" fmla="*/ 1487618 h 2108813"/>
                  <a:gd name="connsiteX17" fmla="*/ 1745981 w 1861709"/>
                  <a:gd name="connsiteY17" fmla="*/ 1482218 h 2108813"/>
                  <a:gd name="connsiteX18" fmla="*/ 1739569 w 1861709"/>
                  <a:gd name="connsiteY18" fmla="*/ 568449 h 2108813"/>
                  <a:gd name="connsiteX19" fmla="*/ 965295 w 1861709"/>
                  <a:gd name="connsiteY19" fmla="*/ 128677 h 2108813"/>
                  <a:gd name="connsiteX20" fmla="*/ 960528 w 1861709"/>
                  <a:gd name="connsiteY20" fmla="*/ 131891 h 2108813"/>
                  <a:gd name="connsiteX21" fmla="*/ 933809 w 1861709"/>
                  <a:gd name="connsiteY21" fmla="*/ 137285 h 2108813"/>
                  <a:gd name="connsiteX22" fmla="*/ 885271 w 1861709"/>
                  <a:gd name="connsiteY22" fmla="*/ 117180 h 2108813"/>
                  <a:gd name="connsiteX23" fmla="*/ 933809 w 1861709"/>
                  <a:gd name="connsiteY23" fmla="*/ 0 h 2108813"/>
                  <a:gd name="connsiteX24" fmla="*/ 1002451 w 1861709"/>
                  <a:gd name="connsiteY24" fmla="*/ 68643 h 2108813"/>
                  <a:gd name="connsiteX25" fmla="*/ 999208 w 1861709"/>
                  <a:gd name="connsiteY25" fmla="*/ 84708 h 2108813"/>
                  <a:gd name="connsiteX26" fmla="*/ 1730125 w 1861709"/>
                  <a:gd name="connsiteY26" fmla="*/ 499913 h 2108813"/>
                  <a:gd name="connsiteX27" fmla="*/ 1744530 w 1861709"/>
                  <a:gd name="connsiteY27" fmla="*/ 478548 h 2108813"/>
                  <a:gd name="connsiteX28" fmla="*/ 1793067 w 1861709"/>
                  <a:gd name="connsiteY28" fmla="*/ 458443 h 2108813"/>
                  <a:gd name="connsiteX29" fmla="*/ 1861709 w 1861709"/>
                  <a:gd name="connsiteY29" fmla="*/ 527085 h 2108813"/>
                  <a:gd name="connsiteX30" fmla="*/ 1819786 w 1861709"/>
                  <a:gd name="connsiteY30" fmla="*/ 590333 h 2108813"/>
                  <a:gd name="connsiteX31" fmla="*/ 1794661 w 1861709"/>
                  <a:gd name="connsiteY31" fmla="*/ 595405 h 2108813"/>
                  <a:gd name="connsiteX32" fmla="*/ 1800828 w 1861709"/>
                  <a:gd name="connsiteY32" fmla="*/ 1470404 h 2108813"/>
                  <a:gd name="connsiteX33" fmla="*/ 1813228 w 1861709"/>
                  <a:gd name="connsiteY33" fmla="*/ 1472907 h 2108813"/>
                  <a:gd name="connsiteX34" fmla="*/ 1855151 w 1861709"/>
                  <a:gd name="connsiteY34" fmla="*/ 1536156 h 2108813"/>
                  <a:gd name="connsiteX35" fmla="*/ 1786509 w 1861709"/>
                  <a:gd name="connsiteY35" fmla="*/ 1604798 h 2108813"/>
                  <a:gd name="connsiteX36" fmla="*/ 1759790 w 1861709"/>
                  <a:gd name="connsiteY36" fmla="*/ 1599404 h 2108813"/>
                  <a:gd name="connsiteX37" fmla="*/ 1741991 w 1861709"/>
                  <a:gd name="connsiteY37" fmla="*/ 1587404 h 2108813"/>
                  <a:gd name="connsiteX38" fmla="*/ 999052 w 1861709"/>
                  <a:gd name="connsiteY38" fmla="*/ 2023332 h 2108813"/>
                  <a:gd name="connsiteX39" fmla="*/ 1002451 w 1861709"/>
                  <a:gd name="connsiteY39" fmla="*/ 2040171 h 2108813"/>
                  <a:gd name="connsiteX40" fmla="*/ 933809 w 1861709"/>
                  <a:gd name="connsiteY40" fmla="*/ 2108813 h 2108813"/>
                  <a:gd name="connsiteX41" fmla="*/ 865166 w 1861709"/>
                  <a:gd name="connsiteY41" fmla="*/ 2040171 h 2108813"/>
                  <a:gd name="connsiteX42" fmla="*/ 866489 w 1861709"/>
                  <a:gd name="connsiteY42" fmla="*/ 2033621 h 2108813"/>
                  <a:gd name="connsiteX43" fmla="*/ 98444 w 1861709"/>
                  <a:gd name="connsiteY43" fmla="*/ 1597326 h 2108813"/>
                  <a:gd name="connsiteX44" fmla="*/ 95361 w 1861709"/>
                  <a:gd name="connsiteY44" fmla="*/ 1599404 h 2108813"/>
                  <a:gd name="connsiteX45" fmla="*/ 68642 w 1861709"/>
                  <a:gd name="connsiteY45" fmla="*/ 1604798 h 2108813"/>
                  <a:gd name="connsiteX46" fmla="*/ 0 w 1861709"/>
                  <a:gd name="connsiteY46" fmla="*/ 1536156 h 2108813"/>
                  <a:gd name="connsiteX47" fmla="*/ 20105 w 1861709"/>
                  <a:gd name="connsiteY47" fmla="*/ 1487619 h 2108813"/>
                  <a:gd name="connsiteX48" fmla="*/ 40715 w 1861709"/>
                  <a:gd name="connsiteY48" fmla="*/ 1473723 h 2108813"/>
                  <a:gd name="connsiteX49" fmla="*/ 34411 w 1861709"/>
                  <a:gd name="connsiteY49" fmla="*/ 579397 h 2108813"/>
                  <a:gd name="connsiteX50" fmla="*/ 28813 w 1861709"/>
                  <a:gd name="connsiteY50" fmla="*/ 575622 h 2108813"/>
                  <a:gd name="connsiteX51" fmla="*/ 8708 w 1861709"/>
                  <a:gd name="connsiteY51" fmla="*/ 527085 h 2108813"/>
                  <a:gd name="connsiteX52" fmla="*/ 77351 w 1861709"/>
                  <a:gd name="connsiteY52" fmla="*/ 458442 h 2108813"/>
                  <a:gd name="connsiteX53" fmla="*/ 125888 w 1861709"/>
                  <a:gd name="connsiteY53" fmla="*/ 478547 h 2108813"/>
                  <a:gd name="connsiteX54" fmla="*/ 133809 w 1861709"/>
                  <a:gd name="connsiteY54" fmla="*/ 490296 h 2108813"/>
                  <a:gd name="connsiteX55" fmla="*/ 866890 w 1861709"/>
                  <a:gd name="connsiteY55" fmla="*/ 60102 h 2108813"/>
                  <a:gd name="connsiteX56" fmla="*/ 870561 w 1861709"/>
                  <a:gd name="connsiteY56" fmla="*/ 41924 h 2108813"/>
                  <a:gd name="connsiteX57" fmla="*/ 933809 w 1861709"/>
                  <a:gd name="connsiteY57" fmla="*/ 0 h 2108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</a:cxnLst>
                <a:rect l="l" t="t" r="r" b="b"/>
                <a:pathLst>
                  <a:path w="1861709" h="2108813">
                    <a:moveTo>
                      <a:pt x="883302" y="114259"/>
                    </a:moveTo>
                    <a:lnTo>
                      <a:pt x="141458" y="549547"/>
                    </a:lnTo>
                    <a:lnTo>
                      <a:pt x="140599" y="553803"/>
                    </a:lnTo>
                    <a:cubicBezTo>
                      <a:pt x="133652" y="570228"/>
                      <a:pt x="120494" y="583386"/>
                      <a:pt x="104069" y="590333"/>
                    </a:cubicBezTo>
                    <a:lnTo>
                      <a:pt x="89500" y="593274"/>
                    </a:lnTo>
                    <a:lnTo>
                      <a:pt x="95674" y="1473120"/>
                    </a:lnTo>
                    <a:lnTo>
                      <a:pt x="117179" y="1487619"/>
                    </a:lnTo>
                    <a:cubicBezTo>
                      <a:pt x="129601" y="1500041"/>
                      <a:pt x="137284" y="1517201"/>
                      <a:pt x="137284" y="1536156"/>
                    </a:cubicBezTo>
                    <a:lnTo>
                      <a:pt x="133657" y="1554120"/>
                    </a:lnTo>
                    <a:lnTo>
                      <a:pt x="893813" y="1985874"/>
                    </a:lnTo>
                    <a:lnTo>
                      <a:pt x="907090" y="1976922"/>
                    </a:lnTo>
                    <a:cubicBezTo>
                      <a:pt x="915302" y="1973449"/>
                      <a:pt x="924331" y="1971528"/>
                      <a:pt x="933809" y="1971528"/>
                    </a:cubicBezTo>
                    <a:cubicBezTo>
                      <a:pt x="943286" y="1971528"/>
                      <a:pt x="952315" y="1973449"/>
                      <a:pt x="960528" y="1976922"/>
                    </a:cubicBezTo>
                    <a:lnTo>
                      <a:pt x="964699" y="1979735"/>
                    </a:lnTo>
                    <a:lnTo>
                      <a:pt x="1718163" y="1537628"/>
                    </a:lnTo>
                    <a:lnTo>
                      <a:pt x="1717866" y="1536156"/>
                    </a:lnTo>
                    <a:cubicBezTo>
                      <a:pt x="1717866" y="1517201"/>
                      <a:pt x="1725549" y="1500040"/>
                      <a:pt x="1737971" y="1487618"/>
                    </a:cubicBezTo>
                    <a:lnTo>
                      <a:pt x="1745981" y="1482218"/>
                    </a:lnTo>
                    <a:lnTo>
                      <a:pt x="1739569" y="568449"/>
                    </a:lnTo>
                    <a:lnTo>
                      <a:pt x="965295" y="128677"/>
                    </a:lnTo>
                    <a:lnTo>
                      <a:pt x="960528" y="131891"/>
                    </a:lnTo>
                    <a:cubicBezTo>
                      <a:pt x="952315" y="135364"/>
                      <a:pt x="943286" y="137285"/>
                      <a:pt x="933809" y="137285"/>
                    </a:cubicBezTo>
                    <a:cubicBezTo>
                      <a:pt x="914854" y="137285"/>
                      <a:pt x="897693" y="129602"/>
                      <a:pt x="885271" y="117180"/>
                    </a:cubicBezTo>
                    <a:close/>
                    <a:moveTo>
                      <a:pt x="933809" y="0"/>
                    </a:moveTo>
                    <a:cubicBezTo>
                      <a:pt x="971719" y="0"/>
                      <a:pt x="1002451" y="30732"/>
                      <a:pt x="1002451" y="68643"/>
                    </a:cubicBezTo>
                    <a:lnTo>
                      <a:pt x="999208" y="84708"/>
                    </a:lnTo>
                    <a:lnTo>
                      <a:pt x="1730125" y="499913"/>
                    </a:lnTo>
                    <a:lnTo>
                      <a:pt x="1744530" y="478548"/>
                    </a:lnTo>
                    <a:cubicBezTo>
                      <a:pt x="1756952" y="466126"/>
                      <a:pt x="1774112" y="458443"/>
                      <a:pt x="1793067" y="458443"/>
                    </a:cubicBezTo>
                    <a:cubicBezTo>
                      <a:pt x="1830977" y="458443"/>
                      <a:pt x="1861709" y="489175"/>
                      <a:pt x="1861709" y="527085"/>
                    </a:cubicBezTo>
                    <a:cubicBezTo>
                      <a:pt x="1861709" y="555518"/>
                      <a:pt x="1844422" y="579912"/>
                      <a:pt x="1819786" y="590333"/>
                    </a:cubicBezTo>
                    <a:lnTo>
                      <a:pt x="1794661" y="595405"/>
                    </a:lnTo>
                    <a:lnTo>
                      <a:pt x="1800828" y="1470404"/>
                    </a:lnTo>
                    <a:lnTo>
                      <a:pt x="1813228" y="1472907"/>
                    </a:lnTo>
                    <a:cubicBezTo>
                      <a:pt x="1837864" y="1483328"/>
                      <a:pt x="1855151" y="1507723"/>
                      <a:pt x="1855151" y="1536156"/>
                    </a:cubicBezTo>
                    <a:cubicBezTo>
                      <a:pt x="1855151" y="1574066"/>
                      <a:pt x="1824419" y="1604798"/>
                      <a:pt x="1786509" y="1604798"/>
                    </a:cubicBezTo>
                    <a:cubicBezTo>
                      <a:pt x="1777031" y="1604798"/>
                      <a:pt x="1768002" y="1602878"/>
                      <a:pt x="1759790" y="1599404"/>
                    </a:cubicBezTo>
                    <a:lnTo>
                      <a:pt x="1741991" y="1587404"/>
                    </a:lnTo>
                    <a:lnTo>
                      <a:pt x="999052" y="2023332"/>
                    </a:lnTo>
                    <a:lnTo>
                      <a:pt x="1002451" y="2040171"/>
                    </a:lnTo>
                    <a:cubicBezTo>
                      <a:pt x="1002451" y="2078081"/>
                      <a:pt x="971719" y="2108813"/>
                      <a:pt x="933809" y="2108813"/>
                    </a:cubicBezTo>
                    <a:cubicBezTo>
                      <a:pt x="895898" y="2108813"/>
                      <a:pt x="865166" y="2078081"/>
                      <a:pt x="865166" y="2040171"/>
                    </a:cubicBezTo>
                    <a:lnTo>
                      <a:pt x="866489" y="2033621"/>
                    </a:lnTo>
                    <a:lnTo>
                      <a:pt x="98444" y="1597326"/>
                    </a:lnTo>
                    <a:lnTo>
                      <a:pt x="95361" y="1599404"/>
                    </a:lnTo>
                    <a:cubicBezTo>
                      <a:pt x="87149" y="1602878"/>
                      <a:pt x="78120" y="1604798"/>
                      <a:pt x="68642" y="1604798"/>
                    </a:cubicBezTo>
                    <a:cubicBezTo>
                      <a:pt x="30732" y="1604798"/>
                      <a:pt x="0" y="1574066"/>
                      <a:pt x="0" y="1536156"/>
                    </a:cubicBezTo>
                    <a:cubicBezTo>
                      <a:pt x="0" y="1517201"/>
                      <a:pt x="7683" y="1500041"/>
                      <a:pt x="20105" y="1487619"/>
                    </a:cubicBezTo>
                    <a:lnTo>
                      <a:pt x="40715" y="1473723"/>
                    </a:lnTo>
                    <a:lnTo>
                      <a:pt x="34411" y="579397"/>
                    </a:lnTo>
                    <a:lnTo>
                      <a:pt x="28813" y="575622"/>
                    </a:lnTo>
                    <a:cubicBezTo>
                      <a:pt x="16391" y="563200"/>
                      <a:pt x="8708" y="546040"/>
                      <a:pt x="8708" y="527085"/>
                    </a:cubicBezTo>
                    <a:cubicBezTo>
                      <a:pt x="8708" y="489174"/>
                      <a:pt x="39440" y="458442"/>
                      <a:pt x="77351" y="458442"/>
                    </a:cubicBezTo>
                    <a:cubicBezTo>
                      <a:pt x="96306" y="458442"/>
                      <a:pt x="113466" y="466125"/>
                      <a:pt x="125888" y="478547"/>
                    </a:cubicBezTo>
                    <a:lnTo>
                      <a:pt x="133809" y="490296"/>
                    </a:lnTo>
                    <a:lnTo>
                      <a:pt x="866890" y="60102"/>
                    </a:lnTo>
                    <a:lnTo>
                      <a:pt x="870561" y="41924"/>
                    </a:lnTo>
                    <a:cubicBezTo>
                      <a:pt x="880981" y="17287"/>
                      <a:pt x="905376" y="0"/>
                      <a:pt x="93380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7412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82" name="Freeform: Shape 60">
                <a:extLst>
                  <a:ext uri="{FF2B5EF4-FFF2-40B4-BE49-F238E27FC236}">
                    <a16:creationId xmlns:a16="http://schemas.microsoft.com/office/drawing/2014/main" id="{E8E123B0-C3AE-4DDC-A68B-BD17CD7D50EE}"/>
                  </a:ext>
                </a:extLst>
              </p:cNvPr>
              <p:cNvSpPr/>
              <p:nvPr/>
            </p:nvSpPr>
            <p:spPr>
              <a:xfrm>
                <a:off x="5518243" y="4192133"/>
                <a:ext cx="1123231" cy="1274464"/>
              </a:xfrm>
              <a:custGeom>
                <a:avLst/>
                <a:gdLst>
                  <a:gd name="connsiteX0" fmla="*/ 888594 w 1855599"/>
                  <a:gd name="connsiteY0" fmla="*/ 119700 h 2105439"/>
                  <a:gd name="connsiteX1" fmla="*/ 134265 w 1855599"/>
                  <a:gd name="connsiteY1" fmla="*/ 555227 h 2105439"/>
                  <a:gd name="connsiteX2" fmla="*/ 131891 w 1855599"/>
                  <a:gd name="connsiteY2" fmla="*/ 566988 h 2105439"/>
                  <a:gd name="connsiteX3" fmla="*/ 117180 w 1855599"/>
                  <a:gd name="connsiteY3" fmla="*/ 588806 h 2105439"/>
                  <a:gd name="connsiteX4" fmla="*/ 96375 w 1855599"/>
                  <a:gd name="connsiteY4" fmla="*/ 602834 h 2105439"/>
                  <a:gd name="connsiteX5" fmla="*/ 96375 w 1855599"/>
                  <a:gd name="connsiteY5" fmla="*/ 1474068 h 2105439"/>
                  <a:gd name="connsiteX6" fmla="*/ 117180 w 1855599"/>
                  <a:gd name="connsiteY6" fmla="*/ 1488095 h 2105439"/>
                  <a:gd name="connsiteX7" fmla="*/ 137285 w 1855599"/>
                  <a:gd name="connsiteY7" fmla="*/ 1536633 h 2105439"/>
                  <a:gd name="connsiteX8" fmla="*/ 134239 w 1855599"/>
                  <a:gd name="connsiteY8" fmla="*/ 1551721 h 2105439"/>
                  <a:gd name="connsiteX9" fmla="*/ 887376 w 1855599"/>
                  <a:gd name="connsiteY9" fmla="*/ 1986561 h 2105439"/>
                  <a:gd name="connsiteX10" fmla="*/ 906675 w 1855599"/>
                  <a:gd name="connsiteY10" fmla="*/ 1973549 h 2105439"/>
                  <a:gd name="connsiteX11" fmla="*/ 933393 w 1855599"/>
                  <a:gd name="connsiteY11" fmla="*/ 1968155 h 2105439"/>
                  <a:gd name="connsiteX12" fmla="*/ 960112 w 1855599"/>
                  <a:gd name="connsiteY12" fmla="*/ 1973549 h 2105439"/>
                  <a:gd name="connsiteX13" fmla="*/ 968397 w 1855599"/>
                  <a:gd name="connsiteY13" fmla="*/ 1979135 h 2105439"/>
                  <a:gd name="connsiteX14" fmla="*/ 1720036 w 1855599"/>
                  <a:gd name="connsiteY14" fmla="*/ 1545161 h 2105439"/>
                  <a:gd name="connsiteX15" fmla="*/ 1718314 w 1855599"/>
                  <a:gd name="connsiteY15" fmla="*/ 1536633 h 2105439"/>
                  <a:gd name="connsiteX16" fmla="*/ 1738419 w 1855599"/>
                  <a:gd name="connsiteY16" fmla="*/ 1488095 h 2105439"/>
                  <a:gd name="connsiteX17" fmla="*/ 1746537 w 1855599"/>
                  <a:gd name="connsiteY17" fmla="*/ 1482622 h 2105439"/>
                  <a:gd name="connsiteX18" fmla="*/ 1746537 w 1855599"/>
                  <a:gd name="connsiteY18" fmla="*/ 592877 h 2105439"/>
                  <a:gd name="connsiteX19" fmla="*/ 1737046 w 1855599"/>
                  <a:gd name="connsiteY19" fmla="*/ 586478 h 2105439"/>
                  <a:gd name="connsiteX20" fmla="*/ 1722335 w 1855599"/>
                  <a:gd name="connsiteY20" fmla="*/ 564659 h 2105439"/>
                  <a:gd name="connsiteX21" fmla="*/ 1721986 w 1855599"/>
                  <a:gd name="connsiteY21" fmla="*/ 562929 h 2105439"/>
                  <a:gd name="connsiteX22" fmla="*/ 967179 w 1855599"/>
                  <a:gd name="connsiteY22" fmla="*/ 127125 h 2105439"/>
                  <a:gd name="connsiteX23" fmla="*/ 960112 w 1855599"/>
                  <a:gd name="connsiteY23" fmla="*/ 131890 h 2105439"/>
                  <a:gd name="connsiteX24" fmla="*/ 933393 w 1855599"/>
                  <a:gd name="connsiteY24" fmla="*/ 137284 h 2105439"/>
                  <a:gd name="connsiteX25" fmla="*/ 906675 w 1855599"/>
                  <a:gd name="connsiteY25" fmla="*/ 131890 h 2105439"/>
                  <a:gd name="connsiteX26" fmla="*/ 933393 w 1855599"/>
                  <a:gd name="connsiteY26" fmla="*/ 0 h 2105439"/>
                  <a:gd name="connsiteX27" fmla="*/ 1002035 w 1855599"/>
                  <a:gd name="connsiteY27" fmla="*/ 68642 h 2105439"/>
                  <a:gd name="connsiteX28" fmla="*/ 999295 w 1855599"/>
                  <a:gd name="connsiteY28" fmla="*/ 82214 h 2105439"/>
                  <a:gd name="connsiteX29" fmla="*/ 1727956 w 1855599"/>
                  <a:gd name="connsiteY29" fmla="*/ 502885 h 2105439"/>
                  <a:gd name="connsiteX30" fmla="*/ 1737046 w 1855599"/>
                  <a:gd name="connsiteY30" fmla="*/ 489403 h 2105439"/>
                  <a:gd name="connsiteX31" fmla="*/ 1785584 w 1855599"/>
                  <a:gd name="connsiteY31" fmla="*/ 469298 h 2105439"/>
                  <a:gd name="connsiteX32" fmla="*/ 1854226 w 1855599"/>
                  <a:gd name="connsiteY32" fmla="*/ 537941 h 2105439"/>
                  <a:gd name="connsiteX33" fmla="*/ 1812302 w 1855599"/>
                  <a:gd name="connsiteY33" fmla="*/ 601189 h 2105439"/>
                  <a:gd name="connsiteX34" fmla="*/ 1801510 w 1855599"/>
                  <a:gd name="connsiteY34" fmla="*/ 603368 h 2105439"/>
                  <a:gd name="connsiteX35" fmla="*/ 1801510 w 1855599"/>
                  <a:gd name="connsiteY35" fmla="*/ 1470929 h 2105439"/>
                  <a:gd name="connsiteX36" fmla="*/ 1813676 w 1855599"/>
                  <a:gd name="connsiteY36" fmla="*/ 1473385 h 2105439"/>
                  <a:gd name="connsiteX37" fmla="*/ 1855599 w 1855599"/>
                  <a:gd name="connsiteY37" fmla="*/ 1536633 h 2105439"/>
                  <a:gd name="connsiteX38" fmla="*/ 1786957 w 1855599"/>
                  <a:gd name="connsiteY38" fmla="*/ 1605275 h 2105439"/>
                  <a:gd name="connsiteX39" fmla="*/ 1760238 w 1855599"/>
                  <a:gd name="connsiteY39" fmla="*/ 1599881 h 2105439"/>
                  <a:gd name="connsiteX40" fmla="*/ 1748653 w 1855599"/>
                  <a:gd name="connsiteY40" fmla="*/ 1592070 h 2105439"/>
                  <a:gd name="connsiteX41" fmla="*/ 999560 w 1855599"/>
                  <a:gd name="connsiteY41" fmla="*/ 2024536 h 2105439"/>
                  <a:gd name="connsiteX42" fmla="*/ 1002035 w 1855599"/>
                  <a:gd name="connsiteY42" fmla="*/ 2036797 h 2105439"/>
                  <a:gd name="connsiteX43" fmla="*/ 933393 w 1855599"/>
                  <a:gd name="connsiteY43" fmla="*/ 2105439 h 2105439"/>
                  <a:gd name="connsiteX44" fmla="*/ 870146 w 1855599"/>
                  <a:gd name="connsiteY44" fmla="*/ 2063516 h 2105439"/>
                  <a:gd name="connsiteX45" fmla="*/ 864773 w 1855599"/>
                  <a:gd name="connsiteY45" fmla="*/ 2036903 h 2105439"/>
                  <a:gd name="connsiteX46" fmla="*/ 101094 w 1855599"/>
                  <a:gd name="connsiteY46" fmla="*/ 1596016 h 2105439"/>
                  <a:gd name="connsiteX47" fmla="*/ 95362 w 1855599"/>
                  <a:gd name="connsiteY47" fmla="*/ 1599881 h 2105439"/>
                  <a:gd name="connsiteX48" fmla="*/ 68643 w 1855599"/>
                  <a:gd name="connsiteY48" fmla="*/ 1605275 h 2105439"/>
                  <a:gd name="connsiteX49" fmla="*/ 0 w 1855599"/>
                  <a:gd name="connsiteY49" fmla="*/ 1536633 h 2105439"/>
                  <a:gd name="connsiteX50" fmla="*/ 20105 w 1855599"/>
                  <a:gd name="connsiteY50" fmla="*/ 1488095 h 2105439"/>
                  <a:gd name="connsiteX51" fmla="*/ 41401 w 1855599"/>
                  <a:gd name="connsiteY51" fmla="*/ 1473737 h 2105439"/>
                  <a:gd name="connsiteX52" fmla="*/ 41401 w 1855599"/>
                  <a:gd name="connsiteY52" fmla="*/ 603165 h 2105439"/>
                  <a:gd name="connsiteX53" fmla="*/ 20105 w 1855599"/>
                  <a:gd name="connsiteY53" fmla="*/ 588806 h 2105439"/>
                  <a:gd name="connsiteX54" fmla="*/ 0 w 1855599"/>
                  <a:gd name="connsiteY54" fmla="*/ 540269 h 2105439"/>
                  <a:gd name="connsiteX55" fmla="*/ 68643 w 1855599"/>
                  <a:gd name="connsiteY55" fmla="*/ 471626 h 2105439"/>
                  <a:gd name="connsiteX56" fmla="*/ 117180 w 1855599"/>
                  <a:gd name="connsiteY56" fmla="*/ 491731 h 2105439"/>
                  <a:gd name="connsiteX57" fmla="*/ 121970 w 1855599"/>
                  <a:gd name="connsiteY57" fmla="*/ 498835 h 2105439"/>
                  <a:gd name="connsiteX58" fmla="*/ 864999 w 1855599"/>
                  <a:gd name="connsiteY58" fmla="*/ 69870 h 2105439"/>
                  <a:gd name="connsiteX59" fmla="*/ 864751 w 1855599"/>
                  <a:gd name="connsiteY59" fmla="*/ 68642 h 2105439"/>
                  <a:gd name="connsiteX60" fmla="*/ 933393 w 1855599"/>
                  <a:gd name="connsiteY60" fmla="*/ 0 h 21054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</a:cxnLst>
                <a:rect l="l" t="t" r="r" b="b"/>
                <a:pathLst>
                  <a:path w="1855599" h="2105439">
                    <a:moveTo>
                      <a:pt x="888594" y="119700"/>
                    </a:moveTo>
                    <a:lnTo>
                      <a:pt x="134265" y="555227"/>
                    </a:lnTo>
                    <a:lnTo>
                      <a:pt x="131891" y="566988"/>
                    </a:lnTo>
                    <a:cubicBezTo>
                      <a:pt x="128418" y="575200"/>
                      <a:pt x="123391" y="582596"/>
                      <a:pt x="117180" y="588806"/>
                    </a:cubicBezTo>
                    <a:lnTo>
                      <a:pt x="96375" y="602834"/>
                    </a:lnTo>
                    <a:lnTo>
                      <a:pt x="96375" y="1474068"/>
                    </a:lnTo>
                    <a:lnTo>
                      <a:pt x="117180" y="1488095"/>
                    </a:lnTo>
                    <a:cubicBezTo>
                      <a:pt x="129602" y="1500517"/>
                      <a:pt x="137285" y="1517678"/>
                      <a:pt x="137285" y="1536633"/>
                    </a:cubicBezTo>
                    <a:lnTo>
                      <a:pt x="134239" y="1551721"/>
                    </a:lnTo>
                    <a:lnTo>
                      <a:pt x="887376" y="1986561"/>
                    </a:lnTo>
                    <a:lnTo>
                      <a:pt x="906675" y="1973549"/>
                    </a:lnTo>
                    <a:cubicBezTo>
                      <a:pt x="914887" y="1970076"/>
                      <a:pt x="923916" y="1968155"/>
                      <a:pt x="933393" y="1968155"/>
                    </a:cubicBezTo>
                    <a:cubicBezTo>
                      <a:pt x="942871" y="1968155"/>
                      <a:pt x="951900" y="1970076"/>
                      <a:pt x="960112" y="1973549"/>
                    </a:cubicBezTo>
                    <a:lnTo>
                      <a:pt x="968397" y="1979135"/>
                    </a:lnTo>
                    <a:lnTo>
                      <a:pt x="1720036" y="1545161"/>
                    </a:lnTo>
                    <a:lnTo>
                      <a:pt x="1718314" y="1536633"/>
                    </a:lnTo>
                    <a:cubicBezTo>
                      <a:pt x="1718314" y="1517678"/>
                      <a:pt x="1725998" y="1500517"/>
                      <a:pt x="1738419" y="1488095"/>
                    </a:cubicBezTo>
                    <a:lnTo>
                      <a:pt x="1746537" y="1482622"/>
                    </a:lnTo>
                    <a:lnTo>
                      <a:pt x="1746537" y="592877"/>
                    </a:lnTo>
                    <a:lnTo>
                      <a:pt x="1737046" y="586478"/>
                    </a:lnTo>
                    <a:cubicBezTo>
                      <a:pt x="1730835" y="580267"/>
                      <a:pt x="1725809" y="572871"/>
                      <a:pt x="1722335" y="564659"/>
                    </a:cubicBezTo>
                    <a:lnTo>
                      <a:pt x="1721986" y="562929"/>
                    </a:lnTo>
                    <a:lnTo>
                      <a:pt x="967179" y="127125"/>
                    </a:lnTo>
                    <a:lnTo>
                      <a:pt x="960112" y="131890"/>
                    </a:lnTo>
                    <a:cubicBezTo>
                      <a:pt x="951900" y="135364"/>
                      <a:pt x="942871" y="137284"/>
                      <a:pt x="933393" y="137284"/>
                    </a:cubicBezTo>
                    <a:cubicBezTo>
                      <a:pt x="923916" y="137284"/>
                      <a:pt x="914887" y="135364"/>
                      <a:pt x="906675" y="131890"/>
                    </a:cubicBezTo>
                    <a:close/>
                    <a:moveTo>
                      <a:pt x="933393" y="0"/>
                    </a:moveTo>
                    <a:cubicBezTo>
                      <a:pt x="971303" y="0"/>
                      <a:pt x="1002035" y="30732"/>
                      <a:pt x="1002035" y="68642"/>
                    </a:cubicBezTo>
                    <a:lnTo>
                      <a:pt x="999295" y="82214"/>
                    </a:lnTo>
                    <a:lnTo>
                      <a:pt x="1727956" y="502885"/>
                    </a:lnTo>
                    <a:lnTo>
                      <a:pt x="1737046" y="489403"/>
                    </a:lnTo>
                    <a:cubicBezTo>
                      <a:pt x="1749468" y="476981"/>
                      <a:pt x="1766629" y="469298"/>
                      <a:pt x="1785584" y="469298"/>
                    </a:cubicBezTo>
                    <a:cubicBezTo>
                      <a:pt x="1823493" y="469298"/>
                      <a:pt x="1854226" y="500030"/>
                      <a:pt x="1854226" y="537941"/>
                    </a:cubicBezTo>
                    <a:cubicBezTo>
                      <a:pt x="1854226" y="566373"/>
                      <a:pt x="1836939" y="590768"/>
                      <a:pt x="1812302" y="601189"/>
                    </a:cubicBezTo>
                    <a:lnTo>
                      <a:pt x="1801510" y="603368"/>
                    </a:lnTo>
                    <a:lnTo>
                      <a:pt x="1801510" y="1470929"/>
                    </a:lnTo>
                    <a:lnTo>
                      <a:pt x="1813676" y="1473385"/>
                    </a:lnTo>
                    <a:cubicBezTo>
                      <a:pt x="1838313" y="1483805"/>
                      <a:pt x="1855599" y="1508201"/>
                      <a:pt x="1855599" y="1536633"/>
                    </a:cubicBezTo>
                    <a:cubicBezTo>
                      <a:pt x="1855599" y="1574543"/>
                      <a:pt x="1824867" y="1605275"/>
                      <a:pt x="1786957" y="1605275"/>
                    </a:cubicBezTo>
                    <a:cubicBezTo>
                      <a:pt x="1777479" y="1605275"/>
                      <a:pt x="1768451" y="1603355"/>
                      <a:pt x="1760238" y="1599881"/>
                    </a:cubicBezTo>
                    <a:lnTo>
                      <a:pt x="1748653" y="1592070"/>
                    </a:lnTo>
                    <a:lnTo>
                      <a:pt x="999560" y="2024536"/>
                    </a:lnTo>
                    <a:lnTo>
                      <a:pt x="1002035" y="2036797"/>
                    </a:lnTo>
                    <a:cubicBezTo>
                      <a:pt x="1002035" y="2074707"/>
                      <a:pt x="971303" y="2105439"/>
                      <a:pt x="933393" y="2105439"/>
                    </a:cubicBezTo>
                    <a:cubicBezTo>
                      <a:pt x="904961" y="2105439"/>
                      <a:pt x="880566" y="2088152"/>
                      <a:pt x="870146" y="2063516"/>
                    </a:cubicBezTo>
                    <a:lnTo>
                      <a:pt x="864773" y="2036903"/>
                    </a:lnTo>
                    <a:lnTo>
                      <a:pt x="101094" y="1596016"/>
                    </a:lnTo>
                    <a:lnTo>
                      <a:pt x="95362" y="1599881"/>
                    </a:lnTo>
                    <a:cubicBezTo>
                      <a:pt x="87149" y="1603354"/>
                      <a:pt x="78120" y="1605275"/>
                      <a:pt x="68643" y="1605275"/>
                    </a:cubicBezTo>
                    <a:cubicBezTo>
                      <a:pt x="30732" y="1605275"/>
                      <a:pt x="0" y="1574542"/>
                      <a:pt x="0" y="1536633"/>
                    </a:cubicBezTo>
                    <a:cubicBezTo>
                      <a:pt x="0" y="1517678"/>
                      <a:pt x="7683" y="1500517"/>
                      <a:pt x="20105" y="1488095"/>
                    </a:cubicBezTo>
                    <a:lnTo>
                      <a:pt x="41401" y="1473737"/>
                    </a:lnTo>
                    <a:lnTo>
                      <a:pt x="41401" y="603165"/>
                    </a:lnTo>
                    <a:lnTo>
                      <a:pt x="20105" y="588806"/>
                    </a:lnTo>
                    <a:cubicBezTo>
                      <a:pt x="7683" y="576385"/>
                      <a:pt x="0" y="559224"/>
                      <a:pt x="0" y="540269"/>
                    </a:cubicBezTo>
                    <a:cubicBezTo>
                      <a:pt x="0" y="502358"/>
                      <a:pt x="30732" y="471626"/>
                      <a:pt x="68643" y="471626"/>
                    </a:cubicBezTo>
                    <a:cubicBezTo>
                      <a:pt x="87598" y="471626"/>
                      <a:pt x="104759" y="479309"/>
                      <a:pt x="117180" y="491731"/>
                    </a:cubicBezTo>
                    <a:lnTo>
                      <a:pt x="121970" y="498835"/>
                    </a:lnTo>
                    <a:lnTo>
                      <a:pt x="864999" y="69870"/>
                    </a:lnTo>
                    <a:lnTo>
                      <a:pt x="864751" y="68642"/>
                    </a:lnTo>
                    <a:cubicBezTo>
                      <a:pt x="864751" y="30732"/>
                      <a:pt x="895483" y="0"/>
                      <a:pt x="93339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7412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</p:grpSp>
        <p:sp>
          <p:nvSpPr>
            <p:cNvPr id="75" name="Freeform: Shape 61">
              <a:extLst>
                <a:ext uri="{FF2B5EF4-FFF2-40B4-BE49-F238E27FC236}">
                  <a16:creationId xmlns:a16="http://schemas.microsoft.com/office/drawing/2014/main" id="{F379DE31-BFFF-4773-A1C2-8F6B3D7013D5}"/>
                </a:ext>
              </a:extLst>
            </p:cNvPr>
            <p:cNvSpPr/>
            <p:nvPr/>
          </p:nvSpPr>
          <p:spPr>
            <a:xfrm>
              <a:off x="2595393" y="3785969"/>
              <a:ext cx="2095685" cy="476814"/>
            </a:xfrm>
            <a:custGeom>
              <a:avLst/>
              <a:gdLst/>
              <a:ahLst/>
              <a:cxnLst/>
              <a:rect l="l" t="t" r="r" b="b"/>
              <a:pathLst>
                <a:path w="1903511" h="433090">
                  <a:moveTo>
                    <a:pt x="105668" y="252413"/>
                  </a:moveTo>
                  <a:lnTo>
                    <a:pt x="105668" y="338138"/>
                  </a:lnTo>
                  <a:lnTo>
                    <a:pt x="129113" y="338138"/>
                  </a:lnTo>
                  <a:cubicBezTo>
                    <a:pt x="156016" y="338138"/>
                    <a:pt x="174811" y="334963"/>
                    <a:pt x="185495" y="328613"/>
                  </a:cubicBezTo>
                  <a:cubicBezTo>
                    <a:pt x="197563" y="321469"/>
                    <a:pt x="203596" y="310555"/>
                    <a:pt x="203596" y="295870"/>
                  </a:cubicBezTo>
                  <a:cubicBezTo>
                    <a:pt x="203596" y="272256"/>
                    <a:pt x="191430" y="258366"/>
                    <a:pt x="167096" y="254198"/>
                  </a:cubicBezTo>
                  <a:cubicBezTo>
                    <a:pt x="159379" y="253008"/>
                    <a:pt x="146124" y="252413"/>
                    <a:pt x="127331" y="252413"/>
                  </a:cubicBezTo>
                  <a:close/>
                  <a:moveTo>
                    <a:pt x="873323" y="102394"/>
                  </a:moveTo>
                  <a:cubicBezTo>
                    <a:pt x="849052" y="102394"/>
                    <a:pt x="827068" y="109208"/>
                    <a:pt x="807371" y="122837"/>
                  </a:cubicBezTo>
                  <a:cubicBezTo>
                    <a:pt x="787675" y="136465"/>
                    <a:pt x="773648" y="154620"/>
                    <a:pt x="765292" y="177301"/>
                  </a:cubicBezTo>
                  <a:cubicBezTo>
                    <a:pt x="760518" y="190233"/>
                    <a:pt x="758130" y="203364"/>
                    <a:pt x="758130" y="216694"/>
                  </a:cubicBezTo>
                  <a:cubicBezTo>
                    <a:pt x="758130" y="244149"/>
                    <a:pt x="767282" y="268720"/>
                    <a:pt x="785584" y="290406"/>
                  </a:cubicBezTo>
                  <a:cubicBezTo>
                    <a:pt x="808265" y="317266"/>
                    <a:pt x="837511" y="330696"/>
                    <a:pt x="873323" y="330696"/>
                  </a:cubicBezTo>
                  <a:cubicBezTo>
                    <a:pt x="909135" y="330696"/>
                    <a:pt x="938480" y="317367"/>
                    <a:pt x="961359" y="290708"/>
                  </a:cubicBezTo>
                  <a:cubicBezTo>
                    <a:pt x="979662" y="269419"/>
                    <a:pt x="988814" y="244748"/>
                    <a:pt x="988814" y="216694"/>
                  </a:cubicBezTo>
                  <a:cubicBezTo>
                    <a:pt x="988814" y="188044"/>
                    <a:pt x="979662" y="163274"/>
                    <a:pt x="961359" y="142382"/>
                  </a:cubicBezTo>
                  <a:cubicBezTo>
                    <a:pt x="937882" y="115723"/>
                    <a:pt x="908536" y="102394"/>
                    <a:pt x="873323" y="102394"/>
                  </a:cubicBezTo>
                  <a:close/>
                  <a:moveTo>
                    <a:pt x="105668" y="92571"/>
                  </a:moveTo>
                  <a:lnTo>
                    <a:pt x="105668" y="172045"/>
                  </a:lnTo>
                  <a:lnTo>
                    <a:pt x="124932" y="172045"/>
                  </a:lnTo>
                  <a:cubicBezTo>
                    <a:pt x="143107" y="172045"/>
                    <a:pt x="156147" y="167581"/>
                    <a:pt x="164050" y="158651"/>
                  </a:cubicBezTo>
                  <a:cubicBezTo>
                    <a:pt x="170372" y="151507"/>
                    <a:pt x="173533" y="142677"/>
                    <a:pt x="173533" y="132159"/>
                  </a:cubicBezTo>
                  <a:cubicBezTo>
                    <a:pt x="173533" y="113705"/>
                    <a:pt x="165234" y="101501"/>
                    <a:pt x="148637" y="95548"/>
                  </a:cubicBezTo>
                  <a:cubicBezTo>
                    <a:pt x="142712" y="93563"/>
                    <a:pt x="134810" y="92571"/>
                    <a:pt x="124932" y="92571"/>
                  </a:cubicBezTo>
                  <a:close/>
                  <a:moveTo>
                    <a:pt x="1524000" y="12204"/>
                  </a:moveTo>
                  <a:lnTo>
                    <a:pt x="1629667" y="12204"/>
                  </a:lnTo>
                  <a:lnTo>
                    <a:pt x="1629667" y="179784"/>
                  </a:lnTo>
                  <a:lnTo>
                    <a:pt x="1758553" y="12204"/>
                  </a:lnTo>
                  <a:lnTo>
                    <a:pt x="1888628" y="12204"/>
                  </a:lnTo>
                  <a:lnTo>
                    <a:pt x="1727596" y="204490"/>
                  </a:lnTo>
                  <a:lnTo>
                    <a:pt x="1903511" y="418505"/>
                  </a:lnTo>
                  <a:lnTo>
                    <a:pt x="1766887" y="418505"/>
                  </a:lnTo>
                  <a:lnTo>
                    <a:pt x="1629667" y="242292"/>
                  </a:lnTo>
                  <a:lnTo>
                    <a:pt x="1629667" y="418505"/>
                  </a:lnTo>
                  <a:lnTo>
                    <a:pt x="1524000" y="418505"/>
                  </a:lnTo>
                  <a:close/>
                  <a:moveTo>
                    <a:pt x="381000" y="12204"/>
                  </a:moveTo>
                  <a:lnTo>
                    <a:pt x="486668" y="12204"/>
                  </a:lnTo>
                  <a:lnTo>
                    <a:pt x="486668" y="330398"/>
                  </a:lnTo>
                  <a:lnTo>
                    <a:pt x="613469" y="330398"/>
                  </a:lnTo>
                  <a:lnTo>
                    <a:pt x="613469" y="418505"/>
                  </a:lnTo>
                  <a:lnTo>
                    <a:pt x="381000" y="418505"/>
                  </a:lnTo>
                  <a:close/>
                  <a:moveTo>
                    <a:pt x="0" y="12204"/>
                  </a:moveTo>
                  <a:lnTo>
                    <a:pt x="157162" y="12204"/>
                  </a:lnTo>
                  <a:cubicBezTo>
                    <a:pt x="233362" y="12204"/>
                    <a:pt x="271462" y="47526"/>
                    <a:pt x="271462" y="118170"/>
                  </a:cubicBezTo>
                  <a:cubicBezTo>
                    <a:pt x="271462" y="139402"/>
                    <a:pt x="267295" y="157163"/>
                    <a:pt x="258961" y="171450"/>
                  </a:cubicBezTo>
                  <a:cubicBezTo>
                    <a:pt x="252015" y="183555"/>
                    <a:pt x="241300" y="193873"/>
                    <a:pt x="226814" y="202406"/>
                  </a:cubicBezTo>
                  <a:cubicBezTo>
                    <a:pt x="259240" y="209153"/>
                    <a:pt x="281384" y="222151"/>
                    <a:pt x="293247" y="241399"/>
                  </a:cubicBezTo>
                  <a:cubicBezTo>
                    <a:pt x="303925" y="259060"/>
                    <a:pt x="309264" y="279598"/>
                    <a:pt x="309264" y="303014"/>
                  </a:cubicBezTo>
                  <a:cubicBezTo>
                    <a:pt x="309264" y="333375"/>
                    <a:pt x="300632" y="358080"/>
                    <a:pt x="283368" y="377130"/>
                  </a:cubicBezTo>
                  <a:cubicBezTo>
                    <a:pt x="258365" y="404713"/>
                    <a:pt x="220265" y="418505"/>
                    <a:pt x="169068" y="418505"/>
                  </a:cubicBezTo>
                  <a:lnTo>
                    <a:pt x="0" y="418505"/>
                  </a:lnTo>
                  <a:close/>
                  <a:moveTo>
                    <a:pt x="1359693" y="3572"/>
                  </a:moveTo>
                  <a:cubicBezTo>
                    <a:pt x="1387871" y="3572"/>
                    <a:pt x="1419522" y="10418"/>
                    <a:pt x="1454646" y="24110"/>
                  </a:cubicBezTo>
                  <a:lnTo>
                    <a:pt x="1454646" y="150614"/>
                  </a:lnTo>
                  <a:cubicBezTo>
                    <a:pt x="1444708" y="138429"/>
                    <a:pt x="1434572" y="129239"/>
                    <a:pt x="1424238" y="123044"/>
                  </a:cubicBezTo>
                  <a:cubicBezTo>
                    <a:pt x="1405359" y="111658"/>
                    <a:pt x="1385089" y="105966"/>
                    <a:pt x="1363428" y="105966"/>
                  </a:cubicBezTo>
                  <a:cubicBezTo>
                    <a:pt x="1336003" y="105966"/>
                    <a:pt x="1312155" y="114223"/>
                    <a:pt x="1291883" y="130736"/>
                  </a:cubicBezTo>
                  <a:cubicBezTo>
                    <a:pt x="1266248" y="151628"/>
                    <a:pt x="1253430" y="180281"/>
                    <a:pt x="1253430" y="216694"/>
                  </a:cubicBezTo>
                  <a:cubicBezTo>
                    <a:pt x="1253430" y="252909"/>
                    <a:pt x="1266248" y="281462"/>
                    <a:pt x="1291883" y="302354"/>
                  </a:cubicBezTo>
                  <a:cubicBezTo>
                    <a:pt x="1312155" y="318867"/>
                    <a:pt x="1336003" y="327124"/>
                    <a:pt x="1363428" y="327124"/>
                  </a:cubicBezTo>
                  <a:cubicBezTo>
                    <a:pt x="1385089" y="327124"/>
                    <a:pt x="1405359" y="321432"/>
                    <a:pt x="1424238" y="310046"/>
                  </a:cubicBezTo>
                  <a:cubicBezTo>
                    <a:pt x="1434374" y="304053"/>
                    <a:pt x="1444510" y="294863"/>
                    <a:pt x="1454646" y="282476"/>
                  </a:cubicBezTo>
                  <a:lnTo>
                    <a:pt x="1454646" y="408980"/>
                  </a:lnTo>
                  <a:cubicBezTo>
                    <a:pt x="1420117" y="422672"/>
                    <a:pt x="1388169" y="429518"/>
                    <a:pt x="1358800" y="429518"/>
                  </a:cubicBezTo>
                  <a:cubicBezTo>
                    <a:pt x="1307603" y="429518"/>
                    <a:pt x="1261764" y="413147"/>
                    <a:pt x="1221283" y="380405"/>
                  </a:cubicBezTo>
                  <a:cubicBezTo>
                    <a:pt x="1169689" y="338534"/>
                    <a:pt x="1143892" y="283964"/>
                    <a:pt x="1143892" y="216694"/>
                  </a:cubicBezTo>
                  <a:cubicBezTo>
                    <a:pt x="1143892" y="149225"/>
                    <a:pt x="1169689" y="94556"/>
                    <a:pt x="1221283" y="52685"/>
                  </a:cubicBezTo>
                  <a:cubicBezTo>
                    <a:pt x="1261764" y="19943"/>
                    <a:pt x="1307901" y="3572"/>
                    <a:pt x="1359693" y="3572"/>
                  </a:cubicBezTo>
                  <a:close/>
                  <a:moveTo>
                    <a:pt x="873323" y="0"/>
                  </a:moveTo>
                  <a:cubicBezTo>
                    <a:pt x="944760" y="0"/>
                    <a:pt x="1001414" y="23713"/>
                    <a:pt x="1043285" y="71140"/>
                  </a:cubicBezTo>
                  <a:cubicBezTo>
                    <a:pt x="1079996" y="112812"/>
                    <a:pt x="1098351" y="161330"/>
                    <a:pt x="1098351" y="216694"/>
                  </a:cubicBezTo>
                  <a:cubicBezTo>
                    <a:pt x="1098351" y="271859"/>
                    <a:pt x="1079996" y="320278"/>
                    <a:pt x="1043285" y="361950"/>
                  </a:cubicBezTo>
                  <a:cubicBezTo>
                    <a:pt x="1001414" y="409377"/>
                    <a:pt x="944760" y="433090"/>
                    <a:pt x="873323" y="433090"/>
                  </a:cubicBezTo>
                  <a:cubicBezTo>
                    <a:pt x="802084" y="433090"/>
                    <a:pt x="745529" y="409377"/>
                    <a:pt x="703659" y="361950"/>
                  </a:cubicBezTo>
                  <a:cubicBezTo>
                    <a:pt x="666948" y="320278"/>
                    <a:pt x="648593" y="271859"/>
                    <a:pt x="648593" y="216694"/>
                  </a:cubicBezTo>
                  <a:cubicBezTo>
                    <a:pt x="648593" y="191492"/>
                    <a:pt x="653554" y="165646"/>
                    <a:pt x="663475" y="139154"/>
                  </a:cubicBezTo>
                  <a:cubicBezTo>
                    <a:pt x="673397" y="112663"/>
                    <a:pt x="686693" y="89991"/>
                    <a:pt x="703361" y="71140"/>
                  </a:cubicBezTo>
                  <a:cubicBezTo>
                    <a:pt x="745232" y="23713"/>
                    <a:pt x="801885" y="0"/>
                    <a:pt x="8733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6" name="Freeform: Shape 62">
              <a:extLst>
                <a:ext uri="{FF2B5EF4-FFF2-40B4-BE49-F238E27FC236}">
                  <a16:creationId xmlns:a16="http://schemas.microsoft.com/office/drawing/2014/main" id="{A3623FE7-F026-4050-8722-479667E225A1}"/>
                </a:ext>
              </a:extLst>
            </p:cNvPr>
            <p:cNvSpPr/>
            <p:nvPr/>
          </p:nvSpPr>
          <p:spPr>
            <a:xfrm>
              <a:off x="7556959" y="3784374"/>
              <a:ext cx="2039648" cy="468949"/>
            </a:xfrm>
            <a:custGeom>
              <a:avLst/>
              <a:gdLst/>
              <a:ahLst/>
              <a:cxnLst/>
              <a:rect l="l" t="t" r="r" b="b"/>
              <a:pathLst>
                <a:path w="1852613" h="425946">
                  <a:moveTo>
                    <a:pt x="1002507" y="134243"/>
                  </a:moveTo>
                  <a:lnTo>
                    <a:pt x="958156" y="263723"/>
                  </a:lnTo>
                  <a:lnTo>
                    <a:pt x="1046262" y="263723"/>
                  </a:lnTo>
                  <a:close/>
                  <a:moveTo>
                    <a:pt x="1446907" y="8632"/>
                  </a:moveTo>
                  <a:lnTo>
                    <a:pt x="1552575" y="8632"/>
                  </a:lnTo>
                  <a:lnTo>
                    <a:pt x="1746945" y="257175"/>
                  </a:lnTo>
                  <a:lnTo>
                    <a:pt x="1746945" y="8632"/>
                  </a:lnTo>
                  <a:lnTo>
                    <a:pt x="1852613" y="8632"/>
                  </a:lnTo>
                  <a:lnTo>
                    <a:pt x="1852613" y="414933"/>
                  </a:lnTo>
                  <a:lnTo>
                    <a:pt x="1746945" y="414933"/>
                  </a:lnTo>
                  <a:lnTo>
                    <a:pt x="1552575" y="166092"/>
                  </a:lnTo>
                  <a:lnTo>
                    <a:pt x="1552575" y="414933"/>
                  </a:lnTo>
                  <a:lnTo>
                    <a:pt x="1446907" y="414933"/>
                  </a:lnTo>
                  <a:close/>
                  <a:moveTo>
                    <a:pt x="1256407" y="8632"/>
                  </a:moveTo>
                  <a:lnTo>
                    <a:pt x="1362075" y="8632"/>
                  </a:lnTo>
                  <a:lnTo>
                    <a:pt x="1362075" y="414933"/>
                  </a:lnTo>
                  <a:lnTo>
                    <a:pt x="1256407" y="414933"/>
                  </a:lnTo>
                  <a:close/>
                  <a:moveTo>
                    <a:pt x="945654" y="8632"/>
                  </a:moveTo>
                  <a:lnTo>
                    <a:pt x="1060847" y="8632"/>
                  </a:lnTo>
                  <a:lnTo>
                    <a:pt x="1213843" y="414933"/>
                  </a:lnTo>
                  <a:lnTo>
                    <a:pt x="1101031" y="414933"/>
                  </a:lnTo>
                  <a:lnTo>
                    <a:pt x="1074837" y="344091"/>
                  </a:lnTo>
                  <a:lnTo>
                    <a:pt x="928985" y="344091"/>
                  </a:lnTo>
                  <a:lnTo>
                    <a:pt x="901006" y="414933"/>
                  </a:lnTo>
                  <a:lnTo>
                    <a:pt x="789385" y="414933"/>
                  </a:lnTo>
                  <a:close/>
                  <a:moveTo>
                    <a:pt x="380107" y="8632"/>
                  </a:moveTo>
                  <a:lnTo>
                    <a:pt x="485775" y="8632"/>
                  </a:lnTo>
                  <a:lnTo>
                    <a:pt x="485775" y="165497"/>
                  </a:lnTo>
                  <a:lnTo>
                    <a:pt x="638175" y="165497"/>
                  </a:lnTo>
                  <a:lnTo>
                    <a:pt x="638175" y="8632"/>
                  </a:lnTo>
                  <a:lnTo>
                    <a:pt x="743843" y="8632"/>
                  </a:lnTo>
                  <a:lnTo>
                    <a:pt x="743843" y="414933"/>
                  </a:lnTo>
                  <a:lnTo>
                    <a:pt x="638175" y="414933"/>
                  </a:lnTo>
                  <a:lnTo>
                    <a:pt x="638175" y="245864"/>
                  </a:lnTo>
                  <a:lnTo>
                    <a:pt x="485775" y="245864"/>
                  </a:lnTo>
                  <a:lnTo>
                    <a:pt x="485775" y="414933"/>
                  </a:lnTo>
                  <a:lnTo>
                    <a:pt x="380107" y="414933"/>
                  </a:lnTo>
                  <a:close/>
                  <a:moveTo>
                    <a:pt x="215801" y="0"/>
                  </a:moveTo>
                  <a:cubicBezTo>
                    <a:pt x="243979" y="0"/>
                    <a:pt x="275630" y="6846"/>
                    <a:pt x="310753" y="20538"/>
                  </a:cubicBezTo>
                  <a:lnTo>
                    <a:pt x="310753" y="147042"/>
                  </a:lnTo>
                  <a:cubicBezTo>
                    <a:pt x="300816" y="134857"/>
                    <a:pt x="290680" y="125667"/>
                    <a:pt x="280346" y="119472"/>
                  </a:cubicBezTo>
                  <a:cubicBezTo>
                    <a:pt x="261467" y="108086"/>
                    <a:pt x="241196" y="102394"/>
                    <a:pt x="219536" y="102394"/>
                  </a:cubicBezTo>
                  <a:cubicBezTo>
                    <a:pt x="192111" y="102394"/>
                    <a:pt x="168263" y="110651"/>
                    <a:pt x="147991" y="127164"/>
                  </a:cubicBezTo>
                  <a:cubicBezTo>
                    <a:pt x="122356" y="148056"/>
                    <a:pt x="109538" y="176709"/>
                    <a:pt x="109538" y="213122"/>
                  </a:cubicBezTo>
                  <a:cubicBezTo>
                    <a:pt x="109538" y="249337"/>
                    <a:pt x="122356" y="277890"/>
                    <a:pt x="147991" y="298782"/>
                  </a:cubicBezTo>
                  <a:cubicBezTo>
                    <a:pt x="168263" y="315295"/>
                    <a:pt x="192111" y="323552"/>
                    <a:pt x="219536" y="323552"/>
                  </a:cubicBezTo>
                  <a:cubicBezTo>
                    <a:pt x="241196" y="323552"/>
                    <a:pt x="261467" y="317860"/>
                    <a:pt x="280346" y="306474"/>
                  </a:cubicBezTo>
                  <a:cubicBezTo>
                    <a:pt x="290482" y="300481"/>
                    <a:pt x="300618" y="291291"/>
                    <a:pt x="310753" y="278904"/>
                  </a:cubicBezTo>
                  <a:lnTo>
                    <a:pt x="310753" y="405408"/>
                  </a:lnTo>
                  <a:cubicBezTo>
                    <a:pt x="276225" y="419100"/>
                    <a:pt x="244277" y="425946"/>
                    <a:pt x="214908" y="425946"/>
                  </a:cubicBezTo>
                  <a:cubicBezTo>
                    <a:pt x="163711" y="425946"/>
                    <a:pt x="117872" y="409575"/>
                    <a:pt x="77391" y="376833"/>
                  </a:cubicBezTo>
                  <a:cubicBezTo>
                    <a:pt x="25797" y="334962"/>
                    <a:pt x="0" y="280392"/>
                    <a:pt x="0" y="213122"/>
                  </a:cubicBezTo>
                  <a:cubicBezTo>
                    <a:pt x="0" y="145653"/>
                    <a:pt x="25797" y="90984"/>
                    <a:pt x="77391" y="49113"/>
                  </a:cubicBezTo>
                  <a:cubicBezTo>
                    <a:pt x="117872" y="16371"/>
                    <a:pt x="164009" y="0"/>
                    <a:pt x="2158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5572262" y="2800887"/>
            <a:ext cx="98031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600" dirty="0"/>
              <a:t>≠</a:t>
            </a:r>
          </a:p>
        </p:txBody>
      </p:sp>
      <p:pic>
        <p:nvPicPr>
          <p:cNvPr id="1026" name="Picture 2" descr="https://o.remove.bg/downloads/d7969297-74fd-44d6-ac38-21b6a1d7ff9c/image-removebg-preview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2251" y="2121965"/>
            <a:ext cx="2791194" cy="2610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" name="TextBox 103"/>
          <p:cNvSpPr txBox="1"/>
          <p:nvPr/>
        </p:nvSpPr>
        <p:spPr>
          <a:xfrm>
            <a:off x="5572262" y="2800887"/>
            <a:ext cx="98031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dirty="0"/>
              <a:t>&gt;</a:t>
            </a:r>
            <a:endParaRPr lang="ko-KR" altLang="en-US" sz="6600" dirty="0"/>
          </a:p>
        </p:txBody>
      </p:sp>
    </p:spTree>
    <p:extLst>
      <p:ext uri="{BB962C8B-B14F-4D97-AF65-F5344CB8AC3E}">
        <p14:creationId xmlns:p14="http://schemas.microsoft.com/office/powerpoint/2010/main" val="3130134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712E81C-F3A7-494E-B491-1AB38EBA20D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6B9CCCBB-153A-4A9B-8F97-69737288A0A6}"/>
              </a:ext>
            </a:extLst>
          </p:cNvPr>
          <p:cNvSpPr/>
          <p:nvPr/>
        </p:nvSpPr>
        <p:spPr>
          <a:xfrm>
            <a:off x="4261624" y="4716966"/>
            <a:ext cx="3668751" cy="9701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DB96D0-160F-4456-94F1-D9FDF43E77D2}"/>
              </a:ext>
            </a:extLst>
          </p:cNvPr>
          <p:cNvSpPr txBox="1"/>
          <p:nvPr/>
        </p:nvSpPr>
        <p:spPr>
          <a:xfrm>
            <a:off x="4594333" y="4906981"/>
            <a:ext cx="30187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dirty="0">
                <a:latin typeface="+mj-ea"/>
                <a:ea typeface="+mj-ea"/>
              </a:rPr>
              <a:t>블록체인이란</a:t>
            </a:r>
            <a:r>
              <a:rPr lang="en-US" altLang="ko-KR" sz="3200" b="1" dirty="0">
                <a:latin typeface="+mj-ea"/>
                <a:ea typeface="+mj-ea"/>
              </a:rPr>
              <a:t>??</a:t>
            </a:r>
            <a:endParaRPr lang="ko-KR" altLang="en-US" sz="3200" b="1" dirty="0">
              <a:latin typeface="+mj-ea"/>
              <a:ea typeface="+mj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81C75-8CD3-43DE-BCA0-2FCFB0BB3B7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0455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A6E73BE-D48D-4E7F-B5B1-3FD146740973}"/>
              </a:ext>
            </a:extLst>
          </p:cNvPr>
          <p:cNvSpPr/>
          <p:nvPr/>
        </p:nvSpPr>
        <p:spPr>
          <a:xfrm>
            <a:off x="446049" y="1"/>
            <a:ext cx="579863" cy="758282"/>
          </a:xfrm>
          <a:prstGeom prst="rect">
            <a:avLst/>
          </a:prstGeom>
          <a:solidFill>
            <a:srgbClr val="E6B3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72038B-3FB9-48EC-B464-44534A5DAF08}"/>
              </a:ext>
            </a:extLst>
          </p:cNvPr>
          <p:cNvSpPr txBox="1"/>
          <p:nvPr/>
        </p:nvSpPr>
        <p:spPr>
          <a:xfrm>
            <a:off x="1092818" y="55755"/>
            <a:ext cx="6367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1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1F27C6-0B2F-4F7B-AAF2-EBC6FFAB9392}"/>
              </a:ext>
            </a:extLst>
          </p:cNvPr>
          <p:cNvSpPr txBox="1"/>
          <p:nvPr/>
        </p:nvSpPr>
        <p:spPr>
          <a:xfrm>
            <a:off x="1092818" y="235063"/>
            <a:ext cx="32431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블록체인은</a:t>
            </a:r>
            <a:r>
              <a:rPr lang="ko-KR" altLang="en-US" sz="2800" b="1" spc="-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무엇인가</a:t>
            </a:r>
            <a:r>
              <a:rPr lang="en-US" altLang="ko-KR" sz="2800" b="1" spc="-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?</a:t>
            </a:r>
            <a:endParaRPr lang="ko-KR" altLang="en-US" sz="2800" b="1" spc="-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81C75-8CD3-43DE-BCA0-2FCFB0BB3B74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6" name="모서리가 둥근 직사각형 5"/>
          <p:cNvSpPr>
            <a:spLocks/>
          </p:cNvSpPr>
          <p:nvPr/>
        </p:nvSpPr>
        <p:spPr>
          <a:xfrm>
            <a:off x="4336014" y="1535431"/>
            <a:ext cx="2711450" cy="26606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917678" y="4657455"/>
            <a:ext cx="396457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600" dirty="0">
                <a:ea typeface="나눔스퀘어 Light" panose="020B0600000101010101"/>
              </a:rPr>
              <a:t>데이터 </a:t>
            </a:r>
            <a:r>
              <a:rPr lang="en-US" altLang="ko-KR" sz="1600" dirty="0">
                <a:ea typeface="나눔스퀘어 Light" panose="020B0600000101010101"/>
              </a:rPr>
              <a:t>: “</a:t>
            </a:r>
            <a:r>
              <a:rPr lang="ko-KR" altLang="en-US" sz="1600" dirty="0">
                <a:ea typeface="나눔스퀘어 Light" panose="020B0600000101010101"/>
              </a:rPr>
              <a:t>안녕</a:t>
            </a:r>
            <a:r>
              <a:rPr lang="en-US" altLang="ko-KR" sz="1600" dirty="0">
                <a:ea typeface="나눔스퀘어 Light" panose="020B0600000101010101"/>
              </a:rPr>
              <a:t>”</a:t>
            </a:r>
          </a:p>
          <a:p>
            <a:pPr marL="342900" indent="-342900">
              <a:buAutoNum type="arabicPeriod"/>
            </a:pPr>
            <a:endParaRPr lang="en-US" altLang="ko-KR" sz="1600" dirty="0">
              <a:ea typeface="나눔스퀘어 Light" panose="020B0600000101010101"/>
            </a:endParaRPr>
          </a:p>
          <a:p>
            <a:pPr marL="342900" indent="-342900">
              <a:buAutoNum type="arabicPeriod"/>
            </a:pPr>
            <a:r>
              <a:rPr lang="ko-KR" altLang="en-US" sz="1600" dirty="0">
                <a:ea typeface="나눔스퀘어 Light" panose="020B0600000101010101"/>
              </a:rPr>
              <a:t>이전 해시 </a:t>
            </a:r>
            <a:r>
              <a:rPr lang="en-US" altLang="ko-KR" sz="1600" dirty="0">
                <a:ea typeface="나눔스퀘어 Light" panose="020B0600000101010101"/>
              </a:rPr>
              <a:t>: 00000000</a:t>
            </a:r>
          </a:p>
          <a:p>
            <a:pPr marL="342900" indent="-342900">
              <a:buAutoNum type="arabicPeriod"/>
            </a:pPr>
            <a:endParaRPr lang="en-US" altLang="ko-KR" sz="1600" dirty="0">
              <a:ea typeface="나눔스퀘어 Light" panose="020B0600000101010101"/>
            </a:endParaRPr>
          </a:p>
          <a:p>
            <a:pPr marL="342900" indent="-342900">
              <a:buAutoNum type="arabicPeriod"/>
            </a:pPr>
            <a:r>
              <a:rPr lang="ko-KR" altLang="en-US" sz="1600" dirty="0">
                <a:ea typeface="나눔스퀘어 Light" panose="020B0600000101010101"/>
              </a:rPr>
              <a:t>해시 </a:t>
            </a:r>
            <a:r>
              <a:rPr lang="en-US" altLang="ko-KR" sz="1600" dirty="0">
                <a:ea typeface="나눔스퀘어 Light" panose="020B0600000101010101"/>
              </a:rPr>
              <a:t>: 4D32E1B2</a:t>
            </a:r>
          </a:p>
        </p:txBody>
      </p:sp>
      <p:pic>
        <p:nvPicPr>
          <p:cNvPr id="2050" name="Picture 2" descr="https://o.remove.bg/downloads/6315745e-4454-4996-aff3-ef96717aa0ba/image-removebg-previe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7678" y="1238705"/>
            <a:ext cx="3537221" cy="3122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7068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A6E73BE-D48D-4E7F-B5B1-3FD146740973}"/>
              </a:ext>
            </a:extLst>
          </p:cNvPr>
          <p:cNvSpPr/>
          <p:nvPr/>
        </p:nvSpPr>
        <p:spPr>
          <a:xfrm>
            <a:off x="446049" y="1"/>
            <a:ext cx="579863" cy="758282"/>
          </a:xfrm>
          <a:prstGeom prst="rect">
            <a:avLst/>
          </a:prstGeom>
          <a:solidFill>
            <a:srgbClr val="E6B3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72038B-3FB9-48EC-B464-44534A5DAF08}"/>
              </a:ext>
            </a:extLst>
          </p:cNvPr>
          <p:cNvSpPr txBox="1"/>
          <p:nvPr/>
        </p:nvSpPr>
        <p:spPr>
          <a:xfrm>
            <a:off x="1092818" y="55755"/>
            <a:ext cx="6367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1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1F27C6-0B2F-4F7B-AAF2-EBC6FFAB9392}"/>
              </a:ext>
            </a:extLst>
          </p:cNvPr>
          <p:cNvSpPr txBox="1"/>
          <p:nvPr/>
        </p:nvSpPr>
        <p:spPr>
          <a:xfrm>
            <a:off x="1092818" y="235063"/>
            <a:ext cx="32431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블록체인은</a:t>
            </a:r>
            <a:r>
              <a:rPr lang="ko-KR" altLang="en-US" sz="2800" b="1" spc="-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무엇인가</a:t>
            </a:r>
            <a:r>
              <a:rPr lang="en-US" altLang="ko-KR" sz="2800" b="1" spc="-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?</a:t>
            </a:r>
            <a:endParaRPr lang="ko-KR" altLang="en-US" sz="2800" b="1" spc="-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C66D946-7B51-479A-8811-CE5E1D8798C7}"/>
              </a:ext>
            </a:extLst>
          </p:cNvPr>
          <p:cNvSpPr/>
          <p:nvPr/>
        </p:nvSpPr>
        <p:spPr>
          <a:xfrm>
            <a:off x="94553" y="2291404"/>
            <a:ext cx="2041451" cy="20565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407FF3D-0357-4F22-BFD6-9A8C36A02ED6}"/>
              </a:ext>
            </a:extLst>
          </p:cNvPr>
          <p:cNvSpPr/>
          <p:nvPr/>
        </p:nvSpPr>
        <p:spPr>
          <a:xfrm>
            <a:off x="94553" y="2000472"/>
            <a:ext cx="2041451" cy="60428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92B391F-CC0E-48C8-95AB-41E9DE82F1D5}"/>
              </a:ext>
            </a:extLst>
          </p:cNvPr>
          <p:cNvSpPr/>
          <p:nvPr/>
        </p:nvSpPr>
        <p:spPr>
          <a:xfrm>
            <a:off x="9617966" y="2368989"/>
            <a:ext cx="2041451" cy="20565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7B33828-5B53-415A-9BED-C8CDCCD88489}"/>
              </a:ext>
            </a:extLst>
          </p:cNvPr>
          <p:cNvSpPr/>
          <p:nvPr/>
        </p:nvSpPr>
        <p:spPr>
          <a:xfrm>
            <a:off x="3304324" y="2372002"/>
            <a:ext cx="2041451" cy="20565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B4D26B4-D852-4648-AA24-0E10E8252E41}"/>
              </a:ext>
            </a:extLst>
          </p:cNvPr>
          <p:cNvSpPr/>
          <p:nvPr/>
        </p:nvSpPr>
        <p:spPr>
          <a:xfrm>
            <a:off x="6509419" y="2368989"/>
            <a:ext cx="2041451" cy="20565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80609E0-7397-403D-B63D-1ADFF97BD00A}"/>
              </a:ext>
            </a:extLst>
          </p:cNvPr>
          <p:cNvSpPr/>
          <p:nvPr/>
        </p:nvSpPr>
        <p:spPr>
          <a:xfrm>
            <a:off x="3312807" y="2000472"/>
            <a:ext cx="2041451" cy="60428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81CA5D5-1A3D-4C0E-B8A9-87891EF1A3B1}"/>
              </a:ext>
            </a:extLst>
          </p:cNvPr>
          <p:cNvSpPr/>
          <p:nvPr/>
        </p:nvSpPr>
        <p:spPr>
          <a:xfrm>
            <a:off x="6509419" y="2000472"/>
            <a:ext cx="2041451" cy="6042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256FCB9-A214-452C-86F8-1ABE9D7ABEF4}"/>
              </a:ext>
            </a:extLst>
          </p:cNvPr>
          <p:cNvSpPr/>
          <p:nvPr/>
        </p:nvSpPr>
        <p:spPr>
          <a:xfrm>
            <a:off x="9617966" y="2000472"/>
            <a:ext cx="2041451" cy="6042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슬라이드 번호 개체 틀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81C75-8CD3-43DE-BCA0-2FCFB0BB3B74}" type="slidenum">
              <a:rPr lang="ko-KR" altLang="en-US" smtClean="0"/>
              <a:t>7</a:t>
            </a:fld>
            <a:endParaRPr lang="ko-KR" altLang="en-US"/>
          </a:p>
        </p:txBody>
      </p:sp>
      <p:grpSp>
        <p:nvGrpSpPr>
          <p:cNvPr id="25" name="Group 69">
            <a:extLst>
              <a:ext uri="{FF2B5EF4-FFF2-40B4-BE49-F238E27FC236}">
                <a16:creationId xmlns:a16="http://schemas.microsoft.com/office/drawing/2014/main" id="{C1AB5649-AD2F-4C9D-9278-0865DDDBA360}"/>
              </a:ext>
            </a:extLst>
          </p:cNvPr>
          <p:cNvGrpSpPr/>
          <p:nvPr/>
        </p:nvGrpSpPr>
        <p:grpSpPr>
          <a:xfrm>
            <a:off x="1930560" y="3120229"/>
            <a:ext cx="1587691" cy="396414"/>
            <a:chOff x="2598535" y="3718345"/>
            <a:chExt cx="4408376" cy="577331"/>
          </a:xfrm>
        </p:grpSpPr>
        <p:sp>
          <p:nvSpPr>
            <p:cNvPr id="26" name="Rounded Rectangle 4">
              <a:extLst>
                <a:ext uri="{FF2B5EF4-FFF2-40B4-BE49-F238E27FC236}">
                  <a16:creationId xmlns:a16="http://schemas.microsoft.com/office/drawing/2014/main" id="{5125001C-9E55-4E2E-9812-F281EF855212}"/>
                </a:ext>
              </a:extLst>
            </p:cNvPr>
            <p:cNvSpPr/>
            <p:nvPr/>
          </p:nvSpPr>
          <p:spPr>
            <a:xfrm rot="5400000">
              <a:off x="5914626" y="3203392"/>
              <a:ext cx="577331" cy="1607238"/>
            </a:xfrm>
            <a:prstGeom prst="roundRect">
              <a:avLst>
                <a:gd name="adj" fmla="val 50000"/>
              </a:avLst>
            </a:prstGeom>
            <a:noFill/>
            <a:ln w="241300">
              <a:gradFill flip="none" rotWithShape="1">
                <a:gsLst>
                  <a:gs pos="0">
                    <a:schemeClr val="accent2">
                      <a:lumMod val="73000"/>
                      <a:lumOff val="27000"/>
                    </a:schemeClr>
                  </a:gs>
                  <a:gs pos="48000">
                    <a:schemeClr val="accent2"/>
                  </a:gs>
                </a:gsLst>
                <a:lin ang="19200000" scaled="0"/>
                <a:tileRect/>
              </a:gradFill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27" name="Rounded Rectangle 4">
              <a:extLst>
                <a:ext uri="{FF2B5EF4-FFF2-40B4-BE49-F238E27FC236}">
                  <a16:creationId xmlns:a16="http://schemas.microsoft.com/office/drawing/2014/main" id="{BBCF1A5F-7C70-41B4-B129-ADA6EF56BF94}"/>
                </a:ext>
              </a:extLst>
            </p:cNvPr>
            <p:cNvSpPr/>
            <p:nvPr/>
          </p:nvSpPr>
          <p:spPr>
            <a:xfrm rot="5400000">
              <a:off x="3113488" y="3203392"/>
              <a:ext cx="577331" cy="1607238"/>
            </a:xfrm>
            <a:prstGeom prst="roundRect">
              <a:avLst>
                <a:gd name="adj" fmla="val 50000"/>
              </a:avLst>
            </a:prstGeom>
            <a:noFill/>
            <a:ln w="241300">
              <a:gradFill flip="none" rotWithShape="1">
                <a:gsLst>
                  <a:gs pos="0">
                    <a:schemeClr val="accent1">
                      <a:lumMod val="73000"/>
                      <a:lumOff val="27000"/>
                    </a:schemeClr>
                  </a:gs>
                  <a:gs pos="48000">
                    <a:schemeClr val="accent1"/>
                  </a:gs>
                </a:gsLst>
                <a:lin ang="19200000" scaled="0"/>
                <a:tileRect/>
              </a:gradFill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28" name="Rounded Rectangle 11">
              <a:extLst>
                <a:ext uri="{FF2B5EF4-FFF2-40B4-BE49-F238E27FC236}">
                  <a16:creationId xmlns:a16="http://schemas.microsoft.com/office/drawing/2014/main" id="{63A08BCD-10E6-499D-BDFC-6DD53CAB62C5}"/>
                </a:ext>
              </a:extLst>
            </p:cNvPr>
            <p:cNvSpPr/>
            <p:nvPr/>
          </p:nvSpPr>
          <p:spPr>
            <a:xfrm rot="5400000">
              <a:off x="4701041" y="3092742"/>
              <a:ext cx="217954" cy="1845347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bg1">
                    <a:lumMod val="88000"/>
                  </a:schemeClr>
                </a:gs>
                <a:gs pos="48000">
                  <a:schemeClr val="bg1">
                    <a:lumMod val="75000"/>
                  </a:schemeClr>
                </a:gs>
              </a:gsLst>
              <a:lin ang="19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</p:grpSp>
      <p:grpSp>
        <p:nvGrpSpPr>
          <p:cNvPr id="29" name="Group 69">
            <a:extLst>
              <a:ext uri="{FF2B5EF4-FFF2-40B4-BE49-F238E27FC236}">
                <a16:creationId xmlns:a16="http://schemas.microsoft.com/office/drawing/2014/main" id="{C1AB5649-AD2F-4C9D-9278-0865DDDBA360}"/>
              </a:ext>
            </a:extLst>
          </p:cNvPr>
          <p:cNvGrpSpPr/>
          <p:nvPr/>
        </p:nvGrpSpPr>
        <p:grpSpPr>
          <a:xfrm>
            <a:off x="5133752" y="3126000"/>
            <a:ext cx="1587691" cy="396414"/>
            <a:chOff x="2598535" y="3718345"/>
            <a:chExt cx="4408376" cy="577331"/>
          </a:xfrm>
        </p:grpSpPr>
        <p:sp>
          <p:nvSpPr>
            <p:cNvPr id="30" name="Rounded Rectangle 4">
              <a:extLst>
                <a:ext uri="{FF2B5EF4-FFF2-40B4-BE49-F238E27FC236}">
                  <a16:creationId xmlns:a16="http://schemas.microsoft.com/office/drawing/2014/main" id="{5125001C-9E55-4E2E-9812-F281EF855212}"/>
                </a:ext>
              </a:extLst>
            </p:cNvPr>
            <p:cNvSpPr/>
            <p:nvPr/>
          </p:nvSpPr>
          <p:spPr>
            <a:xfrm rot="5400000">
              <a:off x="5914626" y="3203392"/>
              <a:ext cx="577331" cy="1607238"/>
            </a:xfrm>
            <a:prstGeom prst="roundRect">
              <a:avLst>
                <a:gd name="adj" fmla="val 50000"/>
              </a:avLst>
            </a:prstGeom>
            <a:noFill/>
            <a:ln w="241300">
              <a:gradFill flip="none" rotWithShape="1">
                <a:gsLst>
                  <a:gs pos="0">
                    <a:schemeClr val="accent2">
                      <a:lumMod val="73000"/>
                      <a:lumOff val="27000"/>
                    </a:schemeClr>
                  </a:gs>
                  <a:gs pos="48000">
                    <a:schemeClr val="accent2"/>
                  </a:gs>
                </a:gsLst>
                <a:lin ang="19200000" scaled="0"/>
                <a:tileRect/>
              </a:gradFill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1" name="Rounded Rectangle 4">
              <a:extLst>
                <a:ext uri="{FF2B5EF4-FFF2-40B4-BE49-F238E27FC236}">
                  <a16:creationId xmlns:a16="http://schemas.microsoft.com/office/drawing/2014/main" id="{BBCF1A5F-7C70-41B4-B129-ADA6EF56BF94}"/>
                </a:ext>
              </a:extLst>
            </p:cNvPr>
            <p:cNvSpPr/>
            <p:nvPr/>
          </p:nvSpPr>
          <p:spPr>
            <a:xfrm rot="5400000">
              <a:off x="3113488" y="3203392"/>
              <a:ext cx="577331" cy="1607238"/>
            </a:xfrm>
            <a:prstGeom prst="roundRect">
              <a:avLst>
                <a:gd name="adj" fmla="val 50000"/>
              </a:avLst>
            </a:prstGeom>
            <a:noFill/>
            <a:ln w="241300">
              <a:gradFill flip="none" rotWithShape="1">
                <a:gsLst>
                  <a:gs pos="0">
                    <a:schemeClr val="accent1">
                      <a:lumMod val="73000"/>
                      <a:lumOff val="27000"/>
                    </a:schemeClr>
                  </a:gs>
                  <a:gs pos="48000">
                    <a:schemeClr val="accent1"/>
                  </a:gs>
                </a:gsLst>
                <a:lin ang="19200000" scaled="0"/>
                <a:tileRect/>
              </a:gradFill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2" name="Rounded Rectangle 11">
              <a:extLst>
                <a:ext uri="{FF2B5EF4-FFF2-40B4-BE49-F238E27FC236}">
                  <a16:creationId xmlns:a16="http://schemas.microsoft.com/office/drawing/2014/main" id="{63A08BCD-10E6-499D-BDFC-6DD53CAB62C5}"/>
                </a:ext>
              </a:extLst>
            </p:cNvPr>
            <p:cNvSpPr/>
            <p:nvPr/>
          </p:nvSpPr>
          <p:spPr>
            <a:xfrm rot="5400000">
              <a:off x="4701041" y="3092742"/>
              <a:ext cx="217954" cy="1845347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bg1">
                    <a:lumMod val="88000"/>
                  </a:schemeClr>
                </a:gs>
                <a:gs pos="48000">
                  <a:schemeClr val="bg1">
                    <a:lumMod val="75000"/>
                  </a:schemeClr>
                </a:gs>
              </a:gsLst>
              <a:lin ang="19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</p:grpSp>
      <p:grpSp>
        <p:nvGrpSpPr>
          <p:cNvPr id="33" name="Group 69">
            <a:extLst>
              <a:ext uri="{FF2B5EF4-FFF2-40B4-BE49-F238E27FC236}">
                <a16:creationId xmlns:a16="http://schemas.microsoft.com/office/drawing/2014/main" id="{C1AB5649-AD2F-4C9D-9278-0865DDDBA360}"/>
              </a:ext>
            </a:extLst>
          </p:cNvPr>
          <p:cNvGrpSpPr/>
          <p:nvPr/>
        </p:nvGrpSpPr>
        <p:grpSpPr>
          <a:xfrm>
            <a:off x="8293201" y="3118722"/>
            <a:ext cx="1587691" cy="396414"/>
            <a:chOff x="2598535" y="3718345"/>
            <a:chExt cx="4408376" cy="577331"/>
          </a:xfrm>
        </p:grpSpPr>
        <p:sp>
          <p:nvSpPr>
            <p:cNvPr id="34" name="Rounded Rectangle 4">
              <a:extLst>
                <a:ext uri="{FF2B5EF4-FFF2-40B4-BE49-F238E27FC236}">
                  <a16:creationId xmlns:a16="http://schemas.microsoft.com/office/drawing/2014/main" id="{5125001C-9E55-4E2E-9812-F281EF855212}"/>
                </a:ext>
              </a:extLst>
            </p:cNvPr>
            <p:cNvSpPr/>
            <p:nvPr/>
          </p:nvSpPr>
          <p:spPr>
            <a:xfrm rot="5400000">
              <a:off x="5914626" y="3203392"/>
              <a:ext cx="577331" cy="1607238"/>
            </a:xfrm>
            <a:prstGeom prst="roundRect">
              <a:avLst>
                <a:gd name="adj" fmla="val 50000"/>
              </a:avLst>
            </a:prstGeom>
            <a:noFill/>
            <a:ln w="241300">
              <a:gradFill flip="none" rotWithShape="1">
                <a:gsLst>
                  <a:gs pos="0">
                    <a:schemeClr val="accent2">
                      <a:lumMod val="73000"/>
                      <a:lumOff val="27000"/>
                    </a:schemeClr>
                  </a:gs>
                  <a:gs pos="48000">
                    <a:schemeClr val="accent2"/>
                  </a:gs>
                </a:gsLst>
                <a:lin ang="19200000" scaled="0"/>
                <a:tileRect/>
              </a:gradFill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5" name="Rounded Rectangle 4">
              <a:extLst>
                <a:ext uri="{FF2B5EF4-FFF2-40B4-BE49-F238E27FC236}">
                  <a16:creationId xmlns:a16="http://schemas.microsoft.com/office/drawing/2014/main" id="{BBCF1A5F-7C70-41B4-B129-ADA6EF56BF94}"/>
                </a:ext>
              </a:extLst>
            </p:cNvPr>
            <p:cNvSpPr/>
            <p:nvPr/>
          </p:nvSpPr>
          <p:spPr>
            <a:xfrm rot="5400000">
              <a:off x="3113488" y="3203392"/>
              <a:ext cx="577331" cy="1607238"/>
            </a:xfrm>
            <a:prstGeom prst="roundRect">
              <a:avLst>
                <a:gd name="adj" fmla="val 50000"/>
              </a:avLst>
            </a:prstGeom>
            <a:noFill/>
            <a:ln w="241300">
              <a:gradFill flip="none" rotWithShape="1">
                <a:gsLst>
                  <a:gs pos="0">
                    <a:schemeClr val="accent1">
                      <a:lumMod val="73000"/>
                      <a:lumOff val="27000"/>
                    </a:schemeClr>
                  </a:gs>
                  <a:gs pos="48000">
                    <a:schemeClr val="accent1"/>
                  </a:gs>
                </a:gsLst>
                <a:lin ang="19200000" scaled="0"/>
                <a:tileRect/>
              </a:gradFill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6" name="Rounded Rectangle 11">
              <a:extLst>
                <a:ext uri="{FF2B5EF4-FFF2-40B4-BE49-F238E27FC236}">
                  <a16:creationId xmlns:a16="http://schemas.microsoft.com/office/drawing/2014/main" id="{63A08BCD-10E6-499D-BDFC-6DD53CAB62C5}"/>
                </a:ext>
              </a:extLst>
            </p:cNvPr>
            <p:cNvSpPr/>
            <p:nvPr/>
          </p:nvSpPr>
          <p:spPr>
            <a:xfrm rot="5400000">
              <a:off x="4701041" y="3092742"/>
              <a:ext cx="217954" cy="1845347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bg1">
                    <a:lumMod val="88000"/>
                  </a:schemeClr>
                </a:gs>
                <a:gs pos="48000">
                  <a:schemeClr val="bg1">
                    <a:lumMod val="75000"/>
                  </a:schemeClr>
                </a:gs>
              </a:gsLst>
              <a:lin ang="19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</p:grpSp>
      <p:sp>
        <p:nvSpPr>
          <p:cNvPr id="37" name="직사각형 36"/>
          <p:cNvSpPr/>
          <p:nvPr/>
        </p:nvSpPr>
        <p:spPr>
          <a:xfrm>
            <a:off x="243677" y="2106738"/>
            <a:ext cx="16466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ea typeface="나눔스퀘어 Light" panose="020B0600000101010101"/>
              </a:rPr>
              <a:t>제네시스 블록</a:t>
            </a:r>
            <a:endParaRPr lang="en-US" altLang="ko-KR" dirty="0">
              <a:ea typeface="나눔스퀘어 Light" panose="020B0600000101010101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90038" y="2922346"/>
            <a:ext cx="1826082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dirty="0">
                <a:ea typeface="나눔스퀘어 Light" panose="020B0600000101010101"/>
              </a:rPr>
              <a:t>데이터</a:t>
            </a:r>
            <a:r>
              <a:rPr lang="en-US" altLang="ko-KR" sz="1100" dirty="0">
                <a:ea typeface="나눔스퀘어 Light" panose="020B0600000101010101"/>
              </a:rPr>
              <a:t>: ...</a:t>
            </a:r>
          </a:p>
          <a:p>
            <a:endParaRPr lang="en-US" altLang="ko-KR" sz="1100" dirty="0">
              <a:ea typeface="나눔스퀘어 Light" panose="020B0600000101010101"/>
            </a:endParaRPr>
          </a:p>
          <a:p>
            <a:r>
              <a:rPr lang="ko-KR" altLang="en-US" sz="1100" dirty="0">
                <a:ea typeface="나눔스퀘어 Light" panose="020B0600000101010101"/>
              </a:rPr>
              <a:t>이전</a:t>
            </a:r>
            <a:r>
              <a:rPr lang="en-US" altLang="ko-KR" sz="1100" dirty="0">
                <a:ea typeface="나눔스퀘어 Light" panose="020B0600000101010101"/>
              </a:rPr>
              <a:t> </a:t>
            </a:r>
            <a:r>
              <a:rPr lang="ko-KR" altLang="en-US" sz="1100" dirty="0">
                <a:ea typeface="나눔스퀘어 Light" panose="020B0600000101010101"/>
              </a:rPr>
              <a:t>해시</a:t>
            </a:r>
            <a:r>
              <a:rPr lang="en-US" altLang="ko-KR" sz="1100" dirty="0">
                <a:ea typeface="나눔스퀘어 Light" panose="020B0600000101010101"/>
              </a:rPr>
              <a:t>: 000000000</a:t>
            </a:r>
          </a:p>
          <a:p>
            <a:endParaRPr lang="en-US" altLang="ko-KR" sz="1100" dirty="0">
              <a:ea typeface="나눔스퀘어 Light" panose="020B0600000101010101"/>
            </a:endParaRPr>
          </a:p>
          <a:p>
            <a:r>
              <a:rPr lang="ko-KR" altLang="en-US" sz="1100" dirty="0">
                <a:ea typeface="나눔스퀘어 Light" panose="020B0600000101010101"/>
              </a:rPr>
              <a:t>해시</a:t>
            </a:r>
            <a:r>
              <a:rPr lang="en-US" altLang="ko-KR" sz="1100" dirty="0">
                <a:ea typeface="나눔스퀘어 Light" panose="020B0600000101010101"/>
              </a:rPr>
              <a:t>:</a:t>
            </a:r>
            <a:r>
              <a:rPr lang="ko-KR" altLang="en-US" sz="1100" dirty="0">
                <a:ea typeface="나눔스퀘어 Light" panose="020B0600000101010101"/>
              </a:rPr>
              <a:t> </a:t>
            </a:r>
            <a:r>
              <a:rPr lang="en-US" altLang="ko-KR" sz="1100" dirty="0">
                <a:ea typeface="나눔스퀘어 Light" panose="020B0600000101010101"/>
              </a:rPr>
              <a:t>4D32E1B2</a:t>
            </a:r>
          </a:p>
          <a:p>
            <a:endParaRPr lang="en-US" altLang="ko-KR" sz="1100" dirty="0">
              <a:ea typeface="나눔스퀘어 Light" panose="020B0600000101010101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587174" y="2112728"/>
            <a:ext cx="1492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ea typeface="나눔스퀘어 Light" panose="020B0600000101010101"/>
              </a:rPr>
              <a:t>두 번째 블록</a:t>
            </a:r>
            <a:endParaRPr lang="en-US" altLang="ko-KR" dirty="0">
              <a:ea typeface="나눔스퀘어 Light" panose="020B0600000101010101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3530630" y="2922346"/>
            <a:ext cx="1826082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dirty="0">
                <a:ea typeface="나눔스퀘어 Light" panose="020B0600000101010101"/>
              </a:rPr>
              <a:t>데이터</a:t>
            </a:r>
            <a:r>
              <a:rPr lang="en-US" altLang="ko-KR" sz="1100" dirty="0">
                <a:ea typeface="나눔스퀘어 Light" panose="020B0600000101010101"/>
              </a:rPr>
              <a:t>: ...</a:t>
            </a:r>
          </a:p>
          <a:p>
            <a:endParaRPr lang="en-US" altLang="ko-KR" sz="1100" dirty="0">
              <a:ea typeface="나눔스퀘어 Light" panose="020B0600000101010101"/>
            </a:endParaRPr>
          </a:p>
          <a:p>
            <a:r>
              <a:rPr lang="ko-KR" altLang="en-US" sz="1100" dirty="0">
                <a:ea typeface="나눔스퀘어 Light" panose="020B0600000101010101"/>
              </a:rPr>
              <a:t>이전</a:t>
            </a:r>
            <a:r>
              <a:rPr lang="en-US" altLang="ko-KR" sz="1100" dirty="0">
                <a:ea typeface="나눔스퀘어 Light" panose="020B0600000101010101"/>
              </a:rPr>
              <a:t> </a:t>
            </a:r>
            <a:r>
              <a:rPr lang="ko-KR" altLang="en-US" sz="1100" dirty="0">
                <a:ea typeface="나눔스퀘어 Light" panose="020B0600000101010101"/>
              </a:rPr>
              <a:t>해시</a:t>
            </a:r>
            <a:r>
              <a:rPr lang="en-US" altLang="ko-KR" sz="1100" dirty="0">
                <a:ea typeface="나눔스퀘어 Light" panose="020B0600000101010101"/>
              </a:rPr>
              <a:t>: 4D32E1B2</a:t>
            </a:r>
          </a:p>
          <a:p>
            <a:endParaRPr lang="en-US" altLang="ko-KR" sz="1100" dirty="0">
              <a:ea typeface="나눔스퀘어 Light" panose="020B0600000101010101"/>
            </a:endParaRPr>
          </a:p>
          <a:p>
            <a:r>
              <a:rPr lang="ko-KR" altLang="en-US" sz="1100" dirty="0">
                <a:ea typeface="나눔스퀘어 Light" panose="020B0600000101010101"/>
              </a:rPr>
              <a:t>해시</a:t>
            </a:r>
            <a:r>
              <a:rPr lang="en-US" altLang="ko-KR" sz="1100" dirty="0">
                <a:ea typeface="나눔스퀘어 Light" panose="020B0600000101010101"/>
              </a:rPr>
              <a:t>: 2A2E245D4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6679143" y="2922346"/>
            <a:ext cx="1826082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dirty="0">
                <a:ea typeface="나눔스퀘어 Light" panose="020B0600000101010101"/>
              </a:rPr>
              <a:t>데이터</a:t>
            </a:r>
            <a:r>
              <a:rPr lang="en-US" altLang="ko-KR" sz="1100" dirty="0">
                <a:ea typeface="나눔스퀘어 Light" panose="020B0600000101010101"/>
              </a:rPr>
              <a:t>: ...</a:t>
            </a:r>
          </a:p>
          <a:p>
            <a:endParaRPr lang="en-US" altLang="ko-KR" sz="1100" dirty="0">
              <a:ea typeface="나눔스퀘어 Light" panose="020B0600000101010101"/>
            </a:endParaRPr>
          </a:p>
          <a:p>
            <a:r>
              <a:rPr lang="ko-KR" altLang="en-US" sz="1100" dirty="0">
                <a:ea typeface="나눔스퀘어 Light" panose="020B0600000101010101"/>
              </a:rPr>
              <a:t>이전</a:t>
            </a:r>
            <a:r>
              <a:rPr lang="en-US" altLang="ko-KR" sz="1100" dirty="0">
                <a:ea typeface="나눔스퀘어 Light" panose="020B0600000101010101"/>
              </a:rPr>
              <a:t> </a:t>
            </a:r>
            <a:r>
              <a:rPr lang="ko-KR" altLang="en-US" sz="1100" dirty="0">
                <a:ea typeface="나눔스퀘어 Light" panose="020B0600000101010101"/>
              </a:rPr>
              <a:t>해시</a:t>
            </a:r>
            <a:r>
              <a:rPr lang="en-US" altLang="ko-KR" sz="1100" dirty="0">
                <a:ea typeface="나눔스퀘어 Light" panose="020B0600000101010101"/>
              </a:rPr>
              <a:t>: 2A2E245D4</a:t>
            </a:r>
          </a:p>
          <a:p>
            <a:endParaRPr lang="en-US" altLang="ko-KR" sz="1100" dirty="0">
              <a:ea typeface="나눔스퀘어 Light" panose="020B0600000101010101"/>
            </a:endParaRPr>
          </a:p>
          <a:p>
            <a:r>
              <a:rPr lang="ko-KR" altLang="en-US" sz="1100" dirty="0">
                <a:ea typeface="나눔스퀘어 Light" panose="020B0600000101010101"/>
              </a:rPr>
              <a:t>해시</a:t>
            </a:r>
            <a:r>
              <a:rPr lang="en-US" altLang="ko-KR" sz="1100" dirty="0">
                <a:ea typeface="나눔스퀘어 Light" panose="020B0600000101010101"/>
              </a:rPr>
              <a:t>: 13BD2F96B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9895419" y="2922346"/>
            <a:ext cx="1826082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dirty="0">
                <a:ea typeface="나눔스퀘어 Light" panose="020B0600000101010101"/>
              </a:rPr>
              <a:t>데이터</a:t>
            </a:r>
            <a:r>
              <a:rPr lang="en-US" altLang="ko-KR" sz="1100" dirty="0">
                <a:ea typeface="나눔스퀘어 Light" panose="020B0600000101010101"/>
              </a:rPr>
              <a:t>: ...</a:t>
            </a:r>
          </a:p>
          <a:p>
            <a:endParaRPr lang="en-US" altLang="ko-KR" sz="1100" dirty="0">
              <a:ea typeface="나눔스퀘어 Light" panose="020B0600000101010101"/>
            </a:endParaRPr>
          </a:p>
          <a:p>
            <a:r>
              <a:rPr lang="ko-KR" altLang="en-US" sz="1100" dirty="0">
                <a:ea typeface="나눔스퀘어 Light" panose="020B0600000101010101"/>
              </a:rPr>
              <a:t>이전</a:t>
            </a:r>
            <a:r>
              <a:rPr lang="en-US" altLang="ko-KR" sz="1100" dirty="0">
                <a:ea typeface="나눔스퀘어 Light" panose="020B0600000101010101"/>
              </a:rPr>
              <a:t> </a:t>
            </a:r>
            <a:r>
              <a:rPr lang="ko-KR" altLang="en-US" sz="1100" dirty="0">
                <a:ea typeface="나눔스퀘어 Light" panose="020B0600000101010101"/>
              </a:rPr>
              <a:t>해시</a:t>
            </a:r>
            <a:r>
              <a:rPr lang="en-US" altLang="ko-KR" sz="1100" dirty="0">
                <a:ea typeface="나눔스퀘어 Light" panose="020B0600000101010101"/>
              </a:rPr>
              <a:t>: 13BD2F96B</a:t>
            </a:r>
          </a:p>
          <a:p>
            <a:endParaRPr lang="en-US" altLang="ko-KR" sz="1100" dirty="0">
              <a:ea typeface="나눔스퀘어 Light" panose="020B0600000101010101"/>
            </a:endParaRPr>
          </a:p>
          <a:p>
            <a:r>
              <a:rPr lang="ko-KR" altLang="en-US" sz="1100" dirty="0">
                <a:ea typeface="나눔스퀘어 Light" panose="020B0600000101010101"/>
              </a:rPr>
              <a:t>해시</a:t>
            </a:r>
            <a:r>
              <a:rPr lang="en-US" altLang="ko-KR" sz="1100" dirty="0">
                <a:ea typeface="나눔스퀘어 Light" panose="020B0600000101010101"/>
              </a:rPr>
              <a:t>: 9BS423DF6</a:t>
            </a:r>
          </a:p>
          <a:p>
            <a:endParaRPr lang="en-US" altLang="ko-KR" sz="1100" dirty="0">
              <a:ea typeface="나눔스퀘어 Light" panose="020B0600000101010101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6783786" y="2117946"/>
            <a:ext cx="1492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ea typeface="나눔스퀘어 Light" panose="020B0600000101010101"/>
              </a:rPr>
              <a:t>세 번째 블록</a:t>
            </a:r>
            <a:endParaRPr lang="en-US" altLang="ko-KR" dirty="0">
              <a:ea typeface="나눔스퀘어 Light" panose="020B0600000101010101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9895419" y="2106738"/>
            <a:ext cx="1492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ea typeface="나눔스퀘어 Light" panose="020B0600000101010101"/>
              </a:rPr>
              <a:t>네 번째 블록</a:t>
            </a:r>
            <a:endParaRPr lang="en-US" altLang="ko-KR" dirty="0">
              <a:ea typeface="나눔스퀘어 Light" panose="020B0600000101010101"/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3518102" y="3207555"/>
            <a:ext cx="1581439" cy="3683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직선 화살표 연결선 47"/>
          <p:cNvCxnSpPr/>
          <p:nvPr/>
        </p:nvCxnSpPr>
        <p:spPr>
          <a:xfrm flipH="1">
            <a:off x="1449002" y="3458685"/>
            <a:ext cx="1983634" cy="250030"/>
          </a:xfrm>
          <a:prstGeom prst="straightConnector1">
            <a:avLst/>
          </a:prstGeom>
          <a:ln w="603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타원 49"/>
          <p:cNvSpPr/>
          <p:nvPr/>
        </p:nvSpPr>
        <p:spPr>
          <a:xfrm>
            <a:off x="6679143" y="3207555"/>
            <a:ext cx="1581439" cy="3683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1" name="직선 화살표 연결선 50"/>
          <p:cNvCxnSpPr/>
          <p:nvPr/>
        </p:nvCxnSpPr>
        <p:spPr>
          <a:xfrm flipH="1">
            <a:off x="4846821" y="3458685"/>
            <a:ext cx="1727758" cy="250030"/>
          </a:xfrm>
          <a:prstGeom prst="straightConnector1">
            <a:avLst/>
          </a:prstGeom>
          <a:ln w="603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/>
          <p:nvPr/>
        </p:nvCxnSpPr>
        <p:spPr>
          <a:xfrm flipH="1">
            <a:off x="8039984" y="3431068"/>
            <a:ext cx="1726316" cy="253711"/>
          </a:xfrm>
          <a:prstGeom prst="straightConnector1">
            <a:avLst/>
          </a:prstGeom>
          <a:ln w="603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타원 55"/>
          <p:cNvSpPr/>
          <p:nvPr/>
        </p:nvSpPr>
        <p:spPr>
          <a:xfrm>
            <a:off x="9902770" y="3207555"/>
            <a:ext cx="1581439" cy="3683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8987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4" grpId="0" animBg="1"/>
      <p:bldP spid="16" grpId="0" animBg="1"/>
      <p:bldP spid="18" grpId="0" animBg="1"/>
      <p:bldP spid="37" grpId="0"/>
      <p:bldP spid="38" grpId="0"/>
      <p:bldP spid="39" grpId="0"/>
      <p:bldP spid="41" grpId="0"/>
      <p:bldP spid="42" grpId="0"/>
      <p:bldP spid="43" grpId="0"/>
      <p:bldP spid="44" grpId="0"/>
      <p:bldP spid="45" grpId="0"/>
      <p:bldP spid="46" grpId="0" animBg="1"/>
      <p:bldP spid="50" grpId="0" animBg="1"/>
      <p:bldP spid="5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A6E73BE-D48D-4E7F-B5B1-3FD146740973}"/>
              </a:ext>
            </a:extLst>
          </p:cNvPr>
          <p:cNvSpPr/>
          <p:nvPr/>
        </p:nvSpPr>
        <p:spPr>
          <a:xfrm>
            <a:off x="446049" y="1"/>
            <a:ext cx="579863" cy="758282"/>
          </a:xfrm>
          <a:prstGeom prst="rect">
            <a:avLst/>
          </a:prstGeom>
          <a:solidFill>
            <a:srgbClr val="E6B3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72038B-3FB9-48EC-B464-44534A5DAF08}"/>
              </a:ext>
            </a:extLst>
          </p:cNvPr>
          <p:cNvSpPr txBox="1"/>
          <p:nvPr/>
        </p:nvSpPr>
        <p:spPr>
          <a:xfrm>
            <a:off x="1092818" y="55755"/>
            <a:ext cx="6367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1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1F27C6-0B2F-4F7B-AAF2-EBC6FFAB9392}"/>
              </a:ext>
            </a:extLst>
          </p:cNvPr>
          <p:cNvSpPr txBox="1"/>
          <p:nvPr/>
        </p:nvSpPr>
        <p:spPr>
          <a:xfrm>
            <a:off x="1092818" y="235063"/>
            <a:ext cx="32431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블록체인은</a:t>
            </a:r>
            <a:r>
              <a:rPr lang="ko-KR" altLang="en-US" sz="2800" b="1" spc="-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무엇인가</a:t>
            </a:r>
            <a:r>
              <a:rPr lang="en-US" altLang="ko-KR" sz="2800" b="1" spc="-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?</a:t>
            </a:r>
            <a:endParaRPr lang="ko-KR" altLang="en-US" sz="2800" b="1" spc="-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C66D946-7B51-479A-8811-CE5E1D8798C7}"/>
              </a:ext>
            </a:extLst>
          </p:cNvPr>
          <p:cNvSpPr/>
          <p:nvPr/>
        </p:nvSpPr>
        <p:spPr>
          <a:xfrm>
            <a:off x="94553" y="2291404"/>
            <a:ext cx="2041451" cy="20565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407FF3D-0357-4F22-BFD6-9A8C36A02ED6}"/>
              </a:ext>
            </a:extLst>
          </p:cNvPr>
          <p:cNvSpPr/>
          <p:nvPr/>
        </p:nvSpPr>
        <p:spPr>
          <a:xfrm>
            <a:off x="94553" y="2000472"/>
            <a:ext cx="2041451" cy="60428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92B391F-CC0E-48C8-95AB-41E9DE82F1D5}"/>
              </a:ext>
            </a:extLst>
          </p:cNvPr>
          <p:cNvSpPr/>
          <p:nvPr/>
        </p:nvSpPr>
        <p:spPr>
          <a:xfrm>
            <a:off x="9617966" y="2368989"/>
            <a:ext cx="2041451" cy="20565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7B33828-5B53-415A-9BED-C8CDCCD88489}"/>
              </a:ext>
            </a:extLst>
          </p:cNvPr>
          <p:cNvSpPr/>
          <p:nvPr/>
        </p:nvSpPr>
        <p:spPr>
          <a:xfrm>
            <a:off x="3304324" y="2372002"/>
            <a:ext cx="2041451" cy="20565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B4D26B4-D852-4648-AA24-0E10E8252E41}"/>
              </a:ext>
            </a:extLst>
          </p:cNvPr>
          <p:cNvSpPr/>
          <p:nvPr/>
        </p:nvSpPr>
        <p:spPr>
          <a:xfrm>
            <a:off x="6509419" y="2368989"/>
            <a:ext cx="2041451" cy="20565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80609E0-7397-403D-B63D-1ADFF97BD00A}"/>
              </a:ext>
            </a:extLst>
          </p:cNvPr>
          <p:cNvSpPr/>
          <p:nvPr/>
        </p:nvSpPr>
        <p:spPr>
          <a:xfrm>
            <a:off x="3312807" y="2000472"/>
            <a:ext cx="2041451" cy="60428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81CA5D5-1A3D-4C0E-B8A9-87891EF1A3B1}"/>
              </a:ext>
            </a:extLst>
          </p:cNvPr>
          <p:cNvSpPr/>
          <p:nvPr/>
        </p:nvSpPr>
        <p:spPr>
          <a:xfrm>
            <a:off x="6509419" y="2000472"/>
            <a:ext cx="2041451" cy="6042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256FCB9-A214-452C-86F8-1ABE9D7ABEF4}"/>
              </a:ext>
            </a:extLst>
          </p:cNvPr>
          <p:cNvSpPr/>
          <p:nvPr/>
        </p:nvSpPr>
        <p:spPr>
          <a:xfrm>
            <a:off x="9617966" y="2000472"/>
            <a:ext cx="2041451" cy="6042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슬라이드 번호 개체 틀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81C75-8CD3-43DE-BCA0-2FCFB0BB3B74}" type="slidenum">
              <a:rPr lang="ko-KR" altLang="en-US" smtClean="0"/>
              <a:t>8</a:t>
            </a:fld>
            <a:endParaRPr lang="ko-KR" altLang="en-US"/>
          </a:p>
        </p:txBody>
      </p:sp>
      <p:grpSp>
        <p:nvGrpSpPr>
          <p:cNvPr id="25" name="Group 69">
            <a:extLst>
              <a:ext uri="{FF2B5EF4-FFF2-40B4-BE49-F238E27FC236}">
                <a16:creationId xmlns:a16="http://schemas.microsoft.com/office/drawing/2014/main" id="{C1AB5649-AD2F-4C9D-9278-0865DDDBA360}"/>
              </a:ext>
            </a:extLst>
          </p:cNvPr>
          <p:cNvGrpSpPr/>
          <p:nvPr/>
        </p:nvGrpSpPr>
        <p:grpSpPr>
          <a:xfrm>
            <a:off x="1930560" y="3120229"/>
            <a:ext cx="1587691" cy="396414"/>
            <a:chOff x="2598535" y="3718345"/>
            <a:chExt cx="4408376" cy="577331"/>
          </a:xfrm>
        </p:grpSpPr>
        <p:sp>
          <p:nvSpPr>
            <p:cNvPr id="26" name="Rounded Rectangle 4">
              <a:extLst>
                <a:ext uri="{FF2B5EF4-FFF2-40B4-BE49-F238E27FC236}">
                  <a16:creationId xmlns:a16="http://schemas.microsoft.com/office/drawing/2014/main" id="{5125001C-9E55-4E2E-9812-F281EF855212}"/>
                </a:ext>
              </a:extLst>
            </p:cNvPr>
            <p:cNvSpPr/>
            <p:nvPr/>
          </p:nvSpPr>
          <p:spPr>
            <a:xfrm rot="5400000">
              <a:off x="5914626" y="3203392"/>
              <a:ext cx="577331" cy="1607238"/>
            </a:xfrm>
            <a:prstGeom prst="roundRect">
              <a:avLst>
                <a:gd name="adj" fmla="val 50000"/>
              </a:avLst>
            </a:prstGeom>
            <a:noFill/>
            <a:ln w="241300">
              <a:gradFill flip="none" rotWithShape="1">
                <a:gsLst>
                  <a:gs pos="0">
                    <a:schemeClr val="accent2">
                      <a:lumMod val="73000"/>
                      <a:lumOff val="27000"/>
                    </a:schemeClr>
                  </a:gs>
                  <a:gs pos="48000">
                    <a:schemeClr val="accent2"/>
                  </a:gs>
                </a:gsLst>
                <a:lin ang="19200000" scaled="0"/>
                <a:tileRect/>
              </a:gradFill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27" name="Rounded Rectangle 4">
              <a:extLst>
                <a:ext uri="{FF2B5EF4-FFF2-40B4-BE49-F238E27FC236}">
                  <a16:creationId xmlns:a16="http://schemas.microsoft.com/office/drawing/2014/main" id="{BBCF1A5F-7C70-41B4-B129-ADA6EF56BF94}"/>
                </a:ext>
              </a:extLst>
            </p:cNvPr>
            <p:cNvSpPr/>
            <p:nvPr/>
          </p:nvSpPr>
          <p:spPr>
            <a:xfrm rot="5400000">
              <a:off x="3113488" y="3203392"/>
              <a:ext cx="577331" cy="1607238"/>
            </a:xfrm>
            <a:prstGeom prst="roundRect">
              <a:avLst>
                <a:gd name="adj" fmla="val 50000"/>
              </a:avLst>
            </a:prstGeom>
            <a:noFill/>
            <a:ln w="241300">
              <a:gradFill flip="none" rotWithShape="1">
                <a:gsLst>
                  <a:gs pos="0">
                    <a:schemeClr val="accent1">
                      <a:lumMod val="73000"/>
                      <a:lumOff val="27000"/>
                    </a:schemeClr>
                  </a:gs>
                  <a:gs pos="48000">
                    <a:schemeClr val="accent1"/>
                  </a:gs>
                </a:gsLst>
                <a:lin ang="19200000" scaled="0"/>
                <a:tileRect/>
              </a:gradFill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28" name="Rounded Rectangle 11">
              <a:extLst>
                <a:ext uri="{FF2B5EF4-FFF2-40B4-BE49-F238E27FC236}">
                  <a16:creationId xmlns:a16="http://schemas.microsoft.com/office/drawing/2014/main" id="{63A08BCD-10E6-499D-BDFC-6DD53CAB62C5}"/>
                </a:ext>
              </a:extLst>
            </p:cNvPr>
            <p:cNvSpPr/>
            <p:nvPr/>
          </p:nvSpPr>
          <p:spPr>
            <a:xfrm rot="5400000">
              <a:off x="4701041" y="3092742"/>
              <a:ext cx="217954" cy="1845347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bg1">
                    <a:lumMod val="88000"/>
                  </a:schemeClr>
                </a:gs>
                <a:gs pos="48000">
                  <a:schemeClr val="bg1">
                    <a:lumMod val="75000"/>
                  </a:schemeClr>
                </a:gs>
              </a:gsLst>
              <a:lin ang="19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</p:grpSp>
      <p:grpSp>
        <p:nvGrpSpPr>
          <p:cNvPr id="29" name="Group 69">
            <a:extLst>
              <a:ext uri="{FF2B5EF4-FFF2-40B4-BE49-F238E27FC236}">
                <a16:creationId xmlns:a16="http://schemas.microsoft.com/office/drawing/2014/main" id="{C1AB5649-AD2F-4C9D-9278-0865DDDBA360}"/>
              </a:ext>
            </a:extLst>
          </p:cNvPr>
          <p:cNvGrpSpPr/>
          <p:nvPr/>
        </p:nvGrpSpPr>
        <p:grpSpPr>
          <a:xfrm>
            <a:off x="5133752" y="3126000"/>
            <a:ext cx="1587691" cy="396414"/>
            <a:chOff x="2598535" y="3718345"/>
            <a:chExt cx="4408376" cy="577331"/>
          </a:xfrm>
        </p:grpSpPr>
        <p:sp>
          <p:nvSpPr>
            <p:cNvPr id="30" name="Rounded Rectangle 4">
              <a:extLst>
                <a:ext uri="{FF2B5EF4-FFF2-40B4-BE49-F238E27FC236}">
                  <a16:creationId xmlns:a16="http://schemas.microsoft.com/office/drawing/2014/main" id="{5125001C-9E55-4E2E-9812-F281EF855212}"/>
                </a:ext>
              </a:extLst>
            </p:cNvPr>
            <p:cNvSpPr/>
            <p:nvPr/>
          </p:nvSpPr>
          <p:spPr>
            <a:xfrm rot="5400000">
              <a:off x="5914626" y="3203392"/>
              <a:ext cx="577331" cy="1607238"/>
            </a:xfrm>
            <a:prstGeom prst="roundRect">
              <a:avLst>
                <a:gd name="adj" fmla="val 50000"/>
              </a:avLst>
            </a:prstGeom>
            <a:noFill/>
            <a:ln w="241300">
              <a:gradFill flip="none" rotWithShape="1">
                <a:gsLst>
                  <a:gs pos="0">
                    <a:schemeClr val="accent2">
                      <a:lumMod val="73000"/>
                      <a:lumOff val="27000"/>
                    </a:schemeClr>
                  </a:gs>
                  <a:gs pos="48000">
                    <a:schemeClr val="accent2"/>
                  </a:gs>
                </a:gsLst>
                <a:lin ang="19200000" scaled="0"/>
                <a:tileRect/>
              </a:gradFill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1" name="Rounded Rectangle 4">
              <a:extLst>
                <a:ext uri="{FF2B5EF4-FFF2-40B4-BE49-F238E27FC236}">
                  <a16:creationId xmlns:a16="http://schemas.microsoft.com/office/drawing/2014/main" id="{BBCF1A5F-7C70-41B4-B129-ADA6EF56BF94}"/>
                </a:ext>
              </a:extLst>
            </p:cNvPr>
            <p:cNvSpPr/>
            <p:nvPr/>
          </p:nvSpPr>
          <p:spPr>
            <a:xfrm rot="5400000">
              <a:off x="3113488" y="3203392"/>
              <a:ext cx="577331" cy="1607238"/>
            </a:xfrm>
            <a:prstGeom prst="roundRect">
              <a:avLst>
                <a:gd name="adj" fmla="val 50000"/>
              </a:avLst>
            </a:prstGeom>
            <a:noFill/>
            <a:ln w="241300">
              <a:gradFill flip="none" rotWithShape="1">
                <a:gsLst>
                  <a:gs pos="0">
                    <a:schemeClr val="accent1">
                      <a:lumMod val="73000"/>
                      <a:lumOff val="27000"/>
                    </a:schemeClr>
                  </a:gs>
                  <a:gs pos="48000">
                    <a:schemeClr val="accent1"/>
                  </a:gs>
                </a:gsLst>
                <a:lin ang="19200000" scaled="0"/>
                <a:tileRect/>
              </a:gradFill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2" name="Rounded Rectangle 11">
              <a:extLst>
                <a:ext uri="{FF2B5EF4-FFF2-40B4-BE49-F238E27FC236}">
                  <a16:creationId xmlns:a16="http://schemas.microsoft.com/office/drawing/2014/main" id="{63A08BCD-10E6-499D-BDFC-6DD53CAB62C5}"/>
                </a:ext>
              </a:extLst>
            </p:cNvPr>
            <p:cNvSpPr/>
            <p:nvPr/>
          </p:nvSpPr>
          <p:spPr>
            <a:xfrm rot="5400000">
              <a:off x="4701041" y="3092742"/>
              <a:ext cx="217954" cy="1845347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bg1">
                    <a:lumMod val="88000"/>
                  </a:schemeClr>
                </a:gs>
                <a:gs pos="48000">
                  <a:schemeClr val="bg1">
                    <a:lumMod val="75000"/>
                  </a:schemeClr>
                </a:gs>
              </a:gsLst>
              <a:lin ang="19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</p:grpSp>
      <p:grpSp>
        <p:nvGrpSpPr>
          <p:cNvPr id="33" name="Group 69">
            <a:extLst>
              <a:ext uri="{FF2B5EF4-FFF2-40B4-BE49-F238E27FC236}">
                <a16:creationId xmlns:a16="http://schemas.microsoft.com/office/drawing/2014/main" id="{C1AB5649-AD2F-4C9D-9278-0865DDDBA360}"/>
              </a:ext>
            </a:extLst>
          </p:cNvPr>
          <p:cNvGrpSpPr/>
          <p:nvPr/>
        </p:nvGrpSpPr>
        <p:grpSpPr>
          <a:xfrm>
            <a:off x="8293201" y="3118722"/>
            <a:ext cx="1587691" cy="396414"/>
            <a:chOff x="2598535" y="3718345"/>
            <a:chExt cx="4408376" cy="577331"/>
          </a:xfrm>
        </p:grpSpPr>
        <p:sp>
          <p:nvSpPr>
            <p:cNvPr id="34" name="Rounded Rectangle 4">
              <a:extLst>
                <a:ext uri="{FF2B5EF4-FFF2-40B4-BE49-F238E27FC236}">
                  <a16:creationId xmlns:a16="http://schemas.microsoft.com/office/drawing/2014/main" id="{5125001C-9E55-4E2E-9812-F281EF855212}"/>
                </a:ext>
              </a:extLst>
            </p:cNvPr>
            <p:cNvSpPr/>
            <p:nvPr/>
          </p:nvSpPr>
          <p:spPr>
            <a:xfrm rot="5400000">
              <a:off x="5914626" y="3203392"/>
              <a:ext cx="577331" cy="1607238"/>
            </a:xfrm>
            <a:prstGeom prst="roundRect">
              <a:avLst>
                <a:gd name="adj" fmla="val 50000"/>
              </a:avLst>
            </a:prstGeom>
            <a:noFill/>
            <a:ln w="241300">
              <a:gradFill flip="none" rotWithShape="1">
                <a:gsLst>
                  <a:gs pos="0">
                    <a:schemeClr val="accent2">
                      <a:lumMod val="73000"/>
                      <a:lumOff val="27000"/>
                    </a:schemeClr>
                  </a:gs>
                  <a:gs pos="48000">
                    <a:schemeClr val="accent2"/>
                  </a:gs>
                </a:gsLst>
                <a:lin ang="19200000" scaled="0"/>
                <a:tileRect/>
              </a:gradFill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5" name="Rounded Rectangle 4">
              <a:extLst>
                <a:ext uri="{FF2B5EF4-FFF2-40B4-BE49-F238E27FC236}">
                  <a16:creationId xmlns:a16="http://schemas.microsoft.com/office/drawing/2014/main" id="{BBCF1A5F-7C70-41B4-B129-ADA6EF56BF94}"/>
                </a:ext>
              </a:extLst>
            </p:cNvPr>
            <p:cNvSpPr/>
            <p:nvPr/>
          </p:nvSpPr>
          <p:spPr>
            <a:xfrm rot="5400000">
              <a:off x="3113488" y="3203392"/>
              <a:ext cx="577331" cy="1607238"/>
            </a:xfrm>
            <a:prstGeom prst="roundRect">
              <a:avLst>
                <a:gd name="adj" fmla="val 50000"/>
              </a:avLst>
            </a:prstGeom>
            <a:noFill/>
            <a:ln w="241300">
              <a:gradFill flip="none" rotWithShape="1">
                <a:gsLst>
                  <a:gs pos="0">
                    <a:schemeClr val="accent1">
                      <a:lumMod val="73000"/>
                      <a:lumOff val="27000"/>
                    </a:schemeClr>
                  </a:gs>
                  <a:gs pos="48000">
                    <a:schemeClr val="accent1"/>
                  </a:gs>
                </a:gsLst>
                <a:lin ang="19200000" scaled="0"/>
                <a:tileRect/>
              </a:gradFill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6" name="Rounded Rectangle 11">
              <a:extLst>
                <a:ext uri="{FF2B5EF4-FFF2-40B4-BE49-F238E27FC236}">
                  <a16:creationId xmlns:a16="http://schemas.microsoft.com/office/drawing/2014/main" id="{63A08BCD-10E6-499D-BDFC-6DD53CAB62C5}"/>
                </a:ext>
              </a:extLst>
            </p:cNvPr>
            <p:cNvSpPr/>
            <p:nvPr/>
          </p:nvSpPr>
          <p:spPr>
            <a:xfrm rot="5400000">
              <a:off x="4701041" y="3092742"/>
              <a:ext cx="217954" cy="1845347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bg1">
                    <a:lumMod val="88000"/>
                  </a:schemeClr>
                </a:gs>
                <a:gs pos="48000">
                  <a:schemeClr val="bg1">
                    <a:lumMod val="75000"/>
                  </a:schemeClr>
                </a:gs>
              </a:gsLst>
              <a:lin ang="19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</p:grpSp>
      <p:sp>
        <p:nvSpPr>
          <p:cNvPr id="37" name="직사각형 36"/>
          <p:cNvSpPr/>
          <p:nvPr/>
        </p:nvSpPr>
        <p:spPr>
          <a:xfrm>
            <a:off x="243677" y="2106738"/>
            <a:ext cx="16466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ea typeface="나눔스퀘어 Light" panose="020B0600000101010101"/>
              </a:rPr>
              <a:t>제네시스 블록</a:t>
            </a:r>
            <a:endParaRPr lang="en-US" altLang="ko-KR" dirty="0">
              <a:ea typeface="나눔스퀘어 Light" panose="020B0600000101010101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90038" y="2922346"/>
            <a:ext cx="1826082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dirty="0">
                <a:ea typeface="나눔스퀘어 Light" panose="020B0600000101010101"/>
              </a:rPr>
              <a:t>데이터</a:t>
            </a:r>
            <a:r>
              <a:rPr lang="en-US" altLang="ko-KR" sz="1100" dirty="0">
                <a:ea typeface="나눔스퀘어 Light" panose="020B0600000101010101"/>
              </a:rPr>
              <a:t>: ...</a:t>
            </a:r>
          </a:p>
          <a:p>
            <a:endParaRPr lang="en-US" altLang="ko-KR" sz="1100" dirty="0">
              <a:ea typeface="나눔스퀘어 Light" panose="020B0600000101010101"/>
            </a:endParaRPr>
          </a:p>
          <a:p>
            <a:r>
              <a:rPr lang="ko-KR" altLang="en-US" sz="1100" dirty="0">
                <a:ea typeface="나눔스퀘어 Light" panose="020B0600000101010101"/>
              </a:rPr>
              <a:t>이전</a:t>
            </a:r>
            <a:r>
              <a:rPr lang="en-US" altLang="ko-KR" sz="1100" dirty="0">
                <a:ea typeface="나눔스퀘어 Light" panose="020B0600000101010101"/>
              </a:rPr>
              <a:t> </a:t>
            </a:r>
            <a:r>
              <a:rPr lang="ko-KR" altLang="en-US" sz="1100" dirty="0">
                <a:ea typeface="나눔스퀘어 Light" panose="020B0600000101010101"/>
              </a:rPr>
              <a:t>해시</a:t>
            </a:r>
            <a:r>
              <a:rPr lang="en-US" altLang="ko-KR" sz="1100" dirty="0">
                <a:ea typeface="나눔스퀘어 Light" panose="020B0600000101010101"/>
              </a:rPr>
              <a:t>: 000000000</a:t>
            </a:r>
          </a:p>
          <a:p>
            <a:endParaRPr lang="en-US" altLang="ko-KR" sz="1100" dirty="0">
              <a:ea typeface="나눔스퀘어 Light" panose="020B0600000101010101"/>
            </a:endParaRPr>
          </a:p>
          <a:p>
            <a:r>
              <a:rPr lang="ko-KR" altLang="en-US" sz="1100" dirty="0">
                <a:ea typeface="나눔스퀘어 Light" panose="020B0600000101010101"/>
              </a:rPr>
              <a:t>해시</a:t>
            </a:r>
            <a:r>
              <a:rPr lang="en-US" altLang="ko-KR" sz="1100" dirty="0">
                <a:ea typeface="나눔스퀘어 Light" panose="020B0600000101010101"/>
              </a:rPr>
              <a:t>:</a:t>
            </a:r>
            <a:r>
              <a:rPr lang="ko-KR" altLang="en-US" sz="1100" dirty="0">
                <a:ea typeface="나눔스퀘어 Light" panose="020B0600000101010101"/>
              </a:rPr>
              <a:t> </a:t>
            </a:r>
            <a:r>
              <a:rPr lang="en-US" altLang="ko-KR" sz="1100" dirty="0">
                <a:ea typeface="나눔스퀘어 Light" panose="020B0600000101010101"/>
              </a:rPr>
              <a:t>4D32E1B2</a:t>
            </a:r>
          </a:p>
          <a:p>
            <a:endParaRPr lang="en-US" altLang="ko-KR" sz="1100" dirty="0">
              <a:ea typeface="나눔스퀘어 Light" panose="020B0600000101010101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587174" y="2112728"/>
            <a:ext cx="1492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ea typeface="나눔스퀘어 Light" panose="020B0600000101010101"/>
              </a:rPr>
              <a:t>두 번째 블록</a:t>
            </a:r>
            <a:endParaRPr lang="en-US" altLang="ko-KR" dirty="0">
              <a:ea typeface="나눔스퀘어 Light" panose="020B0600000101010101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3530630" y="2922346"/>
            <a:ext cx="1826082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dirty="0">
                <a:ea typeface="나눔스퀘어 Light" panose="020B0600000101010101"/>
              </a:rPr>
              <a:t>데이터</a:t>
            </a:r>
            <a:r>
              <a:rPr lang="en-US" altLang="ko-KR" sz="1100" dirty="0">
                <a:ea typeface="나눔스퀘어 Light" panose="020B0600000101010101"/>
              </a:rPr>
              <a:t>: ...</a:t>
            </a:r>
          </a:p>
          <a:p>
            <a:endParaRPr lang="en-US" altLang="ko-KR" sz="1100" dirty="0">
              <a:ea typeface="나눔스퀘어 Light" panose="020B0600000101010101"/>
            </a:endParaRPr>
          </a:p>
          <a:p>
            <a:r>
              <a:rPr lang="ko-KR" altLang="en-US" sz="1100" dirty="0">
                <a:ea typeface="나눔스퀘어 Light" panose="020B0600000101010101"/>
              </a:rPr>
              <a:t>이전</a:t>
            </a:r>
            <a:r>
              <a:rPr lang="en-US" altLang="ko-KR" sz="1100" dirty="0">
                <a:ea typeface="나눔스퀘어 Light" panose="020B0600000101010101"/>
              </a:rPr>
              <a:t> </a:t>
            </a:r>
            <a:r>
              <a:rPr lang="ko-KR" altLang="en-US" sz="1100" dirty="0">
                <a:ea typeface="나눔스퀘어 Light" panose="020B0600000101010101"/>
              </a:rPr>
              <a:t>해시</a:t>
            </a:r>
            <a:r>
              <a:rPr lang="en-US" altLang="ko-KR" sz="1100" dirty="0">
                <a:ea typeface="나눔스퀘어 Light" panose="020B0600000101010101"/>
              </a:rPr>
              <a:t>: 4D32E1B2</a:t>
            </a:r>
          </a:p>
          <a:p>
            <a:endParaRPr lang="en-US" altLang="ko-KR" sz="1100" dirty="0">
              <a:ea typeface="나눔스퀘어 Light" panose="020B0600000101010101"/>
            </a:endParaRPr>
          </a:p>
          <a:p>
            <a:r>
              <a:rPr lang="ko-KR" altLang="en-US" sz="1100" dirty="0">
                <a:ea typeface="나눔스퀘어 Light" panose="020B0600000101010101"/>
              </a:rPr>
              <a:t>해시</a:t>
            </a:r>
            <a:r>
              <a:rPr lang="en-US" altLang="ko-KR" sz="1100" dirty="0">
                <a:ea typeface="나눔스퀘어 Light" panose="020B0600000101010101"/>
              </a:rPr>
              <a:t>: 2A2E245D4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6679143" y="2922346"/>
            <a:ext cx="1826082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dirty="0">
                <a:ea typeface="나눔스퀘어 Light" panose="020B0600000101010101"/>
              </a:rPr>
              <a:t>데이터</a:t>
            </a:r>
            <a:r>
              <a:rPr lang="en-US" altLang="ko-KR" sz="1100" dirty="0">
                <a:ea typeface="나눔스퀘어 Light" panose="020B0600000101010101"/>
              </a:rPr>
              <a:t>: ...</a:t>
            </a:r>
          </a:p>
          <a:p>
            <a:endParaRPr lang="en-US" altLang="ko-KR" sz="1100" dirty="0">
              <a:ea typeface="나눔스퀘어 Light" panose="020B0600000101010101"/>
            </a:endParaRPr>
          </a:p>
          <a:p>
            <a:r>
              <a:rPr lang="ko-KR" altLang="en-US" sz="1100" dirty="0">
                <a:ea typeface="나눔스퀘어 Light" panose="020B0600000101010101"/>
              </a:rPr>
              <a:t>이전</a:t>
            </a:r>
            <a:r>
              <a:rPr lang="en-US" altLang="ko-KR" sz="1100" dirty="0">
                <a:ea typeface="나눔스퀘어 Light" panose="020B0600000101010101"/>
              </a:rPr>
              <a:t> </a:t>
            </a:r>
            <a:r>
              <a:rPr lang="ko-KR" altLang="en-US" sz="1100" dirty="0">
                <a:ea typeface="나눔스퀘어 Light" panose="020B0600000101010101"/>
              </a:rPr>
              <a:t>해시</a:t>
            </a:r>
            <a:r>
              <a:rPr lang="en-US" altLang="ko-KR" sz="1100" dirty="0">
                <a:ea typeface="나눔스퀘어 Light" panose="020B0600000101010101"/>
              </a:rPr>
              <a:t>: 2A2E245D4</a:t>
            </a:r>
          </a:p>
          <a:p>
            <a:endParaRPr lang="en-US" altLang="ko-KR" sz="1100" dirty="0">
              <a:ea typeface="나눔스퀘어 Light" panose="020B0600000101010101"/>
            </a:endParaRPr>
          </a:p>
          <a:p>
            <a:r>
              <a:rPr lang="ko-KR" altLang="en-US" sz="1100" dirty="0">
                <a:ea typeface="나눔스퀘어 Light" panose="020B0600000101010101"/>
              </a:rPr>
              <a:t>해시</a:t>
            </a:r>
            <a:r>
              <a:rPr lang="en-US" altLang="ko-KR" sz="1100" dirty="0">
                <a:ea typeface="나눔스퀘어 Light" panose="020B0600000101010101"/>
              </a:rPr>
              <a:t>: 13BD2F96B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9895419" y="2922346"/>
            <a:ext cx="1826082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dirty="0">
                <a:ea typeface="나눔스퀘어 Light" panose="020B0600000101010101"/>
              </a:rPr>
              <a:t>데이터</a:t>
            </a:r>
            <a:r>
              <a:rPr lang="en-US" altLang="ko-KR" sz="1100" dirty="0">
                <a:ea typeface="나눔스퀘어 Light" panose="020B0600000101010101"/>
              </a:rPr>
              <a:t>: ...</a:t>
            </a:r>
          </a:p>
          <a:p>
            <a:endParaRPr lang="en-US" altLang="ko-KR" sz="1100" dirty="0">
              <a:ea typeface="나눔스퀘어 Light" panose="020B0600000101010101"/>
            </a:endParaRPr>
          </a:p>
          <a:p>
            <a:r>
              <a:rPr lang="ko-KR" altLang="en-US" sz="1100" dirty="0">
                <a:ea typeface="나눔스퀘어 Light" panose="020B0600000101010101"/>
              </a:rPr>
              <a:t>이전</a:t>
            </a:r>
            <a:r>
              <a:rPr lang="en-US" altLang="ko-KR" sz="1100" dirty="0">
                <a:ea typeface="나눔스퀘어 Light" panose="020B0600000101010101"/>
              </a:rPr>
              <a:t> </a:t>
            </a:r>
            <a:r>
              <a:rPr lang="ko-KR" altLang="en-US" sz="1100" dirty="0">
                <a:ea typeface="나눔스퀘어 Light" panose="020B0600000101010101"/>
              </a:rPr>
              <a:t>해시</a:t>
            </a:r>
            <a:r>
              <a:rPr lang="en-US" altLang="ko-KR" sz="1100" dirty="0">
                <a:ea typeface="나눔스퀘어 Light" panose="020B0600000101010101"/>
              </a:rPr>
              <a:t>: 13BD2F96B</a:t>
            </a:r>
          </a:p>
          <a:p>
            <a:endParaRPr lang="en-US" altLang="ko-KR" sz="1100" dirty="0">
              <a:ea typeface="나눔스퀘어 Light" panose="020B0600000101010101"/>
            </a:endParaRPr>
          </a:p>
          <a:p>
            <a:r>
              <a:rPr lang="ko-KR" altLang="en-US" sz="1100" dirty="0">
                <a:ea typeface="나눔스퀘어 Light" panose="020B0600000101010101"/>
              </a:rPr>
              <a:t>해시</a:t>
            </a:r>
            <a:r>
              <a:rPr lang="en-US" altLang="ko-KR" sz="1100" dirty="0">
                <a:ea typeface="나눔스퀘어 Light" panose="020B0600000101010101"/>
              </a:rPr>
              <a:t>: 9BS423DF6</a:t>
            </a:r>
          </a:p>
          <a:p>
            <a:endParaRPr lang="en-US" altLang="ko-KR" sz="1100" dirty="0">
              <a:ea typeface="나눔스퀘어 Light" panose="020B0600000101010101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6783786" y="2117946"/>
            <a:ext cx="1492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ea typeface="나눔스퀘어 Light" panose="020B0600000101010101"/>
              </a:rPr>
              <a:t>세 번째 블록</a:t>
            </a:r>
            <a:endParaRPr lang="en-US" altLang="ko-KR" dirty="0">
              <a:ea typeface="나눔스퀘어 Light" panose="020B0600000101010101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9895419" y="2106738"/>
            <a:ext cx="1492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ea typeface="나눔스퀘어 Light" panose="020B0600000101010101"/>
              </a:rPr>
              <a:t>네 번째 블록</a:t>
            </a:r>
            <a:endParaRPr lang="en-US" altLang="ko-KR" dirty="0">
              <a:ea typeface="나눔스퀘어 Light" panose="020B0600000101010101"/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3518102" y="3207555"/>
            <a:ext cx="1581439" cy="3683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직선 화살표 연결선 47"/>
          <p:cNvCxnSpPr/>
          <p:nvPr/>
        </p:nvCxnSpPr>
        <p:spPr>
          <a:xfrm flipH="1">
            <a:off x="1449002" y="3458685"/>
            <a:ext cx="1983634" cy="250030"/>
          </a:xfrm>
          <a:prstGeom prst="straightConnector1">
            <a:avLst/>
          </a:prstGeom>
          <a:ln w="603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타원 49"/>
          <p:cNvSpPr/>
          <p:nvPr/>
        </p:nvSpPr>
        <p:spPr>
          <a:xfrm>
            <a:off x="6679143" y="3207555"/>
            <a:ext cx="1581439" cy="3683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1" name="직선 화살표 연결선 50"/>
          <p:cNvCxnSpPr/>
          <p:nvPr/>
        </p:nvCxnSpPr>
        <p:spPr>
          <a:xfrm flipH="1">
            <a:off x="4846821" y="3458685"/>
            <a:ext cx="1727758" cy="250030"/>
          </a:xfrm>
          <a:prstGeom prst="straightConnector1">
            <a:avLst/>
          </a:prstGeom>
          <a:ln w="603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/>
          <p:nvPr/>
        </p:nvCxnSpPr>
        <p:spPr>
          <a:xfrm flipH="1">
            <a:off x="8039984" y="3431068"/>
            <a:ext cx="1726316" cy="253711"/>
          </a:xfrm>
          <a:prstGeom prst="straightConnector1">
            <a:avLst/>
          </a:prstGeom>
          <a:ln w="603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타원 55"/>
          <p:cNvSpPr/>
          <p:nvPr/>
        </p:nvSpPr>
        <p:spPr>
          <a:xfrm>
            <a:off x="9902770" y="3207555"/>
            <a:ext cx="1581439" cy="3683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312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F2C246A-4A17-4A79-8B9B-B461BE4129C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E22CF468-E2EF-4A02-921F-7A35DAD2056B}"/>
              </a:ext>
            </a:extLst>
          </p:cNvPr>
          <p:cNvSpPr/>
          <p:nvPr/>
        </p:nvSpPr>
        <p:spPr>
          <a:xfrm>
            <a:off x="0" y="479504"/>
            <a:ext cx="5251450" cy="11931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5759D8-8F8B-4979-8C94-0D84AF9ACDBE}"/>
              </a:ext>
            </a:extLst>
          </p:cNvPr>
          <p:cNvSpPr txBox="1"/>
          <p:nvPr/>
        </p:nvSpPr>
        <p:spPr>
          <a:xfrm>
            <a:off x="-62959" y="660595"/>
            <a:ext cx="51603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b="1" spc="-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</a:t>
            </a:r>
            <a:r>
              <a:rPr lang="ko-KR" altLang="en-US" sz="4800" b="1" spc="-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분산</a:t>
            </a:r>
            <a:r>
              <a:rPr lang="en-US" altLang="ko-KR" sz="4800" b="1" spc="-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P2P </a:t>
            </a:r>
            <a:r>
              <a:rPr lang="ko-KR" altLang="en-US" sz="4800" b="1" spc="-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네트워크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81C75-8CD3-43DE-BCA0-2FCFB0BB3B74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4403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NFT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634EDF"/>
      </a:accent1>
      <a:accent2>
        <a:srgbClr val="B389CD"/>
      </a:accent2>
      <a:accent3>
        <a:srgbClr val="D9C4E6"/>
      </a:accent3>
      <a:accent4>
        <a:srgbClr val="FEDBBD"/>
      </a:accent4>
      <a:accent5>
        <a:srgbClr val="76D4F9"/>
      </a:accent5>
      <a:accent6>
        <a:srgbClr val="FFA4BE"/>
      </a:accent6>
      <a:hlink>
        <a:srgbClr val="262626"/>
      </a:hlink>
      <a:folHlink>
        <a:srgbClr val="262626"/>
      </a:folHlink>
    </a:clrScheme>
    <a:fontScheme name="Pretendard_">
      <a:majorFont>
        <a:latin typeface="Pretendard ExtraBold"/>
        <a:ea typeface="Pretendard ExtraBold"/>
        <a:cs typeface=""/>
      </a:majorFont>
      <a:minorFont>
        <a:latin typeface="Pretendar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2518</TotalTime>
  <Words>1220</Words>
  <Application>Microsoft Office PowerPoint</Application>
  <PresentationFormat>와이드스크린</PresentationFormat>
  <Paragraphs>187</Paragraphs>
  <Slides>19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5" baseType="lpstr">
      <vt:lpstr>Pretendard</vt:lpstr>
      <vt:lpstr>Pretendard ExtraBold</vt:lpstr>
      <vt:lpstr>나눔스퀘어 Light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kunwon</cp:lastModifiedBy>
  <cp:revision>76</cp:revision>
  <dcterms:created xsi:type="dcterms:W3CDTF">2022-04-17T01:01:21Z</dcterms:created>
  <dcterms:modified xsi:type="dcterms:W3CDTF">2023-05-02T05:14:53Z</dcterms:modified>
</cp:coreProperties>
</file>