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9" r:id="rId3"/>
    <p:sldId id="270" r:id="rId4"/>
    <p:sldId id="266" r:id="rId5"/>
    <p:sldId id="273" r:id="rId6"/>
    <p:sldId id="264" r:id="rId7"/>
    <p:sldId id="259" r:id="rId8"/>
    <p:sldId id="271" r:id="rId9"/>
    <p:sldId id="272" r:id="rId10"/>
    <p:sldId id="258" r:id="rId11"/>
    <p:sldId id="267" r:id="rId12"/>
    <p:sldId id="268" r:id="rId13"/>
    <p:sldId id="261" r:id="rId14"/>
    <p:sldId id="262" r:id="rId15"/>
    <p:sldId id="260" r:id="rId16"/>
    <p:sldId id="263"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4933" autoAdjust="0"/>
    <p:restoredTop sz="94660"/>
  </p:normalViewPr>
  <p:slideViewPr>
    <p:cSldViewPr snapToGrid="0" snapToObjects="1" showGuides="1">
      <p:cViewPr varScale="1">
        <p:scale>
          <a:sx n="88" d="100"/>
          <a:sy n="88" d="100"/>
        </p:scale>
        <p:origin x="-1760" y="-104"/>
      </p:cViewPr>
      <p:guideLst>
        <p:guide orient="horz" pos="2090"/>
        <p:guide pos="289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B6C0C9-C5A7-174A-921A-BF74A544A98E}" type="datetimeFigureOut">
              <a:rPr lang="en-US" smtClean="0"/>
              <a:t>10/9/17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0F9F39-453D-C44B-994F-AC90994FC4D4}" type="slidenum">
              <a:rPr lang="en-US" smtClean="0"/>
              <a:t>‹#›</a:t>
            </a:fld>
            <a:endParaRPr lang="en-US"/>
          </a:p>
        </p:txBody>
      </p:sp>
    </p:spTree>
    <p:extLst>
      <p:ext uri="{BB962C8B-B14F-4D97-AF65-F5344CB8AC3E}">
        <p14:creationId xmlns:p14="http://schemas.microsoft.com/office/powerpoint/2010/main" val="4161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2B0B1-D830-F74E-AA47-748DF8218B6A}" type="datetimeFigureOut">
              <a:rPr lang="en-US" smtClean="0"/>
              <a:t>10/9/17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784F34-B939-E54D-B9D0-476D8AD37A4F}" type="slidenum">
              <a:rPr lang="en-US" smtClean="0"/>
              <a:t>‹#›</a:t>
            </a:fld>
            <a:endParaRPr lang="en-US"/>
          </a:p>
        </p:txBody>
      </p:sp>
    </p:spTree>
    <p:extLst>
      <p:ext uri="{BB962C8B-B14F-4D97-AF65-F5344CB8AC3E}">
        <p14:creationId xmlns:p14="http://schemas.microsoft.com/office/powerpoint/2010/main" val="2658521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F7A81336-CB28-C548-BA01-7DB81B9C35C7}" type="slidenum">
              <a:rPr lang="en-US" sz="1200"/>
              <a:pPr eaLnBrk="1" fontAlgn="base" hangingPunct="1">
                <a:spcBef>
                  <a:spcPct val="0"/>
                </a:spcBef>
                <a:spcAft>
                  <a:spcPct val="0"/>
                </a:spcAft>
              </a:pPr>
              <a:t>5</a:t>
            </a:fld>
            <a:endParaRPr lang="en-US" sz="1200"/>
          </a:p>
        </p:txBody>
      </p:sp>
      <p:sp>
        <p:nvSpPr>
          <p:cNvPr id="30722"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latin typeface="Calibri" charset="0"/>
              </a:rPr>
              <a:t>To keep our dialogue in a shared context I suggest you think of the situation in four chunks.</a:t>
            </a:r>
          </a:p>
          <a:p>
            <a:pPr eaLnBrk="1" hangingPunct="1">
              <a:spcBef>
                <a:spcPct val="0"/>
              </a:spcBef>
            </a:pPr>
            <a:endParaRPr lang="en-US" sz="1400">
              <a:latin typeface="Calibri" charset="0"/>
            </a:endParaRPr>
          </a:p>
          <a:p>
            <a:pPr eaLnBrk="1" hangingPunct="1">
              <a:spcBef>
                <a:spcPct val="0"/>
              </a:spcBef>
            </a:pPr>
            <a:r>
              <a:rPr lang="en-US" sz="1400">
                <a:latin typeface="Calibri" charset="0"/>
              </a:rPr>
              <a:t>First is the Stakeholder – Problematic Situation couple wherein the tension causes angst. </a:t>
            </a:r>
          </a:p>
          <a:p>
            <a:pPr eaLnBrk="1" hangingPunct="1">
              <a:spcBef>
                <a:spcPct val="0"/>
              </a:spcBef>
            </a:pPr>
            <a:endParaRPr lang="en-US" sz="1400">
              <a:latin typeface="Calibri" charset="0"/>
            </a:endParaRPr>
          </a:p>
          <a:p>
            <a:pPr eaLnBrk="1" hangingPunct="1">
              <a:spcBef>
                <a:spcPct val="0"/>
              </a:spcBef>
            </a:pPr>
            <a:r>
              <a:rPr lang="en-US" sz="1400">
                <a:latin typeface="Calibri" charset="0"/>
              </a:rPr>
              <a:t>Second, the stakeholders engage a system engineering cadre to analyze the tension.</a:t>
            </a:r>
          </a:p>
          <a:p>
            <a:pPr eaLnBrk="1" hangingPunct="1">
              <a:spcBef>
                <a:spcPct val="0"/>
              </a:spcBef>
            </a:pPr>
            <a:endParaRPr lang="en-US" sz="1400">
              <a:latin typeface="Calibri" charset="0"/>
            </a:endParaRPr>
          </a:p>
          <a:p>
            <a:pPr eaLnBrk="1" hangingPunct="1">
              <a:spcBef>
                <a:spcPct val="0"/>
              </a:spcBef>
            </a:pPr>
            <a:r>
              <a:rPr lang="en-US" sz="1400">
                <a:latin typeface="Calibri" charset="0"/>
              </a:rPr>
              <a:t>Third, the system engineering cadre clarifies the languages, generates a prescriptive model of a system that will intervene and mediate the tensions then converges creativity to closure during the balance of system development. Also, this SE cadre is honor bound to specify the T&amp;E that will demonstrate the limits of the stakeholder-chosen Measures of Effectiveness. </a:t>
            </a:r>
          </a:p>
          <a:p>
            <a:pPr eaLnBrk="1" hangingPunct="1">
              <a:spcBef>
                <a:spcPct val="0"/>
              </a:spcBef>
            </a:pPr>
            <a:endParaRPr lang="en-US" sz="1400">
              <a:latin typeface="Calibri" charset="0"/>
            </a:endParaRPr>
          </a:p>
          <a:p>
            <a:pPr eaLnBrk="1" hangingPunct="1">
              <a:spcBef>
                <a:spcPct val="0"/>
              </a:spcBef>
            </a:pPr>
            <a:r>
              <a:rPr lang="en-US" sz="1400">
                <a:latin typeface="Calibri" charset="0"/>
              </a:rPr>
              <a:t>Fourth, the intervention system is activated and interacts with both stakeholders and problematic situation to  create an acceptable relationship between those two entities.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400" dirty="0" smtClean="0">
                <a:ea typeface="+mn-ea"/>
                <a:cs typeface="+mn-cs"/>
              </a:rPr>
              <a:t>You should be aware of at least four fallacies regarding T&amp;E. </a:t>
            </a:r>
          </a:p>
          <a:p>
            <a:pPr indent="284163" eaLnBrk="1" fontAlgn="auto" hangingPunct="1">
              <a:spcBef>
                <a:spcPts val="0"/>
              </a:spcBef>
              <a:spcAft>
                <a:spcPts val="0"/>
              </a:spcAft>
              <a:defRPr/>
            </a:pPr>
            <a:endParaRPr lang="en-US" sz="1400" dirty="0" smtClean="0">
              <a:ea typeface="+mn-ea"/>
              <a:cs typeface="+mn-cs"/>
            </a:endParaRPr>
          </a:p>
          <a:p>
            <a:pPr indent="284163" eaLnBrk="1" fontAlgn="auto" hangingPunct="1">
              <a:spcBef>
                <a:spcPts val="0"/>
              </a:spcBef>
              <a:spcAft>
                <a:spcPts val="0"/>
              </a:spcAft>
              <a:defRPr/>
            </a:pPr>
            <a:r>
              <a:rPr lang="en-US" sz="1400" dirty="0" smtClean="0">
                <a:ea typeface="+mn-ea"/>
                <a:cs typeface="+mn-cs"/>
              </a:rPr>
              <a:t>Simulation is being increasingly touted as a way to accelerate and confirm designs. However, please be aware of the frequent caution by Prof. Jay Forrester, MIT, father of System Dynamics.</a:t>
            </a:r>
          </a:p>
          <a:p>
            <a:pPr indent="284163" eaLnBrk="1" fontAlgn="auto" hangingPunct="1">
              <a:spcBef>
                <a:spcPts val="0"/>
              </a:spcBef>
              <a:spcAft>
                <a:spcPts val="0"/>
              </a:spcAft>
              <a:defRPr/>
            </a:pPr>
            <a:r>
              <a:rPr lang="en-US" sz="1400" dirty="0" smtClean="0">
                <a:ea typeface="+mn-ea"/>
                <a:cs typeface="+mn-cs"/>
              </a:rPr>
              <a:t>Secondly,</a:t>
            </a:r>
            <a:r>
              <a:rPr lang="en-US" sz="1400" dirty="0"/>
              <a:t> Proof of </a:t>
            </a:r>
            <a:r>
              <a:rPr lang="en-US" sz="1400" dirty="0" smtClean="0"/>
              <a:t>Correctness is not the goal. W</a:t>
            </a:r>
            <a:r>
              <a:rPr lang="en-US" sz="1400" dirty="0" smtClean="0">
                <a:ea typeface="+mn-ea"/>
                <a:cs typeface="+mn-cs"/>
              </a:rPr>
              <a:t>e test to determine Fit for Purpose. </a:t>
            </a:r>
            <a:endParaRPr lang="en-US" sz="1400" dirty="0">
              <a:ea typeface="+mn-ea"/>
              <a:cs typeface="+mn-cs"/>
            </a:endParaRPr>
          </a:p>
          <a:p>
            <a:pPr indent="284163" eaLnBrk="1" fontAlgn="auto" hangingPunct="1">
              <a:spcBef>
                <a:spcPts val="0"/>
              </a:spcBef>
              <a:spcAft>
                <a:spcPts val="0"/>
              </a:spcAft>
              <a:defRPr/>
            </a:pPr>
            <a:r>
              <a:rPr lang="en-US" sz="1400" dirty="0" smtClean="0">
                <a:ea typeface="+mn-ea"/>
                <a:cs typeface="+mn-cs"/>
              </a:rPr>
              <a:t>Third, when we test against a contrived situation then the fidelity of that situation to the anticipated real situation must be determined and test results discounted accordingly.</a:t>
            </a:r>
          </a:p>
          <a:p>
            <a:pPr indent="284163" eaLnBrk="1" fontAlgn="auto" hangingPunct="1">
              <a:spcBef>
                <a:spcPts val="0"/>
              </a:spcBef>
              <a:spcAft>
                <a:spcPts val="0"/>
              </a:spcAft>
              <a:defRPr/>
            </a:pPr>
            <a:r>
              <a:rPr lang="en-US" sz="1400" dirty="0" smtClean="0">
                <a:ea typeface="+mn-ea"/>
                <a:cs typeface="+mn-cs"/>
              </a:rPr>
              <a:t>Finally, beware of re-use. A component that worked fine yesterday may not work if included in with components that were not involved yesterday.</a:t>
            </a:r>
          </a:p>
          <a:p>
            <a:pPr eaLnBrk="1" fontAlgn="auto" hangingPunct="1">
              <a:spcBef>
                <a:spcPts val="0"/>
              </a:spcBef>
              <a:spcAft>
                <a:spcPts val="0"/>
              </a:spcAft>
              <a:defRPr/>
            </a:pPr>
            <a:endParaRPr lang="en-US" sz="1400" dirty="0">
              <a:ea typeface="+mn-ea"/>
              <a:cs typeface="+mn-cs"/>
            </a:endParaRPr>
          </a:p>
        </p:txBody>
      </p:sp>
      <p:sp>
        <p:nvSpPr>
          <p:cNvPr id="778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2CB5DE00-AC24-6045-8D83-5A9A6AD5821D}" type="slidenum">
              <a:rPr lang="en-US" sz="1200"/>
              <a:pPr eaLnBrk="1" fontAlgn="base" hangingPunct="1">
                <a:spcBef>
                  <a:spcPct val="0"/>
                </a:spcBef>
                <a:spcAft>
                  <a:spcPct val="0"/>
                </a:spcAft>
              </a:pPr>
              <a:t>16</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400" dirty="0" smtClean="0">
                <a:ea typeface="+mn-ea"/>
                <a:cs typeface="+mn-cs"/>
              </a:rPr>
              <a:t>Thank you.</a:t>
            </a:r>
          </a:p>
          <a:p>
            <a:pPr indent="334963" eaLnBrk="1" fontAlgn="auto" hangingPunct="1">
              <a:spcBef>
                <a:spcPts val="0"/>
              </a:spcBef>
              <a:spcAft>
                <a:spcPts val="0"/>
              </a:spcAft>
              <a:defRPr/>
            </a:pPr>
            <a:endParaRPr lang="en-US" sz="1400" dirty="0" smtClean="0">
              <a:ea typeface="+mn-ea"/>
              <a:cs typeface="+mn-cs"/>
            </a:endParaRPr>
          </a:p>
          <a:p>
            <a:pPr eaLnBrk="1" fontAlgn="auto" hangingPunct="1">
              <a:spcBef>
                <a:spcPts val="0"/>
              </a:spcBef>
              <a:spcAft>
                <a:spcPts val="0"/>
              </a:spcAft>
              <a:defRPr/>
            </a:pPr>
            <a:r>
              <a:rPr lang="en-US" sz="1400" dirty="0" smtClean="0">
                <a:ea typeface="+mn-ea"/>
                <a:cs typeface="+mn-cs"/>
              </a:rPr>
              <a:t>The agenda I propose will address the What, Why, Who, How, When and Where of Test and Evaluation. </a:t>
            </a:r>
          </a:p>
          <a:p>
            <a:pPr eaLnBrk="1" fontAlgn="auto" hangingPunct="1">
              <a:spcBef>
                <a:spcPts val="0"/>
              </a:spcBef>
              <a:spcAft>
                <a:spcPts val="0"/>
              </a:spcAft>
              <a:defRPr/>
            </a:pPr>
            <a:endParaRPr lang="en-US" sz="1400" dirty="0" smtClean="0">
              <a:ea typeface="+mn-ea"/>
              <a:cs typeface="+mn-cs"/>
            </a:endParaRPr>
          </a:p>
          <a:p>
            <a:pPr eaLnBrk="1" fontAlgn="auto" hangingPunct="1">
              <a:spcBef>
                <a:spcPts val="0"/>
              </a:spcBef>
              <a:spcAft>
                <a:spcPts val="0"/>
              </a:spcAft>
              <a:defRPr/>
            </a:pPr>
            <a:r>
              <a:rPr lang="en-US" sz="1400" dirty="0" smtClean="0">
                <a:ea typeface="+mn-ea"/>
                <a:cs typeface="+mn-cs"/>
              </a:rPr>
              <a:t>This will range from Test and Evaluation </a:t>
            </a:r>
          </a:p>
          <a:p>
            <a:pPr marL="396875" indent="-173038" eaLnBrk="1" fontAlgn="auto" hangingPunct="1">
              <a:spcBef>
                <a:spcPts val="0"/>
              </a:spcBef>
              <a:spcAft>
                <a:spcPts val="0"/>
              </a:spcAft>
              <a:buFont typeface="Arial"/>
              <a:buChar char="•"/>
              <a:defRPr/>
            </a:pPr>
            <a:r>
              <a:rPr lang="en-US" sz="1400" dirty="0" smtClean="0">
                <a:ea typeface="+mn-ea"/>
                <a:cs typeface="+mn-cs"/>
              </a:rPr>
              <a:t>of an individual,</a:t>
            </a:r>
          </a:p>
          <a:p>
            <a:pPr marL="396875" indent="-173038" eaLnBrk="1" fontAlgn="auto" hangingPunct="1">
              <a:spcBef>
                <a:spcPts val="0"/>
              </a:spcBef>
              <a:spcAft>
                <a:spcPts val="0"/>
              </a:spcAft>
              <a:buFont typeface="Arial"/>
              <a:buChar char="•"/>
              <a:defRPr/>
            </a:pPr>
            <a:r>
              <a:rPr lang="en-US" sz="1400" dirty="0" smtClean="0">
                <a:ea typeface="+mn-ea"/>
                <a:cs typeface="+mn-cs"/>
              </a:rPr>
              <a:t>of machines (such as this NASCAR vehicle in a wind tunnel rolling on a belt that is moving at 180 mph in order to discover ground effects),</a:t>
            </a:r>
          </a:p>
          <a:p>
            <a:pPr marL="396875" indent="-173038" eaLnBrk="1" fontAlgn="auto" hangingPunct="1">
              <a:spcBef>
                <a:spcPts val="0"/>
              </a:spcBef>
              <a:spcAft>
                <a:spcPts val="0"/>
              </a:spcAft>
              <a:buFont typeface="Arial"/>
              <a:buChar char="•"/>
              <a:defRPr/>
            </a:pPr>
            <a:r>
              <a:rPr lang="en-US" sz="1400" dirty="0" smtClean="0">
                <a:ea typeface="+mn-ea"/>
                <a:cs typeface="+mn-cs"/>
              </a:rPr>
              <a:t>of individuals collaborating on a previously defined task and </a:t>
            </a:r>
          </a:p>
          <a:p>
            <a:pPr marL="396875" indent="-173038" eaLnBrk="1" fontAlgn="auto" hangingPunct="1">
              <a:spcBef>
                <a:spcPts val="0"/>
              </a:spcBef>
              <a:spcAft>
                <a:spcPts val="0"/>
              </a:spcAft>
              <a:buFont typeface="Arial"/>
              <a:buChar char="•"/>
              <a:defRPr/>
            </a:pPr>
            <a:r>
              <a:rPr lang="en-US" sz="1400" dirty="0" smtClean="0">
                <a:ea typeface="+mn-ea"/>
                <a:cs typeface="+mn-cs"/>
              </a:rPr>
              <a:t>of several individuals co-learning in a dynamic situation.</a:t>
            </a:r>
          </a:p>
          <a:p>
            <a:pPr marL="396875" indent="-173038" eaLnBrk="1" fontAlgn="auto" hangingPunct="1">
              <a:spcBef>
                <a:spcPts val="0"/>
              </a:spcBef>
              <a:spcAft>
                <a:spcPts val="0"/>
              </a:spcAft>
              <a:buFont typeface="Arial"/>
              <a:buChar char="•"/>
              <a:defRPr/>
            </a:pPr>
            <a:endParaRPr lang="en-US" sz="1400" dirty="0">
              <a:ea typeface="+mn-ea"/>
              <a:cs typeface="+mn-cs"/>
            </a:endParaRPr>
          </a:p>
          <a:p>
            <a:pPr eaLnBrk="1" fontAlgn="auto" hangingPunct="1">
              <a:spcBef>
                <a:spcPts val="0"/>
              </a:spcBef>
              <a:spcAft>
                <a:spcPts val="0"/>
              </a:spcAft>
              <a:defRPr/>
            </a:pPr>
            <a:r>
              <a:rPr lang="en-US" sz="1400" dirty="0" smtClean="0">
                <a:ea typeface="+mn-ea"/>
                <a:cs typeface="+mn-cs"/>
              </a:rPr>
              <a:t>The latter approximates the activity of System Engineering, a system that also needs to be tested and evaluated.</a:t>
            </a:r>
          </a:p>
          <a:p>
            <a:pPr eaLnBrk="1" fontAlgn="auto" hangingPunct="1">
              <a:spcBef>
                <a:spcPts val="0"/>
              </a:spcBef>
              <a:spcAft>
                <a:spcPts val="0"/>
              </a:spcAft>
              <a:defRPr/>
            </a:pPr>
            <a:endParaRPr lang="en-US" sz="1400" dirty="0">
              <a:ea typeface="+mn-ea"/>
              <a:cs typeface="+mn-cs"/>
            </a:endParaRPr>
          </a:p>
          <a:p>
            <a:pPr eaLnBrk="1" fontAlgn="auto" hangingPunct="1">
              <a:spcBef>
                <a:spcPts val="0"/>
              </a:spcBef>
              <a:spcAft>
                <a:spcPts val="0"/>
              </a:spcAft>
              <a:defRPr/>
            </a:pPr>
            <a:r>
              <a:rPr lang="en-US" sz="1400" dirty="0" smtClean="0">
                <a:ea typeface="+mn-ea"/>
                <a:cs typeface="+mn-cs"/>
              </a:rPr>
              <a:t>Yes, that means you. And I will tell you why in a few minutes.</a:t>
            </a:r>
            <a:endParaRPr lang="en-US" sz="1400" dirty="0">
              <a:ea typeface="+mn-ea"/>
              <a:cs typeface="+mn-cs"/>
            </a:endParaRP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176DB49-2A18-234C-B5D7-25130C980ADB}" type="slidenum">
              <a:rPr lang="en-US" sz="1200"/>
              <a:pPr eaLnBrk="1" fontAlgn="base" hangingPunct="1">
                <a:spcBef>
                  <a:spcPct val="0"/>
                </a:spcBef>
                <a:spcAft>
                  <a:spcPct val="0"/>
                </a:spcAft>
              </a:pPr>
              <a:t>6</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latin typeface="Calibri" charset="0"/>
              </a:rPr>
              <a:t>I apologize if it hurts your feelings but we cannot escape the fact that a system model is a hypothesis formulated by only partially informed people who, like other people, have a finite likelihood of error In their decisions. </a:t>
            </a:r>
          </a:p>
          <a:p>
            <a:pPr eaLnBrk="1" hangingPunct="1">
              <a:spcBef>
                <a:spcPct val="0"/>
              </a:spcBef>
            </a:pPr>
            <a:endParaRPr lang="en-US" sz="1400">
              <a:latin typeface="Calibri" charset="0"/>
            </a:endParaRPr>
          </a:p>
          <a:p>
            <a:pPr eaLnBrk="1" hangingPunct="1">
              <a:spcBef>
                <a:spcPct val="0"/>
              </a:spcBef>
            </a:pPr>
            <a:r>
              <a:rPr lang="en-US" sz="1400">
                <a:latin typeface="Calibri" charset="0"/>
              </a:rPr>
              <a:t>Would you be surprised if the error rate was 1 in 17 assertions?</a:t>
            </a: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DE41C682-D502-9C42-80A7-20D78CC2D4BD}" type="slidenum">
              <a:rPr lang="en-US" sz="1200"/>
              <a:pPr eaLnBrk="1" fontAlgn="base" hangingPunct="1">
                <a:spcBef>
                  <a:spcPct val="0"/>
                </a:spcBef>
                <a:spcAft>
                  <a:spcPct val="0"/>
                </a:spcAft>
              </a:pPr>
              <a:t>7</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latin typeface="Calibri" charset="0"/>
              </a:rPr>
              <a:t>The roots of your faults are three-fold.</a:t>
            </a:r>
          </a:p>
          <a:p>
            <a:pPr eaLnBrk="1" hangingPunct="1">
              <a:spcBef>
                <a:spcPct val="0"/>
              </a:spcBef>
            </a:pPr>
            <a:endParaRPr lang="en-US" sz="1400">
              <a:latin typeface="Calibri" charset="0"/>
            </a:endParaRPr>
          </a:p>
          <a:p>
            <a:pPr eaLnBrk="1" hangingPunct="1">
              <a:spcBef>
                <a:spcPct val="0"/>
              </a:spcBef>
            </a:pPr>
            <a:r>
              <a:rPr lang="en-US" sz="1400">
                <a:latin typeface="Calibri" charset="0"/>
              </a:rPr>
              <a:t>First is the degree of Extent, Variety and Ambiguity in the problem system.</a:t>
            </a:r>
          </a:p>
          <a:p>
            <a:pPr eaLnBrk="1" hangingPunct="1">
              <a:spcBef>
                <a:spcPct val="0"/>
              </a:spcBef>
            </a:pPr>
            <a:endParaRPr lang="en-US" sz="1400">
              <a:latin typeface="Calibri" charset="0"/>
            </a:endParaRPr>
          </a:p>
          <a:p>
            <a:pPr eaLnBrk="1" hangingPunct="1">
              <a:spcBef>
                <a:spcPct val="0"/>
              </a:spcBef>
            </a:pPr>
            <a:r>
              <a:rPr lang="en-US" sz="1400">
                <a:latin typeface="Calibri" charset="0"/>
              </a:rPr>
              <a:t>The second is your competency levels, your standard of care, particularly your quality ethic, and your interpersonal style as we will discuss in a later chart.</a:t>
            </a:r>
          </a:p>
          <a:p>
            <a:pPr eaLnBrk="1" hangingPunct="1">
              <a:spcBef>
                <a:spcPct val="0"/>
              </a:spcBef>
            </a:pPr>
            <a:endParaRPr lang="en-US" sz="1400">
              <a:latin typeface="Calibri" charset="0"/>
            </a:endParaRPr>
          </a:p>
          <a:p>
            <a:pPr eaLnBrk="1" hangingPunct="1">
              <a:spcBef>
                <a:spcPct val="0"/>
              </a:spcBef>
            </a:pPr>
            <a:r>
              <a:rPr lang="en-US" sz="1400">
                <a:latin typeface="Calibri" charset="0"/>
              </a:rPr>
              <a:t>The third is the number of translations and transformations that a system model goes through from Identification of system need to Operational Whole system.</a:t>
            </a: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B720AA29-B5AC-0443-8446-EA8148AE13CA}" type="slidenum">
              <a:rPr lang="en-US" sz="1200"/>
              <a:pPr eaLnBrk="1" fontAlgn="base" hangingPunct="1">
                <a:spcBef>
                  <a:spcPct val="0"/>
                </a:spcBef>
                <a:spcAft>
                  <a:spcPct val="0"/>
                </a:spcAft>
              </a:pPr>
              <a:t>10</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AD64283-2AB8-B749-B00A-4F115FBD4935}" type="slidenum">
              <a:rPr lang="en-US" sz="1200">
                <a:latin typeface="Arial" charset="0"/>
              </a:rPr>
              <a:pPr eaLnBrk="1" fontAlgn="base" hangingPunct="1">
                <a:spcBef>
                  <a:spcPct val="0"/>
                </a:spcBef>
                <a:spcAft>
                  <a:spcPct val="0"/>
                </a:spcAft>
              </a:pPr>
              <a:t>11</a:t>
            </a:fld>
            <a:endParaRPr lang="en-US" sz="1200">
              <a:latin typeface="Arial" charset="0"/>
            </a:endParaRPr>
          </a:p>
        </p:txBody>
      </p:sp>
      <p:sp>
        <p:nvSpPr>
          <p:cNvPr id="164866"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4867" name="Rectangle 3"/>
          <p:cNvSpPr>
            <a:spLocks noGrp="1" noChangeArrowheads="1"/>
          </p:cNvSpPr>
          <p:nvPr>
            <p:ph type="body" idx="1"/>
          </p:nvPr>
        </p:nvSpPr>
        <p:spPr bwMode="auto">
          <a:xfrm>
            <a:off x="520700" y="4302125"/>
            <a:ext cx="5976938" cy="4551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730" tIns="44865" rIns="89730" bIns="44865" numCol="1" anchor="t" anchorCtr="0" compatLnSpc="1">
            <a:prstTxWarp prst="textNoShape">
              <a:avLst/>
            </a:prstTxWarp>
          </a:bodyPr>
          <a:lstStyle/>
          <a:p>
            <a:pPr indent="228600" eaLnBrk="1" hangingPunct="1">
              <a:lnSpc>
                <a:spcPct val="90000"/>
              </a:lnSpc>
              <a:spcBef>
                <a:spcPct val="0"/>
              </a:spcBef>
            </a:pPr>
            <a:r>
              <a:rPr lang="en-US" sz="1400">
                <a:solidFill>
                  <a:srgbClr val="000000"/>
                </a:solidFill>
                <a:latin typeface="Calibri" charset="0"/>
              </a:rPr>
              <a:t>This chart indicates the results of applying Prof. Rudolph Starkermann</a:t>
            </a:r>
            <a:r>
              <a:rPr lang="ja-JP" altLang="en-US" sz="1400">
                <a:solidFill>
                  <a:srgbClr val="000000"/>
                </a:solidFill>
                <a:latin typeface="Calibri" charset="0"/>
              </a:rPr>
              <a:t>’</a:t>
            </a:r>
            <a:r>
              <a:rPr lang="en-US" altLang="ja-JP" sz="1400">
                <a:solidFill>
                  <a:srgbClr val="000000"/>
                </a:solidFill>
                <a:latin typeface="Calibri" charset="0"/>
              </a:rPr>
              <a:t>s model of the relative achievement of a workgroup as a function of workgroup size and style Among humans the characteristic curve is non-linear [loss is proportional to n(n-1)/2].  A key point is that a workgroup size of more than 4 is the point of diminishing marginal utility.</a:t>
            </a:r>
          </a:p>
          <a:p>
            <a:pPr indent="228600" eaLnBrk="1" hangingPunct="1">
              <a:lnSpc>
                <a:spcPct val="90000"/>
              </a:lnSpc>
              <a:spcBef>
                <a:spcPct val="0"/>
              </a:spcBef>
            </a:pPr>
            <a:r>
              <a:rPr lang="en-US" sz="1400">
                <a:solidFill>
                  <a:srgbClr val="000000"/>
                </a:solidFill>
                <a:latin typeface="Calibri" charset="0"/>
              </a:rPr>
              <a:t>Another factor is even more dramatic.  That is the effect of interpersonal style within the group.  Excellent style can outperform poor style by over five fold.</a:t>
            </a:r>
          </a:p>
          <a:p>
            <a:pPr indent="228600" eaLnBrk="1" hangingPunct="1">
              <a:lnSpc>
                <a:spcPct val="90000"/>
              </a:lnSpc>
              <a:spcBef>
                <a:spcPct val="0"/>
              </a:spcBef>
            </a:pPr>
            <a:r>
              <a:rPr lang="en-US" sz="1400">
                <a:solidFill>
                  <a:srgbClr val="000000"/>
                </a:solidFill>
                <a:latin typeface="Calibri" charset="0"/>
              </a:rPr>
              <a:t>Prof. Starkerman has identified ten other factors that come in to play between any two or more people but size and interpersonal style are the more dominant.</a:t>
            </a:r>
          </a:p>
          <a:p>
            <a:pPr indent="228600" eaLnBrk="1" hangingPunct="1">
              <a:lnSpc>
                <a:spcPct val="90000"/>
              </a:lnSpc>
              <a:spcBef>
                <a:spcPct val="0"/>
              </a:spcBef>
            </a:pPr>
            <a:r>
              <a:rPr lang="en-US" sz="1400">
                <a:solidFill>
                  <a:srgbClr val="000000"/>
                </a:solidFill>
                <a:latin typeface="Calibri" charset="0"/>
              </a:rPr>
              <a:t>In my experience most SE efforts operate somewhat below Anxious and insincere. </a:t>
            </a:r>
          </a:p>
          <a:p>
            <a:pPr indent="228600" eaLnBrk="1" hangingPunct="1">
              <a:lnSpc>
                <a:spcPct val="90000"/>
              </a:lnSpc>
              <a:spcBef>
                <a:spcPct val="0"/>
              </a:spcBef>
            </a:pPr>
            <a:r>
              <a:rPr lang="en-US" sz="1400">
                <a:solidFill>
                  <a:srgbClr val="000000"/>
                </a:solidFill>
                <a:latin typeface="Calibri" charset="0"/>
              </a:rPr>
              <a:t>At any rate, as the goal-seeking mode is instilled in participants they acquire the ability to a co-learn and co-evolve in smaller groups which seems to simultaneously avoid corrosive interpersonal style conflicts.  As a result, increasingly difficult pursuit challenges are met with relatively less cost of the controller.  This is change proficiency.</a:t>
            </a:r>
            <a:endParaRPr lang="en-US" sz="1400" b="1">
              <a:solidFill>
                <a:srgbClr val="000000"/>
              </a:solidFill>
              <a:latin typeface="Calibri" charset="0"/>
            </a:endParaRPr>
          </a:p>
          <a:p>
            <a:pPr indent="228600" eaLnBrk="1" hangingPunct="1">
              <a:lnSpc>
                <a:spcPct val="90000"/>
              </a:lnSpc>
              <a:spcBef>
                <a:spcPct val="0"/>
              </a:spcBef>
            </a:pPr>
            <a:r>
              <a:rPr lang="en-US" sz="1400" b="1">
                <a:solidFill>
                  <a:srgbClr val="000000"/>
                </a:solidFill>
                <a:latin typeface="Calibri" charset="0"/>
              </a:rPr>
              <a:t>Note:</a:t>
            </a:r>
            <a:r>
              <a:rPr lang="en-US" sz="1400">
                <a:solidFill>
                  <a:srgbClr val="000000"/>
                </a:solidFill>
                <a:latin typeface="Calibri" charset="0"/>
              </a:rPr>
              <a:t>  Do not extrapolate these curves.  The situation deteriorates rapidly beyond the 15 to 20 person range.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47ED6B27-994E-4B48-801A-F393CFBE4145}" type="slidenum">
              <a:rPr lang="en-US" sz="1200">
                <a:latin typeface="Arial" charset="0"/>
              </a:rPr>
              <a:pPr eaLnBrk="1" fontAlgn="base" hangingPunct="1">
                <a:spcBef>
                  <a:spcPct val="0"/>
                </a:spcBef>
                <a:spcAft>
                  <a:spcPct val="0"/>
                </a:spcAft>
              </a:pPr>
              <a:t>12</a:t>
            </a:fld>
            <a:endParaRPr lang="en-US" sz="1200">
              <a:latin typeface="Arial" charset="0"/>
            </a:endParaRPr>
          </a:p>
        </p:txBody>
      </p:sp>
      <p:sp>
        <p:nvSpPr>
          <p:cNvPr id="166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6915" name="Rectangle 3"/>
          <p:cNvSpPr>
            <a:spLocks noGrp="1" noChangeArrowheads="1"/>
          </p:cNvSpPr>
          <p:nvPr>
            <p:ph type="body" idx="1"/>
          </p:nvPr>
        </p:nvSpPr>
        <p:spPr bwMode="auto">
          <a:xfrm>
            <a:off x="457200" y="4343400"/>
            <a:ext cx="6032500" cy="4799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latin typeface="Calibri" charset="0"/>
              </a:rPr>
              <a:t>Here is one facet of Prof. Starkermann</a:t>
            </a:r>
            <a:r>
              <a:rPr lang="ja-JP" altLang="en-US" sz="1600">
                <a:latin typeface="Calibri" charset="0"/>
              </a:rPr>
              <a:t>’</a:t>
            </a:r>
            <a:r>
              <a:rPr lang="en-US" altLang="ja-JP" sz="1600">
                <a:latin typeface="Calibri" charset="0"/>
              </a:rPr>
              <a:t>s actual model.  U1 and U2 indicate the goals of Person 1 and Person 2 respectively.  G indicates the Gain or Will Power of each.  Each has a big control loop through which the effects of last choices and actions affect the perception of goal achievement thus the preference for next choice and action.  Of course Disturbances happen. These come into play such that a disturbance has less effect on a person with high will power than on one with lesser will power.  </a:t>
            </a:r>
          </a:p>
          <a:p>
            <a:pPr eaLnBrk="1" hangingPunct="1">
              <a:spcBef>
                <a:spcPct val="0"/>
              </a:spcBef>
            </a:pPr>
            <a:r>
              <a:rPr lang="en-US" sz="1600">
                <a:latin typeface="Calibri" charset="0"/>
              </a:rPr>
              <a:t>Now comes the interesting part.  See all these cross feeds.  There are two kinds.  Toward the bottom are ones that are motivated by unconscious attitudes. Each of you have an attitude toward others. Interestingly your attitude can be perceived by others even though you are unaware of it.</a:t>
            </a:r>
          </a:p>
          <a:p>
            <a:pPr eaLnBrk="1" hangingPunct="1">
              <a:spcBef>
                <a:spcPct val="0"/>
              </a:spcBef>
            </a:pPr>
            <a:r>
              <a:rPr lang="en-US" sz="1600">
                <a:latin typeface="Calibri" charset="0"/>
              </a:rPr>
              <a:t>The upper two sets of crossfeeds are conscious and are motivated by observation and interaction.</a:t>
            </a:r>
          </a:p>
          <a:p>
            <a:pPr eaLnBrk="1" hangingPunct="1">
              <a:spcBef>
                <a:spcPct val="0"/>
              </a:spcBef>
            </a:pPr>
            <a:r>
              <a:rPr lang="en-US" sz="1600">
                <a:latin typeface="Calibri" charset="0"/>
              </a:rPr>
              <a:t>The pattern of signals on these paths is not stationary.  Two people can start out working reasonably collaboratively and become quite combative.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0" name="Notes Placeholder 2"/>
          <p:cNvSpPr>
            <a:spLocks noGrp="1"/>
          </p:cNvSpPr>
          <p:nvPr>
            <p:ph type="body" idx="1"/>
          </p:nvPr>
        </p:nvSpPr>
        <p:spPr bwMode="auto">
          <a:xfrm>
            <a:off x="685800" y="4211638"/>
            <a:ext cx="5583238" cy="3997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latin typeface="Calibri" charset="0"/>
              </a:rPr>
              <a:t>When things don’t happen as planned, as is usually the case, Situation Assessment and Convergence are key capabilities. </a:t>
            </a:r>
          </a:p>
          <a:p>
            <a:pPr eaLnBrk="1" hangingPunct="1">
              <a:spcBef>
                <a:spcPct val="0"/>
              </a:spcBef>
            </a:pPr>
            <a:endParaRPr lang="en-US" sz="1400">
              <a:latin typeface="Calibri" charset="0"/>
            </a:endParaRPr>
          </a:p>
          <a:p>
            <a:pPr eaLnBrk="1" hangingPunct="1">
              <a:spcBef>
                <a:spcPct val="0"/>
              </a:spcBef>
            </a:pPr>
            <a:r>
              <a:rPr lang="en-US" sz="1400">
                <a:latin typeface="Calibri" charset="0"/>
              </a:rPr>
              <a:t>Three kinds of changes may be necessary, Adjust gradients on the relationships, Re-arrange pattern of relationships and Co-align content. </a:t>
            </a:r>
          </a:p>
          <a:p>
            <a:pPr eaLnBrk="1" hangingPunct="1">
              <a:spcBef>
                <a:spcPct val="0"/>
              </a:spcBef>
            </a:pPr>
            <a:endParaRPr lang="en-US" sz="1400">
              <a:latin typeface="Calibri" charset="0"/>
            </a:endParaRPr>
          </a:p>
          <a:p>
            <a:pPr eaLnBrk="1" hangingPunct="1">
              <a:spcBef>
                <a:spcPct val="0"/>
              </a:spcBef>
            </a:pPr>
            <a:r>
              <a:rPr lang="en-US" sz="1400">
                <a:latin typeface="Calibri" charset="0"/>
              </a:rPr>
              <a:t>When a change is made, several types of constraints must be honored, else the unintended consequences can be severe.</a:t>
            </a:r>
          </a:p>
          <a:p>
            <a:pPr eaLnBrk="1" hangingPunct="1">
              <a:spcBef>
                <a:spcPct val="0"/>
              </a:spcBef>
            </a:pPr>
            <a:endParaRPr lang="en-US" sz="1400">
              <a:latin typeface="Calibri" charset="0"/>
            </a:endParaRPr>
          </a:p>
          <a:p>
            <a:pPr eaLnBrk="1" hangingPunct="1">
              <a:spcBef>
                <a:spcPct val="0"/>
              </a:spcBef>
            </a:pPr>
            <a:r>
              <a:rPr lang="en-US" sz="1400">
                <a:latin typeface="Calibri" charset="0"/>
              </a:rPr>
              <a:t>Most of us are familiar with the conservation of mass, momentum and energy as a physical constraint on the dynamics of change. </a:t>
            </a:r>
          </a:p>
          <a:p>
            <a:pPr eaLnBrk="1" hangingPunct="1">
              <a:spcBef>
                <a:spcPct val="0"/>
              </a:spcBef>
            </a:pPr>
            <a:endParaRPr lang="en-US" sz="1400">
              <a:latin typeface="Calibri" charset="0"/>
            </a:endParaRPr>
          </a:p>
          <a:p>
            <a:pPr eaLnBrk="1" hangingPunct="1">
              <a:spcBef>
                <a:spcPct val="0"/>
              </a:spcBef>
            </a:pPr>
            <a:r>
              <a:rPr lang="en-US" sz="1400">
                <a:latin typeface="Calibri" charset="0"/>
              </a:rPr>
              <a:t>Also we must acknowledge and honor several other kinds of contraints associated with Informatics, Teleonomics, Human Social Dynamics, Economics and Ecologics. </a:t>
            </a:r>
          </a:p>
          <a:p>
            <a:pPr eaLnBrk="1" hangingPunct="1">
              <a:spcBef>
                <a:spcPct val="0"/>
              </a:spcBef>
            </a:pPr>
            <a:endParaRPr lang="en-US" sz="1400">
              <a:latin typeface="Calibri" charset="0"/>
            </a:endParaRPr>
          </a:p>
          <a:p>
            <a:pPr eaLnBrk="1" hangingPunct="1">
              <a:spcBef>
                <a:spcPct val="0"/>
              </a:spcBef>
            </a:pPr>
            <a:r>
              <a:rPr lang="en-US" sz="1400">
                <a:latin typeface="Calibri" charset="0"/>
              </a:rPr>
              <a:t>Overlooking any one can give rise to unintended consequences within the system. </a:t>
            </a:r>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AAA8714-A5C2-294F-AC97-5FD482E89D12}" type="slidenum">
              <a:rPr lang="en-US" sz="1200">
                <a:latin typeface="Arial" charset="0"/>
              </a:rPr>
              <a:pPr eaLnBrk="1" fontAlgn="base" hangingPunct="1">
                <a:spcBef>
                  <a:spcPct val="0"/>
                </a:spcBef>
                <a:spcAft>
                  <a:spcPct val="0"/>
                </a:spcAft>
              </a:pPr>
              <a:t>13</a:t>
            </a:fld>
            <a:endParaRPr lang="en-US" sz="120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A6BF6F3-F139-F94B-BEA0-7222237A112A}" type="slidenum">
              <a:rPr lang="en-US" sz="1200">
                <a:latin typeface="Arial" charset="0"/>
              </a:rPr>
              <a:pPr eaLnBrk="1" fontAlgn="base" hangingPunct="1">
                <a:spcBef>
                  <a:spcPct val="0"/>
                </a:spcBef>
                <a:spcAft>
                  <a:spcPct val="0"/>
                </a:spcAft>
              </a:pPr>
              <a:t>14</a:t>
            </a:fld>
            <a:endParaRPr lang="en-US" sz="1200">
              <a:latin typeface="Arial"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latin typeface="Calibri" charset="0"/>
              </a:rPr>
              <a:t>Autonomous. systems, pose new and different T&amp;E challenges. These can be treated as non-deterministic systems and viewed as a formal game between an Angel (or more) and Demons.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latin typeface="Calibri" charset="0"/>
              </a:rPr>
              <a:t>Here is a checklist to keep you straight about Design vs. T&amp;E.</a:t>
            </a:r>
          </a:p>
          <a:p>
            <a:pPr eaLnBrk="1" hangingPunct="1">
              <a:spcBef>
                <a:spcPct val="0"/>
              </a:spcBef>
            </a:pPr>
            <a:endParaRPr lang="en-US" sz="1400">
              <a:latin typeface="Calibri" charset="0"/>
            </a:endParaRPr>
          </a:p>
          <a:p>
            <a:pPr eaLnBrk="1" hangingPunct="1">
              <a:spcBef>
                <a:spcPct val="0"/>
              </a:spcBef>
            </a:pPr>
            <a:r>
              <a:rPr lang="en-US" sz="1400">
                <a:latin typeface="Calibri" charset="0"/>
              </a:rPr>
              <a:t>The focus of the designer is indicated on the left. He or she pursues what will work as they build a theory, the prescriptive model of the intended system.</a:t>
            </a:r>
          </a:p>
          <a:p>
            <a:pPr eaLnBrk="1" hangingPunct="1">
              <a:spcBef>
                <a:spcPct val="0"/>
              </a:spcBef>
            </a:pPr>
            <a:endParaRPr lang="en-US" sz="1400">
              <a:latin typeface="Calibri" charset="0"/>
            </a:endParaRPr>
          </a:p>
          <a:p>
            <a:pPr eaLnBrk="1" hangingPunct="1">
              <a:spcBef>
                <a:spcPct val="0"/>
              </a:spcBef>
            </a:pPr>
            <a:r>
              <a:rPr lang="en-US" sz="1400">
                <a:latin typeface="Calibri" charset="0"/>
              </a:rPr>
              <a:t>The focus of the T&amp;E designer is indicated on the right. He or she pursues what doesn’t work under which situations, finding the fallacies in the prescriptive model and subsequent implementation. Their mantra is Oh, Really? ---- Then What?</a:t>
            </a:r>
          </a:p>
          <a:p>
            <a:pPr eaLnBrk="1" hangingPunct="1">
              <a:spcBef>
                <a:spcPct val="0"/>
              </a:spcBef>
            </a:pPr>
            <a:endParaRPr lang="en-US" sz="1400">
              <a:latin typeface="Calibri" charset="0"/>
            </a:endParaRPr>
          </a:p>
          <a:p>
            <a:pPr eaLnBrk="1" hangingPunct="1">
              <a:spcBef>
                <a:spcPct val="0"/>
              </a:spcBef>
            </a:pPr>
            <a:r>
              <a:rPr lang="en-US" sz="1400">
                <a:latin typeface="Calibri" charset="0"/>
              </a:rPr>
              <a:t>Note that the Measures of Effectiveness of the T&amp;E activity include Acuity, Accuracy, and Cycle Time. Acuity and Accuracy are influenced by Distance from the real action. </a:t>
            </a: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86B32B1-19A2-6241-8972-B2CDDEC5EF07}" type="slidenum">
              <a:rPr lang="en-US" sz="1200"/>
              <a:pPr eaLnBrk="1" fontAlgn="base" hangingPunct="1">
                <a:spcBef>
                  <a:spcPct val="0"/>
                </a:spcBef>
                <a:spcAft>
                  <a:spcPct val="0"/>
                </a:spcAft>
              </a:pPr>
              <a:t>15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286000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13274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38295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286535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7409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10/9/17</a:t>
            </a:r>
            <a:endParaRPr lang="en-US"/>
          </a:p>
        </p:txBody>
      </p:sp>
      <p:sp>
        <p:nvSpPr>
          <p:cNvPr id="6" name="Footer Placeholder 5"/>
          <p:cNvSpPr>
            <a:spLocks noGrp="1"/>
          </p:cNvSpPr>
          <p:nvPr>
            <p:ph type="ftr" sz="quarter" idx="11"/>
          </p:nvPr>
        </p:nvSpPr>
        <p:spPr/>
        <p:txBody>
          <a:bodyPr/>
          <a:lstStyle/>
          <a:p>
            <a:r>
              <a:rPr lang="en-US" smtClean="0"/>
              <a:t>jring7@gmail.com</a:t>
            </a:r>
            <a:endParaRPr lang="en-US"/>
          </a:p>
        </p:txBody>
      </p:sp>
      <p:sp>
        <p:nvSpPr>
          <p:cNvPr id="7" name="Slide Number Placeholder 6"/>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304278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10/9/17</a:t>
            </a:r>
            <a:endParaRPr lang="en-US"/>
          </a:p>
        </p:txBody>
      </p:sp>
      <p:sp>
        <p:nvSpPr>
          <p:cNvPr id="8" name="Footer Placeholder 7"/>
          <p:cNvSpPr>
            <a:spLocks noGrp="1"/>
          </p:cNvSpPr>
          <p:nvPr>
            <p:ph type="ftr" sz="quarter" idx="11"/>
          </p:nvPr>
        </p:nvSpPr>
        <p:spPr/>
        <p:txBody>
          <a:bodyPr/>
          <a:lstStyle/>
          <a:p>
            <a:r>
              <a:rPr lang="en-US" smtClean="0"/>
              <a:t>jring7@gmail.com</a:t>
            </a:r>
            <a:endParaRPr lang="en-US"/>
          </a:p>
        </p:txBody>
      </p:sp>
      <p:sp>
        <p:nvSpPr>
          <p:cNvPr id="9" name="Slide Number Placeholder 8"/>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217120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10/9/17</a:t>
            </a:r>
            <a:endParaRPr lang="en-US"/>
          </a:p>
        </p:txBody>
      </p:sp>
      <p:sp>
        <p:nvSpPr>
          <p:cNvPr id="4" name="Footer Placeholder 3"/>
          <p:cNvSpPr>
            <a:spLocks noGrp="1"/>
          </p:cNvSpPr>
          <p:nvPr>
            <p:ph type="ftr" sz="quarter" idx="11"/>
          </p:nvPr>
        </p:nvSpPr>
        <p:spPr/>
        <p:txBody>
          <a:bodyPr/>
          <a:lstStyle/>
          <a:p>
            <a:r>
              <a:rPr lang="en-US" smtClean="0"/>
              <a:t>jring7@gmail.com</a:t>
            </a:r>
            <a:endParaRPr lang="en-US"/>
          </a:p>
        </p:txBody>
      </p:sp>
      <p:sp>
        <p:nvSpPr>
          <p:cNvPr id="5" name="Slide Number Placeholder 4"/>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339335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10/9/17</a:t>
            </a:r>
            <a:endParaRPr lang="en-US"/>
          </a:p>
        </p:txBody>
      </p:sp>
      <p:sp>
        <p:nvSpPr>
          <p:cNvPr id="3" name="Footer Placeholder 2"/>
          <p:cNvSpPr>
            <a:spLocks noGrp="1"/>
          </p:cNvSpPr>
          <p:nvPr>
            <p:ph type="ftr" sz="quarter" idx="11"/>
          </p:nvPr>
        </p:nvSpPr>
        <p:spPr/>
        <p:txBody>
          <a:bodyPr/>
          <a:lstStyle/>
          <a:p>
            <a:r>
              <a:rPr lang="en-US" smtClean="0"/>
              <a:t>jring7@gmail.com</a:t>
            </a:r>
            <a:endParaRPr lang="en-US"/>
          </a:p>
        </p:txBody>
      </p:sp>
      <p:sp>
        <p:nvSpPr>
          <p:cNvPr id="4" name="Slide Number Placeholder 3"/>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276572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10/9/17</a:t>
            </a:r>
            <a:endParaRPr lang="en-US"/>
          </a:p>
        </p:txBody>
      </p:sp>
      <p:sp>
        <p:nvSpPr>
          <p:cNvPr id="6" name="Footer Placeholder 5"/>
          <p:cNvSpPr>
            <a:spLocks noGrp="1"/>
          </p:cNvSpPr>
          <p:nvPr>
            <p:ph type="ftr" sz="quarter" idx="11"/>
          </p:nvPr>
        </p:nvSpPr>
        <p:spPr/>
        <p:txBody>
          <a:bodyPr/>
          <a:lstStyle/>
          <a:p>
            <a:r>
              <a:rPr lang="en-US" smtClean="0"/>
              <a:t>jring7@gmail.com</a:t>
            </a:r>
            <a:endParaRPr lang="en-US"/>
          </a:p>
        </p:txBody>
      </p:sp>
      <p:sp>
        <p:nvSpPr>
          <p:cNvPr id="7" name="Slide Number Placeholder 6"/>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32581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10/9/17</a:t>
            </a:r>
            <a:endParaRPr lang="en-US"/>
          </a:p>
        </p:txBody>
      </p:sp>
      <p:sp>
        <p:nvSpPr>
          <p:cNvPr id="6" name="Footer Placeholder 5"/>
          <p:cNvSpPr>
            <a:spLocks noGrp="1"/>
          </p:cNvSpPr>
          <p:nvPr>
            <p:ph type="ftr" sz="quarter" idx="11"/>
          </p:nvPr>
        </p:nvSpPr>
        <p:spPr/>
        <p:txBody>
          <a:bodyPr/>
          <a:lstStyle/>
          <a:p>
            <a:r>
              <a:rPr lang="en-US" smtClean="0"/>
              <a:t>jring7@gmail.com</a:t>
            </a:r>
            <a:endParaRPr lang="en-US"/>
          </a:p>
        </p:txBody>
      </p:sp>
      <p:sp>
        <p:nvSpPr>
          <p:cNvPr id="7" name="Slide Number Placeholder 6"/>
          <p:cNvSpPr>
            <a:spLocks noGrp="1"/>
          </p:cNvSpPr>
          <p:nvPr>
            <p:ph type="sldNum" sz="quarter" idx="12"/>
          </p:nvPr>
        </p:nvSpPr>
        <p:spPr/>
        <p:txBody>
          <a:bodyPr/>
          <a:lstStyle/>
          <a:p>
            <a:fld id="{BBCCC632-733A-2547-8EA1-2669D5148902}" type="slidenum">
              <a:rPr lang="en-US" smtClean="0"/>
              <a:t>‹#›</a:t>
            </a:fld>
            <a:endParaRPr lang="en-US"/>
          </a:p>
        </p:txBody>
      </p:sp>
    </p:spTree>
    <p:extLst>
      <p:ext uri="{BB962C8B-B14F-4D97-AF65-F5344CB8AC3E}">
        <p14:creationId xmlns:p14="http://schemas.microsoft.com/office/powerpoint/2010/main" val="25930969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10/9/17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jring7@gmail.com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CC632-733A-2547-8EA1-2669D5148902}" type="slidenum">
              <a:rPr lang="en-US" smtClean="0"/>
              <a:t>‹#›</a:t>
            </a:fld>
            <a:endParaRPr lang="en-US"/>
          </a:p>
        </p:txBody>
      </p:sp>
    </p:spTree>
    <p:extLst>
      <p:ext uri="{BB962C8B-B14F-4D97-AF65-F5344CB8AC3E}">
        <p14:creationId xmlns:p14="http://schemas.microsoft.com/office/powerpoint/2010/main" val="201675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mailto:info@editions.ch" TargetMode="Externa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ncos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rmAutofit fontScale="90000"/>
          </a:bodyPr>
          <a:lstStyle/>
          <a:p>
            <a:r>
              <a:rPr lang="en-US" dirty="0"/>
              <a:t>Clarifying the Relationships among Ontologies, Context and System Realization and </a:t>
            </a:r>
            <a:r>
              <a:rPr lang="en-US" dirty="0" smtClean="0"/>
              <a:t>Efficacy</a:t>
            </a:r>
            <a:endParaRPr lang="en-US" dirty="0"/>
          </a:p>
        </p:txBody>
      </p:sp>
      <p:sp>
        <p:nvSpPr>
          <p:cNvPr id="3" name="Subtitle 2"/>
          <p:cNvSpPr>
            <a:spLocks noGrp="1"/>
          </p:cNvSpPr>
          <p:nvPr>
            <p:ph type="subTitle" idx="1"/>
          </p:nvPr>
        </p:nvSpPr>
        <p:spPr/>
        <p:txBody>
          <a:bodyPr>
            <a:normAutofit fontScale="92500"/>
          </a:bodyPr>
          <a:lstStyle/>
          <a:p>
            <a:r>
              <a:rPr lang="en-US" dirty="0" smtClean="0"/>
              <a:t>Jack Ring</a:t>
            </a:r>
          </a:p>
          <a:p>
            <a:r>
              <a:rPr lang="en-US" dirty="0" err="1" smtClean="0"/>
              <a:t>Ontolog</a:t>
            </a:r>
            <a:r>
              <a:rPr lang="en-US" dirty="0" smtClean="0"/>
              <a:t> Summit 2018 Planning Session</a:t>
            </a:r>
          </a:p>
          <a:p>
            <a:r>
              <a:rPr lang="en-US" dirty="0" smtClean="0"/>
              <a:t>10/11/2017</a:t>
            </a:r>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z="2400" smtClean="0"/>
              <a:t>1</a:t>
            </a:fld>
            <a:endParaRPr lang="en-US" sz="2400"/>
          </a:p>
        </p:txBody>
      </p:sp>
    </p:spTree>
    <p:extLst>
      <p:ext uri="{BB962C8B-B14F-4D97-AF65-F5344CB8AC3E}">
        <p14:creationId xmlns:p14="http://schemas.microsoft.com/office/powerpoint/2010/main" val="39114284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ln w="28575">
            <a:solidFill>
              <a:srgbClr val="FF0000"/>
            </a:solidFill>
            <a:miter lim="800000"/>
            <a:headEnd/>
            <a:tailEnd/>
          </a:ln>
        </p:spPr>
        <p:txBody>
          <a:bodyPr/>
          <a:lstStyle/>
          <a:p>
            <a:pPr eaLnBrk="1" hangingPunct="1"/>
            <a:r>
              <a:rPr lang="en-US" sz="3600">
                <a:solidFill>
                  <a:srgbClr val="FF0000"/>
                </a:solidFill>
                <a:latin typeface="Calibri" charset="0"/>
              </a:rPr>
              <a:t>Your P(faults)</a:t>
            </a:r>
          </a:p>
        </p:txBody>
      </p:sp>
      <p:sp>
        <p:nvSpPr>
          <p:cNvPr id="37890" name="TextBox 5"/>
          <p:cNvSpPr txBox="1">
            <a:spLocks noChangeArrowheads="1"/>
          </p:cNvSpPr>
          <p:nvPr/>
        </p:nvSpPr>
        <p:spPr bwMode="auto">
          <a:xfrm>
            <a:off x="4946650" y="2400300"/>
            <a:ext cx="353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Operational Whole System</a:t>
            </a:r>
          </a:p>
        </p:txBody>
      </p:sp>
      <p:sp>
        <p:nvSpPr>
          <p:cNvPr id="37891" name="TextBox 6"/>
          <p:cNvSpPr txBox="1">
            <a:spLocks noChangeArrowheads="1"/>
          </p:cNvSpPr>
          <p:nvPr/>
        </p:nvSpPr>
        <p:spPr bwMode="auto">
          <a:xfrm>
            <a:off x="4956175" y="4090988"/>
            <a:ext cx="3997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Development (project) System</a:t>
            </a:r>
          </a:p>
        </p:txBody>
      </p:sp>
      <p:sp>
        <p:nvSpPr>
          <p:cNvPr id="37892" name="TextBox 7"/>
          <p:cNvSpPr txBox="1">
            <a:spLocks noChangeArrowheads="1"/>
          </p:cNvSpPr>
          <p:nvPr/>
        </p:nvSpPr>
        <p:spPr bwMode="auto">
          <a:xfrm>
            <a:off x="4984750" y="4959350"/>
            <a:ext cx="2574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SE (project) system</a:t>
            </a:r>
          </a:p>
        </p:txBody>
      </p:sp>
      <p:grpSp>
        <p:nvGrpSpPr>
          <p:cNvPr id="37893" name="Group 19"/>
          <p:cNvGrpSpPr>
            <a:grpSpLocks/>
          </p:cNvGrpSpPr>
          <p:nvPr/>
        </p:nvGrpSpPr>
        <p:grpSpPr bwMode="auto">
          <a:xfrm>
            <a:off x="457200" y="2292148"/>
            <a:ext cx="2223253" cy="1482927"/>
            <a:chOff x="699334" y="2670249"/>
            <a:chExt cx="2222175" cy="1482835"/>
          </a:xfrm>
        </p:grpSpPr>
        <p:sp>
          <p:nvSpPr>
            <p:cNvPr id="37907" name="TextBox 2"/>
            <p:cNvSpPr txBox="1">
              <a:spLocks noChangeArrowheads="1"/>
            </p:cNvSpPr>
            <p:nvPr/>
          </p:nvSpPr>
          <p:spPr bwMode="auto">
            <a:xfrm>
              <a:off x="1076176" y="2670249"/>
              <a:ext cx="989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FF0000"/>
                  </a:solidFill>
                </a:rPr>
                <a:t>E</a:t>
              </a:r>
              <a:r>
                <a:rPr lang="en-US" dirty="0"/>
                <a:t>xtent</a:t>
              </a:r>
            </a:p>
          </p:txBody>
        </p:sp>
        <p:sp>
          <p:nvSpPr>
            <p:cNvPr id="37908" name="TextBox 3"/>
            <p:cNvSpPr txBox="1">
              <a:spLocks noChangeArrowheads="1"/>
            </p:cNvSpPr>
            <p:nvPr/>
          </p:nvSpPr>
          <p:spPr bwMode="auto">
            <a:xfrm>
              <a:off x="1839161" y="3280267"/>
              <a:ext cx="10823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FF0000"/>
                  </a:solidFill>
                </a:rPr>
                <a:t>V</a:t>
              </a:r>
              <a:r>
                <a:rPr lang="en-US" dirty="0"/>
                <a:t>ariety</a:t>
              </a:r>
            </a:p>
          </p:txBody>
        </p:sp>
        <p:sp>
          <p:nvSpPr>
            <p:cNvPr id="37909" name="TextBox 4"/>
            <p:cNvSpPr txBox="1">
              <a:spLocks noChangeArrowheads="1"/>
            </p:cNvSpPr>
            <p:nvPr/>
          </p:nvSpPr>
          <p:spPr bwMode="auto">
            <a:xfrm>
              <a:off x="699334" y="3691419"/>
              <a:ext cx="14670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FF0000"/>
                  </a:solidFill>
                </a:rPr>
                <a:t>A</a:t>
              </a:r>
              <a:r>
                <a:rPr lang="en-US" dirty="0"/>
                <a:t>mbiguity</a:t>
              </a:r>
            </a:p>
          </p:txBody>
        </p:sp>
        <p:cxnSp>
          <p:nvCxnSpPr>
            <p:cNvPr id="11" name="Straight Connector 10"/>
            <p:cNvCxnSpPr/>
            <p:nvPr/>
          </p:nvCxnSpPr>
          <p:spPr>
            <a:xfrm flipH="1">
              <a:off x="1563098" y="3074198"/>
              <a:ext cx="22139" cy="436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1585237" y="3510879"/>
              <a:ext cx="427012" cy="2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432868" y="3515999"/>
              <a:ext cx="80249" cy="175419"/>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894" name="TextBox 16"/>
          <p:cNvSpPr txBox="1">
            <a:spLocks noChangeArrowheads="1"/>
          </p:cNvSpPr>
          <p:nvPr/>
        </p:nvSpPr>
        <p:spPr bwMode="auto">
          <a:xfrm>
            <a:off x="4949825" y="5829300"/>
            <a:ext cx="288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Problematic Situation</a:t>
            </a:r>
          </a:p>
        </p:txBody>
      </p:sp>
      <p:sp>
        <p:nvSpPr>
          <p:cNvPr id="37895" name="TextBox 17"/>
          <p:cNvSpPr txBox="1">
            <a:spLocks noChangeArrowheads="1"/>
          </p:cNvSpPr>
          <p:nvPr/>
        </p:nvSpPr>
        <p:spPr bwMode="auto">
          <a:xfrm>
            <a:off x="4957763" y="3313113"/>
            <a:ext cx="2349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Deployed System</a:t>
            </a:r>
          </a:p>
        </p:txBody>
      </p:sp>
      <p:sp>
        <p:nvSpPr>
          <p:cNvPr id="9" name="Date Placeholder 8"/>
          <p:cNvSpPr>
            <a:spLocks noGrp="1"/>
          </p:cNvSpPr>
          <p:nvPr>
            <p:ph type="dt" sz="quarter" idx="10"/>
          </p:nvPr>
        </p:nvSpPr>
        <p:spPr/>
        <p:txBody>
          <a:bodyPr/>
          <a:lstStyle/>
          <a:p>
            <a:pPr>
              <a:defRPr/>
            </a:pPr>
            <a:r>
              <a:rPr lang="en-US" smtClean="0"/>
              <a:t>10/9/17</a:t>
            </a:r>
            <a:endParaRPr lang="en-US"/>
          </a:p>
        </p:txBody>
      </p:sp>
      <p:sp>
        <p:nvSpPr>
          <p:cNvPr id="10" name="Footer Placeholder 9"/>
          <p:cNvSpPr>
            <a:spLocks noGrp="1"/>
          </p:cNvSpPr>
          <p:nvPr>
            <p:ph type="ftr" sz="quarter" idx="11"/>
          </p:nvPr>
        </p:nvSpPr>
        <p:spPr/>
        <p:txBody>
          <a:bodyPr/>
          <a:lstStyle/>
          <a:p>
            <a:pPr>
              <a:defRPr/>
            </a:pPr>
            <a:r>
              <a:rPr lang="en-US"/>
              <a:t>jring7@gmail.com</a:t>
            </a:r>
          </a:p>
        </p:txBody>
      </p:sp>
      <p:sp>
        <p:nvSpPr>
          <p:cNvPr id="14" name="Slide Number Placeholder 13"/>
          <p:cNvSpPr>
            <a:spLocks noGrp="1"/>
          </p:cNvSpPr>
          <p:nvPr>
            <p:ph type="sldNum" sz="quarter" idx="12"/>
          </p:nvPr>
        </p:nvSpPr>
        <p:spPr/>
        <p:txBody>
          <a:bodyPr/>
          <a:lstStyle/>
          <a:p>
            <a:pPr>
              <a:defRPr/>
            </a:pPr>
            <a:fld id="{BAF7FD41-7FD7-FD4D-AC51-0E945681AC8C}" type="slidenum">
              <a:rPr lang="en-US" sz="2400"/>
              <a:pPr>
                <a:defRPr/>
              </a:pPr>
              <a:t>10</a:t>
            </a:fld>
            <a:endParaRPr lang="en-US" sz="2400" dirty="0"/>
          </a:p>
        </p:txBody>
      </p:sp>
      <p:sp>
        <p:nvSpPr>
          <p:cNvPr id="37899" name="TextBox 18"/>
          <p:cNvSpPr txBox="1">
            <a:spLocks noChangeArrowheads="1"/>
          </p:cNvSpPr>
          <p:nvPr/>
        </p:nvSpPr>
        <p:spPr bwMode="auto">
          <a:xfrm>
            <a:off x="1512888" y="1643063"/>
            <a:ext cx="6159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solidFill>
                  <a:srgbClr val="FF0000"/>
                </a:solidFill>
              </a:rPr>
              <a:t>P(fault) = f(EVA, CQS, # Assertions, # languages)</a:t>
            </a:r>
          </a:p>
        </p:txBody>
      </p:sp>
      <p:grpSp>
        <p:nvGrpSpPr>
          <p:cNvPr id="17" name="Group 16"/>
          <p:cNvGrpSpPr/>
          <p:nvPr/>
        </p:nvGrpSpPr>
        <p:grpSpPr>
          <a:xfrm>
            <a:off x="2416875" y="3418157"/>
            <a:ext cx="2172588" cy="1328378"/>
            <a:chOff x="341313" y="3683360"/>
            <a:chExt cx="2172588" cy="1328378"/>
          </a:xfrm>
        </p:grpSpPr>
        <p:sp>
          <p:nvSpPr>
            <p:cNvPr id="37900" name="TextBox 24"/>
            <p:cNvSpPr txBox="1">
              <a:spLocks noChangeArrowheads="1"/>
            </p:cNvSpPr>
            <p:nvPr/>
          </p:nvSpPr>
          <p:spPr bwMode="auto">
            <a:xfrm>
              <a:off x="454025" y="3683360"/>
              <a:ext cx="176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dirty="0">
                  <a:solidFill>
                    <a:srgbClr val="FF0000"/>
                  </a:solidFill>
                </a:rPr>
                <a:t>C</a:t>
              </a:r>
              <a:r>
                <a:rPr lang="en-US" dirty="0"/>
                <a:t>ompetency</a:t>
              </a:r>
            </a:p>
          </p:txBody>
        </p:sp>
        <p:sp>
          <p:nvSpPr>
            <p:cNvPr id="37901" name="TextBox 25"/>
            <p:cNvSpPr txBox="1">
              <a:spLocks noChangeArrowheads="1"/>
            </p:cNvSpPr>
            <p:nvPr/>
          </p:nvSpPr>
          <p:spPr bwMode="auto">
            <a:xfrm>
              <a:off x="1721738" y="4163965"/>
              <a:ext cx="792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FF0000"/>
                  </a:solidFill>
                </a:rPr>
                <a:t>S</a:t>
              </a:r>
              <a:r>
                <a:rPr lang="en-US" dirty="0"/>
                <a:t>tyle</a:t>
              </a:r>
            </a:p>
          </p:txBody>
        </p:sp>
        <p:sp>
          <p:nvSpPr>
            <p:cNvPr id="37902" name="TextBox 26"/>
            <p:cNvSpPr txBox="1">
              <a:spLocks noChangeArrowheads="1"/>
            </p:cNvSpPr>
            <p:nvPr/>
          </p:nvSpPr>
          <p:spPr bwMode="auto">
            <a:xfrm>
              <a:off x="341313" y="4551363"/>
              <a:ext cx="1770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dirty="0">
                  <a:solidFill>
                    <a:srgbClr val="FF0000"/>
                  </a:solidFill>
                </a:rPr>
                <a:t>Q</a:t>
              </a:r>
              <a:r>
                <a:rPr lang="en-US" dirty="0"/>
                <a:t>uality Ethic</a:t>
              </a:r>
            </a:p>
          </p:txBody>
        </p:sp>
        <p:cxnSp>
          <p:nvCxnSpPr>
            <p:cNvPr id="28" name="Straight Connector 27"/>
            <p:cNvCxnSpPr>
              <a:stCxn id="37900" idx="2"/>
            </p:cNvCxnSpPr>
            <p:nvPr/>
          </p:nvCxnSpPr>
          <p:spPr>
            <a:xfrm>
              <a:off x="1335088" y="4143735"/>
              <a:ext cx="0" cy="25676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37901" idx="1"/>
            </p:cNvCxnSpPr>
            <p:nvPr/>
          </p:nvCxnSpPr>
          <p:spPr>
            <a:xfrm flipH="1">
              <a:off x="1335088" y="4394946"/>
              <a:ext cx="3866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37902" idx="0"/>
            </p:cNvCxnSpPr>
            <p:nvPr/>
          </p:nvCxnSpPr>
          <p:spPr>
            <a:xfrm flipV="1">
              <a:off x="1226344" y="4400502"/>
              <a:ext cx="108744" cy="15086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2" name="Straight Arrow Connector 21"/>
          <p:cNvCxnSpPr/>
          <p:nvPr/>
        </p:nvCxnSpPr>
        <p:spPr>
          <a:xfrm flipV="1">
            <a:off x="4918075" y="2657475"/>
            <a:ext cx="0" cy="3444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066010" y="5829300"/>
            <a:ext cx="2927154" cy="461665"/>
          </a:xfrm>
          <a:prstGeom prst="rect">
            <a:avLst/>
          </a:prstGeom>
          <a:noFill/>
        </p:spPr>
        <p:txBody>
          <a:bodyPr wrap="none" rtlCol="0">
            <a:spAutoFit/>
          </a:bodyPr>
          <a:lstStyle/>
          <a:p>
            <a:r>
              <a:rPr lang="en-US" sz="2400" dirty="0" smtClean="0"/>
              <a:t>N2 Humans (&gt;7 kinds)</a:t>
            </a:r>
            <a:endParaRPr lang="en-US" sz="2400" dirty="0"/>
          </a:p>
        </p:txBody>
      </p:sp>
      <p:sp>
        <p:nvSpPr>
          <p:cNvPr id="18" name="TextBox 17"/>
          <p:cNvSpPr txBox="1"/>
          <p:nvPr/>
        </p:nvSpPr>
        <p:spPr>
          <a:xfrm>
            <a:off x="1031601" y="4889988"/>
            <a:ext cx="2154857" cy="461665"/>
          </a:xfrm>
          <a:prstGeom prst="rect">
            <a:avLst/>
          </a:prstGeom>
          <a:noFill/>
        </p:spPr>
        <p:txBody>
          <a:bodyPr wrap="none" rtlCol="0">
            <a:spAutoFit/>
          </a:bodyPr>
          <a:lstStyle/>
          <a:p>
            <a:r>
              <a:rPr lang="en-US" sz="2400" dirty="0"/>
              <a:t>N1 </a:t>
            </a:r>
            <a:r>
              <a:rPr lang="en-US" sz="2400" dirty="0" smtClean="0"/>
              <a:t>Automatons</a:t>
            </a:r>
            <a:endParaRPr lang="en-US" sz="2400" dirty="0"/>
          </a:p>
        </p:txBody>
      </p:sp>
      <p:sp>
        <p:nvSpPr>
          <p:cNvPr id="19" name="Rectangle 18"/>
          <p:cNvSpPr/>
          <p:nvPr/>
        </p:nvSpPr>
        <p:spPr>
          <a:xfrm>
            <a:off x="1045754" y="5351653"/>
            <a:ext cx="2974643" cy="461665"/>
          </a:xfrm>
          <a:prstGeom prst="rect">
            <a:avLst/>
          </a:prstGeom>
        </p:spPr>
        <p:txBody>
          <a:bodyPr wrap="none">
            <a:spAutoFit/>
          </a:bodyPr>
          <a:lstStyle/>
          <a:p>
            <a:r>
              <a:rPr lang="en-US" sz="2400" dirty="0"/>
              <a:t>N? Faulty Automatons</a:t>
            </a:r>
          </a:p>
        </p:txBody>
      </p:sp>
      <p:cxnSp>
        <p:nvCxnSpPr>
          <p:cNvPr id="21" name="Straight Arrow Connector 20"/>
          <p:cNvCxnSpPr>
            <a:stCxn id="19" idx="1"/>
            <a:endCxn id="3" idx="1"/>
          </p:cNvCxnSpPr>
          <p:nvPr/>
        </p:nvCxnSpPr>
        <p:spPr>
          <a:xfrm>
            <a:off x="1045754" y="5582486"/>
            <a:ext cx="20256" cy="47764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1"/>
            <a:endCxn id="19" idx="1"/>
          </p:cNvCxnSpPr>
          <p:nvPr/>
        </p:nvCxnSpPr>
        <p:spPr>
          <a:xfrm>
            <a:off x="1031601" y="5120821"/>
            <a:ext cx="14153" cy="4616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07895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41" name="Group 2"/>
          <p:cNvGrpSpPr>
            <a:grpSpLocks/>
          </p:cNvGrpSpPr>
          <p:nvPr/>
        </p:nvGrpSpPr>
        <p:grpSpPr bwMode="auto">
          <a:xfrm>
            <a:off x="1893888" y="2378075"/>
            <a:ext cx="3051175" cy="2857500"/>
            <a:chOff x="949" y="1259"/>
            <a:chExt cx="2310" cy="2095"/>
          </a:xfrm>
        </p:grpSpPr>
        <p:sp>
          <p:nvSpPr>
            <p:cNvPr id="163968" name="Freeform 3"/>
            <p:cNvSpPr>
              <a:spLocks/>
            </p:cNvSpPr>
            <p:nvPr/>
          </p:nvSpPr>
          <p:spPr bwMode="auto">
            <a:xfrm>
              <a:off x="3167" y="3331"/>
              <a:ext cx="92" cy="23"/>
            </a:xfrm>
            <a:custGeom>
              <a:avLst/>
              <a:gdLst>
                <a:gd name="T0" fmla="*/ 92 w 92"/>
                <a:gd name="T1" fmla="*/ 23 h 23"/>
                <a:gd name="T2" fmla="*/ 92 w 92"/>
                <a:gd name="T3" fmla="*/ 0 h 23"/>
                <a:gd name="T4" fmla="*/ 11 w 92"/>
                <a:gd name="T5" fmla="*/ 0 h 23"/>
                <a:gd name="T6" fmla="*/ 0 w 92"/>
                <a:gd name="T7" fmla="*/ 0 h 23"/>
                <a:gd name="T8" fmla="*/ 0 w 92"/>
                <a:gd name="T9" fmla="*/ 23 h 23"/>
                <a:gd name="T10" fmla="*/ 11 w 92"/>
                <a:gd name="T11" fmla="*/ 23 h 23"/>
                <a:gd name="T12" fmla="*/ 92 w 92"/>
                <a:gd name="T13" fmla="*/ 23 h 23"/>
                <a:gd name="T14" fmla="*/ 0 60000 65536"/>
                <a:gd name="T15" fmla="*/ 0 60000 65536"/>
                <a:gd name="T16" fmla="*/ 0 60000 65536"/>
                <a:gd name="T17" fmla="*/ 0 60000 65536"/>
                <a:gd name="T18" fmla="*/ 0 60000 65536"/>
                <a:gd name="T19" fmla="*/ 0 60000 65536"/>
                <a:gd name="T20" fmla="*/ 0 60000 65536"/>
                <a:gd name="T21" fmla="*/ 0 w 92"/>
                <a:gd name="T22" fmla="*/ 0 h 23"/>
                <a:gd name="T23" fmla="*/ 92 w 9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23">
                  <a:moveTo>
                    <a:pt x="92" y="23"/>
                  </a:moveTo>
                  <a:lnTo>
                    <a:pt x="92" y="0"/>
                  </a:lnTo>
                  <a:lnTo>
                    <a:pt x="11" y="0"/>
                  </a:lnTo>
                  <a:lnTo>
                    <a:pt x="0" y="0"/>
                  </a:lnTo>
                  <a:lnTo>
                    <a:pt x="0" y="23"/>
                  </a:lnTo>
                  <a:lnTo>
                    <a:pt x="11" y="23"/>
                  </a:lnTo>
                  <a:lnTo>
                    <a:pt x="92" y="2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69" name="Freeform 4"/>
            <p:cNvSpPr>
              <a:spLocks/>
            </p:cNvSpPr>
            <p:nvPr/>
          </p:nvSpPr>
          <p:spPr bwMode="auto">
            <a:xfrm>
              <a:off x="3006" y="3329"/>
              <a:ext cx="92" cy="25"/>
            </a:xfrm>
            <a:custGeom>
              <a:avLst/>
              <a:gdLst>
                <a:gd name="T0" fmla="*/ 92 w 92"/>
                <a:gd name="T1" fmla="*/ 25 h 25"/>
                <a:gd name="T2" fmla="*/ 92 w 92"/>
                <a:gd name="T3" fmla="*/ 2 h 25"/>
                <a:gd name="T4" fmla="*/ 21 w 92"/>
                <a:gd name="T5" fmla="*/ 2 h 25"/>
                <a:gd name="T6" fmla="*/ 0 w 92"/>
                <a:gd name="T7" fmla="*/ 0 h 25"/>
                <a:gd name="T8" fmla="*/ 0 w 92"/>
                <a:gd name="T9" fmla="*/ 23 h 25"/>
                <a:gd name="T10" fmla="*/ 21 w 92"/>
                <a:gd name="T11" fmla="*/ 25 h 25"/>
                <a:gd name="T12" fmla="*/ 92 w 92"/>
                <a:gd name="T13" fmla="*/ 25 h 25"/>
                <a:gd name="T14" fmla="*/ 0 60000 65536"/>
                <a:gd name="T15" fmla="*/ 0 60000 65536"/>
                <a:gd name="T16" fmla="*/ 0 60000 65536"/>
                <a:gd name="T17" fmla="*/ 0 60000 65536"/>
                <a:gd name="T18" fmla="*/ 0 60000 65536"/>
                <a:gd name="T19" fmla="*/ 0 60000 65536"/>
                <a:gd name="T20" fmla="*/ 0 60000 65536"/>
                <a:gd name="T21" fmla="*/ 0 w 92"/>
                <a:gd name="T22" fmla="*/ 0 h 25"/>
                <a:gd name="T23" fmla="*/ 92 w 92"/>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25">
                  <a:moveTo>
                    <a:pt x="92" y="25"/>
                  </a:moveTo>
                  <a:lnTo>
                    <a:pt x="92" y="2"/>
                  </a:lnTo>
                  <a:lnTo>
                    <a:pt x="21" y="2"/>
                  </a:lnTo>
                  <a:lnTo>
                    <a:pt x="0" y="0"/>
                  </a:lnTo>
                  <a:lnTo>
                    <a:pt x="0" y="23"/>
                  </a:lnTo>
                  <a:lnTo>
                    <a:pt x="21" y="25"/>
                  </a:lnTo>
                  <a:lnTo>
                    <a:pt x="92"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0" name="Freeform 5"/>
            <p:cNvSpPr>
              <a:spLocks/>
            </p:cNvSpPr>
            <p:nvPr/>
          </p:nvSpPr>
          <p:spPr bwMode="auto">
            <a:xfrm>
              <a:off x="2844" y="3323"/>
              <a:ext cx="92" cy="27"/>
            </a:xfrm>
            <a:custGeom>
              <a:avLst/>
              <a:gdLst>
                <a:gd name="T0" fmla="*/ 92 w 92"/>
                <a:gd name="T1" fmla="*/ 27 h 27"/>
                <a:gd name="T2" fmla="*/ 92 w 92"/>
                <a:gd name="T3" fmla="*/ 4 h 27"/>
                <a:gd name="T4" fmla="*/ 23 w 92"/>
                <a:gd name="T5" fmla="*/ 0 h 27"/>
                <a:gd name="T6" fmla="*/ 0 w 92"/>
                <a:gd name="T7" fmla="*/ 0 h 27"/>
                <a:gd name="T8" fmla="*/ 0 w 92"/>
                <a:gd name="T9" fmla="*/ 23 h 27"/>
                <a:gd name="T10" fmla="*/ 23 w 92"/>
                <a:gd name="T11" fmla="*/ 23 h 27"/>
                <a:gd name="T12" fmla="*/ 92 w 92"/>
                <a:gd name="T13" fmla="*/ 27 h 27"/>
                <a:gd name="T14" fmla="*/ 0 60000 65536"/>
                <a:gd name="T15" fmla="*/ 0 60000 65536"/>
                <a:gd name="T16" fmla="*/ 0 60000 65536"/>
                <a:gd name="T17" fmla="*/ 0 60000 65536"/>
                <a:gd name="T18" fmla="*/ 0 60000 65536"/>
                <a:gd name="T19" fmla="*/ 0 60000 65536"/>
                <a:gd name="T20" fmla="*/ 0 60000 65536"/>
                <a:gd name="T21" fmla="*/ 0 w 92"/>
                <a:gd name="T22" fmla="*/ 0 h 27"/>
                <a:gd name="T23" fmla="*/ 92 w 9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27">
                  <a:moveTo>
                    <a:pt x="92" y="27"/>
                  </a:moveTo>
                  <a:lnTo>
                    <a:pt x="92" y="4"/>
                  </a:lnTo>
                  <a:lnTo>
                    <a:pt x="23" y="0"/>
                  </a:lnTo>
                  <a:lnTo>
                    <a:pt x="0" y="0"/>
                  </a:lnTo>
                  <a:lnTo>
                    <a:pt x="0" y="23"/>
                  </a:lnTo>
                  <a:lnTo>
                    <a:pt x="23" y="23"/>
                  </a:lnTo>
                  <a:lnTo>
                    <a:pt x="92"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1" name="Freeform 6"/>
            <p:cNvSpPr>
              <a:spLocks/>
            </p:cNvSpPr>
            <p:nvPr/>
          </p:nvSpPr>
          <p:spPr bwMode="auto">
            <a:xfrm>
              <a:off x="2683" y="3321"/>
              <a:ext cx="92" cy="25"/>
            </a:xfrm>
            <a:custGeom>
              <a:avLst/>
              <a:gdLst>
                <a:gd name="T0" fmla="*/ 92 w 92"/>
                <a:gd name="T1" fmla="*/ 25 h 25"/>
                <a:gd name="T2" fmla="*/ 92 w 92"/>
                <a:gd name="T3" fmla="*/ 2 h 25"/>
                <a:gd name="T4" fmla="*/ 48 w 92"/>
                <a:gd name="T5" fmla="*/ 2 h 25"/>
                <a:gd name="T6" fmla="*/ 48 w 92"/>
                <a:gd name="T7" fmla="*/ 14 h 25"/>
                <a:gd name="T8" fmla="*/ 50 w 92"/>
                <a:gd name="T9" fmla="*/ 2 h 25"/>
                <a:gd name="T10" fmla="*/ 2 w 92"/>
                <a:gd name="T11" fmla="*/ 0 h 25"/>
                <a:gd name="T12" fmla="*/ 0 w 92"/>
                <a:gd name="T13" fmla="*/ 23 h 25"/>
                <a:gd name="T14" fmla="*/ 48 w 92"/>
                <a:gd name="T15" fmla="*/ 25 h 25"/>
                <a:gd name="T16" fmla="*/ 48 w 92"/>
                <a:gd name="T17" fmla="*/ 25 h 25"/>
                <a:gd name="T18" fmla="*/ 92 w 92"/>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25"/>
                <a:gd name="T32" fmla="*/ 92 w 9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25">
                  <a:moveTo>
                    <a:pt x="92" y="25"/>
                  </a:moveTo>
                  <a:lnTo>
                    <a:pt x="92" y="2"/>
                  </a:lnTo>
                  <a:lnTo>
                    <a:pt x="48" y="2"/>
                  </a:lnTo>
                  <a:lnTo>
                    <a:pt x="48" y="14"/>
                  </a:lnTo>
                  <a:lnTo>
                    <a:pt x="50" y="2"/>
                  </a:lnTo>
                  <a:lnTo>
                    <a:pt x="2" y="0"/>
                  </a:lnTo>
                  <a:lnTo>
                    <a:pt x="0" y="23"/>
                  </a:lnTo>
                  <a:lnTo>
                    <a:pt x="48" y="25"/>
                  </a:lnTo>
                  <a:lnTo>
                    <a:pt x="92"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2" name="Freeform 7"/>
            <p:cNvSpPr>
              <a:spLocks/>
            </p:cNvSpPr>
            <p:nvPr/>
          </p:nvSpPr>
          <p:spPr bwMode="auto">
            <a:xfrm>
              <a:off x="2522" y="3312"/>
              <a:ext cx="94" cy="29"/>
            </a:xfrm>
            <a:custGeom>
              <a:avLst/>
              <a:gdLst>
                <a:gd name="T0" fmla="*/ 92 w 94"/>
                <a:gd name="T1" fmla="*/ 29 h 29"/>
                <a:gd name="T2" fmla="*/ 94 w 94"/>
                <a:gd name="T3" fmla="*/ 5 h 29"/>
                <a:gd name="T4" fmla="*/ 76 w 94"/>
                <a:gd name="T5" fmla="*/ 4 h 29"/>
                <a:gd name="T6" fmla="*/ 2 w 94"/>
                <a:gd name="T7" fmla="*/ 0 h 29"/>
                <a:gd name="T8" fmla="*/ 0 w 94"/>
                <a:gd name="T9" fmla="*/ 23 h 29"/>
                <a:gd name="T10" fmla="*/ 74 w 94"/>
                <a:gd name="T11" fmla="*/ 27 h 29"/>
                <a:gd name="T12" fmla="*/ 92 w 94"/>
                <a:gd name="T13" fmla="*/ 29 h 29"/>
                <a:gd name="T14" fmla="*/ 0 60000 65536"/>
                <a:gd name="T15" fmla="*/ 0 60000 65536"/>
                <a:gd name="T16" fmla="*/ 0 60000 65536"/>
                <a:gd name="T17" fmla="*/ 0 60000 65536"/>
                <a:gd name="T18" fmla="*/ 0 60000 65536"/>
                <a:gd name="T19" fmla="*/ 0 60000 65536"/>
                <a:gd name="T20" fmla="*/ 0 60000 65536"/>
                <a:gd name="T21" fmla="*/ 0 w 94"/>
                <a:gd name="T22" fmla="*/ 0 h 29"/>
                <a:gd name="T23" fmla="*/ 94 w 9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29">
                  <a:moveTo>
                    <a:pt x="92" y="29"/>
                  </a:moveTo>
                  <a:lnTo>
                    <a:pt x="94" y="5"/>
                  </a:lnTo>
                  <a:lnTo>
                    <a:pt x="76" y="4"/>
                  </a:lnTo>
                  <a:lnTo>
                    <a:pt x="2" y="0"/>
                  </a:lnTo>
                  <a:lnTo>
                    <a:pt x="0" y="23"/>
                  </a:lnTo>
                  <a:lnTo>
                    <a:pt x="74" y="27"/>
                  </a:lnTo>
                  <a:lnTo>
                    <a:pt x="92" y="2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3" name="Freeform 8"/>
            <p:cNvSpPr>
              <a:spLocks/>
            </p:cNvSpPr>
            <p:nvPr/>
          </p:nvSpPr>
          <p:spPr bwMode="auto">
            <a:xfrm>
              <a:off x="2360" y="3294"/>
              <a:ext cx="94" cy="35"/>
            </a:xfrm>
            <a:custGeom>
              <a:avLst/>
              <a:gdLst>
                <a:gd name="T0" fmla="*/ 92 w 94"/>
                <a:gd name="T1" fmla="*/ 35 h 35"/>
                <a:gd name="T2" fmla="*/ 94 w 94"/>
                <a:gd name="T3" fmla="*/ 12 h 35"/>
                <a:gd name="T4" fmla="*/ 2 w 94"/>
                <a:gd name="T5" fmla="*/ 0 h 35"/>
                <a:gd name="T6" fmla="*/ 0 w 94"/>
                <a:gd name="T7" fmla="*/ 23 h 35"/>
                <a:gd name="T8" fmla="*/ 92 w 94"/>
                <a:gd name="T9" fmla="*/ 35 h 35"/>
                <a:gd name="T10" fmla="*/ 0 60000 65536"/>
                <a:gd name="T11" fmla="*/ 0 60000 65536"/>
                <a:gd name="T12" fmla="*/ 0 60000 65536"/>
                <a:gd name="T13" fmla="*/ 0 60000 65536"/>
                <a:gd name="T14" fmla="*/ 0 60000 65536"/>
                <a:gd name="T15" fmla="*/ 0 w 94"/>
                <a:gd name="T16" fmla="*/ 0 h 35"/>
                <a:gd name="T17" fmla="*/ 94 w 94"/>
                <a:gd name="T18" fmla="*/ 35 h 35"/>
              </a:gdLst>
              <a:ahLst/>
              <a:cxnLst>
                <a:cxn ang="T10">
                  <a:pos x="T0" y="T1"/>
                </a:cxn>
                <a:cxn ang="T11">
                  <a:pos x="T2" y="T3"/>
                </a:cxn>
                <a:cxn ang="T12">
                  <a:pos x="T4" y="T5"/>
                </a:cxn>
                <a:cxn ang="T13">
                  <a:pos x="T6" y="T7"/>
                </a:cxn>
                <a:cxn ang="T14">
                  <a:pos x="T8" y="T9"/>
                </a:cxn>
              </a:cxnLst>
              <a:rect l="T15" t="T16" r="T17" b="T18"/>
              <a:pathLst>
                <a:path w="94" h="35">
                  <a:moveTo>
                    <a:pt x="92" y="35"/>
                  </a:moveTo>
                  <a:lnTo>
                    <a:pt x="94" y="12"/>
                  </a:lnTo>
                  <a:lnTo>
                    <a:pt x="2" y="0"/>
                  </a:lnTo>
                  <a:lnTo>
                    <a:pt x="0" y="23"/>
                  </a:lnTo>
                  <a:lnTo>
                    <a:pt x="92" y="3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4" name="Freeform 9"/>
            <p:cNvSpPr>
              <a:spLocks/>
            </p:cNvSpPr>
            <p:nvPr/>
          </p:nvSpPr>
          <p:spPr bwMode="auto">
            <a:xfrm>
              <a:off x="2201" y="3279"/>
              <a:ext cx="92" cy="33"/>
            </a:xfrm>
            <a:custGeom>
              <a:avLst/>
              <a:gdLst>
                <a:gd name="T0" fmla="*/ 90 w 92"/>
                <a:gd name="T1" fmla="*/ 33 h 33"/>
                <a:gd name="T2" fmla="*/ 92 w 92"/>
                <a:gd name="T3" fmla="*/ 10 h 33"/>
                <a:gd name="T4" fmla="*/ 31 w 92"/>
                <a:gd name="T5" fmla="*/ 4 h 33"/>
                <a:gd name="T6" fmla="*/ 2 w 92"/>
                <a:gd name="T7" fmla="*/ 0 h 33"/>
                <a:gd name="T8" fmla="*/ 0 w 92"/>
                <a:gd name="T9" fmla="*/ 23 h 33"/>
                <a:gd name="T10" fmla="*/ 29 w 92"/>
                <a:gd name="T11" fmla="*/ 27 h 33"/>
                <a:gd name="T12" fmla="*/ 90 w 92"/>
                <a:gd name="T13" fmla="*/ 33 h 33"/>
                <a:gd name="T14" fmla="*/ 0 60000 65536"/>
                <a:gd name="T15" fmla="*/ 0 60000 65536"/>
                <a:gd name="T16" fmla="*/ 0 60000 65536"/>
                <a:gd name="T17" fmla="*/ 0 60000 65536"/>
                <a:gd name="T18" fmla="*/ 0 60000 65536"/>
                <a:gd name="T19" fmla="*/ 0 60000 65536"/>
                <a:gd name="T20" fmla="*/ 0 60000 65536"/>
                <a:gd name="T21" fmla="*/ 0 w 92"/>
                <a:gd name="T22" fmla="*/ 0 h 33"/>
                <a:gd name="T23" fmla="*/ 92 w 92"/>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33">
                  <a:moveTo>
                    <a:pt x="90" y="33"/>
                  </a:moveTo>
                  <a:lnTo>
                    <a:pt x="92" y="10"/>
                  </a:lnTo>
                  <a:lnTo>
                    <a:pt x="31" y="4"/>
                  </a:lnTo>
                  <a:lnTo>
                    <a:pt x="2" y="0"/>
                  </a:lnTo>
                  <a:lnTo>
                    <a:pt x="0" y="23"/>
                  </a:lnTo>
                  <a:lnTo>
                    <a:pt x="29" y="27"/>
                  </a:lnTo>
                  <a:lnTo>
                    <a:pt x="90" y="3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5" name="Freeform 10"/>
            <p:cNvSpPr>
              <a:spLocks/>
            </p:cNvSpPr>
            <p:nvPr/>
          </p:nvSpPr>
          <p:spPr bwMode="auto">
            <a:xfrm>
              <a:off x="2040" y="3256"/>
              <a:ext cx="94" cy="37"/>
            </a:xfrm>
            <a:custGeom>
              <a:avLst/>
              <a:gdLst>
                <a:gd name="T0" fmla="*/ 92 w 94"/>
                <a:gd name="T1" fmla="*/ 37 h 37"/>
                <a:gd name="T2" fmla="*/ 94 w 94"/>
                <a:gd name="T3" fmla="*/ 13 h 37"/>
                <a:gd name="T4" fmla="*/ 78 w 94"/>
                <a:gd name="T5" fmla="*/ 12 h 37"/>
                <a:gd name="T6" fmla="*/ 76 w 94"/>
                <a:gd name="T7" fmla="*/ 23 h 37"/>
                <a:gd name="T8" fmla="*/ 78 w 94"/>
                <a:gd name="T9" fmla="*/ 12 h 37"/>
                <a:gd name="T10" fmla="*/ 3 w 94"/>
                <a:gd name="T11" fmla="*/ 0 h 37"/>
                <a:gd name="T12" fmla="*/ 0 w 94"/>
                <a:gd name="T13" fmla="*/ 23 h 37"/>
                <a:gd name="T14" fmla="*/ 74 w 94"/>
                <a:gd name="T15" fmla="*/ 35 h 37"/>
                <a:gd name="T16" fmla="*/ 76 w 94"/>
                <a:gd name="T17" fmla="*/ 35 h 37"/>
                <a:gd name="T18" fmla="*/ 92 w 94"/>
                <a:gd name="T19" fmla="*/ 3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37"/>
                <a:gd name="T32" fmla="*/ 94 w 94"/>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37">
                  <a:moveTo>
                    <a:pt x="92" y="37"/>
                  </a:moveTo>
                  <a:lnTo>
                    <a:pt x="94" y="13"/>
                  </a:lnTo>
                  <a:lnTo>
                    <a:pt x="78" y="12"/>
                  </a:lnTo>
                  <a:lnTo>
                    <a:pt x="76" y="23"/>
                  </a:lnTo>
                  <a:lnTo>
                    <a:pt x="78" y="12"/>
                  </a:lnTo>
                  <a:lnTo>
                    <a:pt x="3" y="0"/>
                  </a:lnTo>
                  <a:lnTo>
                    <a:pt x="0" y="23"/>
                  </a:lnTo>
                  <a:lnTo>
                    <a:pt x="74" y="35"/>
                  </a:lnTo>
                  <a:lnTo>
                    <a:pt x="76" y="35"/>
                  </a:lnTo>
                  <a:lnTo>
                    <a:pt x="92" y="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6" name="Freeform 11"/>
            <p:cNvSpPr>
              <a:spLocks/>
            </p:cNvSpPr>
            <p:nvPr/>
          </p:nvSpPr>
          <p:spPr bwMode="auto">
            <a:xfrm>
              <a:off x="1880" y="3227"/>
              <a:ext cx="96" cy="41"/>
            </a:xfrm>
            <a:custGeom>
              <a:avLst/>
              <a:gdLst>
                <a:gd name="T0" fmla="*/ 92 w 96"/>
                <a:gd name="T1" fmla="*/ 41 h 41"/>
                <a:gd name="T2" fmla="*/ 96 w 96"/>
                <a:gd name="T3" fmla="*/ 18 h 41"/>
                <a:gd name="T4" fmla="*/ 46 w 96"/>
                <a:gd name="T5" fmla="*/ 8 h 41"/>
                <a:gd name="T6" fmla="*/ 4 w 96"/>
                <a:gd name="T7" fmla="*/ 0 h 41"/>
                <a:gd name="T8" fmla="*/ 0 w 96"/>
                <a:gd name="T9" fmla="*/ 23 h 41"/>
                <a:gd name="T10" fmla="*/ 42 w 96"/>
                <a:gd name="T11" fmla="*/ 31 h 41"/>
                <a:gd name="T12" fmla="*/ 92 w 96"/>
                <a:gd name="T13" fmla="*/ 41 h 41"/>
                <a:gd name="T14" fmla="*/ 0 60000 65536"/>
                <a:gd name="T15" fmla="*/ 0 60000 65536"/>
                <a:gd name="T16" fmla="*/ 0 60000 65536"/>
                <a:gd name="T17" fmla="*/ 0 60000 65536"/>
                <a:gd name="T18" fmla="*/ 0 60000 65536"/>
                <a:gd name="T19" fmla="*/ 0 60000 65536"/>
                <a:gd name="T20" fmla="*/ 0 60000 65536"/>
                <a:gd name="T21" fmla="*/ 0 w 96"/>
                <a:gd name="T22" fmla="*/ 0 h 41"/>
                <a:gd name="T23" fmla="*/ 96 w 96"/>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41">
                  <a:moveTo>
                    <a:pt x="92" y="41"/>
                  </a:moveTo>
                  <a:lnTo>
                    <a:pt x="96" y="18"/>
                  </a:lnTo>
                  <a:lnTo>
                    <a:pt x="46" y="8"/>
                  </a:lnTo>
                  <a:lnTo>
                    <a:pt x="4" y="0"/>
                  </a:lnTo>
                  <a:lnTo>
                    <a:pt x="0" y="23"/>
                  </a:lnTo>
                  <a:lnTo>
                    <a:pt x="42" y="31"/>
                  </a:lnTo>
                  <a:lnTo>
                    <a:pt x="92"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7" name="Freeform 12"/>
            <p:cNvSpPr>
              <a:spLocks/>
            </p:cNvSpPr>
            <p:nvPr/>
          </p:nvSpPr>
          <p:spPr bwMode="auto">
            <a:xfrm>
              <a:off x="1723" y="3191"/>
              <a:ext cx="94" cy="46"/>
            </a:xfrm>
            <a:custGeom>
              <a:avLst/>
              <a:gdLst>
                <a:gd name="T0" fmla="*/ 88 w 94"/>
                <a:gd name="T1" fmla="*/ 46 h 46"/>
                <a:gd name="T2" fmla="*/ 94 w 94"/>
                <a:gd name="T3" fmla="*/ 25 h 46"/>
                <a:gd name="T4" fmla="*/ 30 w 94"/>
                <a:gd name="T5" fmla="*/ 7 h 46"/>
                <a:gd name="T6" fmla="*/ 5 w 94"/>
                <a:gd name="T7" fmla="*/ 0 h 46"/>
                <a:gd name="T8" fmla="*/ 0 w 94"/>
                <a:gd name="T9" fmla="*/ 21 h 46"/>
                <a:gd name="T10" fmla="*/ 25 w 94"/>
                <a:gd name="T11" fmla="*/ 29 h 46"/>
                <a:gd name="T12" fmla="*/ 88 w 94"/>
                <a:gd name="T13" fmla="*/ 46 h 46"/>
                <a:gd name="T14" fmla="*/ 0 60000 65536"/>
                <a:gd name="T15" fmla="*/ 0 60000 65536"/>
                <a:gd name="T16" fmla="*/ 0 60000 65536"/>
                <a:gd name="T17" fmla="*/ 0 60000 65536"/>
                <a:gd name="T18" fmla="*/ 0 60000 65536"/>
                <a:gd name="T19" fmla="*/ 0 60000 65536"/>
                <a:gd name="T20" fmla="*/ 0 60000 65536"/>
                <a:gd name="T21" fmla="*/ 0 w 94"/>
                <a:gd name="T22" fmla="*/ 0 h 46"/>
                <a:gd name="T23" fmla="*/ 94 w 94"/>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46">
                  <a:moveTo>
                    <a:pt x="88" y="46"/>
                  </a:moveTo>
                  <a:lnTo>
                    <a:pt x="94" y="25"/>
                  </a:lnTo>
                  <a:lnTo>
                    <a:pt x="30" y="7"/>
                  </a:lnTo>
                  <a:lnTo>
                    <a:pt x="5" y="0"/>
                  </a:lnTo>
                  <a:lnTo>
                    <a:pt x="0" y="21"/>
                  </a:lnTo>
                  <a:lnTo>
                    <a:pt x="25" y="29"/>
                  </a:lnTo>
                  <a:lnTo>
                    <a:pt x="88" y="4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8" name="Freeform 13"/>
            <p:cNvSpPr>
              <a:spLocks/>
            </p:cNvSpPr>
            <p:nvPr/>
          </p:nvSpPr>
          <p:spPr bwMode="auto">
            <a:xfrm>
              <a:off x="1567" y="3141"/>
              <a:ext cx="96" cy="52"/>
            </a:xfrm>
            <a:custGeom>
              <a:avLst/>
              <a:gdLst>
                <a:gd name="T0" fmla="*/ 88 w 96"/>
                <a:gd name="T1" fmla="*/ 52 h 52"/>
                <a:gd name="T2" fmla="*/ 96 w 96"/>
                <a:gd name="T3" fmla="*/ 31 h 52"/>
                <a:gd name="T4" fmla="*/ 27 w 96"/>
                <a:gd name="T5" fmla="*/ 9 h 52"/>
                <a:gd name="T6" fmla="*/ 23 w 96"/>
                <a:gd name="T7" fmla="*/ 19 h 52"/>
                <a:gd name="T8" fmla="*/ 29 w 96"/>
                <a:gd name="T9" fmla="*/ 9 h 52"/>
                <a:gd name="T10" fmla="*/ 10 w 96"/>
                <a:gd name="T11" fmla="*/ 0 h 52"/>
                <a:gd name="T12" fmla="*/ 0 w 96"/>
                <a:gd name="T13" fmla="*/ 21 h 52"/>
                <a:gd name="T14" fmla="*/ 19 w 96"/>
                <a:gd name="T15" fmla="*/ 31 h 52"/>
                <a:gd name="T16" fmla="*/ 19 w 96"/>
                <a:gd name="T17" fmla="*/ 31 h 52"/>
                <a:gd name="T18" fmla="*/ 88 w 96"/>
                <a:gd name="T19" fmla="*/ 52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52"/>
                <a:gd name="T32" fmla="*/ 96 w 96"/>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52">
                  <a:moveTo>
                    <a:pt x="88" y="52"/>
                  </a:moveTo>
                  <a:lnTo>
                    <a:pt x="96" y="31"/>
                  </a:lnTo>
                  <a:lnTo>
                    <a:pt x="27" y="9"/>
                  </a:lnTo>
                  <a:lnTo>
                    <a:pt x="23" y="19"/>
                  </a:lnTo>
                  <a:lnTo>
                    <a:pt x="29" y="9"/>
                  </a:lnTo>
                  <a:lnTo>
                    <a:pt x="10" y="0"/>
                  </a:lnTo>
                  <a:lnTo>
                    <a:pt x="0" y="21"/>
                  </a:lnTo>
                  <a:lnTo>
                    <a:pt x="19" y="31"/>
                  </a:lnTo>
                  <a:lnTo>
                    <a:pt x="88"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9" name="Freeform 14"/>
            <p:cNvSpPr>
              <a:spLocks/>
            </p:cNvSpPr>
            <p:nvPr/>
          </p:nvSpPr>
          <p:spPr bwMode="auto">
            <a:xfrm>
              <a:off x="1425" y="3066"/>
              <a:ext cx="90" cy="67"/>
            </a:xfrm>
            <a:custGeom>
              <a:avLst/>
              <a:gdLst>
                <a:gd name="T0" fmla="*/ 81 w 90"/>
                <a:gd name="T1" fmla="*/ 67 h 67"/>
                <a:gd name="T2" fmla="*/ 90 w 90"/>
                <a:gd name="T3" fmla="*/ 46 h 67"/>
                <a:gd name="T4" fmla="*/ 83 w 90"/>
                <a:gd name="T5" fmla="*/ 44 h 67"/>
                <a:gd name="T6" fmla="*/ 67 w 90"/>
                <a:gd name="T7" fmla="*/ 36 h 67"/>
                <a:gd name="T8" fmla="*/ 61 w 90"/>
                <a:gd name="T9" fmla="*/ 46 h 67"/>
                <a:gd name="T10" fmla="*/ 67 w 90"/>
                <a:gd name="T11" fmla="*/ 36 h 67"/>
                <a:gd name="T12" fmla="*/ 35 w 90"/>
                <a:gd name="T13" fmla="*/ 19 h 67"/>
                <a:gd name="T14" fmla="*/ 29 w 90"/>
                <a:gd name="T15" fmla="*/ 29 h 67"/>
                <a:gd name="T16" fmla="*/ 36 w 90"/>
                <a:gd name="T17" fmla="*/ 21 h 67"/>
                <a:gd name="T18" fmla="*/ 21 w 90"/>
                <a:gd name="T19" fmla="*/ 6 h 67"/>
                <a:gd name="T20" fmla="*/ 21 w 90"/>
                <a:gd name="T21" fmla="*/ 4 h 67"/>
                <a:gd name="T22" fmla="*/ 13 w 90"/>
                <a:gd name="T23" fmla="*/ 0 h 67"/>
                <a:gd name="T24" fmla="*/ 0 w 90"/>
                <a:gd name="T25" fmla="*/ 19 h 67"/>
                <a:gd name="T26" fmla="*/ 8 w 90"/>
                <a:gd name="T27" fmla="*/ 23 h 67"/>
                <a:gd name="T28" fmla="*/ 13 w 90"/>
                <a:gd name="T29" fmla="*/ 13 h 67"/>
                <a:gd name="T30" fmla="*/ 8 w 90"/>
                <a:gd name="T31" fmla="*/ 23 h 67"/>
                <a:gd name="T32" fmla="*/ 23 w 90"/>
                <a:gd name="T33" fmla="*/ 38 h 67"/>
                <a:gd name="T34" fmla="*/ 23 w 90"/>
                <a:gd name="T35" fmla="*/ 38 h 67"/>
                <a:gd name="T36" fmla="*/ 56 w 90"/>
                <a:gd name="T37" fmla="*/ 56 h 67"/>
                <a:gd name="T38" fmla="*/ 58 w 90"/>
                <a:gd name="T39" fmla="*/ 58 h 67"/>
                <a:gd name="T40" fmla="*/ 73 w 90"/>
                <a:gd name="T41" fmla="*/ 65 h 67"/>
                <a:gd name="T42" fmla="*/ 81 w 90"/>
                <a:gd name="T43" fmla="*/ 67 h 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67"/>
                <a:gd name="T68" fmla="*/ 90 w 90"/>
                <a:gd name="T69" fmla="*/ 67 h 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67">
                  <a:moveTo>
                    <a:pt x="81" y="67"/>
                  </a:moveTo>
                  <a:lnTo>
                    <a:pt x="90" y="46"/>
                  </a:lnTo>
                  <a:lnTo>
                    <a:pt x="83" y="44"/>
                  </a:lnTo>
                  <a:lnTo>
                    <a:pt x="67" y="36"/>
                  </a:lnTo>
                  <a:lnTo>
                    <a:pt x="61" y="46"/>
                  </a:lnTo>
                  <a:lnTo>
                    <a:pt x="67" y="36"/>
                  </a:lnTo>
                  <a:lnTo>
                    <a:pt x="35" y="19"/>
                  </a:lnTo>
                  <a:lnTo>
                    <a:pt x="29" y="29"/>
                  </a:lnTo>
                  <a:lnTo>
                    <a:pt x="36" y="21"/>
                  </a:lnTo>
                  <a:lnTo>
                    <a:pt x="21" y="6"/>
                  </a:lnTo>
                  <a:lnTo>
                    <a:pt x="21" y="4"/>
                  </a:lnTo>
                  <a:lnTo>
                    <a:pt x="13" y="0"/>
                  </a:lnTo>
                  <a:lnTo>
                    <a:pt x="0" y="19"/>
                  </a:lnTo>
                  <a:lnTo>
                    <a:pt x="8" y="23"/>
                  </a:lnTo>
                  <a:lnTo>
                    <a:pt x="13" y="13"/>
                  </a:lnTo>
                  <a:lnTo>
                    <a:pt x="8" y="23"/>
                  </a:lnTo>
                  <a:lnTo>
                    <a:pt x="23" y="38"/>
                  </a:lnTo>
                  <a:lnTo>
                    <a:pt x="56" y="56"/>
                  </a:lnTo>
                  <a:lnTo>
                    <a:pt x="58" y="58"/>
                  </a:lnTo>
                  <a:lnTo>
                    <a:pt x="73" y="65"/>
                  </a:lnTo>
                  <a:lnTo>
                    <a:pt x="81" y="6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0" name="Freeform 15"/>
            <p:cNvSpPr>
              <a:spLocks/>
            </p:cNvSpPr>
            <p:nvPr/>
          </p:nvSpPr>
          <p:spPr bwMode="auto">
            <a:xfrm>
              <a:off x="1314" y="2951"/>
              <a:ext cx="74" cy="88"/>
            </a:xfrm>
            <a:custGeom>
              <a:avLst/>
              <a:gdLst>
                <a:gd name="T0" fmla="*/ 61 w 74"/>
                <a:gd name="T1" fmla="*/ 88 h 88"/>
                <a:gd name="T2" fmla="*/ 74 w 74"/>
                <a:gd name="T3" fmla="*/ 71 h 88"/>
                <a:gd name="T4" fmla="*/ 44 w 74"/>
                <a:gd name="T5" fmla="*/ 40 h 88"/>
                <a:gd name="T6" fmla="*/ 36 w 74"/>
                <a:gd name="T7" fmla="*/ 48 h 88"/>
                <a:gd name="T8" fmla="*/ 44 w 74"/>
                <a:gd name="T9" fmla="*/ 40 h 88"/>
                <a:gd name="T10" fmla="*/ 21 w 74"/>
                <a:gd name="T11" fmla="*/ 9 h 88"/>
                <a:gd name="T12" fmla="*/ 15 w 74"/>
                <a:gd name="T13" fmla="*/ 0 h 88"/>
                <a:gd name="T14" fmla="*/ 0 w 74"/>
                <a:gd name="T15" fmla="*/ 17 h 88"/>
                <a:gd name="T16" fmla="*/ 5 w 74"/>
                <a:gd name="T17" fmla="*/ 27 h 88"/>
                <a:gd name="T18" fmla="*/ 28 w 74"/>
                <a:gd name="T19" fmla="*/ 57 h 88"/>
                <a:gd name="T20" fmla="*/ 30 w 74"/>
                <a:gd name="T21" fmla="*/ 57 h 88"/>
                <a:gd name="T22" fmla="*/ 61 w 74"/>
                <a:gd name="T23" fmla="*/ 88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88"/>
                <a:gd name="T38" fmla="*/ 74 w 7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88">
                  <a:moveTo>
                    <a:pt x="61" y="88"/>
                  </a:moveTo>
                  <a:lnTo>
                    <a:pt x="74" y="71"/>
                  </a:lnTo>
                  <a:lnTo>
                    <a:pt x="44" y="40"/>
                  </a:lnTo>
                  <a:lnTo>
                    <a:pt x="36" y="48"/>
                  </a:lnTo>
                  <a:lnTo>
                    <a:pt x="44" y="40"/>
                  </a:lnTo>
                  <a:lnTo>
                    <a:pt x="21" y="9"/>
                  </a:lnTo>
                  <a:lnTo>
                    <a:pt x="15" y="0"/>
                  </a:lnTo>
                  <a:lnTo>
                    <a:pt x="0" y="17"/>
                  </a:lnTo>
                  <a:lnTo>
                    <a:pt x="5" y="27"/>
                  </a:lnTo>
                  <a:lnTo>
                    <a:pt x="28" y="57"/>
                  </a:lnTo>
                  <a:lnTo>
                    <a:pt x="30" y="57"/>
                  </a:lnTo>
                  <a:lnTo>
                    <a:pt x="61" y="8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1" name="Freeform 16"/>
            <p:cNvSpPr>
              <a:spLocks/>
            </p:cNvSpPr>
            <p:nvPr/>
          </p:nvSpPr>
          <p:spPr bwMode="auto">
            <a:xfrm>
              <a:off x="1229" y="2816"/>
              <a:ext cx="62" cy="94"/>
            </a:xfrm>
            <a:custGeom>
              <a:avLst/>
              <a:gdLst>
                <a:gd name="T0" fmla="*/ 44 w 62"/>
                <a:gd name="T1" fmla="*/ 94 h 94"/>
                <a:gd name="T2" fmla="*/ 62 w 62"/>
                <a:gd name="T3" fmla="*/ 79 h 94"/>
                <a:gd name="T4" fmla="*/ 60 w 62"/>
                <a:gd name="T5" fmla="*/ 73 h 94"/>
                <a:gd name="T6" fmla="*/ 35 w 62"/>
                <a:gd name="T7" fmla="*/ 33 h 94"/>
                <a:gd name="T8" fmla="*/ 25 w 62"/>
                <a:gd name="T9" fmla="*/ 41 h 94"/>
                <a:gd name="T10" fmla="*/ 35 w 62"/>
                <a:gd name="T11" fmla="*/ 35 h 94"/>
                <a:gd name="T12" fmla="*/ 19 w 62"/>
                <a:gd name="T13" fmla="*/ 2 h 94"/>
                <a:gd name="T14" fmla="*/ 19 w 62"/>
                <a:gd name="T15" fmla="*/ 2 h 94"/>
                <a:gd name="T16" fmla="*/ 17 w 62"/>
                <a:gd name="T17" fmla="*/ 0 h 94"/>
                <a:gd name="T18" fmla="*/ 0 w 62"/>
                <a:gd name="T19" fmla="*/ 14 h 94"/>
                <a:gd name="T20" fmla="*/ 2 w 62"/>
                <a:gd name="T21" fmla="*/ 16 h 94"/>
                <a:gd name="T22" fmla="*/ 10 w 62"/>
                <a:gd name="T23" fmla="*/ 8 h 94"/>
                <a:gd name="T24" fmla="*/ 0 w 62"/>
                <a:gd name="T25" fmla="*/ 14 h 94"/>
                <a:gd name="T26" fmla="*/ 15 w 62"/>
                <a:gd name="T27" fmla="*/ 46 h 94"/>
                <a:gd name="T28" fmla="*/ 17 w 62"/>
                <a:gd name="T29" fmla="*/ 48 h 94"/>
                <a:gd name="T30" fmla="*/ 42 w 62"/>
                <a:gd name="T31" fmla="*/ 89 h 94"/>
                <a:gd name="T32" fmla="*/ 44 w 62"/>
                <a:gd name="T33" fmla="*/ 94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94"/>
                <a:gd name="T53" fmla="*/ 62 w 62"/>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94">
                  <a:moveTo>
                    <a:pt x="44" y="94"/>
                  </a:moveTo>
                  <a:lnTo>
                    <a:pt x="62" y="79"/>
                  </a:lnTo>
                  <a:lnTo>
                    <a:pt x="60" y="73"/>
                  </a:lnTo>
                  <a:lnTo>
                    <a:pt x="35" y="33"/>
                  </a:lnTo>
                  <a:lnTo>
                    <a:pt x="25" y="41"/>
                  </a:lnTo>
                  <a:lnTo>
                    <a:pt x="35" y="35"/>
                  </a:lnTo>
                  <a:lnTo>
                    <a:pt x="19" y="2"/>
                  </a:lnTo>
                  <a:lnTo>
                    <a:pt x="17" y="0"/>
                  </a:lnTo>
                  <a:lnTo>
                    <a:pt x="0" y="14"/>
                  </a:lnTo>
                  <a:lnTo>
                    <a:pt x="2" y="16"/>
                  </a:lnTo>
                  <a:lnTo>
                    <a:pt x="10" y="8"/>
                  </a:lnTo>
                  <a:lnTo>
                    <a:pt x="0" y="14"/>
                  </a:lnTo>
                  <a:lnTo>
                    <a:pt x="15" y="46"/>
                  </a:lnTo>
                  <a:lnTo>
                    <a:pt x="17" y="48"/>
                  </a:lnTo>
                  <a:lnTo>
                    <a:pt x="42" y="89"/>
                  </a:lnTo>
                  <a:lnTo>
                    <a:pt x="44"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2" name="Freeform 17"/>
            <p:cNvSpPr>
              <a:spLocks/>
            </p:cNvSpPr>
            <p:nvPr/>
          </p:nvSpPr>
          <p:spPr bwMode="auto">
            <a:xfrm>
              <a:off x="1166" y="2670"/>
              <a:ext cx="52" cy="94"/>
            </a:xfrm>
            <a:custGeom>
              <a:avLst/>
              <a:gdLst>
                <a:gd name="T0" fmla="*/ 32 w 52"/>
                <a:gd name="T1" fmla="*/ 94 h 94"/>
                <a:gd name="T2" fmla="*/ 52 w 52"/>
                <a:gd name="T3" fmla="*/ 87 h 94"/>
                <a:gd name="T4" fmla="*/ 42 w 52"/>
                <a:gd name="T5" fmla="*/ 62 h 94"/>
                <a:gd name="T6" fmla="*/ 19 w 52"/>
                <a:gd name="T7" fmla="*/ 0 h 94"/>
                <a:gd name="T8" fmla="*/ 0 w 52"/>
                <a:gd name="T9" fmla="*/ 8 h 94"/>
                <a:gd name="T10" fmla="*/ 23 w 52"/>
                <a:gd name="T11" fmla="*/ 69 h 94"/>
                <a:gd name="T12" fmla="*/ 32 w 52"/>
                <a:gd name="T13" fmla="*/ 94 h 94"/>
                <a:gd name="T14" fmla="*/ 0 60000 65536"/>
                <a:gd name="T15" fmla="*/ 0 60000 65536"/>
                <a:gd name="T16" fmla="*/ 0 60000 65536"/>
                <a:gd name="T17" fmla="*/ 0 60000 65536"/>
                <a:gd name="T18" fmla="*/ 0 60000 65536"/>
                <a:gd name="T19" fmla="*/ 0 60000 65536"/>
                <a:gd name="T20" fmla="*/ 0 60000 65536"/>
                <a:gd name="T21" fmla="*/ 0 w 52"/>
                <a:gd name="T22" fmla="*/ 0 h 94"/>
                <a:gd name="T23" fmla="*/ 52 w 52"/>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94">
                  <a:moveTo>
                    <a:pt x="32" y="94"/>
                  </a:moveTo>
                  <a:lnTo>
                    <a:pt x="52" y="87"/>
                  </a:lnTo>
                  <a:lnTo>
                    <a:pt x="42" y="62"/>
                  </a:lnTo>
                  <a:lnTo>
                    <a:pt x="19" y="0"/>
                  </a:lnTo>
                  <a:lnTo>
                    <a:pt x="0" y="8"/>
                  </a:lnTo>
                  <a:lnTo>
                    <a:pt x="23" y="69"/>
                  </a:lnTo>
                  <a:lnTo>
                    <a:pt x="32"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3" name="Freeform 18"/>
            <p:cNvSpPr>
              <a:spLocks/>
            </p:cNvSpPr>
            <p:nvPr/>
          </p:nvSpPr>
          <p:spPr bwMode="auto">
            <a:xfrm>
              <a:off x="1114" y="2517"/>
              <a:ext cx="50" cy="94"/>
            </a:xfrm>
            <a:custGeom>
              <a:avLst/>
              <a:gdLst>
                <a:gd name="T0" fmla="*/ 29 w 50"/>
                <a:gd name="T1" fmla="*/ 94 h 94"/>
                <a:gd name="T2" fmla="*/ 50 w 50"/>
                <a:gd name="T3" fmla="*/ 88 h 94"/>
                <a:gd name="T4" fmla="*/ 40 w 50"/>
                <a:gd name="T5" fmla="*/ 57 h 94"/>
                <a:gd name="T6" fmla="*/ 38 w 50"/>
                <a:gd name="T7" fmla="*/ 55 h 94"/>
                <a:gd name="T8" fmla="*/ 19 w 50"/>
                <a:gd name="T9" fmla="*/ 0 h 94"/>
                <a:gd name="T10" fmla="*/ 0 w 50"/>
                <a:gd name="T11" fmla="*/ 7 h 94"/>
                <a:gd name="T12" fmla="*/ 19 w 50"/>
                <a:gd name="T13" fmla="*/ 63 h 94"/>
                <a:gd name="T14" fmla="*/ 29 w 50"/>
                <a:gd name="T15" fmla="*/ 59 h 94"/>
                <a:gd name="T16" fmla="*/ 19 w 50"/>
                <a:gd name="T17" fmla="*/ 63 h 94"/>
                <a:gd name="T18" fmla="*/ 29 w 50"/>
                <a:gd name="T19" fmla="*/ 94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94"/>
                <a:gd name="T32" fmla="*/ 50 w 50"/>
                <a:gd name="T33" fmla="*/ 94 h 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94">
                  <a:moveTo>
                    <a:pt x="29" y="94"/>
                  </a:moveTo>
                  <a:lnTo>
                    <a:pt x="50" y="88"/>
                  </a:lnTo>
                  <a:lnTo>
                    <a:pt x="40" y="57"/>
                  </a:lnTo>
                  <a:lnTo>
                    <a:pt x="38" y="55"/>
                  </a:lnTo>
                  <a:lnTo>
                    <a:pt x="19" y="0"/>
                  </a:lnTo>
                  <a:lnTo>
                    <a:pt x="0" y="7"/>
                  </a:lnTo>
                  <a:lnTo>
                    <a:pt x="19" y="63"/>
                  </a:lnTo>
                  <a:lnTo>
                    <a:pt x="29" y="59"/>
                  </a:lnTo>
                  <a:lnTo>
                    <a:pt x="19" y="63"/>
                  </a:lnTo>
                  <a:lnTo>
                    <a:pt x="29"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4" name="Freeform 19"/>
            <p:cNvSpPr>
              <a:spLocks/>
            </p:cNvSpPr>
            <p:nvPr/>
          </p:nvSpPr>
          <p:spPr bwMode="auto">
            <a:xfrm>
              <a:off x="1073" y="2363"/>
              <a:ext cx="41" cy="94"/>
            </a:xfrm>
            <a:custGeom>
              <a:avLst/>
              <a:gdLst>
                <a:gd name="T0" fmla="*/ 20 w 41"/>
                <a:gd name="T1" fmla="*/ 94 h 94"/>
                <a:gd name="T2" fmla="*/ 41 w 41"/>
                <a:gd name="T3" fmla="*/ 88 h 94"/>
                <a:gd name="T4" fmla="*/ 41 w 41"/>
                <a:gd name="T5" fmla="*/ 85 h 94"/>
                <a:gd name="T6" fmla="*/ 29 w 41"/>
                <a:gd name="T7" fmla="*/ 87 h 94"/>
                <a:gd name="T8" fmla="*/ 41 w 41"/>
                <a:gd name="T9" fmla="*/ 85 h 94"/>
                <a:gd name="T10" fmla="*/ 25 w 41"/>
                <a:gd name="T11" fmla="*/ 19 h 94"/>
                <a:gd name="T12" fmla="*/ 14 w 41"/>
                <a:gd name="T13" fmla="*/ 21 h 94"/>
                <a:gd name="T14" fmla="*/ 25 w 41"/>
                <a:gd name="T15" fmla="*/ 21 h 94"/>
                <a:gd name="T16" fmla="*/ 22 w 41"/>
                <a:gd name="T17" fmla="*/ 0 h 94"/>
                <a:gd name="T18" fmla="*/ 0 w 41"/>
                <a:gd name="T19" fmla="*/ 2 h 94"/>
                <a:gd name="T20" fmla="*/ 4 w 41"/>
                <a:gd name="T21" fmla="*/ 23 h 94"/>
                <a:gd name="T22" fmla="*/ 4 w 41"/>
                <a:gd name="T23" fmla="*/ 23 h 94"/>
                <a:gd name="T24" fmla="*/ 20 w 41"/>
                <a:gd name="T25" fmla="*/ 88 h 94"/>
                <a:gd name="T26" fmla="*/ 20 w 41"/>
                <a:gd name="T27" fmla="*/ 90 h 94"/>
                <a:gd name="T28" fmla="*/ 20 w 41"/>
                <a:gd name="T29" fmla="*/ 94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94"/>
                <a:gd name="T47" fmla="*/ 41 w 41"/>
                <a:gd name="T48" fmla="*/ 94 h 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94">
                  <a:moveTo>
                    <a:pt x="20" y="94"/>
                  </a:moveTo>
                  <a:lnTo>
                    <a:pt x="41" y="88"/>
                  </a:lnTo>
                  <a:lnTo>
                    <a:pt x="41" y="85"/>
                  </a:lnTo>
                  <a:lnTo>
                    <a:pt x="29" y="87"/>
                  </a:lnTo>
                  <a:lnTo>
                    <a:pt x="41" y="85"/>
                  </a:lnTo>
                  <a:lnTo>
                    <a:pt x="25" y="19"/>
                  </a:lnTo>
                  <a:lnTo>
                    <a:pt x="14" y="21"/>
                  </a:lnTo>
                  <a:lnTo>
                    <a:pt x="25" y="21"/>
                  </a:lnTo>
                  <a:lnTo>
                    <a:pt x="22" y="0"/>
                  </a:lnTo>
                  <a:lnTo>
                    <a:pt x="0" y="2"/>
                  </a:lnTo>
                  <a:lnTo>
                    <a:pt x="4" y="23"/>
                  </a:lnTo>
                  <a:lnTo>
                    <a:pt x="20" y="88"/>
                  </a:lnTo>
                  <a:lnTo>
                    <a:pt x="20" y="90"/>
                  </a:lnTo>
                  <a:lnTo>
                    <a:pt x="20"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5" name="Freeform 20"/>
            <p:cNvSpPr>
              <a:spLocks/>
            </p:cNvSpPr>
            <p:nvPr/>
          </p:nvSpPr>
          <p:spPr bwMode="auto">
            <a:xfrm>
              <a:off x="1043" y="2204"/>
              <a:ext cx="40" cy="94"/>
            </a:xfrm>
            <a:custGeom>
              <a:avLst/>
              <a:gdLst>
                <a:gd name="T0" fmla="*/ 19 w 40"/>
                <a:gd name="T1" fmla="*/ 94 h 94"/>
                <a:gd name="T2" fmla="*/ 40 w 40"/>
                <a:gd name="T3" fmla="*/ 90 h 94"/>
                <a:gd name="T4" fmla="*/ 32 w 40"/>
                <a:gd name="T5" fmla="*/ 52 h 94"/>
                <a:gd name="T6" fmla="*/ 21 w 40"/>
                <a:gd name="T7" fmla="*/ 0 h 94"/>
                <a:gd name="T8" fmla="*/ 0 w 40"/>
                <a:gd name="T9" fmla="*/ 4 h 94"/>
                <a:gd name="T10" fmla="*/ 11 w 40"/>
                <a:gd name="T11" fmla="*/ 55 h 94"/>
                <a:gd name="T12" fmla="*/ 19 w 40"/>
                <a:gd name="T13" fmla="*/ 94 h 94"/>
                <a:gd name="T14" fmla="*/ 0 60000 65536"/>
                <a:gd name="T15" fmla="*/ 0 60000 65536"/>
                <a:gd name="T16" fmla="*/ 0 60000 65536"/>
                <a:gd name="T17" fmla="*/ 0 60000 65536"/>
                <a:gd name="T18" fmla="*/ 0 60000 65536"/>
                <a:gd name="T19" fmla="*/ 0 60000 65536"/>
                <a:gd name="T20" fmla="*/ 0 60000 65536"/>
                <a:gd name="T21" fmla="*/ 0 w 40"/>
                <a:gd name="T22" fmla="*/ 0 h 94"/>
                <a:gd name="T23" fmla="*/ 40 w 40"/>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94">
                  <a:moveTo>
                    <a:pt x="19" y="94"/>
                  </a:moveTo>
                  <a:lnTo>
                    <a:pt x="40" y="90"/>
                  </a:lnTo>
                  <a:lnTo>
                    <a:pt x="32" y="52"/>
                  </a:lnTo>
                  <a:lnTo>
                    <a:pt x="21" y="0"/>
                  </a:lnTo>
                  <a:lnTo>
                    <a:pt x="0" y="4"/>
                  </a:lnTo>
                  <a:lnTo>
                    <a:pt x="11" y="55"/>
                  </a:lnTo>
                  <a:lnTo>
                    <a:pt x="19"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6" name="Freeform 21"/>
            <p:cNvSpPr>
              <a:spLocks/>
            </p:cNvSpPr>
            <p:nvPr/>
          </p:nvSpPr>
          <p:spPr bwMode="auto">
            <a:xfrm>
              <a:off x="1018" y="2046"/>
              <a:ext cx="34" cy="92"/>
            </a:xfrm>
            <a:custGeom>
              <a:avLst/>
              <a:gdLst>
                <a:gd name="T0" fmla="*/ 13 w 34"/>
                <a:gd name="T1" fmla="*/ 92 h 92"/>
                <a:gd name="T2" fmla="*/ 34 w 34"/>
                <a:gd name="T3" fmla="*/ 90 h 92"/>
                <a:gd name="T4" fmla="*/ 32 w 34"/>
                <a:gd name="T5" fmla="*/ 67 h 92"/>
                <a:gd name="T6" fmla="*/ 32 w 34"/>
                <a:gd name="T7" fmla="*/ 66 h 92"/>
                <a:gd name="T8" fmla="*/ 21 w 34"/>
                <a:gd name="T9" fmla="*/ 0 h 92"/>
                <a:gd name="T10" fmla="*/ 0 w 34"/>
                <a:gd name="T11" fmla="*/ 4 h 92"/>
                <a:gd name="T12" fmla="*/ 11 w 34"/>
                <a:gd name="T13" fmla="*/ 69 h 92"/>
                <a:gd name="T14" fmla="*/ 21 w 34"/>
                <a:gd name="T15" fmla="*/ 67 h 92"/>
                <a:gd name="T16" fmla="*/ 11 w 34"/>
                <a:gd name="T17" fmla="*/ 69 h 92"/>
                <a:gd name="T18" fmla="*/ 13 w 34"/>
                <a:gd name="T19" fmla="*/ 92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92"/>
                <a:gd name="T32" fmla="*/ 34 w 34"/>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92">
                  <a:moveTo>
                    <a:pt x="13" y="92"/>
                  </a:moveTo>
                  <a:lnTo>
                    <a:pt x="34" y="90"/>
                  </a:lnTo>
                  <a:lnTo>
                    <a:pt x="32" y="67"/>
                  </a:lnTo>
                  <a:lnTo>
                    <a:pt x="32" y="66"/>
                  </a:lnTo>
                  <a:lnTo>
                    <a:pt x="21" y="0"/>
                  </a:lnTo>
                  <a:lnTo>
                    <a:pt x="0" y="4"/>
                  </a:lnTo>
                  <a:lnTo>
                    <a:pt x="11" y="69"/>
                  </a:lnTo>
                  <a:lnTo>
                    <a:pt x="21" y="67"/>
                  </a:lnTo>
                  <a:lnTo>
                    <a:pt x="11" y="69"/>
                  </a:lnTo>
                  <a:lnTo>
                    <a:pt x="13"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7" name="Freeform 22"/>
            <p:cNvSpPr>
              <a:spLocks/>
            </p:cNvSpPr>
            <p:nvPr/>
          </p:nvSpPr>
          <p:spPr bwMode="auto">
            <a:xfrm>
              <a:off x="999" y="1887"/>
              <a:ext cx="30" cy="92"/>
            </a:xfrm>
            <a:custGeom>
              <a:avLst/>
              <a:gdLst>
                <a:gd name="T0" fmla="*/ 9 w 30"/>
                <a:gd name="T1" fmla="*/ 92 h 92"/>
                <a:gd name="T2" fmla="*/ 30 w 30"/>
                <a:gd name="T3" fmla="*/ 90 h 92"/>
                <a:gd name="T4" fmla="*/ 28 w 30"/>
                <a:gd name="T5" fmla="*/ 67 h 92"/>
                <a:gd name="T6" fmla="*/ 17 w 30"/>
                <a:gd name="T7" fmla="*/ 67 h 92"/>
                <a:gd name="T8" fmla="*/ 28 w 30"/>
                <a:gd name="T9" fmla="*/ 67 h 92"/>
                <a:gd name="T10" fmla="*/ 23 w 30"/>
                <a:gd name="T11" fmla="*/ 0 h 92"/>
                <a:gd name="T12" fmla="*/ 0 w 30"/>
                <a:gd name="T13" fmla="*/ 2 h 92"/>
                <a:gd name="T14" fmla="*/ 5 w 30"/>
                <a:gd name="T15" fmla="*/ 69 h 92"/>
                <a:gd name="T16" fmla="*/ 7 w 30"/>
                <a:gd name="T17" fmla="*/ 69 h 92"/>
                <a:gd name="T18" fmla="*/ 9 w 30"/>
                <a:gd name="T19" fmla="*/ 92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2"/>
                <a:gd name="T32" fmla="*/ 30 w 30"/>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2">
                  <a:moveTo>
                    <a:pt x="9" y="92"/>
                  </a:moveTo>
                  <a:lnTo>
                    <a:pt x="30" y="90"/>
                  </a:lnTo>
                  <a:lnTo>
                    <a:pt x="28" y="67"/>
                  </a:lnTo>
                  <a:lnTo>
                    <a:pt x="17" y="67"/>
                  </a:lnTo>
                  <a:lnTo>
                    <a:pt x="28" y="67"/>
                  </a:lnTo>
                  <a:lnTo>
                    <a:pt x="23" y="0"/>
                  </a:lnTo>
                  <a:lnTo>
                    <a:pt x="0" y="2"/>
                  </a:lnTo>
                  <a:lnTo>
                    <a:pt x="5" y="69"/>
                  </a:lnTo>
                  <a:lnTo>
                    <a:pt x="7" y="69"/>
                  </a:lnTo>
                  <a:lnTo>
                    <a:pt x="9"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8" name="Freeform 23"/>
            <p:cNvSpPr>
              <a:spLocks/>
            </p:cNvSpPr>
            <p:nvPr/>
          </p:nvSpPr>
          <p:spPr bwMode="auto">
            <a:xfrm>
              <a:off x="981" y="1726"/>
              <a:ext cx="31" cy="94"/>
            </a:xfrm>
            <a:custGeom>
              <a:avLst/>
              <a:gdLst>
                <a:gd name="T0" fmla="*/ 10 w 31"/>
                <a:gd name="T1" fmla="*/ 94 h 94"/>
                <a:gd name="T2" fmla="*/ 31 w 31"/>
                <a:gd name="T3" fmla="*/ 92 h 94"/>
                <a:gd name="T4" fmla="*/ 29 w 31"/>
                <a:gd name="T5" fmla="*/ 59 h 94"/>
                <a:gd name="T6" fmla="*/ 18 w 31"/>
                <a:gd name="T7" fmla="*/ 59 h 94"/>
                <a:gd name="T8" fmla="*/ 29 w 31"/>
                <a:gd name="T9" fmla="*/ 59 h 94"/>
                <a:gd name="T10" fmla="*/ 23 w 31"/>
                <a:gd name="T11" fmla="*/ 0 h 94"/>
                <a:gd name="T12" fmla="*/ 0 w 31"/>
                <a:gd name="T13" fmla="*/ 1 h 94"/>
                <a:gd name="T14" fmla="*/ 6 w 31"/>
                <a:gd name="T15" fmla="*/ 61 h 94"/>
                <a:gd name="T16" fmla="*/ 8 w 31"/>
                <a:gd name="T17" fmla="*/ 61 h 94"/>
                <a:gd name="T18" fmla="*/ 10 w 31"/>
                <a:gd name="T19" fmla="*/ 94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94"/>
                <a:gd name="T32" fmla="*/ 31 w 31"/>
                <a:gd name="T33" fmla="*/ 94 h 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94">
                  <a:moveTo>
                    <a:pt x="10" y="94"/>
                  </a:moveTo>
                  <a:lnTo>
                    <a:pt x="31" y="92"/>
                  </a:lnTo>
                  <a:lnTo>
                    <a:pt x="29" y="59"/>
                  </a:lnTo>
                  <a:lnTo>
                    <a:pt x="18" y="59"/>
                  </a:lnTo>
                  <a:lnTo>
                    <a:pt x="29" y="59"/>
                  </a:lnTo>
                  <a:lnTo>
                    <a:pt x="23" y="0"/>
                  </a:lnTo>
                  <a:lnTo>
                    <a:pt x="0" y="1"/>
                  </a:lnTo>
                  <a:lnTo>
                    <a:pt x="6" y="61"/>
                  </a:lnTo>
                  <a:lnTo>
                    <a:pt x="8" y="61"/>
                  </a:lnTo>
                  <a:lnTo>
                    <a:pt x="10"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9" name="Freeform 24"/>
            <p:cNvSpPr>
              <a:spLocks/>
            </p:cNvSpPr>
            <p:nvPr/>
          </p:nvSpPr>
          <p:spPr bwMode="auto">
            <a:xfrm>
              <a:off x="968" y="1564"/>
              <a:ext cx="31" cy="94"/>
            </a:xfrm>
            <a:custGeom>
              <a:avLst/>
              <a:gdLst>
                <a:gd name="T0" fmla="*/ 8 w 31"/>
                <a:gd name="T1" fmla="*/ 94 h 94"/>
                <a:gd name="T2" fmla="*/ 31 w 31"/>
                <a:gd name="T3" fmla="*/ 92 h 94"/>
                <a:gd name="T4" fmla="*/ 27 w 31"/>
                <a:gd name="T5" fmla="*/ 39 h 94"/>
                <a:gd name="T6" fmla="*/ 23 w 31"/>
                <a:gd name="T7" fmla="*/ 0 h 94"/>
                <a:gd name="T8" fmla="*/ 0 w 31"/>
                <a:gd name="T9" fmla="*/ 2 h 94"/>
                <a:gd name="T10" fmla="*/ 4 w 31"/>
                <a:gd name="T11" fmla="*/ 41 h 94"/>
                <a:gd name="T12" fmla="*/ 8 w 31"/>
                <a:gd name="T13" fmla="*/ 94 h 94"/>
                <a:gd name="T14" fmla="*/ 0 60000 65536"/>
                <a:gd name="T15" fmla="*/ 0 60000 65536"/>
                <a:gd name="T16" fmla="*/ 0 60000 65536"/>
                <a:gd name="T17" fmla="*/ 0 60000 65536"/>
                <a:gd name="T18" fmla="*/ 0 60000 65536"/>
                <a:gd name="T19" fmla="*/ 0 60000 65536"/>
                <a:gd name="T20" fmla="*/ 0 60000 65536"/>
                <a:gd name="T21" fmla="*/ 0 w 31"/>
                <a:gd name="T22" fmla="*/ 0 h 94"/>
                <a:gd name="T23" fmla="*/ 31 w 31"/>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4">
                  <a:moveTo>
                    <a:pt x="8" y="94"/>
                  </a:moveTo>
                  <a:lnTo>
                    <a:pt x="31" y="92"/>
                  </a:lnTo>
                  <a:lnTo>
                    <a:pt x="27" y="39"/>
                  </a:lnTo>
                  <a:lnTo>
                    <a:pt x="23" y="0"/>
                  </a:lnTo>
                  <a:lnTo>
                    <a:pt x="0" y="2"/>
                  </a:lnTo>
                  <a:lnTo>
                    <a:pt x="4" y="41"/>
                  </a:lnTo>
                  <a:lnTo>
                    <a:pt x="8" y="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0" name="Freeform 25"/>
            <p:cNvSpPr>
              <a:spLocks/>
            </p:cNvSpPr>
            <p:nvPr/>
          </p:nvSpPr>
          <p:spPr bwMode="auto">
            <a:xfrm>
              <a:off x="956" y="1405"/>
              <a:ext cx="31" cy="92"/>
            </a:xfrm>
            <a:custGeom>
              <a:avLst/>
              <a:gdLst>
                <a:gd name="T0" fmla="*/ 8 w 31"/>
                <a:gd name="T1" fmla="*/ 92 h 92"/>
                <a:gd name="T2" fmla="*/ 31 w 31"/>
                <a:gd name="T3" fmla="*/ 90 h 92"/>
                <a:gd name="T4" fmla="*/ 23 w 31"/>
                <a:gd name="T5" fmla="*/ 6 h 92"/>
                <a:gd name="T6" fmla="*/ 23 w 31"/>
                <a:gd name="T7" fmla="*/ 0 h 92"/>
                <a:gd name="T8" fmla="*/ 0 w 31"/>
                <a:gd name="T9" fmla="*/ 2 h 92"/>
                <a:gd name="T10" fmla="*/ 0 w 31"/>
                <a:gd name="T11" fmla="*/ 8 h 92"/>
                <a:gd name="T12" fmla="*/ 8 w 31"/>
                <a:gd name="T13" fmla="*/ 92 h 92"/>
                <a:gd name="T14" fmla="*/ 0 60000 65536"/>
                <a:gd name="T15" fmla="*/ 0 60000 65536"/>
                <a:gd name="T16" fmla="*/ 0 60000 65536"/>
                <a:gd name="T17" fmla="*/ 0 60000 65536"/>
                <a:gd name="T18" fmla="*/ 0 60000 65536"/>
                <a:gd name="T19" fmla="*/ 0 60000 65536"/>
                <a:gd name="T20" fmla="*/ 0 60000 65536"/>
                <a:gd name="T21" fmla="*/ 0 w 31"/>
                <a:gd name="T22" fmla="*/ 0 h 92"/>
                <a:gd name="T23" fmla="*/ 31 w 31"/>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
                  <a:moveTo>
                    <a:pt x="8" y="92"/>
                  </a:moveTo>
                  <a:lnTo>
                    <a:pt x="31" y="90"/>
                  </a:lnTo>
                  <a:lnTo>
                    <a:pt x="23" y="6"/>
                  </a:lnTo>
                  <a:lnTo>
                    <a:pt x="23" y="0"/>
                  </a:lnTo>
                  <a:lnTo>
                    <a:pt x="0" y="2"/>
                  </a:lnTo>
                  <a:lnTo>
                    <a:pt x="0" y="8"/>
                  </a:lnTo>
                  <a:lnTo>
                    <a:pt x="8"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1" name="Freeform 26"/>
            <p:cNvSpPr>
              <a:spLocks/>
            </p:cNvSpPr>
            <p:nvPr/>
          </p:nvSpPr>
          <p:spPr bwMode="auto">
            <a:xfrm>
              <a:off x="949" y="1259"/>
              <a:ext cx="25" cy="79"/>
            </a:xfrm>
            <a:custGeom>
              <a:avLst/>
              <a:gdLst>
                <a:gd name="T0" fmla="*/ 2 w 25"/>
                <a:gd name="T1" fmla="*/ 79 h 79"/>
                <a:gd name="T2" fmla="*/ 25 w 25"/>
                <a:gd name="T3" fmla="*/ 77 h 79"/>
                <a:gd name="T4" fmla="*/ 23 w 25"/>
                <a:gd name="T5" fmla="*/ 48 h 79"/>
                <a:gd name="T6" fmla="*/ 11 w 25"/>
                <a:gd name="T7" fmla="*/ 48 h 79"/>
                <a:gd name="T8" fmla="*/ 23 w 25"/>
                <a:gd name="T9" fmla="*/ 48 h 79"/>
                <a:gd name="T10" fmla="*/ 23 w 25"/>
                <a:gd name="T11" fmla="*/ 0 h 79"/>
                <a:gd name="T12" fmla="*/ 0 w 25"/>
                <a:gd name="T13" fmla="*/ 0 h 79"/>
                <a:gd name="T14" fmla="*/ 0 w 25"/>
                <a:gd name="T15" fmla="*/ 48 h 79"/>
                <a:gd name="T16" fmla="*/ 0 w 25"/>
                <a:gd name="T17" fmla="*/ 50 h 79"/>
                <a:gd name="T18" fmla="*/ 2 w 25"/>
                <a:gd name="T19" fmla="*/ 79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79"/>
                <a:gd name="T32" fmla="*/ 25 w 25"/>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79">
                  <a:moveTo>
                    <a:pt x="2" y="79"/>
                  </a:moveTo>
                  <a:lnTo>
                    <a:pt x="25" y="77"/>
                  </a:lnTo>
                  <a:lnTo>
                    <a:pt x="23" y="48"/>
                  </a:lnTo>
                  <a:lnTo>
                    <a:pt x="11" y="48"/>
                  </a:lnTo>
                  <a:lnTo>
                    <a:pt x="23" y="48"/>
                  </a:lnTo>
                  <a:lnTo>
                    <a:pt x="23" y="0"/>
                  </a:lnTo>
                  <a:lnTo>
                    <a:pt x="0" y="0"/>
                  </a:lnTo>
                  <a:lnTo>
                    <a:pt x="0" y="48"/>
                  </a:lnTo>
                  <a:lnTo>
                    <a:pt x="0" y="50"/>
                  </a:lnTo>
                  <a:lnTo>
                    <a:pt x="2" y="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3842" name="Group 27"/>
          <p:cNvGrpSpPr>
            <a:grpSpLocks/>
          </p:cNvGrpSpPr>
          <p:nvPr/>
        </p:nvGrpSpPr>
        <p:grpSpPr bwMode="auto">
          <a:xfrm>
            <a:off x="1866900" y="2284413"/>
            <a:ext cx="3048000" cy="2357437"/>
            <a:chOff x="929" y="1190"/>
            <a:chExt cx="2307" cy="1728"/>
          </a:xfrm>
        </p:grpSpPr>
        <p:sp>
          <p:nvSpPr>
            <p:cNvPr id="163895" name="Rectangle 28"/>
            <p:cNvSpPr>
              <a:spLocks noChangeArrowheads="1"/>
            </p:cNvSpPr>
            <p:nvPr/>
          </p:nvSpPr>
          <p:spPr bwMode="auto">
            <a:xfrm>
              <a:off x="3213" y="2895"/>
              <a:ext cx="23" cy="23"/>
            </a:xfrm>
            <a:prstGeom prst="rect">
              <a:avLst/>
            </a:prstGeom>
            <a:solidFill>
              <a:srgbClr val="FF9900"/>
            </a:solidFill>
            <a:ln w="9525">
              <a:solidFill>
                <a:schemeClr val="tx1"/>
              </a:solidFill>
              <a:miter lim="800000"/>
              <a:headEnd/>
              <a:tailEnd/>
            </a:ln>
          </p:spPr>
          <p:txBody>
            <a:bodyPr/>
            <a:lstStyle/>
            <a:p>
              <a:endParaRPr lang="en-US"/>
            </a:p>
          </p:txBody>
        </p:sp>
        <p:sp>
          <p:nvSpPr>
            <p:cNvPr id="163896" name="Freeform 29"/>
            <p:cNvSpPr>
              <a:spLocks/>
            </p:cNvSpPr>
            <p:nvPr/>
          </p:nvSpPr>
          <p:spPr bwMode="auto">
            <a:xfrm>
              <a:off x="3167" y="2893"/>
              <a:ext cx="23" cy="25"/>
            </a:xfrm>
            <a:custGeom>
              <a:avLst/>
              <a:gdLst>
                <a:gd name="T0" fmla="*/ 23 w 23"/>
                <a:gd name="T1" fmla="*/ 25 h 25"/>
                <a:gd name="T2" fmla="*/ 23 w 23"/>
                <a:gd name="T3" fmla="*/ 2 h 25"/>
                <a:gd name="T4" fmla="*/ 21 w 23"/>
                <a:gd name="T5" fmla="*/ 2 h 25"/>
                <a:gd name="T6" fmla="*/ 21 w 23"/>
                <a:gd name="T7" fmla="*/ 14 h 25"/>
                <a:gd name="T8" fmla="*/ 23 w 23"/>
                <a:gd name="T9" fmla="*/ 2 h 25"/>
                <a:gd name="T10" fmla="*/ 2 w 23"/>
                <a:gd name="T11" fmla="*/ 0 h 25"/>
                <a:gd name="T12" fmla="*/ 0 w 23"/>
                <a:gd name="T13" fmla="*/ 23 h 25"/>
                <a:gd name="T14" fmla="*/ 21 w 23"/>
                <a:gd name="T15" fmla="*/ 25 h 25"/>
                <a:gd name="T16" fmla="*/ 21 w 23"/>
                <a:gd name="T17" fmla="*/ 25 h 25"/>
                <a:gd name="T18" fmla="*/ 23 w 23"/>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5"/>
                <a:gd name="T32" fmla="*/ 23 w 2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5">
                  <a:moveTo>
                    <a:pt x="23" y="25"/>
                  </a:moveTo>
                  <a:lnTo>
                    <a:pt x="23" y="2"/>
                  </a:lnTo>
                  <a:lnTo>
                    <a:pt x="21" y="2"/>
                  </a:lnTo>
                  <a:lnTo>
                    <a:pt x="21" y="14"/>
                  </a:lnTo>
                  <a:lnTo>
                    <a:pt x="23" y="2"/>
                  </a:lnTo>
                  <a:lnTo>
                    <a:pt x="2" y="0"/>
                  </a:lnTo>
                  <a:lnTo>
                    <a:pt x="0" y="23"/>
                  </a:lnTo>
                  <a:lnTo>
                    <a:pt x="21" y="25"/>
                  </a:lnTo>
                  <a:lnTo>
                    <a:pt x="23" y="25"/>
                  </a:lnTo>
                  <a:close/>
                </a:path>
              </a:pathLst>
            </a:custGeom>
            <a:solidFill>
              <a:srgbClr val="FF9900"/>
            </a:solidFill>
            <a:ln w="9525">
              <a:solidFill>
                <a:schemeClr val="tx1"/>
              </a:solidFill>
              <a:round/>
              <a:headEnd/>
              <a:tailEnd/>
            </a:ln>
          </p:spPr>
          <p:txBody>
            <a:bodyPr/>
            <a:lstStyle/>
            <a:p>
              <a:endParaRPr lang="en-US"/>
            </a:p>
          </p:txBody>
        </p:sp>
        <p:sp>
          <p:nvSpPr>
            <p:cNvPr id="163897" name="Freeform 30"/>
            <p:cNvSpPr>
              <a:spLocks/>
            </p:cNvSpPr>
            <p:nvPr/>
          </p:nvSpPr>
          <p:spPr bwMode="auto">
            <a:xfrm>
              <a:off x="3121" y="2889"/>
              <a:ext cx="25" cy="25"/>
            </a:xfrm>
            <a:custGeom>
              <a:avLst/>
              <a:gdLst>
                <a:gd name="T0" fmla="*/ 23 w 25"/>
                <a:gd name="T1" fmla="*/ 25 h 25"/>
                <a:gd name="T2" fmla="*/ 25 w 25"/>
                <a:gd name="T3" fmla="*/ 2 h 25"/>
                <a:gd name="T4" fmla="*/ 2 w 25"/>
                <a:gd name="T5" fmla="*/ 0 h 25"/>
                <a:gd name="T6" fmla="*/ 0 w 25"/>
                <a:gd name="T7" fmla="*/ 23 h 25"/>
                <a:gd name="T8" fmla="*/ 23 w 25"/>
                <a:gd name="T9" fmla="*/ 25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3" y="25"/>
                  </a:moveTo>
                  <a:lnTo>
                    <a:pt x="25" y="2"/>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898" name="Freeform 31"/>
            <p:cNvSpPr>
              <a:spLocks/>
            </p:cNvSpPr>
            <p:nvPr/>
          </p:nvSpPr>
          <p:spPr bwMode="auto">
            <a:xfrm>
              <a:off x="3075" y="2887"/>
              <a:ext cx="25" cy="25"/>
            </a:xfrm>
            <a:custGeom>
              <a:avLst/>
              <a:gdLst>
                <a:gd name="T0" fmla="*/ 23 w 25"/>
                <a:gd name="T1" fmla="*/ 25 h 25"/>
                <a:gd name="T2" fmla="*/ 25 w 25"/>
                <a:gd name="T3" fmla="*/ 2 h 25"/>
                <a:gd name="T4" fmla="*/ 11 w 25"/>
                <a:gd name="T5" fmla="*/ 0 h 25"/>
                <a:gd name="T6" fmla="*/ 2 w 25"/>
                <a:gd name="T7" fmla="*/ 0 h 25"/>
                <a:gd name="T8" fmla="*/ 0 w 25"/>
                <a:gd name="T9" fmla="*/ 23 h 25"/>
                <a:gd name="T10" fmla="*/ 9 w 25"/>
                <a:gd name="T11" fmla="*/ 23 h 25"/>
                <a:gd name="T12" fmla="*/ 23 w 25"/>
                <a:gd name="T13" fmla="*/ 25 h 25"/>
                <a:gd name="T14" fmla="*/ 0 60000 65536"/>
                <a:gd name="T15" fmla="*/ 0 60000 65536"/>
                <a:gd name="T16" fmla="*/ 0 60000 65536"/>
                <a:gd name="T17" fmla="*/ 0 60000 65536"/>
                <a:gd name="T18" fmla="*/ 0 60000 65536"/>
                <a:gd name="T19" fmla="*/ 0 60000 65536"/>
                <a:gd name="T20" fmla="*/ 0 60000 65536"/>
                <a:gd name="T21" fmla="*/ 0 w 25"/>
                <a:gd name="T22" fmla="*/ 0 h 25"/>
                <a:gd name="T23" fmla="*/ 25 w 2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5">
                  <a:moveTo>
                    <a:pt x="23" y="25"/>
                  </a:moveTo>
                  <a:lnTo>
                    <a:pt x="25" y="2"/>
                  </a:lnTo>
                  <a:lnTo>
                    <a:pt x="11" y="0"/>
                  </a:lnTo>
                  <a:lnTo>
                    <a:pt x="2" y="0"/>
                  </a:lnTo>
                  <a:lnTo>
                    <a:pt x="0" y="23"/>
                  </a:lnTo>
                  <a:lnTo>
                    <a:pt x="9"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899" name="Freeform 32"/>
            <p:cNvSpPr>
              <a:spLocks/>
            </p:cNvSpPr>
            <p:nvPr/>
          </p:nvSpPr>
          <p:spPr bwMode="auto">
            <a:xfrm>
              <a:off x="3029" y="2884"/>
              <a:ext cx="25" cy="24"/>
            </a:xfrm>
            <a:custGeom>
              <a:avLst/>
              <a:gdLst>
                <a:gd name="T0" fmla="*/ 23 w 25"/>
                <a:gd name="T1" fmla="*/ 24 h 24"/>
                <a:gd name="T2" fmla="*/ 25 w 25"/>
                <a:gd name="T3" fmla="*/ 1 h 24"/>
                <a:gd name="T4" fmla="*/ 2 w 25"/>
                <a:gd name="T5" fmla="*/ 0 h 24"/>
                <a:gd name="T6" fmla="*/ 0 w 25"/>
                <a:gd name="T7" fmla="*/ 23 h 24"/>
                <a:gd name="T8" fmla="*/ 23 w 25"/>
                <a:gd name="T9" fmla="*/ 24 h 24"/>
                <a:gd name="T10" fmla="*/ 0 60000 65536"/>
                <a:gd name="T11" fmla="*/ 0 60000 65536"/>
                <a:gd name="T12" fmla="*/ 0 60000 65536"/>
                <a:gd name="T13" fmla="*/ 0 60000 65536"/>
                <a:gd name="T14" fmla="*/ 0 60000 65536"/>
                <a:gd name="T15" fmla="*/ 0 w 25"/>
                <a:gd name="T16" fmla="*/ 0 h 24"/>
                <a:gd name="T17" fmla="*/ 25 w 25"/>
                <a:gd name="T18" fmla="*/ 24 h 24"/>
              </a:gdLst>
              <a:ahLst/>
              <a:cxnLst>
                <a:cxn ang="T10">
                  <a:pos x="T0" y="T1"/>
                </a:cxn>
                <a:cxn ang="T11">
                  <a:pos x="T2" y="T3"/>
                </a:cxn>
                <a:cxn ang="T12">
                  <a:pos x="T4" y="T5"/>
                </a:cxn>
                <a:cxn ang="T13">
                  <a:pos x="T6" y="T7"/>
                </a:cxn>
                <a:cxn ang="T14">
                  <a:pos x="T8" y="T9"/>
                </a:cxn>
              </a:cxnLst>
              <a:rect l="T15" t="T16" r="T17" b="T18"/>
              <a:pathLst>
                <a:path w="25" h="24">
                  <a:moveTo>
                    <a:pt x="23" y="24"/>
                  </a:moveTo>
                  <a:lnTo>
                    <a:pt x="25" y="1"/>
                  </a:lnTo>
                  <a:lnTo>
                    <a:pt x="2" y="0"/>
                  </a:lnTo>
                  <a:lnTo>
                    <a:pt x="0" y="23"/>
                  </a:lnTo>
                  <a:lnTo>
                    <a:pt x="23" y="24"/>
                  </a:lnTo>
                  <a:close/>
                </a:path>
              </a:pathLst>
            </a:custGeom>
            <a:solidFill>
              <a:srgbClr val="FF9900"/>
            </a:solidFill>
            <a:ln w="9525">
              <a:solidFill>
                <a:schemeClr val="tx1"/>
              </a:solidFill>
              <a:round/>
              <a:headEnd/>
              <a:tailEnd/>
            </a:ln>
          </p:spPr>
          <p:txBody>
            <a:bodyPr/>
            <a:lstStyle/>
            <a:p>
              <a:endParaRPr lang="en-US"/>
            </a:p>
          </p:txBody>
        </p:sp>
        <p:sp>
          <p:nvSpPr>
            <p:cNvPr id="163900" name="Freeform 33"/>
            <p:cNvSpPr>
              <a:spLocks/>
            </p:cNvSpPr>
            <p:nvPr/>
          </p:nvSpPr>
          <p:spPr bwMode="auto">
            <a:xfrm>
              <a:off x="2983" y="2880"/>
              <a:ext cx="24" cy="23"/>
            </a:xfrm>
            <a:custGeom>
              <a:avLst/>
              <a:gdLst>
                <a:gd name="T0" fmla="*/ 23 w 24"/>
                <a:gd name="T1" fmla="*/ 23 h 23"/>
                <a:gd name="T2" fmla="*/ 24 w 24"/>
                <a:gd name="T3" fmla="*/ 0 h 23"/>
                <a:gd name="T4" fmla="*/ 15 w 24"/>
                <a:gd name="T5" fmla="*/ 0 h 23"/>
                <a:gd name="T6" fmla="*/ 13 w 24"/>
                <a:gd name="T7" fmla="*/ 0 h 23"/>
                <a:gd name="T8" fmla="*/ 0 w 24"/>
                <a:gd name="T9" fmla="*/ 0 h 23"/>
                <a:gd name="T10" fmla="*/ 0 w 24"/>
                <a:gd name="T11" fmla="*/ 23 h 23"/>
                <a:gd name="T12" fmla="*/ 13 w 24"/>
                <a:gd name="T13" fmla="*/ 23 h 23"/>
                <a:gd name="T14" fmla="*/ 13 w 24"/>
                <a:gd name="T15" fmla="*/ 11 h 23"/>
                <a:gd name="T16" fmla="*/ 13 w 24"/>
                <a:gd name="T17" fmla="*/ 23 h 23"/>
                <a:gd name="T18" fmla="*/ 23 w 24"/>
                <a:gd name="T19" fmla="*/ 23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3"/>
                <a:gd name="T32" fmla="*/ 24 w 24"/>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3">
                  <a:moveTo>
                    <a:pt x="23" y="23"/>
                  </a:moveTo>
                  <a:lnTo>
                    <a:pt x="24" y="0"/>
                  </a:lnTo>
                  <a:lnTo>
                    <a:pt x="15" y="0"/>
                  </a:lnTo>
                  <a:lnTo>
                    <a:pt x="13" y="0"/>
                  </a:lnTo>
                  <a:lnTo>
                    <a:pt x="0" y="0"/>
                  </a:lnTo>
                  <a:lnTo>
                    <a:pt x="0" y="23"/>
                  </a:lnTo>
                  <a:lnTo>
                    <a:pt x="13" y="23"/>
                  </a:lnTo>
                  <a:lnTo>
                    <a:pt x="13" y="11"/>
                  </a:lnTo>
                  <a:lnTo>
                    <a:pt x="13" y="23"/>
                  </a:lnTo>
                  <a:lnTo>
                    <a:pt x="23" y="23"/>
                  </a:lnTo>
                  <a:close/>
                </a:path>
              </a:pathLst>
            </a:custGeom>
            <a:solidFill>
              <a:srgbClr val="FF9900"/>
            </a:solidFill>
            <a:ln w="9525">
              <a:solidFill>
                <a:schemeClr val="tx1"/>
              </a:solidFill>
              <a:round/>
              <a:headEnd/>
              <a:tailEnd/>
            </a:ln>
          </p:spPr>
          <p:txBody>
            <a:bodyPr/>
            <a:lstStyle/>
            <a:p>
              <a:endParaRPr lang="en-US"/>
            </a:p>
          </p:txBody>
        </p:sp>
        <p:sp>
          <p:nvSpPr>
            <p:cNvPr id="163901" name="Rectangle 34"/>
            <p:cNvSpPr>
              <a:spLocks noChangeArrowheads="1"/>
            </p:cNvSpPr>
            <p:nvPr/>
          </p:nvSpPr>
          <p:spPr bwMode="auto">
            <a:xfrm>
              <a:off x="2936" y="2880"/>
              <a:ext cx="23" cy="23"/>
            </a:xfrm>
            <a:prstGeom prst="rect">
              <a:avLst/>
            </a:prstGeom>
            <a:solidFill>
              <a:srgbClr val="FF9900"/>
            </a:solidFill>
            <a:ln w="9525">
              <a:solidFill>
                <a:schemeClr val="tx1"/>
              </a:solidFill>
              <a:miter lim="800000"/>
              <a:headEnd/>
              <a:tailEnd/>
            </a:ln>
          </p:spPr>
          <p:txBody>
            <a:bodyPr/>
            <a:lstStyle/>
            <a:p>
              <a:endParaRPr lang="en-US"/>
            </a:p>
          </p:txBody>
        </p:sp>
        <p:sp>
          <p:nvSpPr>
            <p:cNvPr id="163902" name="Freeform 35"/>
            <p:cNvSpPr>
              <a:spLocks/>
            </p:cNvSpPr>
            <p:nvPr/>
          </p:nvSpPr>
          <p:spPr bwMode="auto">
            <a:xfrm>
              <a:off x="2890" y="2878"/>
              <a:ext cx="23" cy="25"/>
            </a:xfrm>
            <a:custGeom>
              <a:avLst/>
              <a:gdLst>
                <a:gd name="T0" fmla="*/ 23 w 23"/>
                <a:gd name="T1" fmla="*/ 25 h 25"/>
                <a:gd name="T2" fmla="*/ 23 w 23"/>
                <a:gd name="T3" fmla="*/ 2 h 25"/>
                <a:gd name="T4" fmla="*/ 20 w 23"/>
                <a:gd name="T5" fmla="*/ 2 h 25"/>
                <a:gd name="T6" fmla="*/ 20 w 23"/>
                <a:gd name="T7" fmla="*/ 13 h 25"/>
                <a:gd name="T8" fmla="*/ 21 w 23"/>
                <a:gd name="T9" fmla="*/ 2 h 25"/>
                <a:gd name="T10" fmla="*/ 2 w 23"/>
                <a:gd name="T11" fmla="*/ 0 h 25"/>
                <a:gd name="T12" fmla="*/ 0 w 23"/>
                <a:gd name="T13" fmla="*/ 23 h 25"/>
                <a:gd name="T14" fmla="*/ 20 w 23"/>
                <a:gd name="T15" fmla="*/ 25 h 25"/>
                <a:gd name="T16" fmla="*/ 20 w 23"/>
                <a:gd name="T17" fmla="*/ 25 h 25"/>
                <a:gd name="T18" fmla="*/ 23 w 23"/>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5"/>
                <a:gd name="T32" fmla="*/ 23 w 2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5">
                  <a:moveTo>
                    <a:pt x="23" y="25"/>
                  </a:moveTo>
                  <a:lnTo>
                    <a:pt x="23" y="2"/>
                  </a:lnTo>
                  <a:lnTo>
                    <a:pt x="20" y="2"/>
                  </a:lnTo>
                  <a:lnTo>
                    <a:pt x="20" y="13"/>
                  </a:lnTo>
                  <a:lnTo>
                    <a:pt x="21" y="2"/>
                  </a:lnTo>
                  <a:lnTo>
                    <a:pt x="2" y="0"/>
                  </a:lnTo>
                  <a:lnTo>
                    <a:pt x="0" y="23"/>
                  </a:lnTo>
                  <a:lnTo>
                    <a:pt x="20" y="25"/>
                  </a:lnTo>
                  <a:lnTo>
                    <a:pt x="23" y="25"/>
                  </a:lnTo>
                  <a:close/>
                </a:path>
              </a:pathLst>
            </a:custGeom>
            <a:solidFill>
              <a:srgbClr val="FF9900"/>
            </a:solidFill>
            <a:ln w="9525">
              <a:solidFill>
                <a:schemeClr val="tx1"/>
              </a:solidFill>
              <a:round/>
              <a:headEnd/>
              <a:tailEnd/>
            </a:ln>
          </p:spPr>
          <p:txBody>
            <a:bodyPr/>
            <a:lstStyle/>
            <a:p>
              <a:endParaRPr lang="en-US"/>
            </a:p>
          </p:txBody>
        </p:sp>
        <p:sp>
          <p:nvSpPr>
            <p:cNvPr id="163903" name="Freeform 36"/>
            <p:cNvSpPr>
              <a:spLocks/>
            </p:cNvSpPr>
            <p:nvPr/>
          </p:nvSpPr>
          <p:spPr bwMode="auto">
            <a:xfrm>
              <a:off x="2844" y="2874"/>
              <a:ext cx="25" cy="25"/>
            </a:xfrm>
            <a:custGeom>
              <a:avLst/>
              <a:gdLst>
                <a:gd name="T0" fmla="*/ 23 w 25"/>
                <a:gd name="T1" fmla="*/ 25 h 25"/>
                <a:gd name="T2" fmla="*/ 25 w 25"/>
                <a:gd name="T3" fmla="*/ 2 h 25"/>
                <a:gd name="T4" fmla="*/ 2 w 25"/>
                <a:gd name="T5" fmla="*/ 0 h 25"/>
                <a:gd name="T6" fmla="*/ 0 w 25"/>
                <a:gd name="T7" fmla="*/ 23 h 25"/>
                <a:gd name="T8" fmla="*/ 23 w 25"/>
                <a:gd name="T9" fmla="*/ 25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3" y="25"/>
                  </a:moveTo>
                  <a:lnTo>
                    <a:pt x="25" y="2"/>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04" name="Freeform 37"/>
            <p:cNvSpPr>
              <a:spLocks/>
            </p:cNvSpPr>
            <p:nvPr/>
          </p:nvSpPr>
          <p:spPr bwMode="auto">
            <a:xfrm>
              <a:off x="2798" y="2870"/>
              <a:ext cx="25" cy="25"/>
            </a:xfrm>
            <a:custGeom>
              <a:avLst/>
              <a:gdLst>
                <a:gd name="T0" fmla="*/ 23 w 25"/>
                <a:gd name="T1" fmla="*/ 25 h 25"/>
                <a:gd name="T2" fmla="*/ 25 w 25"/>
                <a:gd name="T3" fmla="*/ 2 h 25"/>
                <a:gd name="T4" fmla="*/ 25 w 25"/>
                <a:gd name="T5" fmla="*/ 2 h 25"/>
                <a:gd name="T6" fmla="*/ 2 w 25"/>
                <a:gd name="T7" fmla="*/ 0 h 25"/>
                <a:gd name="T8" fmla="*/ 0 w 25"/>
                <a:gd name="T9" fmla="*/ 23 h 25"/>
                <a:gd name="T10" fmla="*/ 23 w 25"/>
                <a:gd name="T11" fmla="*/ 25 h 25"/>
                <a:gd name="T12" fmla="*/ 0 60000 65536"/>
                <a:gd name="T13" fmla="*/ 0 60000 65536"/>
                <a:gd name="T14" fmla="*/ 0 60000 65536"/>
                <a:gd name="T15" fmla="*/ 0 60000 65536"/>
                <a:gd name="T16" fmla="*/ 0 60000 65536"/>
                <a:gd name="T17" fmla="*/ 0 60000 65536"/>
                <a:gd name="T18" fmla="*/ 0 w 25"/>
                <a:gd name="T19" fmla="*/ 0 h 25"/>
                <a:gd name="T20" fmla="*/ 25 w 2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5" h="25">
                  <a:moveTo>
                    <a:pt x="23" y="25"/>
                  </a:moveTo>
                  <a:lnTo>
                    <a:pt x="25" y="2"/>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05" name="Freeform 38"/>
            <p:cNvSpPr>
              <a:spLocks/>
            </p:cNvSpPr>
            <p:nvPr/>
          </p:nvSpPr>
          <p:spPr bwMode="auto">
            <a:xfrm>
              <a:off x="2752" y="2866"/>
              <a:ext cx="25" cy="25"/>
            </a:xfrm>
            <a:custGeom>
              <a:avLst/>
              <a:gdLst>
                <a:gd name="T0" fmla="*/ 23 w 25"/>
                <a:gd name="T1" fmla="*/ 25 h 25"/>
                <a:gd name="T2" fmla="*/ 25 w 25"/>
                <a:gd name="T3" fmla="*/ 2 h 25"/>
                <a:gd name="T4" fmla="*/ 2 w 25"/>
                <a:gd name="T5" fmla="*/ 0 h 25"/>
                <a:gd name="T6" fmla="*/ 0 w 25"/>
                <a:gd name="T7" fmla="*/ 23 h 25"/>
                <a:gd name="T8" fmla="*/ 23 w 25"/>
                <a:gd name="T9" fmla="*/ 25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3" y="25"/>
                  </a:moveTo>
                  <a:lnTo>
                    <a:pt x="25" y="2"/>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06" name="Freeform 39"/>
            <p:cNvSpPr>
              <a:spLocks/>
            </p:cNvSpPr>
            <p:nvPr/>
          </p:nvSpPr>
          <p:spPr bwMode="auto">
            <a:xfrm>
              <a:off x="2706" y="2862"/>
              <a:ext cx="25" cy="25"/>
            </a:xfrm>
            <a:custGeom>
              <a:avLst/>
              <a:gdLst>
                <a:gd name="T0" fmla="*/ 23 w 25"/>
                <a:gd name="T1" fmla="*/ 25 h 25"/>
                <a:gd name="T2" fmla="*/ 25 w 25"/>
                <a:gd name="T3" fmla="*/ 2 h 25"/>
                <a:gd name="T4" fmla="*/ 21 w 25"/>
                <a:gd name="T5" fmla="*/ 2 h 25"/>
                <a:gd name="T6" fmla="*/ 2 w 25"/>
                <a:gd name="T7" fmla="*/ 0 h 25"/>
                <a:gd name="T8" fmla="*/ 0 w 25"/>
                <a:gd name="T9" fmla="*/ 23 h 25"/>
                <a:gd name="T10" fmla="*/ 19 w 25"/>
                <a:gd name="T11" fmla="*/ 25 h 25"/>
                <a:gd name="T12" fmla="*/ 23 w 25"/>
                <a:gd name="T13" fmla="*/ 25 h 25"/>
                <a:gd name="T14" fmla="*/ 0 60000 65536"/>
                <a:gd name="T15" fmla="*/ 0 60000 65536"/>
                <a:gd name="T16" fmla="*/ 0 60000 65536"/>
                <a:gd name="T17" fmla="*/ 0 60000 65536"/>
                <a:gd name="T18" fmla="*/ 0 60000 65536"/>
                <a:gd name="T19" fmla="*/ 0 60000 65536"/>
                <a:gd name="T20" fmla="*/ 0 60000 65536"/>
                <a:gd name="T21" fmla="*/ 0 w 25"/>
                <a:gd name="T22" fmla="*/ 0 h 25"/>
                <a:gd name="T23" fmla="*/ 25 w 2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5">
                  <a:moveTo>
                    <a:pt x="23" y="25"/>
                  </a:moveTo>
                  <a:lnTo>
                    <a:pt x="25" y="2"/>
                  </a:lnTo>
                  <a:lnTo>
                    <a:pt x="21" y="2"/>
                  </a:lnTo>
                  <a:lnTo>
                    <a:pt x="2" y="0"/>
                  </a:lnTo>
                  <a:lnTo>
                    <a:pt x="0" y="23"/>
                  </a:lnTo>
                  <a:lnTo>
                    <a:pt x="19" y="25"/>
                  </a:lnTo>
                  <a:lnTo>
                    <a:pt x="23" y="25"/>
                  </a:lnTo>
                  <a:close/>
                </a:path>
              </a:pathLst>
            </a:custGeom>
            <a:solidFill>
              <a:srgbClr val="FF9900"/>
            </a:solidFill>
            <a:ln w="9525">
              <a:solidFill>
                <a:schemeClr val="tx1"/>
              </a:solidFill>
              <a:round/>
              <a:headEnd/>
              <a:tailEnd/>
            </a:ln>
          </p:spPr>
          <p:txBody>
            <a:bodyPr/>
            <a:lstStyle/>
            <a:p>
              <a:endParaRPr lang="en-US"/>
            </a:p>
          </p:txBody>
        </p:sp>
        <p:sp>
          <p:nvSpPr>
            <p:cNvPr id="163907" name="Freeform 40"/>
            <p:cNvSpPr>
              <a:spLocks/>
            </p:cNvSpPr>
            <p:nvPr/>
          </p:nvSpPr>
          <p:spPr bwMode="auto">
            <a:xfrm>
              <a:off x="2660" y="2859"/>
              <a:ext cx="25" cy="25"/>
            </a:xfrm>
            <a:custGeom>
              <a:avLst/>
              <a:gdLst>
                <a:gd name="T0" fmla="*/ 23 w 25"/>
                <a:gd name="T1" fmla="*/ 25 h 25"/>
                <a:gd name="T2" fmla="*/ 25 w 25"/>
                <a:gd name="T3" fmla="*/ 1 h 25"/>
                <a:gd name="T4" fmla="*/ 2 w 25"/>
                <a:gd name="T5" fmla="*/ 0 h 25"/>
                <a:gd name="T6" fmla="*/ 0 w 25"/>
                <a:gd name="T7" fmla="*/ 23 h 25"/>
                <a:gd name="T8" fmla="*/ 23 w 25"/>
                <a:gd name="T9" fmla="*/ 25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3" y="25"/>
                  </a:moveTo>
                  <a:lnTo>
                    <a:pt x="25" y="1"/>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08" name="Freeform 41"/>
            <p:cNvSpPr>
              <a:spLocks/>
            </p:cNvSpPr>
            <p:nvPr/>
          </p:nvSpPr>
          <p:spPr bwMode="auto">
            <a:xfrm>
              <a:off x="2614" y="2853"/>
              <a:ext cx="25" cy="27"/>
            </a:xfrm>
            <a:custGeom>
              <a:avLst/>
              <a:gdLst>
                <a:gd name="T0" fmla="*/ 23 w 25"/>
                <a:gd name="T1" fmla="*/ 27 h 27"/>
                <a:gd name="T2" fmla="*/ 25 w 25"/>
                <a:gd name="T3" fmla="*/ 4 h 27"/>
                <a:gd name="T4" fmla="*/ 2 w 25"/>
                <a:gd name="T5" fmla="*/ 0 h 27"/>
                <a:gd name="T6" fmla="*/ 0 w 25"/>
                <a:gd name="T7" fmla="*/ 23 h 27"/>
                <a:gd name="T8" fmla="*/ 23 w 25"/>
                <a:gd name="T9" fmla="*/ 27 h 27"/>
                <a:gd name="T10" fmla="*/ 0 60000 65536"/>
                <a:gd name="T11" fmla="*/ 0 60000 65536"/>
                <a:gd name="T12" fmla="*/ 0 60000 65536"/>
                <a:gd name="T13" fmla="*/ 0 60000 65536"/>
                <a:gd name="T14" fmla="*/ 0 60000 65536"/>
                <a:gd name="T15" fmla="*/ 0 w 25"/>
                <a:gd name="T16" fmla="*/ 0 h 27"/>
                <a:gd name="T17" fmla="*/ 25 w 25"/>
                <a:gd name="T18" fmla="*/ 27 h 27"/>
              </a:gdLst>
              <a:ahLst/>
              <a:cxnLst>
                <a:cxn ang="T10">
                  <a:pos x="T0" y="T1"/>
                </a:cxn>
                <a:cxn ang="T11">
                  <a:pos x="T2" y="T3"/>
                </a:cxn>
                <a:cxn ang="T12">
                  <a:pos x="T4" y="T5"/>
                </a:cxn>
                <a:cxn ang="T13">
                  <a:pos x="T6" y="T7"/>
                </a:cxn>
                <a:cxn ang="T14">
                  <a:pos x="T8" y="T9"/>
                </a:cxn>
              </a:cxnLst>
              <a:rect l="T15" t="T16" r="T17" b="T18"/>
              <a:pathLst>
                <a:path w="25" h="27">
                  <a:moveTo>
                    <a:pt x="23" y="27"/>
                  </a:moveTo>
                  <a:lnTo>
                    <a:pt x="25" y="4"/>
                  </a:lnTo>
                  <a:lnTo>
                    <a:pt x="2" y="0"/>
                  </a:lnTo>
                  <a:lnTo>
                    <a:pt x="0"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09" name="Freeform 42"/>
            <p:cNvSpPr>
              <a:spLocks/>
            </p:cNvSpPr>
            <p:nvPr/>
          </p:nvSpPr>
          <p:spPr bwMode="auto">
            <a:xfrm>
              <a:off x="2570" y="2847"/>
              <a:ext cx="25" cy="27"/>
            </a:xfrm>
            <a:custGeom>
              <a:avLst/>
              <a:gdLst>
                <a:gd name="T0" fmla="*/ 23 w 25"/>
                <a:gd name="T1" fmla="*/ 27 h 27"/>
                <a:gd name="T2" fmla="*/ 25 w 25"/>
                <a:gd name="T3" fmla="*/ 4 h 27"/>
                <a:gd name="T4" fmla="*/ 2 w 25"/>
                <a:gd name="T5" fmla="*/ 0 h 27"/>
                <a:gd name="T6" fmla="*/ 0 w 25"/>
                <a:gd name="T7" fmla="*/ 23 h 27"/>
                <a:gd name="T8" fmla="*/ 23 w 25"/>
                <a:gd name="T9" fmla="*/ 27 h 27"/>
                <a:gd name="T10" fmla="*/ 0 60000 65536"/>
                <a:gd name="T11" fmla="*/ 0 60000 65536"/>
                <a:gd name="T12" fmla="*/ 0 60000 65536"/>
                <a:gd name="T13" fmla="*/ 0 60000 65536"/>
                <a:gd name="T14" fmla="*/ 0 60000 65536"/>
                <a:gd name="T15" fmla="*/ 0 w 25"/>
                <a:gd name="T16" fmla="*/ 0 h 27"/>
                <a:gd name="T17" fmla="*/ 25 w 25"/>
                <a:gd name="T18" fmla="*/ 27 h 27"/>
              </a:gdLst>
              <a:ahLst/>
              <a:cxnLst>
                <a:cxn ang="T10">
                  <a:pos x="T0" y="T1"/>
                </a:cxn>
                <a:cxn ang="T11">
                  <a:pos x="T2" y="T3"/>
                </a:cxn>
                <a:cxn ang="T12">
                  <a:pos x="T4" y="T5"/>
                </a:cxn>
                <a:cxn ang="T13">
                  <a:pos x="T6" y="T7"/>
                </a:cxn>
                <a:cxn ang="T14">
                  <a:pos x="T8" y="T9"/>
                </a:cxn>
              </a:cxnLst>
              <a:rect l="T15" t="T16" r="T17" b="T18"/>
              <a:pathLst>
                <a:path w="25" h="27">
                  <a:moveTo>
                    <a:pt x="23" y="27"/>
                  </a:moveTo>
                  <a:lnTo>
                    <a:pt x="25" y="4"/>
                  </a:lnTo>
                  <a:lnTo>
                    <a:pt x="2" y="0"/>
                  </a:lnTo>
                  <a:lnTo>
                    <a:pt x="0"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10" name="Freeform 43"/>
            <p:cNvSpPr>
              <a:spLocks/>
            </p:cNvSpPr>
            <p:nvPr/>
          </p:nvSpPr>
          <p:spPr bwMode="auto">
            <a:xfrm>
              <a:off x="2524" y="2843"/>
              <a:ext cx="24" cy="25"/>
            </a:xfrm>
            <a:custGeom>
              <a:avLst/>
              <a:gdLst>
                <a:gd name="T0" fmla="*/ 23 w 24"/>
                <a:gd name="T1" fmla="*/ 25 h 25"/>
                <a:gd name="T2" fmla="*/ 24 w 24"/>
                <a:gd name="T3" fmla="*/ 2 h 25"/>
                <a:gd name="T4" fmla="*/ 1 w 24"/>
                <a:gd name="T5" fmla="*/ 0 h 25"/>
                <a:gd name="T6" fmla="*/ 0 w 24"/>
                <a:gd name="T7" fmla="*/ 23 h 25"/>
                <a:gd name="T8" fmla="*/ 23 w 24"/>
                <a:gd name="T9" fmla="*/ 25 h 25"/>
                <a:gd name="T10" fmla="*/ 0 60000 65536"/>
                <a:gd name="T11" fmla="*/ 0 60000 65536"/>
                <a:gd name="T12" fmla="*/ 0 60000 65536"/>
                <a:gd name="T13" fmla="*/ 0 60000 65536"/>
                <a:gd name="T14" fmla="*/ 0 60000 65536"/>
                <a:gd name="T15" fmla="*/ 0 w 24"/>
                <a:gd name="T16" fmla="*/ 0 h 25"/>
                <a:gd name="T17" fmla="*/ 24 w 24"/>
                <a:gd name="T18" fmla="*/ 25 h 25"/>
              </a:gdLst>
              <a:ahLst/>
              <a:cxnLst>
                <a:cxn ang="T10">
                  <a:pos x="T0" y="T1"/>
                </a:cxn>
                <a:cxn ang="T11">
                  <a:pos x="T2" y="T3"/>
                </a:cxn>
                <a:cxn ang="T12">
                  <a:pos x="T4" y="T5"/>
                </a:cxn>
                <a:cxn ang="T13">
                  <a:pos x="T6" y="T7"/>
                </a:cxn>
                <a:cxn ang="T14">
                  <a:pos x="T8" y="T9"/>
                </a:cxn>
              </a:cxnLst>
              <a:rect l="T15" t="T16" r="T17" b="T18"/>
              <a:pathLst>
                <a:path w="24" h="25">
                  <a:moveTo>
                    <a:pt x="23" y="25"/>
                  </a:moveTo>
                  <a:lnTo>
                    <a:pt x="24" y="2"/>
                  </a:lnTo>
                  <a:lnTo>
                    <a:pt x="1"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11" name="Freeform 44"/>
            <p:cNvSpPr>
              <a:spLocks/>
            </p:cNvSpPr>
            <p:nvPr/>
          </p:nvSpPr>
          <p:spPr bwMode="auto">
            <a:xfrm>
              <a:off x="2477" y="2839"/>
              <a:ext cx="25" cy="25"/>
            </a:xfrm>
            <a:custGeom>
              <a:avLst/>
              <a:gdLst>
                <a:gd name="T0" fmla="*/ 23 w 25"/>
                <a:gd name="T1" fmla="*/ 25 h 25"/>
                <a:gd name="T2" fmla="*/ 25 w 25"/>
                <a:gd name="T3" fmla="*/ 2 h 25"/>
                <a:gd name="T4" fmla="*/ 10 w 25"/>
                <a:gd name="T5" fmla="*/ 0 h 25"/>
                <a:gd name="T6" fmla="*/ 2 w 25"/>
                <a:gd name="T7" fmla="*/ 0 h 25"/>
                <a:gd name="T8" fmla="*/ 0 w 25"/>
                <a:gd name="T9" fmla="*/ 23 h 25"/>
                <a:gd name="T10" fmla="*/ 8 w 25"/>
                <a:gd name="T11" fmla="*/ 23 h 25"/>
                <a:gd name="T12" fmla="*/ 23 w 25"/>
                <a:gd name="T13" fmla="*/ 25 h 25"/>
                <a:gd name="T14" fmla="*/ 0 60000 65536"/>
                <a:gd name="T15" fmla="*/ 0 60000 65536"/>
                <a:gd name="T16" fmla="*/ 0 60000 65536"/>
                <a:gd name="T17" fmla="*/ 0 60000 65536"/>
                <a:gd name="T18" fmla="*/ 0 60000 65536"/>
                <a:gd name="T19" fmla="*/ 0 60000 65536"/>
                <a:gd name="T20" fmla="*/ 0 60000 65536"/>
                <a:gd name="T21" fmla="*/ 0 w 25"/>
                <a:gd name="T22" fmla="*/ 0 h 25"/>
                <a:gd name="T23" fmla="*/ 25 w 2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5">
                  <a:moveTo>
                    <a:pt x="23" y="25"/>
                  </a:moveTo>
                  <a:lnTo>
                    <a:pt x="25" y="2"/>
                  </a:lnTo>
                  <a:lnTo>
                    <a:pt x="10" y="0"/>
                  </a:lnTo>
                  <a:lnTo>
                    <a:pt x="2" y="0"/>
                  </a:lnTo>
                  <a:lnTo>
                    <a:pt x="0" y="23"/>
                  </a:lnTo>
                  <a:lnTo>
                    <a:pt x="8"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12" name="Freeform 45"/>
            <p:cNvSpPr>
              <a:spLocks/>
            </p:cNvSpPr>
            <p:nvPr/>
          </p:nvSpPr>
          <p:spPr bwMode="auto">
            <a:xfrm>
              <a:off x="2431" y="2834"/>
              <a:ext cx="25" cy="25"/>
            </a:xfrm>
            <a:custGeom>
              <a:avLst/>
              <a:gdLst>
                <a:gd name="T0" fmla="*/ 23 w 25"/>
                <a:gd name="T1" fmla="*/ 25 h 25"/>
                <a:gd name="T2" fmla="*/ 25 w 25"/>
                <a:gd name="T3" fmla="*/ 1 h 25"/>
                <a:gd name="T4" fmla="*/ 2 w 25"/>
                <a:gd name="T5" fmla="*/ 0 h 25"/>
                <a:gd name="T6" fmla="*/ 0 w 25"/>
                <a:gd name="T7" fmla="*/ 23 h 25"/>
                <a:gd name="T8" fmla="*/ 23 w 25"/>
                <a:gd name="T9" fmla="*/ 25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3" y="25"/>
                  </a:moveTo>
                  <a:lnTo>
                    <a:pt x="25" y="1"/>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13" name="Freeform 46"/>
            <p:cNvSpPr>
              <a:spLocks/>
            </p:cNvSpPr>
            <p:nvPr/>
          </p:nvSpPr>
          <p:spPr bwMode="auto">
            <a:xfrm>
              <a:off x="2385" y="2828"/>
              <a:ext cx="25" cy="27"/>
            </a:xfrm>
            <a:custGeom>
              <a:avLst/>
              <a:gdLst>
                <a:gd name="T0" fmla="*/ 23 w 25"/>
                <a:gd name="T1" fmla="*/ 27 h 27"/>
                <a:gd name="T2" fmla="*/ 25 w 25"/>
                <a:gd name="T3" fmla="*/ 4 h 27"/>
                <a:gd name="T4" fmla="*/ 2 w 25"/>
                <a:gd name="T5" fmla="*/ 0 h 27"/>
                <a:gd name="T6" fmla="*/ 0 w 25"/>
                <a:gd name="T7" fmla="*/ 23 h 27"/>
                <a:gd name="T8" fmla="*/ 23 w 25"/>
                <a:gd name="T9" fmla="*/ 27 h 27"/>
                <a:gd name="T10" fmla="*/ 0 60000 65536"/>
                <a:gd name="T11" fmla="*/ 0 60000 65536"/>
                <a:gd name="T12" fmla="*/ 0 60000 65536"/>
                <a:gd name="T13" fmla="*/ 0 60000 65536"/>
                <a:gd name="T14" fmla="*/ 0 60000 65536"/>
                <a:gd name="T15" fmla="*/ 0 w 25"/>
                <a:gd name="T16" fmla="*/ 0 h 27"/>
                <a:gd name="T17" fmla="*/ 25 w 25"/>
                <a:gd name="T18" fmla="*/ 27 h 27"/>
              </a:gdLst>
              <a:ahLst/>
              <a:cxnLst>
                <a:cxn ang="T10">
                  <a:pos x="T0" y="T1"/>
                </a:cxn>
                <a:cxn ang="T11">
                  <a:pos x="T2" y="T3"/>
                </a:cxn>
                <a:cxn ang="T12">
                  <a:pos x="T4" y="T5"/>
                </a:cxn>
                <a:cxn ang="T13">
                  <a:pos x="T6" y="T7"/>
                </a:cxn>
                <a:cxn ang="T14">
                  <a:pos x="T8" y="T9"/>
                </a:cxn>
              </a:cxnLst>
              <a:rect l="T15" t="T16" r="T17" b="T18"/>
              <a:pathLst>
                <a:path w="25" h="27">
                  <a:moveTo>
                    <a:pt x="23" y="27"/>
                  </a:moveTo>
                  <a:lnTo>
                    <a:pt x="25" y="4"/>
                  </a:lnTo>
                  <a:lnTo>
                    <a:pt x="2" y="0"/>
                  </a:lnTo>
                  <a:lnTo>
                    <a:pt x="0"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14" name="Freeform 47"/>
            <p:cNvSpPr>
              <a:spLocks/>
            </p:cNvSpPr>
            <p:nvPr/>
          </p:nvSpPr>
          <p:spPr bwMode="auto">
            <a:xfrm>
              <a:off x="2339" y="2824"/>
              <a:ext cx="25" cy="25"/>
            </a:xfrm>
            <a:custGeom>
              <a:avLst/>
              <a:gdLst>
                <a:gd name="T0" fmla="*/ 23 w 25"/>
                <a:gd name="T1" fmla="*/ 25 h 25"/>
                <a:gd name="T2" fmla="*/ 25 w 25"/>
                <a:gd name="T3" fmla="*/ 2 h 25"/>
                <a:gd name="T4" fmla="*/ 6 w 25"/>
                <a:gd name="T5" fmla="*/ 0 h 25"/>
                <a:gd name="T6" fmla="*/ 2 w 25"/>
                <a:gd name="T7" fmla="*/ 0 h 25"/>
                <a:gd name="T8" fmla="*/ 0 w 25"/>
                <a:gd name="T9" fmla="*/ 23 h 25"/>
                <a:gd name="T10" fmla="*/ 4 w 25"/>
                <a:gd name="T11" fmla="*/ 23 h 25"/>
                <a:gd name="T12" fmla="*/ 23 w 25"/>
                <a:gd name="T13" fmla="*/ 25 h 25"/>
                <a:gd name="T14" fmla="*/ 0 60000 65536"/>
                <a:gd name="T15" fmla="*/ 0 60000 65536"/>
                <a:gd name="T16" fmla="*/ 0 60000 65536"/>
                <a:gd name="T17" fmla="*/ 0 60000 65536"/>
                <a:gd name="T18" fmla="*/ 0 60000 65536"/>
                <a:gd name="T19" fmla="*/ 0 60000 65536"/>
                <a:gd name="T20" fmla="*/ 0 60000 65536"/>
                <a:gd name="T21" fmla="*/ 0 w 25"/>
                <a:gd name="T22" fmla="*/ 0 h 25"/>
                <a:gd name="T23" fmla="*/ 25 w 2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5">
                  <a:moveTo>
                    <a:pt x="23" y="25"/>
                  </a:moveTo>
                  <a:lnTo>
                    <a:pt x="25" y="2"/>
                  </a:lnTo>
                  <a:lnTo>
                    <a:pt x="6" y="0"/>
                  </a:lnTo>
                  <a:lnTo>
                    <a:pt x="2" y="0"/>
                  </a:lnTo>
                  <a:lnTo>
                    <a:pt x="0" y="23"/>
                  </a:lnTo>
                  <a:lnTo>
                    <a:pt x="4"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15" name="Freeform 48"/>
            <p:cNvSpPr>
              <a:spLocks/>
            </p:cNvSpPr>
            <p:nvPr/>
          </p:nvSpPr>
          <p:spPr bwMode="auto">
            <a:xfrm>
              <a:off x="2293" y="2818"/>
              <a:ext cx="25" cy="27"/>
            </a:xfrm>
            <a:custGeom>
              <a:avLst/>
              <a:gdLst>
                <a:gd name="T0" fmla="*/ 23 w 25"/>
                <a:gd name="T1" fmla="*/ 27 h 27"/>
                <a:gd name="T2" fmla="*/ 25 w 25"/>
                <a:gd name="T3" fmla="*/ 4 h 27"/>
                <a:gd name="T4" fmla="*/ 2 w 25"/>
                <a:gd name="T5" fmla="*/ 0 h 27"/>
                <a:gd name="T6" fmla="*/ 0 w 25"/>
                <a:gd name="T7" fmla="*/ 23 h 27"/>
                <a:gd name="T8" fmla="*/ 23 w 25"/>
                <a:gd name="T9" fmla="*/ 27 h 27"/>
                <a:gd name="T10" fmla="*/ 0 60000 65536"/>
                <a:gd name="T11" fmla="*/ 0 60000 65536"/>
                <a:gd name="T12" fmla="*/ 0 60000 65536"/>
                <a:gd name="T13" fmla="*/ 0 60000 65536"/>
                <a:gd name="T14" fmla="*/ 0 60000 65536"/>
                <a:gd name="T15" fmla="*/ 0 w 25"/>
                <a:gd name="T16" fmla="*/ 0 h 27"/>
                <a:gd name="T17" fmla="*/ 25 w 25"/>
                <a:gd name="T18" fmla="*/ 27 h 27"/>
              </a:gdLst>
              <a:ahLst/>
              <a:cxnLst>
                <a:cxn ang="T10">
                  <a:pos x="T0" y="T1"/>
                </a:cxn>
                <a:cxn ang="T11">
                  <a:pos x="T2" y="T3"/>
                </a:cxn>
                <a:cxn ang="T12">
                  <a:pos x="T4" y="T5"/>
                </a:cxn>
                <a:cxn ang="T13">
                  <a:pos x="T6" y="T7"/>
                </a:cxn>
                <a:cxn ang="T14">
                  <a:pos x="T8" y="T9"/>
                </a:cxn>
              </a:cxnLst>
              <a:rect l="T15" t="T16" r="T17" b="T18"/>
              <a:pathLst>
                <a:path w="25" h="27">
                  <a:moveTo>
                    <a:pt x="23" y="27"/>
                  </a:moveTo>
                  <a:lnTo>
                    <a:pt x="25" y="4"/>
                  </a:lnTo>
                  <a:lnTo>
                    <a:pt x="2" y="0"/>
                  </a:lnTo>
                  <a:lnTo>
                    <a:pt x="0"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16" name="Freeform 49"/>
            <p:cNvSpPr>
              <a:spLocks/>
            </p:cNvSpPr>
            <p:nvPr/>
          </p:nvSpPr>
          <p:spPr bwMode="auto">
            <a:xfrm>
              <a:off x="2249" y="2814"/>
              <a:ext cx="23" cy="25"/>
            </a:xfrm>
            <a:custGeom>
              <a:avLst/>
              <a:gdLst>
                <a:gd name="T0" fmla="*/ 21 w 23"/>
                <a:gd name="T1" fmla="*/ 25 h 25"/>
                <a:gd name="T2" fmla="*/ 23 w 23"/>
                <a:gd name="T3" fmla="*/ 2 h 25"/>
                <a:gd name="T4" fmla="*/ 23 w 23"/>
                <a:gd name="T5" fmla="*/ 2 h 25"/>
                <a:gd name="T6" fmla="*/ 2 w 23"/>
                <a:gd name="T7" fmla="*/ 0 h 25"/>
                <a:gd name="T8" fmla="*/ 0 w 23"/>
                <a:gd name="T9" fmla="*/ 23 h 25"/>
                <a:gd name="T10" fmla="*/ 21 w 23"/>
                <a:gd name="T11" fmla="*/ 25 h 25"/>
                <a:gd name="T12" fmla="*/ 0 60000 65536"/>
                <a:gd name="T13" fmla="*/ 0 60000 65536"/>
                <a:gd name="T14" fmla="*/ 0 60000 65536"/>
                <a:gd name="T15" fmla="*/ 0 60000 65536"/>
                <a:gd name="T16" fmla="*/ 0 60000 65536"/>
                <a:gd name="T17" fmla="*/ 0 60000 65536"/>
                <a:gd name="T18" fmla="*/ 0 w 23"/>
                <a:gd name="T19" fmla="*/ 0 h 25"/>
                <a:gd name="T20" fmla="*/ 23 w 2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3" h="25">
                  <a:moveTo>
                    <a:pt x="21" y="25"/>
                  </a:moveTo>
                  <a:lnTo>
                    <a:pt x="23" y="2"/>
                  </a:lnTo>
                  <a:lnTo>
                    <a:pt x="2" y="0"/>
                  </a:lnTo>
                  <a:lnTo>
                    <a:pt x="0" y="23"/>
                  </a:lnTo>
                  <a:lnTo>
                    <a:pt x="21" y="25"/>
                  </a:lnTo>
                  <a:close/>
                </a:path>
              </a:pathLst>
            </a:custGeom>
            <a:solidFill>
              <a:srgbClr val="FF9900"/>
            </a:solidFill>
            <a:ln w="9525">
              <a:solidFill>
                <a:schemeClr val="tx1"/>
              </a:solidFill>
              <a:round/>
              <a:headEnd/>
              <a:tailEnd/>
            </a:ln>
          </p:spPr>
          <p:txBody>
            <a:bodyPr/>
            <a:lstStyle/>
            <a:p>
              <a:endParaRPr lang="en-US"/>
            </a:p>
          </p:txBody>
        </p:sp>
        <p:sp>
          <p:nvSpPr>
            <p:cNvPr id="163917" name="Freeform 50"/>
            <p:cNvSpPr>
              <a:spLocks/>
            </p:cNvSpPr>
            <p:nvPr/>
          </p:nvSpPr>
          <p:spPr bwMode="auto">
            <a:xfrm>
              <a:off x="2201" y="2809"/>
              <a:ext cx="27" cy="25"/>
            </a:xfrm>
            <a:custGeom>
              <a:avLst/>
              <a:gdLst>
                <a:gd name="T0" fmla="*/ 25 w 27"/>
                <a:gd name="T1" fmla="*/ 25 h 25"/>
                <a:gd name="T2" fmla="*/ 27 w 27"/>
                <a:gd name="T3" fmla="*/ 2 h 25"/>
                <a:gd name="T4" fmla="*/ 8 w 27"/>
                <a:gd name="T5" fmla="*/ 0 h 25"/>
                <a:gd name="T6" fmla="*/ 6 w 27"/>
                <a:gd name="T7" fmla="*/ 11 h 25"/>
                <a:gd name="T8" fmla="*/ 8 w 27"/>
                <a:gd name="T9" fmla="*/ 0 h 25"/>
                <a:gd name="T10" fmla="*/ 4 w 27"/>
                <a:gd name="T11" fmla="*/ 0 h 25"/>
                <a:gd name="T12" fmla="*/ 0 w 27"/>
                <a:gd name="T13" fmla="*/ 23 h 25"/>
                <a:gd name="T14" fmla="*/ 4 w 27"/>
                <a:gd name="T15" fmla="*/ 23 h 25"/>
                <a:gd name="T16" fmla="*/ 6 w 27"/>
                <a:gd name="T17" fmla="*/ 23 h 25"/>
                <a:gd name="T18" fmla="*/ 25 w 27"/>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5"/>
                <a:gd name="T32" fmla="*/ 27 w 2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5">
                  <a:moveTo>
                    <a:pt x="25" y="25"/>
                  </a:moveTo>
                  <a:lnTo>
                    <a:pt x="27" y="2"/>
                  </a:lnTo>
                  <a:lnTo>
                    <a:pt x="8" y="0"/>
                  </a:lnTo>
                  <a:lnTo>
                    <a:pt x="6" y="11"/>
                  </a:lnTo>
                  <a:lnTo>
                    <a:pt x="8" y="0"/>
                  </a:lnTo>
                  <a:lnTo>
                    <a:pt x="4" y="0"/>
                  </a:lnTo>
                  <a:lnTo>
                    <a:pt x="0" y="23"/>
                  </a:lnTo>
                  <a:lnTo>
                    <a:pt x="4" y="23"/>
                  </a:lnTo>
                  <a:lnTo>
                    <a:pt x="6" y="23"/>
                  </a:lnTo>
                  <a:lnTo>
                    <a:pt x="25" y="25"/>
                  </a:lnTo>
                  <a:close/>
                </a:path>
              </a:pathLst>
            </a:custGeom>
            <a:solidFill>
              <a:srgbClr val="FF9900"/>
            </a:solidFill>
            <a:ln w="9525">
              <a:solidFill>
                <a:schemeClr val="tx1"/>
              </a:solidFill>
              <a:round/>
              <a:headEnd/>
              <a:tailEnd/>
            </a:ln>
          </p:spPr>
          <p:txBody>
            <a:bodyPr/>
            <a:lstStyle/>
            <a:p>
              <a:endParaRPr lang="en-US"/>
            </a:p>
          </p:txBody>
        </p:sp>
        <p:sp>
          <p:nvSpPr>
            <p:cNvPr id="163918" name="Freeform 51"/>
            <p:cNvSpPr>
              <a:spLocks/>
            </p:cNvSpPr>
            <p:nvPr/>
          </p:nvSpPr>
          <p:spPr bwMode="auto">
            <a:xfrm>
              <a:off x="2157" y="2801"/>
              <a:ext cx="25" cy="27"/>
            </a:xfrm>
            <a:custGeom>
              <a:avLst/>
              <a:gdLst>
                <a:gd name="T0" fmla="*/ 21 w 25"/>
                <a:gd name="T1" fmla="*/ 27 h 27"/>
                <a:gd name="T2" fmla="*/ 25 w 25"/>
                <a:gd name="T3" fmla="*/ 4 h 27"/>
                <a:gd name="T4" fmla="*/ 4 w 25"/>
                <a:gd name="T5" fmla="*/ 0 h 27"/>
                <a:gd name="T6" fmla="*/ 0 w 25"/>
                <a:gd name="T7" fmla="*/ 23 h 27"/>
                <a:gd name="T8" fmla="*/ 21 w 25"/>
                <a:gd name="T9" fmla="*/ 27 h 27"/>
                <a:gd name="T10" fmla="*/ 0 60000 65536"/>
                <a:gd name="T11" fmla="*/ 0 60000 65536"/>
                <a:gd name="T12" fmla="*/ 0 60000 65536"/>
                <a:gd name="T13" fmla="*/ 0 60000 65536"/>
                <a:gd name="T14" fmla="*/ 0 60000 65536"/>
                <a:gd name="T15" fmla="*/ 0 w 25"/>
                <a:gd name="T16" fmla="*/ 0 h 27"/>
                <a:gd name="T17" fmla="*/ 25 w 25"/>
                <a:gd name="T18" fmla="*/ 27 h 27"/>
              </a:gdLst>
              <a:ahLst/>
              <a:cxnLst>
                <a:cxn ang="T10">
                  <a:pos x="T0" y="T1"/>
                </a:cxn>
                <a:cxn ang="T11">
                  <a:pos x="T2" y="T3"/>
                </a:cxn>
                <a:cxn ang="T12">
                  <a:pos x="T4" y="T5"/>
                </a:cxn>
                <a:cxn ang="T13">
                  <a:pos x="T6" y="T7"/>
                </a:cxn>
                <a:cxn ang="T14">
                  <a:pos x="T8" y="T9"/>
                </a:cxn>
              </a:cxnLst>
              <a:rect l="T15" t="T16" r="T17" b="T18"/>
              <a:pathLst>
                <a:path w="25" h="27">
                  <a:moveTo>
                    <a:pt x="21" y="27"/>
                  </a:moveTo>
                  <a:lnTo>
                    <a:pt x="25" y="4"/>
                  </a:lnTo>
                  <a:lnTo>
                    <a:pt x="4" y="0"/>
                  </a:lnTo>
                  <a:lnTo>
                    <a:pt x="0" y="23"/>
                  </a:lnTo>
                  <a:lnTo>
                    <a:pt x="21" y="27"/>
                  </a:lnTo>
                  <a:close/>
                </a:path>
              </a:pathLst>
            </a:custGeom>
            <a:solidFill>
              <a:srgbClr val="FF9900"/>
            </a:solidFill>
            <a:ln w="9525">
              <a:solidFill>
                <a:schemeClr val="tx1"/>
              </a:solidFill>
              <a:round/>
              <a:headEnd/>
              <a:tailEnd/>
            </a:ln>
          </p:spPr>
          <p:txBody>
            <a:bodyPr/>
            <a:lstStyle/>
            <a:p>
              <a:endParaRPr lang="en-US"/>
            </a:p>
          </p:txBody>
        </p:sp>
        <p:sp>
          <p:nvSpPr>
            <p:cNvPr id="163919" name="Freeform 52"/>
            <p:cNvSpPr>
              <a:spLocks/>
            </p:cNvSpPr>
            <p:nvPr/>
          </p:nvSpPr>
          <p:spPr bwMode="auto">
            <a:xfrm>
              <a:off x="2111" y="2793"/>
              <a:ext cx="26" cy="27"/>
            </a:xfrm>
            <a:custGeom>
              <a:avLst/>
              <a:gdLst>
                <a:gd name="T0" fmla="*/ 23 w 26"/>
                <a:gd name="T1" fmla="*/ 27 h 27"/>
                <a:gd name="T2" fmla="*/ 26 w 26"/>
                <a:gd name="T3" fmla="*/ 4 h 27"/>
                <a:gd name="T4" fmla="*/ 3 w 26"/>
                <a:gd name="T5" fmla="*/ 0 h 27"/>
                <a:gd name="T6" fmla="*/ 0 w 26"/>
                <a:gd name="T7" fmla="*/ 23 h 27"/>
                <a:gd name="T8" fmla="*/ 23 w 26"/>
                <a:gd name="T9" fmla="*/ 27 h 27"/>
                <a:gd name="T10" fmla="*/ 0 60000 65536"/>
                <a:gd name="T11" fmla="*/ 0 60000 65536"/>
                <a:gd name="T12" fmla="*/ 0 60000 65536"/>
                <a:gd name="T13" fmla="*/ 0 60000 65536"/>
                <a:gd name="T14" fmla="*/ 0 60000 65536"/>
                <a:gd name="T15" fmla="*/ 0 w 26"/>
                <a:gd name="T16" fmla="*/ 0 h 27"/>
                <a:gd name="T17" fmla="*/ 26 w 26"/>
                <a:gd name="T18" fmla="*/ 27 h 27"/>
              </a:gdLst>
              <a:ahLst/>
              <a:cxnLst>
                <a:cxn ang="T10">
                  <a:pos x="T0" y="T1"/>
                </a:cxn>
                <a:cxn ang="T11">
                  <a:pos x="T2" y="T3"/>
                </a:cxn>
                <a:cxn ang="T12">
                  <a:pos x="T4" y="T5"/>
                </a:cxn>
                <a:cxn ang="T13">
                  <a:pos x="T6" y="T7"/>
                </a:cxn>
                <a:cxn ang="T14">
                  <a:pos x="T8" y="T9"/>
                </a:cxn>
              </a:cxnLst>
              <a:rect l="T15" t="T16" r="T17" b="T18"/>
              <a:pathLst>
                <a:path w="26" h="27">
                  <a:moveTo>
                    <a:pt x="23" y="27"/>
                  </a:moveTo>
                  <a:lnTo>
                    <a:pt x="26" y="4"/>
                  </a:lnTo>
                  <a:lnTo>
                    <a:pt x="3" y="0"/>
                  </a:lnTo>
                  <a:lnTo>
                    <a:pt x="0"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20" name="Freeform 53"/>
            <p:cNvSpPr>
              <a:spLocks/>
            </p:cNvSpPr>
            <p:nvPr/>
          </p:nvSpPr>
          <p:spPr bwMode="auto">
            <a:xfrm>
              <a:off x="2064" y="2784"/>
              <a:ext cx="27" cy="27"/>
            </a:xfrm>
            <a:custGeom>
              <a:avLst/>
              <a:gdLst>
                <a:gd name="T0" fmla="*/ 24 w 27"/>
                <a:gd name="T1" fmla="*/ 27 h 27"/>
                <a:gd name="T2" fmla="*/ 27 w 27"/>
                <a:gd name="T3" fmla="*/ 3 h 27"/>
                <a:gd name="T4" fmla="*/ 8 w 27"/>
                <a:gd name="T5" fmla="*/ 0 h 27"/>
                <a:gd name="T6" fmla="*/ 4 w 27"/>
                <a:gd name="T7" fmla="*/ 0 h 27"/>
                <a:gd name="T8" fmla="*/ 0 w 27"/>
                <a:gd name="T9" fmla="*/ 23 h 27"/>
                <a:gd name="T10" fmla="*/ 4 w 27"/>
                <a:gd name="T11" fmla="*/ 23 h 27"/>
                <a:gd name="T12" fmla="*/ 24 w 27"/>
                <a:gd name="T13" fmla="*/ 27 h 27"/>
                <a:gd name="T14" fmla="*/ 0 60000 65536"/>
                <a:gd name="T15" fmla="*/ 0 60000 65536"/>
                <a:gd name="T16" fmla="*/ 0 60000 65536"/>
                <a:gd name="T17" fmla="*/ 0 60000 65536"/>
                <a:gd name="T18" fmla="*/ 0 60000 65536"/>
                <a:gd name="T19" fmla="*/ 0 60000 65536"/>
                <a:gd name="T20" fmla="*/ 0 60000 65536"/>
                <a:gd name="T21" fmla="*/ 0 w 27"/>
                <a:gd name="T22" fmla="*/ 0 h 27"/>
                <a:gd name="T23" fmla="*/ 27 w 2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7">
                  <a:moveTo>
                    <a:pt x="24" y="27"/>
                  </a:moveTo>
                  <a:lnTo>
                    <a:pt x="27" y="3"/>
                  </a:lnTo>
                  <a:lnTo>
                    <a:pt x="8" y="0"/>
                  </a:lnTo>
                  <a:lnTo>
                    <a:pt x="4" y="0"/>
                  </a:lnTo>
                  <a:lnTo>
                    <a:pt x="0" y="23"/>
                  </a:lnTo>
                  <a:lnTo>
                    <a:pt x="4" y="23"/>
                  </a:lnTo>
                  <a:lnTo>
                    <a:pt x="24" y="27"/>
                  </a:lnTo>
                  <a:close/>
                </a:path>
              </a:pathLst>
            </a:custGeom>
            <a:solidFill>
              <a:srgbClr val="FF9900"/>
            </a:solidFill>
            <a:ln w="9525">
              <a:solidFill>
                <a:schemeClr val="tx1"/>
              </a:solidFill>
              <a:round/>
              <a:headEnd/>
              <a:tailEnd/>
            </a:ln>
          </p:spPr>
          <p:txBody>
            <a:bodyPr/>
            <a:lstStyle/>
            <a:p>
              <a:endParaRPr lang="en-US"/>
            </a:p>
          </p:txBody>
        </p:sp>
        <p:sp>
          <p:nvSpPr>
            <p:cNvPr id="163921" name="Freeform 54"/>
            <p:cNvSpPr>
              <a:spLocks/>
            </p:cNvSpPr>
            <p:nvPr/>
          </p:nvSpPr>
          <p:spPr bwMode="auto">
            <a:xfrm>
              <a:off x="2020" y="2776"/>
              <a:ext cx="27" cy="27"/>
            </a:xfrm>
            <a:custGeom>
              <a:avLst/>
              <a:gdLst>
                <a:gd name="T0" fmla="*/ 23 w 27"/>
                <a:gd name="T1" fmla="*/ 27 h 27"/>
                <a:gd name="T2" fmla="*/ 27 w 27"/>
                <a:gd name="T3" fmla="*/ 4 h 27"/>
                <a:gd name="T4" fmla="*/ 4 w 27"/>
                <a:gd name="T5" fmla="*/ 0 h 27"/>
                <a:gd name="T6" fmla="*/ 4 w 27"/>
                <a:gd name="T7" fmla="*/ 0 h 27"/>
                <a:gd name="T8" fmla="*/ 2 w 27"/>
                <a:gd name="T9" fmla="*/ 0 h 27"/>
                <a:gd name="T10" fmla="*/ 0 w 27"/>
                <a:gd name="T11" fmla="*/ 23 h 27"/>
                <a:gd name="T12" fmla="*/ 2 w 27"/>
                <a:gd name="T13" fmla="*/ 23 h 27"/>
                <a:gd name="T14" fmla="*/ 2 w 27"/>
                <a:gd name="T15" fmla="*/ 11 h 27"/>
                <a:gd name="T16" fmla="*/ 0 w 27"/>
                <a:gd name="T17" fmla="*/ 23 h 27"/>
                <a:gd name="T18" fmla="*/ 23 w 27"/>
                <a:gd name="T19" fmla="*/ 2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23" y="27"/>
                  </a:moveTo>
                  <a:lnTo>
                    <a:pt x="27" y="4"/>
                  </a:lnTo>
                  <a:lnTo>
                    <a:pt x="4" y="0"/>
                  </a:lnTo>
                  <a:lnTo>
                    <a:pt x="2" y="0"/>
                  </a:lnTo>
                  <a:lnTo>
                    <a:pt x="0" y="23"/>
                  </a:lnTo>
                  <a:lnTo>
                    <a:pt x="2" y="23"/>
                  </a:lnTo>
                  <a:lnTo>
                    <a:pt x="2" y="11"/>
                  </a:lnTo>
                  <a:lnTo>
                    <a:pt x="0"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22" name="Freeform 55"/>
            <p:cNvSpPr>
              <a:spLocks/>
            </p:cNvSpPr>
            <p:nvPr/>
          </p:nvSpPr>
          <p:spPr bwMode="auto">
            <a:xfrm>
              <a:off x="1974" y="2770"/>
              <a:ext cx="25" cy="25"/>
            </a:xfrm>
            <a:custGeom>
              <a:avLst/>
              <a:gdLst>
                <a:gd name="T0" fmla="*/ 23 w 25"/>
                <a:gd name="T1" fmla="*/ 25 h 25"/>
                <a:gd name="T2" fmla="*/ 25 w 25"/>
                <a:gd name="T3" fmla="*/ 2 h 25"/>
                <a:gd name="T4" fmla="*/ 2 w 25"/>
                <a:gd name="T5" fmla="*/ 0 h 25"/>
                <a:gd name="T6" fmla="*/ 0 w 25"/>
                <a:gd name="T7" fmla="*/ 23 h 25"/>
                <a:gd name="T8" fmla="*/ 23 w 25"/>
                <a:gd name="T9" fmla="*/ 25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3" y="25"/>
                  </a:moveTo>
                  <a:lnTo>
                    <a:pt x="25" y="2"/>
                  </a:lnTo>
                  <a:lnTo>
                    <a:pt x="2" y="0"/>
                  </a:lnTo>
                  <a:lnTo>
                    <a:pt x="0" y="23"/>
                  </a:lnTo>
                  <a:lnTo>
                    <a:pt x="23" y="25"/>
                  </a:lnTo>
                  <a:close/>
                </a:path>
              </a:pathLst>
            </a:custGeom>
            <a:solidFill>
              <a:srgbClr val="FF9900"/>
            </a:solidFill>
            <a:ln w="9525">
              <a:solidFill>
                <a:schemeClr val="tx1"/>
              </a:solidFill>
              <a:round/>
              <a:headEnd/>
              <a:tailEnd/>
            </a:ln>
          </p:spPr>
          <p:txBody>
            <a:bodyPr/>
            <a:lstStyle/>
            <a:p>
              <a:endParaRPr lang="en-US"/>
            </a:p>
          </p:txBody>
        </p:sp>
        <p:sp>
          <p:nvSpPr>
            <p:cNvPr id="163923" name="Freeform 56"/>
            <p:cNvSpPr>
              <a:spLocks/>
            </p:cNvSpPr>
            <p:nvPr/>
          </p:nvSpPr>
          <p:spPr bwMode="auto">
            <a:xfrm>
              <a:off x="1928" y="2761"/>
              <a:ext cx="29" cy="26"/>
            </a:xfrm>
            <a:custGeom>
              <a:avLst/>
              <a:gdLst>
                <a:gd name="T0" fmla="*/ 23 w 29"/>
                <a:gd name="T1" fmla="*/ 26 h 26"/>
                <a:gd name="T2" fmla="*/ 29 w 29"/>
                <a:gd name="T3" fmla="*/ 5 h 26"/>
                <a:gd name="T4" fmla="*/ 6 w 29"/>
                <a:gd name="T5" fmla="*/ 0 h 26"/>
                <a:gd name="T6" fmla="*/ 0 w 29"/>
                <a:gd name="T7" fmla="*/ 21 h 26"/>
                <a:gd name="T8" fmla="*/ 23 w 29"/>
                <a:gd name="T9" fmla="*/ 26 h 26"/>
                <a:gd name="T10" fmla="*/ 0 60000 65536"/>
                <a:gd name="T11" fmla="*/ 0 60000 65536"/>
                <a:gd name="T12" fmla="*/ 0 60000 65536"/>
                <a:gd name="T13" fmla="*/ 0 60000 65536"/>
                <a:gd name="T14" fmla="*/ 0 60000 65536"/>
                <a:gd name="T15" fmla="*/ 0 w 29"/>
                <a:gd name="T16" fmla="*/ 0 h 26"/>
                <a:gd name="T17" fmla="*/ 29 w 29"/>
                <a:gd name="T18" fmla="*/ 26 h 26"/>
              </a:gdLst>
              <a:ahLst/>
              <a:cxnLst>
                <a:cxn ang="T10">
                  <a:pos x="T0" y="T1"/>
                </a:cxn>
                <a:cxn ang="T11">
                  <a:pos x="T2" y="T3"/>
                </a:cxn>
                <a:cxn ang="T12">
                  <a:pos x="T4" y="T5"/>
                </a:cxn>
                <a:cxn ang="T13">
                  <a:pos x="T6" y="T7"/>
                </a:cxn>
                <a:cxn ang="T14">
                  <a:pos x="T8" y="T9"/>
                </a:cxn>
              </a:cxnLst>
              <a:rect l="T15" t="T16" r="T17" b="T18"/>
              <a:pathLst>
                <a:path w="29" h="26">
                  <a:moveTo>
                    <a:pt x="23" y="26"/>
                  </a:moveTo>
                  <a:lnTo>
                    <a:pt x="29" y="5"/>
                  </a:lnTo>
                  <a:lnTo>
                    <a:pt x="6" y="0"/>
                  </a:lnTo>
                  <a:lnTo>
                    <a:pt x="0" y="21"/>
                  </a:lnTo>
                  <a:lnTo>
                    <a:pt x="23" y="26"/>
                  </a:lnTo>
                  <a:close/>
                </a:path>
              </a:pathLst>
            </a:custGeom>
            <a:solidFill>
              <a:srgbClr val="FF9900"/>
            </a:solidFill>
            <a:ln w="9525">
              <a:solidFill>
                <a:schemeClr val="tx1"/>
              </a:solidFill>
              <a:round/>
              <a:headEnd/>
              <a:tailEnd/>
            </a:ln>
          </p:spPr>
          <p:txBody>
            <a:bodyPr/>
            <a:lstStyle/>
            <a:p>
              <a:endParaRPr lang="en-US"/>
            </a:p>
          </p:txBody>
        </p:sp>
        <p:sp>
          <p:nvSpPr>
            <p:cNvPr id="163924" name="Freeform 57"/>
            <p:cNvSpPr>
              <a:spLocks/>
            </p:cNvSpPr>
            <p:nvPr/>
          </p:nvSpPr>
          <p:spPr bwMode="auto">
            <a:xfrm>
              <a:off x="1884" y="2749"/>
              <a:ext cx="27" cy="27"/>
            </a:xfrm>
            <a:custGeom>
              <a:avLst/>
              <a:gdLst>
                <a:gd name="T0" fmla="*/ 21 w 27"/>
                <a:gd name="T1" fmla="*/ 27 h 27"/>
                <a:gd name="T2" fmla="*/ 27 w 27"/>
                <a:gd name="T3" fmla="*/ 6 h 27"/>
                <a:gd name="T4" fmla="*/ 23 w 27"/>
                <a:gd name="T5" fmla="*/ 6 h 27"/>
                <a:gd name="T6" fmla="*/ 21 w 27"/>
                <a:gd name="T7" fmla="*/ 4 h 27"/>
                <a:gd name="T8" fmla="*/ 4 w 27"/>
                <a:gd name="T9" fmla="*/ 0 h 27"/>
                <a:gd name="T10" fmla="*/ 0 w 27"/>
                <a:gd name="T11" fmla="*/ 23 h 27"/>
                <a:gd name="T12" fmla="*/ 17 w 27"/>
                <a:gd name="T13" fmla="*/ 27 h 27"/>
                <a:gd name="T14" fmla="*/ 19 w 27"/>
                <a:gd name="T15" fmla="*/ 15 h 27"/>
                <a:gd name="T16" fmla="*/ 17 w 27"/>
                <a:gd name="T17" fmla="*/ 27 h 27"/>
                <a:gd name="T18" fmla="*/ 21 w 27"/>
                <a:gd name="T19" fmla="*/ 2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21" y="27"/>
                  </a:moveTo>
                  <a:lnTo>
                    <a:pt x="27" y="6"/>
                  </a:lnTo>
                  <a:lnTo>
                    <a:pt x="23" y="6"/>
                  </a:lnTo>
                  <a:lnTo>
                    <a:pt x="21" y="4"/>
                  </a:lnTo>
                  <a:lnTo>
                    <a:pt x="4" y="0"/>
                  </a:lnTo>
                  <a:lnTo>
                    <a:pt x="0" y="23"/>
                  </a:lnTo>
                  <a:lnTo>
                    <a:pt x="17" y="27"/>
                  </a:lnTo>
                  <a:lnTo>
                    <a:pt x="19" y="15"/>
                  </a:lnTo>
                  <a:lnTo>
                    <a:pt x="17" y="27"/>
                  </a:lnTo>
                  <a:lnTo>
                    <a:pt x="21" y="27"/>
                  </a:lnTo>
                  <a:close/>
                </a:path>
              </a:pathLst>
            </a:custGeom>
            <a:solidFill>
              <a:srgbClr val="FF9900"/>
            </a:solidFill>
            <a:ln w="9525">
              <a:solidFill>
                <a:schemeClr val="tx1"/>
              </a:solidFill>
              <a:round/>
              <a:headEnd/>
              <a:tailEnd/>
            </a:ln>
          </p:spPr>
          <p:txBody>
            <a:bodyPr/>
            <a:lstStyle/>
            <a:p>
              <a:endParaRPr lang="en-US"/>
            </a:p>
          </p:txBody>
        </p:sp>
        <p:sp>
          <p:nvSpPr>
            <p:cNvPr id="163925" name="Freeform 58"/>
            <p:cNvSpPr>
              <a:spLocks/>
            </p:cNvSpPr>
            <p:nvPr/>
          </p:nvSpPr>
          <p:spPr bwMode="auto">
            <a:xfrm>
              <a:off x="1838" y="2739"/>
              <a:ext cx="27" cy="29"/>
            </a:xfrm>
            <a:custGeom>
              <a:avLst/>
              <a:gdLst>
                <a:gd name="T0" fmla="*/ 23 w 27"/>
                <a:gd name="T1" fmla="*/ 29 h 29"/>
                <a:gd name="T2" fmla="*/ 27 w 27"/>
                <a:gd name="T3" fmla="*/ 6 h 29"/>
                <a:gd name="T4" fmla="*/ 19 w 27"/>
                <a:gd name="T5" fmla="*/ 4 h 29"/>
                <a:gd name="T6" fmla="*/ 17 w 27"/>
                <a:gd name="T7" fmla="*/ 16 h 29"/>
                <a:gd name="T8" fmla="*/ 21 w 27"/>
                <a:gd name="T9" fmla="*/ 6 h 29"/>
                <a:gd name="T10" fmla="*/ 6 w 27"/>
                <a:gd name="T11" fmla="*/ 0 h 29"/>
                <a:gd name="T12" fmla="*/ 0 w 27"/>
                <a:gd name="T13" fmla="*/ 22 h 29"/>
                <a:gd name="T14" fmla="*/ 15 w 27"/>
                <a:gd name="T15" fmla="*/ 27 h 29"/>
                <a:gd name="T16" fmla="*/ 15 w 27"/>
                <a:gd name="T17" fmla="*/ 27 h 29"/>
                <a:gd name="T18" fmla="*/ 23 w 27"/>
                <a:gd name="T19" fmla="*/ 29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9"/>
                <a:gd name="T32" fmla="*/ 27 w 2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9">
                  <a:moveTo>
                    <a:pt x="23" y="29"/>
                  </a:moveTo>
                  <a:lnTo>
                    <a:pt x="27" y="6"/>
                  </a:lnTo>
                  <a:lnTo>
                    <a:pt x="19" y="4"/>
                  </a:lnTo>
                  <a:lnTo>
                    <a:pt x="17" y="16"/>
                  </a:lnTo>
                  <a:lnTo>
                    <a:pt x="21" y="6"/>
                  </a:lnTo>
                  <a:lnTo>
                    <a:pt x="6" y="0"/>
                  </a:lnTo>
                  <a:lnTo>
                    <a:pt x="0" y="22"/>
                  </a:lnTo>
                  <a:lnTo>
                    <a:pt x="15" y="27"/>
                  </a:lnTo>
                  <a:lnTo>
                    <a:pt x="23" y="29"/>
                  </a:lnTo>
                  <a:close/>
                </a:path>
              </a:pathLst>
            </a:custGeom>
            <a:solidFill>
              <a:srgbClr val="FF9900"/>
            </a:solidFill>
            <a:ln w="9525">
              <a:solidFill>
                <a:schemeClr val="tx1"/>
              </a:solidFill>
              <a:round/>
              <a:headEnd/>
              <a:tailEnd/>
            </a:ln>
          </p:spPr>
          <p:txBody>
            <a:bodyPr/>
            <a:lstStyle/>
            <a:p>
              <a:endParaRPr lang="en-US"/>
            </a:p>
          </p:txBody>
        </p:sp>
        <p:sp>
          <p:nvSpPr>
            <p:cNvPr id="163926" name="Freeform 59"/>
            <p:cNvSpPr>
              <a:spLocks/>
            </p:cNvSpPr>
            <p:nvPr/>
          </p:nvSpPr>
          <p:spPr bwMode="auto">
            <a:xfrm>
              <a:off x="1794" y="2728"/>
              <a:ext cx="29" cy="27"/>
            </a:xfrm>
            <a:custGeom>
              <a:avLst/>
              <a:gdLst>
                <a:gd name="T0" fmla="*/ 23 w 29"/>
                <a:gd name="T1" fmla="*/ 27 h 27"/>
                <a:gd name="T2" fmla="*/ 29 w 29"/>
                <a:gd name="T3" fmla="*/ 6 h 27"/>
                <a:gd name="T4" fmla="*/ 9 w 29"/>
                <a:gd name="T5" fmla="*/ 2 h 27"/>
                <a:gd name="T6" fmla="*/ 5 w 29"/>
                <a:gd name="T7" fmla="*/ 11 h 27"/>
                <a:gd name="T8" fmla="*/ 9 w 29"/>
                <a:gd name="T9" fmla="*/ 2 h 27"/>
                <a:gd name="T10" fmla="*/ 7 w 29"/>
                <a:gd name="T11" fmla="*/ 0 h 27"/>
                <a:gd name="T12" fmla="*/ 0 w 29"/>
                <a:gd name="T13" fmla="*/ 21 h 27"/>
                <a:gd name="T14" fmla="*/ 2 w 29"/>
                <a:gd name="T15" fmla="*/ 23 h 27"/>
                <a:gd name="T16" fmla="*/ 4 w 29"/>
                <a:gd name="T17" fmla="*/ 23 h 27"/>
                <a:gd name="T18" fmla="*/ 23 w 29"/>
                <a:gd name="T19" fmla="*/ 2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7"/>
                <a:gd name="T32" fmla="*/ 29 w 29"/>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7">
                  <a:moveTo>
                    <a:pt x="23" y="27"/>
                  </a:moveTo>
                  <a:lnTo>
                    <a:pt x="29" y="6"/>
                  </a:lnTo>
                  <a:lnTo>
                    <a:pt x="9" y="2"/>
                  </a:lnTo>
                  <a:lnTo>
                    <a:pt x="5" y="11"/>
                  </a:lnTo>
                  <a:lnTo>
                    <a:pt x="9" y="2"/>
                  </a:lnTo>
                  <a:lnTo>
                    <a:pt x="7" y="0"/>
                  </a:lnTo>
                  <a:lnTo>
                    <a:pt x="0" y="21"/>
                  </a:lnTo>
                  <a:lnTo>
                    <a:pt x="2" y="23"/>
                  </a:lnTo>
                  <a:lnTo>
                    <a:pt x="4" y="23"/>
                  </a:lnTo>
                  <a:lnTo>
                    <a:pt x="23" y="27"/>
                  </a:lnTo>
                  <a:close/>
                </a:path>
              </a:pathLst>
            </a:custGeom>
            <a:solidFill>
              <a:srgbClr val="FF9900"/>
            </a:solidFill>
            <a:ln w="9525">
              <a:solidFill>
                <a:schemeClr val="tx1"/>
              </a:solidFill>
              <a:round/>
              <a:headEnd/>
              <a:tailEnd/>
            </a:ln>
          </p:spPr>
          <p:txBody>
            <a:bodyPr/>
            <a:lstStyle/>
            <a:p>
              <a:endParaRPr lang="en-US"/>
            </a:p>
          </p:txBody>
        </p:sp>
        <p:sp>
          <p:nvSpPr>
            <p:cNvPr id="163927" name="Freeform 60"/>
            <p:cNvSpPr>
              <a:spLocks/>
            </p:cNvSpPr>
            <p:nvPr/>
          </p:nvSpPr>
          <p:spPr bwMode="auto">
            <a:xfrm>
              <a:off x="1750" y="2715"/>
              <a:ext cx="28" cy="26"/>
            </a:xfrm>
            <a:custGeom>
              <a:avLst/>
              <a:gdLst>
                <a:gd name="T0" fmla="*/ 21 w 28"/>
                <a:gd name="T1" fmla="*/ 26 h 26"/>
                <a:gd name="T2" fmla="*/ 28 w 28"/>
                <a:gd name="T3" fmla="*/ 5 h 26"/>
                <a:gd name="T4" fmla="*/ 7 w 28"/>
                <a:gd name="T5" fmla="*/ 0 h 26"/>
                <a:gd name="T6" fmla="*/ 0 w 28"/>
                <a:gd name="T7" fmla="*/ 21 h 26"/>
                <a:gd name="T8" fmla="*/ 21 w 28"/>
                <a:gd name="T9" fmla="*/ 26 h 26"/>
                <a:gd name="T10" fmla="*/ 0 60000 65536"/>
                <a:gd name="T11" fmla="*/ 0 60000 65536"/>
                <a:gd name="T12" fmla="*/ 0 60000 65536"/>
                <a:gd name="T13" fmla="*/ 0 60000 65536"/>
                <a:gd name="T14" fmla="*/ 0 60000 65536"/>
                <a:gd name="T15" fmla="*/ 0 w 28"/>
                <a:gd name="T16" fmla="*/ 0 h 26"/>
                <a:gd name="T17" fmla="*/ 28 w 28"/>
                <a:gd name="T18" fmla="*/ 26 h 26"/>
              </a:gdLst>
              <a:ahLst/>
              <a:cxnLst>
                <a:cxn ang="T10">
                  <a:pos x="T0" y="T1"/>
                </a:cxn>
                <a:cxn ang="T11">
                  <a:pos x="T2" y="T3"/>
                </a:cxn>
                <a:cxn ang="T12">
                  <a:pos x="T4" y="T5"/>
                </a:cxn>
                <a:cxn ang="T13">
                  <a:pos x="T6" y="T7"/>
                </a:cxn>
                <a:cxn ang="T14">
                  <a:pos x="T8" y="T9"/>
                </a:cxn>
              </a:cxnLst>
              <a:rect l="T15" t="T16" r="T17" b="T18"/>
              <a:pathLst>
                <a:path w="28" h="26">
                  <a:moveTo>
                    <a:pt x="21" y="26"/>
                  </a:moveTo>
                  <a:lnTo>
                    <a:pt x="28" y="5"/>
                  </a:lnTo>
                  <a:lnTo>
                    <a:pt x="7" y="0"/>
                  </a:lnTo>
                  <a:lnTo>
                    <a:pt x="0" y="21"/>
                  </a:lnTo>
                  <a:lnTo>
                    <a:pt x="21" y="26"/>
                  </a:lnTo>
                  <a:close/>
                </a:path>
              </a:pathLst>
            </a:custGeom>
            <a:solidFill>
              <a:srgbClr val="FF9900"/>
            </a:solidFill>
            <a:ln w="9525">
              <a:solidFill>
                <a:schemeClr val="tx1"/>
              </a:solidFill>
              <a:round/>
              <a:headEnd/>
              <a:tailEnd/>
            </a:ln>
          </p:spPr>
          <p:txBody>
            <a:bodyPr/>
            <a:lstStyle/>
            <a:p>
              <a:endParaRPr lang="en-US"/>
            </a:p>
          </p:txBody>
        </p:sp>
        <p:sp>
          <p:nvSpPr>
            <p:cNvPr id="163928" name="Freeform 61"/>
            <p:cNvSpPr>
              <a:spLocks/>
            </p:cNvSpPr>
            <p:nvPr/>
          </p:nvSpPr>
          <p:spPr bwMode="auto">
            <a:xfrm>
              <a:off x="1705" y="2703"/>
              <a:ext cx="29" cy="27"/>
            </a:xfrm>
            <a:custGeom>
              <a:avLst/>
              <a:gdLst>
                <a:gd name="T0" fmla="*/ 23 w 29"/>
                <a:gd name="T1" fmla="*/ 27 h 27"/>
                <a:gd name="T2" fmla="*/ 29 w 29"/>
                <a:gd name="T3" fmla="*/ 6 h 27"/>
                <a:gd name="T4" fmla="*/ 18 w 29"/>
                <a:gd name="T5" fmla="*/ 4 h 27"/>
                <a:gd name="T6" fmla="*/ 14 w 29"/>
                <a:gd name="T7" fmla="*/ 13 h 27"/>
                <a:gd name="T8" fmla="*/ 18 w 29"/>
                <a:gd name="T9" fmla="*/ 4 h 27"/>
                <a:gd name="T10" fmla="*/ 8 w 29"/>
                <a:gd name="T11" fmla="*/ 0 h 27"/>
                <a:gd name="T12" fmla="*/ 0 w 29"/>
                <a:gd name="T13" fmla="*/ 21 h 27"/>
                <a:gd name="T14" fmla="*/ 10 w 29"/>
                <a:gd name="T15" fmla="*/ 25 h 27"/>
                <a:gd name="T16" fmla="*/ 12 w 29"/>
                <a:gd name="T17" fmla="*/ 25 h 27"/>
                <a:gd name="T18" fmla="*/ 23 w 29"/>
                <a:gd name="T19" fmla="*/ 2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7"/>
                <a:gd name="T32" fmla="*/ 29 w 29"/>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7">
                  <a:moveTo>
                    <a:pt x="23" y="27"/>
                  </a:moveTo>
                  <a:lnTo>
                    <a:pt x="29" y="6"/>
                  </a:lnTo>
                  <a:lnTo>
                    <a:pt x="18" y="4"/>
                  </a:lnTo>
                  <a:lnTo>
                    <a:pt x="14" y="13"/>
                  </a:lnTo>
                  <a:lnTo>
                    <a:pt x="18" y="4"/>
                  </a:lnTo>
                  <a:lnTo>
                    <a:pt x="8" y="0"/>
                  </a:lnTo>
                  <a:lnTo>
                    <a:pt x="0" y="21"/>
                  </a:lnTo>
                  <a:lnTo>
                    <a:pt x="10" y="25"/>
                  </a:lnTo>
                  <a:lnTo>
                    <a:pt x="12" y="25"/>
                  </a:lnTo>
                  <a:lnTo>
                    <a:pt x="23" y="27"/>
                  </a:lnTo>
                  <a:close/>
                </a:path>
              </a:pathLst>
            </a:custGeom>
            <a:solidFill>
              <a:srgbClr val="FF9900"/>
            </a:solidFill>
            <a:ln w="9525">
              <a:solidFill>
                <a:schemeClr val="tx1"/>
              </a:solidFill>
              <a:round/>
              <a:headEnd/>
              <a:tailEnd/>
            </a:ln>
          </p:spPr>
          <p:txBody>
            <a:bodyPr/>
            <a:lstStyle/>
            <a:p>
              <a:endParaRPr lang="en-US"/>
            </a:p>
          </p:txBody>
        </p:sp>
        <p:sp>
          <p:nvSpPr>
            <p:cNvPr id="163929" name="Freeform 62"/>
            <p:cNvSpPr>
              <a:spLocks/>
            </p:cNvSpPr>
            <p:nvPr/>
          </p:nvSpPr>
          <p:spPr bwMode="auto">
            <a:xfrm>
              <a:off x="1661" y="2686"/>
              <a:ext cx="29" cy="29"/>
            </a:xfrm>
            <a:custGeom>
              <a:avLst/>
              <a:gdLst>
                <a:gd name="T0" fmla="*/ 21 w 29"/>
                <a:gd name="T1" fmla="*/ 29 h 29"/>
                <a:gd name="T2" fmla="*/ 29 w 29"/>
                <a:gd name="T3" fmla="*/ 7 h 29"/>
                <a:gd name="T4" fmla="*/ 14 w 29"/>
                <a:gd name="T5" fmla="*/ 4 h 29"/>
                <a:gd name="T6" fmla="*/ 10 w 29"/>
                <a:gd name="T7" fmla="*/ 13 h 29"/>
                <a:gd name="T8" fmla="*/ 16 w 29"/>
                <a:gd name="T9" fmla="*/ 4 h 29"/>
                <a:gd name="T10" fmla="*/ 10 w 29"/>
                <a:gd name="T11" fmla="*/ 0 h 29"/>
                <a:gd name="T12" fmla="*/ 0 w 29"/>
                <a:gd name="T13" fmla="*/ 21 h 29"/>
                <a:gd name="T14" fmla="*/ 6 w 29"/>
                <a:gd name="T15" fmla="*/ 25 h 29"/>
                <a:gd name="T16" fmla="*/ 6 w 29"/>
                <a:gd name="T17" fmla="*/ 25 h 29"/>
                <a:gd name="T18" fmla="*/ 21 w 29"/>
                <a:gd name="T19" fmla="*/ 29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9"/>
                <a:gd name="T32" fmla="*/ 29 w 29"/>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9">
                  <a:moveTo>
                    <a:pt x="21" y="29"/>
                  </a:moveTo>
                  <a:lnTo>
                    <a:pt x="29" y="7"/>
                  </a:lnTo>
                  <a:lnTo>
                    <a:pt x="14" y="4"/>
                  </a:lnTo>
                  <a:lnTo>
                    <a:pt x="10" y="13"/>
                  </a:lnTo>
                  <a:lnTo>
                    <a:pt x="16" y="4"/>
                  </a:lnTo>
                  <a:lnTo>
                    <a:pt x="10" y="0"/>
                  </a:lnTo>
                  <a:lnTo>
                    <a:pt x="0" y="21"/>
                  </a:lnTo>
                  <a:lnTo>
                    <a:pt x="6" y="25"/>
                  </a:lnTo>
                  <a:lnTo>
                    <a:pt x="21" y="29"/>
                  </a:lnTo>
                  <a:close/>
                </a:path>
              </a:pathLst>
            </a:custGeom>
            <a:solidFill>
              <a:srgbClr val="FF9900"/>
            </a:solidFill>
            <a:ln w="9525">
              <a:solidFill>
                <a:schemeClr val="tx1"/>
              </a:solidFill>
              <a:round/>
              <a:headEnd/>
              <a:tailEnd/>
            </a:ln>
          </p:spPr>
          <p:txBody>
            <a:bodyPr/>
            <a:lstStyle/>
            <a:p>
              <a:endParaRPr lang="en-US"/>
            </a:p>
          </p:txBody>
        </p:sp>
        <p:sp>
          <p:nvSpPr>
            <p:cNvPr id="163930" name="Freeform 63"/>
            <p:cNvSpPr>
              <a:spLocks/>
            </p:cNvSpPr>
            <p:nvPr/>
          </p:nvSpPr>
          <p:spPr bwMode="auto">
            <a:xfrm>
              <a:off x="1619" y="2670"/>
              <a:ext cx="29" cy="29"/>
            </a:xfrm>
            <a:custGeom>
              <a:avLst/>
              <a:gdLst>
                <a:gd name="T0" fmla="*/ 19 w 29"/>
                <a:gd name="T1" fmla="*/ 29 h 29"/>
                <a:gd name="T2" fmla="*/ 29 w 29"/>
                <a:gd name="T3" fmla="*/ 8 h 29"/>
                <a:gd name="T4" fmla="*/ 19 w 29"/>
                <a:gd name="T5" fmla="*/ 4 h 29"/>
                <a:gd name="T6" fmla="*/ 17 w 29"/>
                <a:gd name="T7" fmla="*/ 4 h 29"/>
                <a:gd name="T8" fmla="*/ 8 w 29"/>
                <a:gd name="T9" fmla="*/ 0 h 29"/>
                <a:gd name="T10" fmla="*/ 0 w 29"/>
                <a:gd name="T11" fmla="*/ 21 h 29"/>
                <a:gd name="T12" fmla="*/ 10 w 29"/>
                <a:gd name="T13" fmla="*/ 25 h 29"/>
                <a:gd name="T14" fmla="*/ 13 w 29"/>
                <a:gd name="T15" fmla="*/ 14 h 29"/>
                <a:gd name="T16" fmla="*/ 10 w 29"/>
                <a:gd name="T17" fmla="*/ 25 h 29"/>
                <a:gd name="T18" fmla="*/ 19 w 29"/>
                <a:gd name="T19" fmla="*/ 29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9"/>
                <a:gd name="T32" fmla="*/ 29 w 29"/>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9">
                  <a:moveTo>
                    <a:pt x="19" y="29"/>
                  </a:moveTo>
                  <a:lnTo>
                    <a:pt x="29" y="8"/>
                  </a:lnTo>
                  <a:lnTo>
                    <a:pt x="19" y="4"/>
                  </a:lnTo>
                  <a:lnTo>
                    <a:pt x="17" y="4"/>
                  </a:lnTo>
                  <a:lnTo>
                    <a:pt x="8" y="0"/>
                  </a:lnTo>
                  <a:lnTo>
                    <a:pt x="0" y="21"/>
                  </a:lnTo>
                  <a:lnTo>
                    <a:pt x="10" y="25"/>
                  </a:lnTo>
                  <a:lnTo>
                    <a:pt x="13" y="14"/>
                  </a:lnTo>
                  <a:lnTo>
                    <a:pt x="10" y="25"/>
                  </a:lnTo>
                  <a:lnTo>
                    <a:pt x="19" y="29"/>
                  </a:lnTo>
                  <a:close/>
                </a:path>
              </a:pathLst>
            </a:custGeom>
            <a:solidFill>
              <a:srgbClr val="FF9900"/>
            </a:solidFill>
            <a:ln w="9525">
              <a:solidFill>
                <a:schemeClr val="tx1"/>
              </a:solidFill>
              <a:round/>
              <a:headEnd/>
              <a:tailEnd/>
            </a:ln>
          </p:spPr>
          <p:txBody>
            <a:bodyPr/>
            <a:lstStyle/>
            <a:p>
              <a:endParaRPr lang="en-US"/>
            </a:p>
          </p:txBody>
        </p:sp>
        <p:sp>
          <p:nvSpPr>
            <p:cNvPr id="163931" name="Freeform 64"/>
            <p:cNvSpPr>
              <a:spLocks/>
            </p:cNvSpPr>
            <p:nvPr/>
          </p:nvSpPr>
          <p:spPr bwMode="auto">
            <a:xfrm>
              <a:off x="1575" y="2653"/>
              <a:ext cx="30" cy="29"/>
            </a:xfrm>
            <a:custGeom>
              <a:avLst/>
              <a:gdLst>
                <a:gd name="T0" fmla="*/ 23 w 30"/>
                <a:gd name="T1" fmla="*/ 29 h 29"/>
                <a:gd name="T2" fmla="*/ 30 w 30"/>
                <a:gd name="T3" fmla="*/ 8 h 29"/>
                <a:gd name="T4" fmla="*/ 21 w 30"/>
                <a:gd name="T5" fmla="*/ 6 h 29"/>
                <a:gd name="T6" fmla="*/ 7 w 30"/>
                <a:gd name="T7" fmla="*/ 0 h 29"/>
                <a:gd name="T8" fmla="*/ 0 w 30"/>
                <a:gd name="T9" fmla="*/ 21 h 29"/>
                <a:gd name="T10" fmla="*/ 13 w 30"/>
                <a:gd name="T11" fmla="*/ 27 h 29"/>
                <a:gd name="T12" fmla="*/ 23 w 30"/>
                <a:gd name="T13" fmla="*/ 29 h 29"/>
                <a:gd name="T14" fmla="*/ 0 60000 65536"/>
                <a:gd name="T15" fmla="*/ 0 60000 65536"/>
                <a:gd name="T16" fmla="*/ 0 60000 65536"/>
                <a:gd name="T17" fmla="*/ 0 60000 65536"/>
                <a:gd name="T18" fmla="*/ 0 60000 65536"/>
                <a:gd name="T19" fmla="*/ 0 60000 65536"/>
                <a:gd name="T20" fmla="*/ 0 60000 65536"/>
                <a:gd name="T21" fmla="*/ 0 w 30"/>
                <a:gd name="T22" fmla="*/ 0 h 29"/>
                <a:gd name="T23" fmla="*/ 30 w 30"/>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9">
                  <a:moveTo>
                    <a:pt x="23" y="29"/>
                  </a:moveTo>
                  <a:lnTo>
                    <a:pt x="30" y="8"/>
                  </a:lnTo>
                  <a:lnTo>
                    <a:pt x="21" y="6"/>
                  </a:lnTo>
                  <a:lnTo>
                    <a:pt x="7" y="0"/>
                  </a:lnTo>
                  <a:lnTo>
                    <a:pt x="0" y="21"/>
                  </a:lnTo>
                  <a:lnTo>
                    <a:pt x="13" y="27"/>
                  </a:lnTo>
                  <a:lnTo>
                    <a:pt x="23" y="29"/>
                  </a:lnTo>
                  <a:close/>
                </a:path>
              </a:pathLst>
            </a:custGeom>
            <a:solidFill>
              <a:srgbClr val="FF9900"/>
            </a:solidFill>
            <a:ln w="9525">
              <a:solidFill>
                <a:schemeClr val="tx1"/>
              </a:solidFill>
              <a:round/>
              <a:headEnd/>
              <a:tailEnd/>
            </a:ln>
          </p:spPr>
          <p:txBody>
            <a:bodyPr/>
            <a:lstStyle/>
            <a:p>
              <a:endParaRPr lang="en-US"/>
            </a:p>
          </p:txBody>
        </p:sp>
        <p:sp>
          <p:nvSpPr>
            <p:cNvPr id="163932" name="Freeform 65"/>
            <p:cNvSpPr>
              <a:spLocks/>
            </p:cNvSpPr>
            <p:nvPr/>
          </p:nvSpPr>
          <p:spPr bwMode="auto">
            <a:xfrm>
              <a:off x="1532" y="2634"/>
              <a:ext cx="31" cy="31"/>
            </a:xfrm>
            <a:custGeom>
              <a:avLst/>
              <a:gdLst>
                <a:gd name="T0" fmla="*/ 22 w 31"/>
                <a:gd name="T1" fmla="*/ 31 h 31"/>
                <a:gd name="T2" fmla="*/ 31 w 31"/>
                <a:gd name="T3" fmla="*/ 9 h 31"/>
                <a:gd name="T4" fmla="*/ 10 w 31"/>
                <a:gd name="T5" fmla="*/ 0 h 31"/>
                <a:gd name="T6" fmla="*/ 0 w 31"/>
                <a:gd name="T7" fmla="*/ 21 h 31"/>
                <a:gd name="T8" fmla="*/ 22 w 31"/>
                <a:gd name="T9" fmla="*/ 31 h 31"/>
                <a:gd name="T10" fmla="*/ 0 60000 65536"/>
                <a:gd name="T11" fmla="*/ 0 60000 65536"/>
                <a:gd name="T12" fmla="*/ 0 60000 65536"/>
                <a:gd name="T13" fmla="*/ 0 60000 65536"/>
                <a:gd name="T14" fmla="*/ 0 60000 65536"/>
                <a:gd name="T15" fmla="*/ 0 w 31"/>
                <a:gd name="T16" fmla="*/ 0 h 31"/>
                <a:gd name="T17" fmla="*/ 31 w 31"/>
                <a:gd name="T18" fmla="*/ 31 h 31"/>
              </a:gdLst>
              <a:ahLst/>
              <a:cxnLst>
                <a:cxn ang="T10">
                  <a:pos x="T0" y="T1"/>
                </a:cxn>
                <a:cxn ang="T11">
                  <a:pos x="T2" y="T3"/>
                </a:cxn>
                <a:cxn ang="T12">
                  <a:pos x="T4" y="T5"/>
                </a:cxn>
                <a:cxn ang="T13">
                  <a:pos x="T6" y="T7"/>
                </a:cxn>
                <a:cxn ang="T14">
                  <a:pos x="T8" y="T9"/>
                </a:cxn>
              </a:cxnLst>
              <a:rect l="T15" t="T16" r="T17" b="T18"/>
              <a:pathLst>
                <a:path w="31" h="31">
                  <a:moveTo>
                    <a:pt x="22" y="31"/>
                  </a:moveTo>
                  <a:lnTo>
                    <a:pt x="31" y="9"/>
                  </a:lnTo>
                  <a:lnTo>
                    <a:pt x="10" y="0"/>
                  </a:lnTo>
                  <a:lnTo>
                    <a:pt x="0" y="21"/>
                  </a:lnTo>
                  <a:lnTo>
                    <a:pt x="22" y="31"/>
                  </a:lnTo>
                  <a:close/>
                </a:path>
              </a:pathLst>
            </a:custGeom>
            <a:solidFill>
              <a:srgbClr val="FF9900"/>
            </a:solidFill>
            <a:ln w="9525">
              <a:solidFill>
                <a:schemeClr val="tx1"/>
              </a:solidFill>
              <a:round/>
              <a:headEnd/>
              <a:tailEnd/>
            </a:ln>
          </p:spPr>
          <p:txBody>
            <a:bodyPr/>
            <a:lstStyle/>
            <a:p>
              <a:endParaRPr lang="en-US"/>
            </a:p>
          </p:txBody>
        </p:sp>
        <p:sp>
          <p:nvSpPr>
            <p:cNvPr id="163933" name="Freeform 66"/>
            <p:cNvSpPr>
              <a:spLocks/>
            </p:cNvSpPr>
            <p:nvPr/>
          </p:nvSpPr>
          <p:spPr bwMode="auto">
            <a:xfrm>
              <a:off x="1490" y="2613"/>
              <a:ext cx="31" cy="32"/>
            </a:xfrm>
            <a:custGeom>
              <a:avLst/>
              <a:gdLst>
                <a:gd name="T0" fmla="*/ 21 w 31"/>
                <a:gd name="T1" fmla="*/ 32 h 32"/>
                <a:gd name="T2" fmla="*/ 31 w 31"/>
                <a:gd name="T3" fmla="*/ 11 h 32"/>
                <a:gd name="T4" fmla="*/ 19 w 31"/>
                <a:gd name="T5" fmla="*/ 5 h 32"/>
                <a:gd name="T6" fmla="*/ 14 w 31"/>
                <a:gd name="T7" fmla="*/ 15 h 32"/>
                <a:gd name="T8" fmla="*/ 21 w 31"/>
                <a:gd name="T9" fmla="*/ 5 h 32"/>
                <a:gd name="T10" fmla="*/ 14 w 31"/>
                <a:gd name="T11" fmla="*/ 0 h 32"/>
                <a:gd name="T12" fmla="*/ 0 w 31"/>
                <a:gd name="T13" fmla="*/ 19 h 32"/>
                <a:gd name="T14" fmla="*/ 8 w 31"/>
                <a:gd name="T15" fmla="*/ 25 h 32"/>
                <a:gd name="T16" fmla="*/ 10 w 31"/>
                <a:gd name="T17" fmla="*/ 27 h 32"/>
                <a:gd name="T18" fmla="*/ 21 w 31"/>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2"/>
                <a:gd name="T32" fmla="*/ 31 w 3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2">
                  <a:moveTo>
                    <a:pt x="21" y="32"/>
                  </a:moveTo>
                  <a:lnTo>
                    <a:pt x="31" y="11"/>
                  </a:lnTo>
                  <a:lnTo>
                    <a:pt x="19" y="5"/>
                  </a:lnTo>
                  <a:lnTo>
                    <a:pt x="14" y="15"/>
                  </a:lnTo>
                  <a:lnTo>
                    <a:pt x="21" y="5"/>
                  </a:lnTo>
                  <a:lnTo>
                    <a:pt x="14" y="0"/>
                  </a:lnTo>
                  <a:lnTo>
                    <a:pt x="0" y="19"/>
                  </a:lnTo>
                  <a:lnTo>
                    <a:pt x="8" y="25"/>
                  </a:lnTo>
                  <a:lnTo>
                    <a:pt x="10" y="27"/>
                  </a:lnTo>
                  <a:lnTo>
                    <a:pt x="21" y="32"/>
                  </a:lnTo>
                  <a:close/>
                </a:path>
              </a:pathLst>
            </a:custGeom>
            <a:solidFill>
              <a:srgbClr val="FF9900"/>
            </a:solidFill>
            <a:ln w="9525">
              <a:solidFill>
                <a:schemeClr val="tx1"/>
              </a:solidFill>
              <a:round/>
              <a:headEnd/>
              <a:tailEnd/>
            </a:ln>
          </p:spPr>
          <p:txBody>
            <a:bodyPr/>
            <a:lstStyle/>
            <a:p>
              <a:endParaRPr lang="en-US"/>
            </a:p>
          </p:txBody>
        </p:sp>
        <p:sp>
          <p:nvSpPr>
            <p:cNvPr id="163934" name="Freeform 67"/>
            <p:cNvSpPr>
              <a:spLocks/>
            </p:cNvSpPr>
            <p:nvPr/>
          </p:nvSpPr>
          <p:spPr bwMode="auto">
            <a:xfrm>
              <a:off x="1452" y="2586"/>
              <a:ext cx="32" cy="32"/>
            </a:xfrm>
            <a:custGeom>
              <a:avLst/>
              <a:gdLst>
                <a:gd name="T0" fmla="*/ 19 w 32"/>
                <a:gd name="T1" fmla="*/ 32 h 32"/>
                <a:gd name="T2" fmla="*/ 32 w 32"/>
                <a:gd name="T3" fmla="*/ 13 h 32"/>
                <a:gd name="T4" fmla="*/ 13 w 32"/>
                <a:gd name="T5" fmla="*/ 0 h 32"/>
                <a:gd name="T6" fmla="*/ 0 w 32"/>
                <a:gd name="T7" fmla="*/ 19 h 32"/>
                <a:gd name="T8" fmla="*/ 19 w 32"/>
                <a:gd name="T9" fmla="*/ 32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19" y="32"/>
                  </a:moveTo>
                  <a:lnTo>
                    <a:pt x="32" y="13"/>
                  </a:lnTo>
                  <a:lnTo>
                    <a:pt x="13" y="0"/>
                  </a:lnTo>
                  <a:lnTo>
                    <a:pt x="0" y="19"/>
                  </a:lnTo>
                  <a:lnTo>
                    <a:pt x="19" y="32"/>
                  </a:lnTo>
                  <a:close/>
                </a:path>
              </a:pathLst>
            </a:custGeom>
            <a:solidFill>
              <a:srgbClr val="FF9900"/>
            </a:solidFill>
            <a:ln w="9525">
              <a:solidFill>
                <a:schemeClr val="tx1"/>
              </a:solidFill>
              <a:round/>
              <a:headEnd/>
              <a:tailEnd/>
            </a:ln>
          </p:spPr>
          <p:txBody>
            <a:bodyPr/>
            <a:lstStyle/>
            <a:p>
              <a:endParaRPr lang="en-US"/>
            </a:p>
          </p:txBody>
        </p:sp>
        <p:sp>
          <p:nvSpPr>
            <p:cNvPr id="163935" name="Freeform 68"/>
            <p:cNvSpPr>
              <a:spLocks/>
            </p:cNvSpPr>
            <p:nvPr/>
          </p:nvSpPr>
          <p:spPr bwMode="auto">
            <a:xfrm>
              <a:off x="1417" y="2557"/>
              <a:ext cx="31" cy="33"/>
            </a:xfrm>
            <a:custGeom>
              <a:avLst/>
              <a:gdLst>
                <a:gd name="T0" fmla="*/ 18 w 31"/>
                <a:gd name="T1" fmla="*/ 33 h 33"/>
                <a:gd name="T2" fmla="*/ 31 w 31"/>
                <a:gd name="T3" fmla="*/ 15 h 33"/>
                <a:gd name="T4" fmla="*/ 23 w 31"/>
                <a:gd name="T5" fmla="*/ 8 h 33"/>
                <a:gd name="T6" fmla="*/ 23 w 31"/>
                <a:gd name="T7" fmla="*/ 6 h 33"/>
                <a:gd name="T8" fmla="*/ 14 w 31"/>
                <a:gd name="T9" fmla="*/ 0 h 33"/>
                <a:gd name="T10" fmla="*/ 0 w 31"/>
                <a:gd name="T11" fmla="*/ 19 h 33"/>
                <a:gd name="T12" fmla="*/ 10 w 31"/>
                <a:gd name="T13" fmla="*/ 25 h 33"/>
                <a:gd name="T14" fmla="*/ 16 w 31"/>
                <a:gd name="T15" fmla="*/ 15 h 33"/>
                <a:gd name="T16" fmla="*/ 10 w 31"/>
                <a:gd name="T17" fmla="*/ 25 h 33"/>
                <a:gd name="T18" fmla="*/ 18 w 31"/>
                <a:gd name="T19" fmla="*/ 33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3"/>
                <a:gd name="T32" fmla="*/ 31 w 31"/>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3">
                  <a:moveTo>
                    <a:pt x="18" y="33"/>
                  </a:moveTo>
                  <a:lnTo>
                    <a:pt x="31" y="15"/>
                  </a:lnTo>
                  <a:lnTo>
                    <a:pt x="23" y="8"/>
                  </a:lnTo>
                  <a:lnTo>
                    <a:pt x="23" y="6"/>
                  </a:lnTo>
                  <a:lnTo>
                    <a:pt x="14" y="0"/>
                  </a:lnTo>
                  <a:lnTo>
                    <a:pt x="0" y="19"/>
                  </a:lnTo>
                  <a:lnTo>
                    <a:pt x="10" y="25"/>
                  </a:lnTo>
                  <a:lnTo>
                    <a:pt x="16" y="15"/>
                  </a:lnTo>
                  <a:lnTo>
                    <a:pt x="10" y="25"/>
                  </a:lnTo>
                  <a:lnTo>
                    <a:pt x="18" y="33"/>
                  </a:lnTo>
                  <a:close/>
                </a:path>
              </a:pathLst>
            </a:custGeom>
            <a:solidFill>
              <a:srgbClr val="FF9900"/>
            </a:solidFill>
            <a:ln w="9525">
              <a:solidFill>
                <a:schemeClr val="tx1"/>
              </a:solidFill>
              <a:round/>
              <a:headEnd/>
              <a:tailEnd/>
            </a:ln>
          </p:spPr>
          <p:txBody>
            <a:bodyPr/>
            <a:lstStyle/>
            <a:p>
              <a:endParaRPr lang="en-US"/>
            </a:p>
          </p:txBody>
        </p:sp>
        <p:sp>
          <p:nvSpPr>
            <p:cNvPr id="163936" name="Freeform 69"/>
            <p:cNvSpPr>
              <a:spLocks/>
            </p:cNvSpPr>
            <p:nvPr/>
          </p:nvSpPr>
          <p:spPr bwMode="auto">
            <a:xfrm>
              <a:off x="1388" y="2526"/>
              <a:ext cx="31" cy="31"/>
            </a:xfrm>
            <a:custGeom>
              <a:avLst/>
              <a:gdLst>
                <a:gd name="T0" fmla="*/ 8 w 31"/>
                <a:gd name="T1" fmla="*/ 25 h 31"/>
                <a:gd name="T2" fmla="*/ 31 w 31"/>
                <a:gd name="T3" fmla="*/ 25 h 31"/>
                <a:gd name="T4" fmla="*/ 31 w 31"/>
                <a:gd name="T5" fmla="*/ 21 h 31"/>
                <a:gd name="T6" fmla="*/ 31 w 31"/>
                <a:gd name="T7" fmla="*/ 21 h 31"/>
                <a:gd name="T8" fmla="*/ 27 w 31"/>
                <a:gd name="T9" fmla="*/ 14 h 31"/>
                <a:gd name="T10" fmla="*/ 27 w 31"/>
                <a:gd name="T11" fmla="*/ 14 h 31"/>
                <a:gd name="T12" fmla="*/ 14 w 31"/>
                <a:gd name="T13" fmla="*/ 0 h 31"/>
                <a:gd name="T14" fmla="*/ 0 w 31"/>
                <a:gd name="T15" fmla="*/ 18 h 31"/>
                <a:gd name="T16" fmla="*/ 14 w 31"/>
                <a:gd name="T17" fmla="*/ 31 h 31"/>
                <a:gd name="T18" fmla="*/ 20 w 31"/>
                <a:gd name="T19" fmla="*/ 21 h 31"/>
                <a:gd name="T20" fmla="*/ 8 w 31"/>
                <a:gd name="T21" fmla="*/ 21 h 31"/>
                <a:gd name="T22" fmla="*/ 8 w 31"/>
                <a:gd name="T23" fmla="*/ 25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31"/>
                <a:gd name="T38" fmla="*/ 31 w 31"/>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31">
                  <a:moveTo>
                    <a:pt x="8" y="25"/>
                  </a:moveTo>
                  <a:lnTo>
                    <a:pt x="31" y="25"/>
                  </a:lnTo>
                  <a:lnTo>
                    <a:pt x="31" y="21"/>
                  </a:lnTo>
                  <a:lnTo>
                    <a:pt x="27" y="14"/>
                  </a:lnTo>
                  <a:lnTo>
                    <a:pt x="14" y="0"/>
                  </a:lnTo>
                  <a:lnTo>
                    <a:pt x="0" y="18"/>
                  </a:lnTo>
                  <a:lnTo>
                    <a:pt x="14" y="31"/>
                  </a:lnTo>
                  <a:lnTo>
                    <a:pt x="20" y="21"/>
                  </a:lnTo>
                  <a:lnTo>
                    <a:pt x="8" y="21"/>
                  </a:lnTo>
                  <a:lnTo>
                    <a:pt x="8" y="25"/>
                  </a:lnTo>
                  <a:close/>
                </a:path>
              </a:pathLst>
            </a:custGeom>
            <a:solidFill>
              <a:srgbClr val="FF9900"/>
            </a:solidFill>
            <a:ln w="9525">
              <a:solidFill>
                <a:schemeClr val="tx1"/>
              </a:solidFill>
              <a:round/>
              <a:headEnd/>
              <a:tailEnd/>
            </a:ln>
          </p:spPr>
          <p:txBody>
            <a:bodyPr/>
            <a:lstStyle/>
            <a:p>
              <a:endParaRPr lang="en-US"/>
            </a:p>
          </p:txBody>
        </p:sp>
        <p:sp>
          <p:nvSpPr>
            <p:cNvPr id="163937" name="Freeform 70"/>
            <p:cNvSpPr>
              <a:spLocks/>
            </p:cNvSpPr>
            <p:nvPr/>
          </p:nvSpPr>
          <p:spPr bwMode="auto">
            <a:xfrm>
              <a:off x="1360" y="2488"/>
              <a:ext cx="28" cy="36"/>
            </a:xfrm>
            <a:custGeom>
              <a:avLst/>
              <a:gdLst>
                <a:gd name="T0" fmla="*/ 13 w 28"/>
                <a:gd name="T1" fmla="*/ 36 h 36"/>
                <a:gd name="T2" fmla="*/ 28 w 28"/>
                <a:gd name="T3" fmla="*/ 19 h 36"/>
                <a:gd name="T4" fmla="*/ 15 w 28"/>
                <a:gd name="T5" fmla="*/ 0 h 36"/>
                <a:gd name="T6" fmla="*/ 0 w 28"/>
                <a:gd name="T7" fmla="*/ 17 h 36"/>
                <a:gd name="T8" fmla="*/ 13 w 28"/>
                <a:gd name="T9" fmla="*/ 36 h 36"/>
                <a:gd name="T10" fmla="*/ 0 60000 65536"/>
                <a:gd name="T11" fmla="*/ 0 60000 65536"/>
                <a:gd name="T12" fmla="*/ 0 60000 65536"/>
                <a:gd name="T13" fmla="*/ 0 60000 65536"/>
                <a:gd name="T14" fmla="*/ 0 60000 65536"/>
                <a:gd name="T15" fmla="*/ 0 w 28"/>
                <a:gd name="T16" fmla="*/ 0 h 36"/>
                <a:gd name="T17" fmla="*/ 28 w 28"/>
                <a:gd name="T18" fmla="*/ 36 h 36"/>
              </a:gdLst>
              <a:ahLst/>
              <a:cxnLst>
                <a:cxn ang="T10">
                  <a:pos x="T0" y="T1"/>
                </a:cxn>
                <a:cxn ang="T11">
                  <a:pos x="T2" y="T3"/>
                </a:cxn>
                <a:cxn ang="T12">
                  <a:pos x="T4" y="T5"/>
                </a:cxn>
                <a:cxn ang="T13">
                  <a:pos x="T6" y="T7"/>
                </a:cxn>
                <a:cxn ang="T14">
                  <a:pos x="T8" y="T9"/>
                </a:cxn>
              </a:cxnLst>
              <a:rect l="T15" t="T16" r="T17" b="T18"/>
              <a:pathLst>
                <a:path w="28" h="36">
                  <a:moveTo>
                    <a:pt x="13" y="36"/>
                  </a:moveTo>
                  <a:lnTo>
                    <a:pt x="28" y="19"/>
                  </a:lnTo>
                  <a:lnTo>
                    <a:pt x="15" y="0"/>
                  </a:lnTo>
                  <a:lnTo>
                    <a:pt x="0" y="17"/>
                  </a:lnTo>
                  <a:lnTo>
                    <a:pt x="13" y="36"/>
                  </a:lnTo>
                  <a:close/>
                </a:path>
              </a:pathLst>
            </a:custGeom>
            <a:solidFill>
              <a:srgbClr val="FF9900"/>
            </a:solidFill>
            <a:ln w="9525">
              <a:solidFill>
                <a:schemeClr val="tx1"/>
              </a:solidFill>
              <a:round/>
              <a:headEnd/>
              <a:tailEnd/>
            </a:ln>
          </p:spPr>
          <p:txBody>
            <a:bodyPr/>
            <a:lstStyle/>
            <a:p>
              <a:endParaRPr lang="en-US"/>
            </a:p>
          </p:txBody>
        </p:sp>
        <p:sp>
          <p:nvSpPr>
            <p:cNvPr id="163938" name="Freeform 71"/>
            <p:cNvSpPr>
              <a:spLocks/>
            </p:cNvSpPr>
            <p:nvPr/>
          </p:nvSpPr>
          <p:spPr bwMode="auto">
            <a:xfrm>
              <a:off x="1335" y="2450"/>
              <a:ext cx="28" cy="36"/>
            </a:xfrm>
            <a:custGeom>
              <a:avLst/>
              <a:gdLst>
                <a:gd name="T0" fmla="*/ 11 w 28"/>
                <a:gd name="T1" fmla="*/ 36 h 36"/>
                <a:gd name="T2" fmla="*/ 28 w 28"/>
                <a:gd name="T3" fmla="*/ 21 h 36"/>
                <a:gd name="T4" fmla="*/ 17 w 28"/>
                <a:gd name="T5" fmla="*/ 0 h 36"/>
                <a:gd name="T6" fmla="*/ 0 w 28"/>
                <a:gd name="T7" fmla="*/ 15 h 36"/>
                <a:gd name="T8" fmla="*/ 11 w 28"/>
                <a:gd name="T9" fmla="*/ 36 h 36"/>
                <a:gd name="T10" fmla="*/ 0 60000 65536"/>
                <a:gd name="T11" fmla="*/ 0 60000 65536"/>
                <a:gd name="T12" fmla="*/ 0 60000 65536"/>
                <a:gd name="T13" fmla="*/ 0 60000 65536"/>
                <a:gd name="T14" fmla="*/ 0 60000 65536"/>
                <a:gd name="T15" fmla="*/ 0 w 28"/>
                <a:gd name="T16" fmla="*/ 0 h 36"/>
                <a:gd name="T17" fmla="*/ 28 w 28"/>
                <a:gd name="T18" fmla="*/ 36 h 36"/>
              </a:gdLst>
              <a:ahLst/>
              <a:cxnLst>
                <a:cxn ang="T10">
                  <a:pos x="T0" y="T1"/>
                </a:cxn>
                <a:cxn ang="T11">
                  <a:pos x="T2" y="T3"/>
                </a:cxn>
                <a:cxn ang="T12">
                  <a:pos x="T4" y="T5"/>
                </a:cxn>
                <a:cxn ang="T13">
                  <a:pos x="T6" y="T7"/>
                </a:cxn>
                <a:cxn ang="T14">
                  <a:pos x="T8" y="T9"/>
                </a:cxn>
              </a:cxnLst>
              <a:rect l="T15" t="T16" r="T17" b="T18"/>
              <a:pathLst>
                <a:path w="28" h="36">
                  <a:moveTo>
                    <a:pt x="11" y="36"/>
                  </a:moveTo>
                  <a:lnTo>
                    <a:pt x="28" y="21"/>
                  </a:lnTo>
                  <a:lnTo>
                    <a:pt x="17" y="0"/>
                  </a:lnTo>
                  <a:lnTo>
                    <a:pt x="0" y="15"/>
                  </a:lnTo>
                  <a:lnTo>
                    <a:pt x="11" y="36"/>
                  </a:lnTo>
                  <a:close/>
                </a:path>
              </a:pathLst>
            </a:custGeom>
            <a:solidFill>
              <a:srgbClr val="FF9900"/>
            </a:solidFill>
            <a:ln w="9525">
              <a:solidFill>
                <a:schemeClr val="tx1"/>
              </a:solidFill>
              <a:round/>
              <a:headEnd/>
              <a:tailEnd/>
            </a:ln>
          </p:spPr>
          <p:txBody>
            <a:bodyPr/>
            <a:lstStyle/>
            <a:p>
              <a:endParaRPr lang="en-US"/>
            </a:p>
          </p:txBody>
        </p:sp>
        <p:sp>
          <p:nvSpPr>
            <p:cNvPr id="163939" name="Freeform 72"/>
            <p:cNvSpPr>
              <a:spLocks/>
            </p:cNvSpPr>
            <p:nvPr/>
          </p:nvSpPr>
          <p:spPr bwMode="auto">
            <a:xfrm>
              <a:off x="1310" y="2411"/>
              <a:ext cx="29" cy="35"/>
            </a:xfrm>
            <a:custGeom>
              <a:avLst/>
              <a:gdLst>
                <a:gd name="T0" fmla="*/ 11 w 29"/>
                <a:gd name="T1" fmla="*/ 35 h 35"/>
                <a:gd name="T2" fmla="*/ 29 w 29"/>
                <a:gd name="T3" fmla="*/ 19 h 35"/>
                <a:gd name="T4" fmla="*/ 29 w 29"/>
                <a:gd name="T5" fmla="*/ 17 h 35"/>
                <a:gd name="T6" fmla="*/ 17 w 29"/>
                <a:gd name="T7" fmla="*/ 0 h 35"/>
                <a:gd name="T8" fmla="*/ 0 w 29"/>
                <a:gd name="T9" fmla="*/ 15 h 35"/>
                <a:gd name="T10" fmla="*/ 11 w 29"/>
                <a:gd name="T11" fmla="*/ 33 h 35"/>
                <a:gd name="T12" fmla="*/ 11 w 29"/>
                <a:gd name="T13" fmla="*/ 35 h 35"/>
                <a:gd name="T14" fmla="*/ 0 60000 65536"/>
                <a:gd name="T15" fmla="*/ 0 60000 65536"/>
                <a:gd name="T16" fmla="*/ 0 60000 65536"/>
                <a:gd name="T17" fmla="*/ 0 60000 65536"/>
                <a:gd name="T18" fmla="*/ 0 60000 65536"/>
                <a:gd name="T19" fmla="*/ 0 60000 65536"/>
                <a:gd name="T20" fmla="*/ 0 60000 65536"/>
                <a:gd name="T21" fmla="*/ 0 w 29"/>
                <a:gd name="T22" fmla="*/ 0 h 35"/>
                <a:gd name="T23" fmla="*/ 29 w 29"/>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35">
                  <a:moveTo>
                    <a:pt x="11" y="35"/>
                  </a:moveTo>
                  <a:lnTo>
                    <a:pt x="29" y="19"/>
                  </a:lnTo>
                  <a:lnTo>
                    <a:pt x="29" y="17"/>
                  </a:lnTo>
                  <a:lnTo>
                    <a:pt x="17" y="0"/>
                  </a:lnTo>
                  <a:lnTo>
                    <a:pt x="0" y="15"/>
                  </a:lnTo>
                  <a:lnTo>
                    <a:pt x="11" y="33"/>
                  </a:lnTo>
                  <a:lnTo>
                    <a:pt x="11" y="35"/>
                  </a:lnTo>
                  <a:close/>
                </a:path>
              </a:pathLst>
            </a:custGeom>
            <a:solidFill>
              <a:srgbClr val="FF9900"/>
            </a:solidFill>
            <a:ln w="9525">
              <a:solidFill>
                <a:schemeClr val="tx1"/>
              </a:solidFill>
              <a:round/>
              <a:headEnd/>
              <a:tailEnd/>
            </a:ln>
          </p:spPr>
          <p:txBody>
            <a:bodyPr/>
            <a:lstStyle/>
            <a:p>
              <a:endParaRPr lang="en-US"/>
            </a:p>
          </p:txBody>
        </p:sp>
        <p:sp>
          <p:nvSpPr>
            <p:cNvPr id="163940" name="Freeform 73"/>
            <p:cNvSpPr>
              <a:spLocks/>
            </p:cNvSpPr>
            <p:nvPr/>
          </p:nvSpPr>
          <p:spPr bwMode="auto">
            <a:xfrm>
              <a:off x="1287" y="2371"/>
              <a:ext cx="28" cy="36"/>
            </a:xfrm>
            <a:custGeom>
              <a:avLst/>
              <a:gdLst>
                <a:gd name="T0" fmla="*/ 11 w 28"/>
                <a:gd name="T1" fmla="*/ 36 h 36"/>
                <a:gd name="T2" fmla="*/ 28 w 28"/>
                <a:gd name="T3" fmla="*/ 21 h 36"/>
                <a:gd name="T4" fmla="*/ 19 w 28"/>
                <a:gd name="T5" fmla="*/ 2 h 36"/>
                <a:gd name="T6" fmla="*/ 17 w 28"/>
                <a:gd name="T7" fmla="*/ 0 h 36"/>
                <a:gd name="T8" fmla="*/ 0 w 28"/>
                <a:gd name="T9" fmla="*/ 15 h 36"/>
                <a:gd name="T10" fmla="*/ 2 w 28"/>
                <a:gd name="T11" fmla="*/ 17 h 36"/>
                <a:gd name="T12" fmla="*/ 11 w 28"/>
                <a:gd name="T13" fmla="*/ 36 h 36"/>
                <a:gd name="T14" fmla="*/ 0 60000 65536"/>
                <a:gd name="T15" fmla="*/ 0 60000 65536"/>
                <a:gd name="T16" fmla="*/ 0 60000 65536"/>
                <a:gd name="T17" fmla="*/ 0 60000 65536"/>
                <a:gd name="T18" fmla="*/ 0 60000 65536"/>
                <a:gd name="T19" fmla="*/ 0 60000 65536"/>
                <a:gd name="T20" fmla="*/ 0 60000 65536"/>
                <a:gd name="T21" fmla="*/ 0 w 28"/>
                <a:gd name="T22" fmla="*/ 0 h 36"/>
                <a:gd name="T23" fmla="*/ 28 w 28"/>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6">
                  <a:moveTo>
                    <a:pt x="11" y="36"/>
                  </a:moveTo>
                  <a:lnTo>
                    <a:pt x="28" y="21"/>
                  </a:lnTo>
                  <a:lnTo>
                    <a:pt x="19" y="2"/>
                  </a:lnTo>
                  <a:lnTo>
                    <a:pt x="17" y="0"/>
                  </a:lnTo>
                  <a:lnTo>
                    <a:pt x="0" y="15"/>
                  </a:lnTo>
                  <a:lnTo>
                    <a:pt x="2" y="17"/>
                  </a:lnTo>
                  <a:lnTo>
                    <a:pt x="11" y="36"/>
                  </a:lnTo>
                  <a:close/>
                </a:path>
              </a:pathLst>
            </a:custGeom>
            <a:solidFill>
              <a:srgbClr val="FF9900"/>
            </a:solidFill>
            <a:ln w="9525">
              <a:solidFill>
                <a:schemeClr val="tx1"/>
              </a:solidFill>
              <a:round/>
              <a:headEnd/>
              <a:tailEnd/>
            </a:ln>
          </p:spPr>
          <p:txBody>
            <a:bodyPr/>
            <a:lstStyle/>
            <a:p>
              <a:endParaRPr lang="en-US"/>
            </a:p>
          </p:txBody>
        </p:sp>
        <p:sp>
          <p:nvSpPr>
            <p:cNvPr id="163941" name="Freeform 74"/>
            <p:cNvSpPr>
              <a:spLocks/>
            </p:cNvSpPr>
            <p:nvPr/>
          </p:nvSpPr>
          <p:spPr bwMode="auto">
            <a:xfrm>
              <a:off x="1264" y="2332"/>
              <a:ext cx="28" cy="35"/>
            </a:xfrm>
            <a:custGeom>
              <a:avLst/>
              <a:gdLst>
                <a:gd name="T0" fmla="*/ 11 w 28"/>
                <a:gd name="T1" fmla="*/ 35 h 35"/>
                <a:gd name="T2" fmla="*/ 28 w 28"/>
                <a:gd name="T3" fmla="*/ 20 h 35"/>
                <a:gd name="T4" fmla="*/ 17 w 28"/>
                <a:gd name="T5" fmla="*/ 0 h 35"/>
                <a:gd name="T6" fmla="*/ 0 w 28"/>
                <a:gd name="T7" fmla="*/ 16 h 35"/>
                <a:gd name="T8" fmla="*/ 11 w 28"/>
                <a:gd name="T9" fmla="*/ 35 h 35"/>
                <a:gd name="T10" fmla="*/ 0 60000 65536"/>
                <a:gd name="T11" fmla="*/ 0 60000 65536"/>
                <a:gd name="T12" fmla="*/ 0 60000 65536"/>
                <a:gd name="T13" fmla="*/ 0 60000 65536"/>
                <a:gd name="T14" fmla="*/ 0 60000 65536"/>
                <a:gd name="T15" fmla="*/ 0 w 28"/>
                <a:gd name="T16" fmla="*/ 0 h 35"/>
                <a:gd name="T17" fmla="*/ 28 w 28"/>
                <a:gd name="T18" fmla="*/ 35 h 35"/>
              </a:gdLst>
              <a:ahLst/>
              <a:cxnLst>
                <a:cxn ang="T10">
                  <a:pos x="T0" y="T1"/>
                </a:cxn>
                <a:cxn ang="T11">
                  <a:pos x="T2" y="T3"/>
                </a:cxn>
                <a:cxn ang="T12">
                  <a:pos x="T4" y="T5"/>
                </a:cxn>
                <a:cxn ang="T13">
                  <a:pos x="T6" y="T7"/>
                </a:cxn>
                <a:cxn ang="T14">
                  <a:pos x="T8" y="T9"/>
                </a:cxn>
              </a:cxnLst>
              <a:rect l="T15" t="T16" r="T17" b="T18"/>
              <a:pathLst>
                <a:path w="28" h="35">
                  <a:moveTo>
                    <a:pt x="11" y="35"/>
                  </a:moveTo>
                  <a:lnTo>
                    <a:pt x="28" y="20"/>
                  </a:lnTo>
                  <a:lnTo>
                    <a:pt x="17" y="0"/>
                  </a:lnTo>
                  <a:lnTo>
                    <a:pt x="0" y="16"/>
                  </a:lnTo>
                  <a:lnTo>
                    <a:pt x="11" y="35"/>
                  </a:lnTo>
                  <a:close/>
                </a:path>
              </a:pathLst>
            </a:custGeom>
            <a:solidFill>
              <a:srgbClr val="FF9900"/>
            </a:solidFill>
            <a:ln w="9525">
              <a:solidFill>
                <a:schemeClr val="tx1"/>
              </a:solidFill>
              <a:round/>
              <a:headEnd/>
              <a:tailEnd/>
            </a:ln>
          </p:spPr>
          <p:txBody>
            <a:bodyPr/>
            <a:lstStyle/>
            <a:p>
              <a:endParaRPr lang="en-US"/>
            </a:p>
          </p:txBody>
        </p:sp>
        <p:sp>
          <p:nvSpPr>
            <p:cNvPr id="163942" name="Freeform 75"/>
            <p:cNvSpPr>
              <a:spLocks/>
            </p:cNvSpPr>
            <p:nvPr/>
          </p:nvSpPr>
          <p:spPr bwMode="auto">
            <a:xfrm>
              <a:off x="1244" y="2294"/>
              <a:ext cx="27" cy="29"/>
            </a:xfrm>
            <a:custGeom>
              <a:avLst/>
              <a:gdLst>
                <a:gd name="T0" fmla="*/ 8 w 27"/>
                <a:gd name="T1" fmla="*/ 29 h 29"/>
                <a:gd name="T2" fmla="*/ 27 w 27"/>
                <a:gd name="T3" fmla="*/ 21 h 29"/>
                <a:gd name="T4" fmla="*/ 20 w 27"/>
                <a:gd name="T5" fmla="*/ 0 h 29"/>
                <a:gd name="T6" fmla="*/ 0 w 27"/>
                <a:gd name="T7" fmla="*/ 8 h 29"/>
                <a:gd name="T8" fmla="*/ 8 w 27"/>
                <a:gd name="T9" fmla="*/ 29 h 29"/>
                <a:gd name="T10" fmla="*/ 0 60000 65536"/>
                <a:gd name="T11" fmla="*/ 0 60000 65536"/>
                <a:gd name="T12" fmla="*/ 0 60000 65536"/>
                <a:gd name="T13" fmla="*/ 0 60000 65536"/>
                <a:gd name="T14" fmla="*/ 0 60000 65536"/>
                <a:gd name="T15" fmla="*/ 0 w 27"/>
                <a:gd name="T16" fmla="*/ 0 h 29"/>
                <a:gd name="T17" fmla="*/ 27 w 27"/>
                <a:gd name="T18" fmla="*/ 29 h 29"/>
              </a:gdLst>
              <a:ahLst/>
              <a:cxnLst>
                <a:cxn ang="T10">
                  <a:pos x="T0" y="T1"/>
                </a:cxn>
                <a:cxn ang="T11">
                  <a:pos x="T2" y="T3"/>
                </a:cxn>
                <a:cxn ang="T12">
                  <a:pos x="T4" y="T5"/>
                </a:cxn>
                <a:cxn ang="T13">
                  <a:pos x="T6" y="T7"/>
                </a:cxn>
                <a:cxn ang="T14">
                  <a:pos x="T8" y="T9"/>
                </a:cxn>
              </a:cxnLst>
              <a:rect l="T15" t="T16" r="T17" b="T18"/>
              <a:pathLst>
                <a:path w="27" h="29">
                  <a:moveTo>
                    <a:pt x="8" y="29"/>
                  </a:moveTo>
                  <a:lnTo>
                    <a:pt x="27" y="21"/>
                  </a:lnTo>
                  <a:lnTo>
                    <a:pt x="20" y="0"/>
                  </a:lnTo>
                  <a:lnTo>
                    <a:pt x="0" y="8"/>
                  </a:lnTo>
                  <a:lnTo>
                    <a:pt x="8" y="29"/>
                  </a:lnTo>
                  <a:close/>
                </a:path>
              </a:pathLst>
            </a:custGeom>
            <a:solidFill>
              <a:srgbClr val="FF9900"/>
            </a:solidFill>
            <a:ln w="9525">
              <a:solidFill>
                <a:schemeClr val="tx1"/>
              </a:solidFill>
              <a:round/>
              <a:headEnd/>
              <a:tailEnd/>
            </a:ln>
          </p:spPr>
          <p:txBody>
            <a:bodyPr/>
            <a:lstStyle/>
            <a:p>
              <a:endParaRPr lang="en-US"/>
            </a:p>
          </p:txBody>
        </p:sp>
        <p:sp>
          <p:nvSpPr>
            <p:cNvPr id="163943" name="Freeform 76"/>
            <p:cNvSpPr>
              <a:spLocks/>
            </p:cNvSpPr>
            <p:nvPr/>
          </p:nvSpPr>
          <p:spPr bwMode="auto">
            <a:xfrm>
              <a:off x="1229" y="2250"/>
              <a:ext cx="27" cy="29"/>
            </a:xfrm>
            <a:custGeom>
              <a:avLst/>
              <a:gdLst>
                <a:gd name="T0" fmla="*/ 8 w 27"/>
                <a:gd name="T1" fmla="*/ 29 h 29"/>
                <a:gd name="T2" fmla="*/ 27 w 27"/>
                <a:gd name="T3" fmla="*/ 21 h 29"/>
                <a:gd name="T4" fmla="*/ 21 w 27"/>
                <a:gd name="T5" fmla="*/ 6 h 29"/>
                <a:gd name="T6" fmla="*/ 21 w 27"/>
                <a:gd name="T7" fmla="*/ 6 h 29"/>
                <a:gd name="T8" fmla="*/ 19 w 27"/>
                <a:gd name="T9" fmla="*/ 0 h 29"/>
                <a:gd name="T10" fmla="*/ 0 w 27"/>
                <a:gd name="T11" fmla="*/ 9 h 29"/>
                <a:gd name="T12" fmla="*/ 2 w 27"/>
                <a:gd name="T13" fmla="*/ 15 h 29"/>
                <a:gd name="T14" fmla="*/ 12 w 27"/>
                <a:gd name="T15" fmla="*/ 9 h 29"/>
                <a:gd name="T16" fmla="*/ 2 w 27"/>
                <a:gd name="T17" fmla="*/ 13 h 29"/>
                <a:gd name="T18" fmla="*/ 8 w 27"/>
                <a:gd name="T19" fmla="*/ 29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9"/>
                <a:gd name="T32" fmla="*/ 27 w 2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9">
                  <a:moveTo>
                    <a:pt x="8" y="29"/>
                  </a:moveTo>
                  <a:lnTo>
                    <a:pt x="27" y="21"/>
                  </a:lnTo>
                  <a:lnTo>
                    <a:pt x="21" y="6"/>
                  </a:lnTo>
                  <a:lnTo>
                    <a:pt x="19" y="0"/>
                  </a:lnTo>
                  <a:lnTo>
                    <a:pt x="0" y="9"/>
                  </a:lnTo>
                  <a:lnTo>
                    <a:pt x="2" y="15"/>
                  </a:lnTo>
                  <a:lnTo>
                    <a:pt x="12" y="9"/>
                  </a:lnTo>
                  <a:lnTo>
                    <a:pt x="2" y="13"/>
                  </a:lnTo>
                  <a:lnTo>
                    <a:pt x="8" y="29"/>
                  </a:lnTo>
                  <a:close/>
                </a:path>
              </a:pathLst>
            </a:custGeom>
            <a:solidFill>
              <a:srgbClr val="FF9900"/>
            </a:solidFill>
            <a:ln w="9525">
              <a:solidFill>
                <a:schemeClr val="tx1"/>
              </a:solidFill>
              <a:round/>
              <a:headEnd/>
              <a:tailEnd/>
            </a:ln>
          </p:spPr>
          <p:txBody>
            <a:bodyPr/>
            <a:lstStyle/>
            <a:p>
              <a:endParaRPr lang="en-US"/>
            </a:p>
          </p:txBody>
        </p:sp>
        <p:sp>
          <p:nvSpPr>
            <p:cNvPr id="163944" name="Freeform 77"/>
            <p:cNvSpPr>
              <a:spLocks/>
            </p:cNvSpPr>
            <p:nvPr/>
          </p:nvSpPr>
          <p:spPr bwMode="auto">
            <a:xfrm>
              <a:off x="1210" y="2208"/>
              <a:ext cx="29" cy="30"/>
            </a:xfrm>
            <a:custGeom>
              <a:avLst/>
              <a:gdLst>
                <a:gd name="T0" fmla="*/ 9 w 29"/>
                <a:gd name="T1" fmla="*/ 30 h 30"/>
                <a:gd name="T2" fmla="*/ 29 w 29"/>
                <a:gd name="T3" fmla="*/ 21 h 30"/>
                <a:gd name="T4" fmla="*/ 19 w 29"/>
                <a:gd name="T5" fmla="*/ 0 h 30"/>
                <a:gd name="T6" fmla="*/ 0 w 29"/>
                <a:gd name="T7" fmla="*/ 9 h 30"/>
                <a:gd name="T8" fmla="*/ 9 w 29"/>
                <a:gd name="T9" fmla="*/ 30 h 30"/>
                <a:gd name="T10" fmla="*/ 0 60000 65536"/>
                <a:gd name="T11" fmla="*/ 0 60000 65536"/>
                <a:gd name="T12" fmla="*/ 0 60000 65536"/>
                <a:gd name="T13" fmla="*/ 0 60000 65536"/>
                <a:gd name="T14" fmla="*/ 0 60000 65536"/>
                <a:gd name="T15" fmla="*/ 0 w 29"/>
                <a:gd name="T16" fmla="*/ 0 h 30"/>
                <a:gd name="T17" fmla="*/ 29 w 29"/>
                <a:gd name="T18" fmla="*/ 30 h 30"/>
              </a:gdLst>
              <a:ahLst/>
              <a:cxnLst>
                <a:cxn ang="T10">
                  <a:pos x="T0" y="T1"/>
                </a:cxn>
                <a:cxn ang="T11">
                  <a:pos x="T2" y="T3"/>
                </a:cxn>
                <a:cxn ang="T12">
                  <a:pos x="T4" y="T5"/>
                </a:cxn>
                <a:cxn ang="T13">
                  <a:pos x="T6" y="T7"/>
                </a:cxn>
                <a:cxn ang="T14">
                  <a:pos x="T8" y="T9"/>
                </a:cxn>
              </a:cxnLst>
              <a:rect l="T15" t="T16" r="T17" b="T18"/>
              <a:pathLst>
                <a:path w="29" h="30">
                  <a:moveTo>
                    <a:pt x="9" y="30"/>
                  </a:moveTo>
                  <a:lnTo>
                    <a:pt x="29" y="21"/>
                  </a:lnTo>
                  <a:lnTo>
                    <a:pt x="19" y="0"/>
                  </a:lnTo>
                  <a:lnTo>
                    <a:pt x="0" y="9"/>
                  </a:lnTo>
                  <a:lnTo>
                    <a:pt x="9" y="30"/>
                  </a:lnTo>
                  <a:close/>
                </a:path>
              </a:pathLst>
            </a:custGeom>
            <a:solidFill>
              <a:srgbClr val="FF9900"/>
            </a:solidFill>
            <a:ln w="9525">
              <a:solidFill>
                <a:schemeClr val="tx1"/>
              </a:solidFill>
              <a:round/>
              <a:headEnd/>
              <a:tailEnd/>
            </a:ln>
          </p:spPr>
          <p:txBody>
            <a:bodyPr/>
            <a:lstStyle/>
            <a:p>
              <a:endParaRPr lang="en-US"/>
            </a:p>
          </p:txBody>
        </p:sp>
        <p:sp>
          <p:nvSpPr>
            <p:cNvPr id="163945" name="Freeform 78"/>
            <p:cNvSpPr>
              <a:spLocks/>
            </p:cNvSpPr>
            <p:nvPr/>
          </p:nvSpPr>
          <p:spPr bwMode="auto">
            <a:xfrm>
              <a:off x="1191" y="2165"/>
              <a:ext cx="28" cy="31"/>
            </a:xfrm>
            <a:custGeom>
              <a:avLst/>
              <a:gdLst>
                <a:gd name="T0" fmla="*/ 9 w 28"/>
                <a:gd name="T1" fmla="*/ 31 h 31"/>
                <a:gd name="T2" fmla="*/ 28 w 28"/>
                <a:gd name="T3" fmla="*/ 21 h 31"/>
                <a:gd name="T4" fmla="*/ 27 w 28"/>
                <a:gd name="T5" fmla="*/ 20 h 31"/>
                <a:gd name="T6" fmla="*/ 17 w 28"/>
                <a:gd name="T7" fmla="*/ 23 h 31"/>
                <a:gd name="T8" fmla="*/ 27 w 28"/>
                <a:gd name="T9" fmla="*/ 20 h 31"/>
                <a:gd name="T10" fmla="*/ 19 w 28"/>
                <a:gd name="T11" fmla="*/ 0 h 31"/>
                <a:gd name="T12" fmla="*/ 0 w 28"/>
                <a:gd name="T13" fmla="*/ 8 h 31"/>
                <a:gd name="T14" fmla="*/ 7 w 28"/>
                <a:gd name="T15" fmla="*/ 27 h 31"/>
                <a:gd name="T16" fmla="*/ 7 w 28"/>
                <a:gd name="T17" fmla="*/ 29 h 31"/>
                <a:gd name="T18" fmla="*/ 9 w 28"/>
                <a:gd name="T19" fmla="*/ 3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1"/>
                <a:gd name="T32" fmla="*/ 28 w 2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1">
                  <a:moveTo>
                    <a:pt x="9" y="31"/>
                  </a:moveTo>
                  <a:lnTo>
                    <a:pt x="28" y="21"/>
                  </a:lnTo>
                  <a:lnTo>
                    <a:pt x="27" y="20"/>
                  </a:lnTo>
                  <a:lnTo>
                    <a:pt x="17" y="23"/>
                  </a:lnTo>
                  <a:lnTo>
                    <a:pt x="27" y="20"/>
                  </a:lnTo>
                  <a:lnTo>
                    <a:pt x="19" y="0"/>
                  </a:lnTo>
                  <a:lnTo>
                    <a:pt x="0" y="8"/>
                  </a:lnTo>
                  <a:lnTo>
                    <a:pt x="7" y="27"/>
                  </a:lnTo>
                  <a:lnTo>
                    <a:pt x="7" y="29"/>
                  </a:lnTo>
                  <a:lnTo>
                    <a:pt x="9" y="31"/>
                  </a:lnTo>
                  <a:close/>
                </a:path>
              </a:pathLst>
            </a:custGeom>
            <a:solidFill>
              <a:srgbClr val="FF9900"/>
            </a:solidFill>
            <a:ln w="9525">
              <a:solidFill>
                <a:schemeClr val="tx1"/>
              </a:solidFill>
              <a:round/>
              <a:headEnd/>
              <a:tailEnd/>
            </a:ln>
          </p:spPr>
          <p:txBody>
            <a:bodyPr/>
            <a:lstStyle/>
            <a:p>
              <a:endParaRPr lang="en-US"/>
            </a:p>
          </p:txBody>
        </p:sp>
        <p:sp>
          <p:nvSpPr>
            <p:cNvPr id="163946" name="Freeform 79"/>
            <p:cNvSpPr>
              <a:spLocks/>
            </p:cNvSpPr>
            <p:nvPr/>
          </p:nvSpPr>
          <p:spPr bwMode="auto">
            <a:xfrm>
              <a:off x="1175" y="2123"/>
              <a:ext cx="27" cy="29"/>
            </a:xfrm>
            <a:custGeom>
              <a:avLst/>
              <a:gdLst>
                <a:gd name="T0" fmla="*/ 8 w 27"/>
                <a:gd name="T1" fmla="*/ 29 h 29"/>
                <a:gd name="T2" fmla="*/ 27 w 27"/>
                <a:gd name="T3" fmla="*/ 21 h 29"/>
                <a:gd name="T4" fmla="*/ 19 w 27"/>
                <a:gd name="T5" fmla="*/ 0 h 29"/>
                <a:gd name="T6" fmla="*/ 0 w 27"/>
                <a:gd name="T7" fmla="*/ 8 h 29"/>
                <a:gd name="T8" fmla="*/ 8 w 27"/>
                <a:gd name="T9" fmla="*/ 29 h 29"/>
                <a:gd name="T10" fmla="*/ 0 60000 65536"/>
                <a:gd name="T11" fmla="*/ 0 60000 65536"/>
                <a:gd name="T12" fmla="*/ 0 60000 65536"/>
                <a:gd name="T13" fmla="*/ 0 60000 65536"/>
                <a:gd name="T14" fmla="*/ 0 60000 65536"/>
                <a:gd name="T15" fmla="*/ 0 w 27"/>
                <a:gd name="T16" fmla="*/ 0 h 29"/>
                <a:gd name="T17" fmla="*/ 27 w 27"/>
                <a:gd name="T18" fmla="*/ 29 h 29"/>
              </a:gdLst>
              <a:ahLst/>
              <a:cxnLst>
                <a:cxn ang="T10">
                  <a:pos x="T0" y="T1"/>
                </a:cxn>
                <a:cxn ang="T11">
                  <a:pos x="T2" y="T3"/>
                </a:cxn>
                <a:cxn ang="T12">
                  <a:pos x="T4" y="T5"/>
                </a:cxn>
                <a:cxn ang="T13">
                  <a:pos x="T6" y="T7"/>
                </a:cxn>
                <a:cxn ang="T14">
                  <a:pos x="T8" y="T9"/>
                </a:cxn>
              </a:cxnLst>
              <a:rect l="T15" t="T16" r="T17" b="T18"/>
              <a:pathLst>
                <a:path w="27" h="29">
                  <a:moveTo>
                    <a:pt x="8" y="29"/>
                  </a:moveTo>
                  <a:lnTo>
                    <a:pt x="27" y="21"/>
                  </a:lnTo>
                  <a:lnTo>
                    <a:pt x="19" y="0"/>
                  </a:lnTo>
                  <a:lnTo>
                    <a:pt x="0" y="8"/>
                  </a:lnTo>
                  <a:lnTo>
                    <a:pt x="8" y="29"/>
                  </a:lnTo>
                  <a:close/>
                </a:path>
              </a:pathLst>
            </a:custGeom>
            <a:solidFill>
              <a:srgbClr val="FF9900"/>
            </a:solidFill>
            <a:ln w="9525">
              <a:solidFill>
                <a:schemeClr val="tx1"/>
              </a:solidFill>
              <a:round/>
              <a:headEnd/>
              <a:tailEnd/>
            </a:ln>
          </p:spPr>
          <p:txBody>
            <a:bodyPr/>
            <a:lstStyle/>
            <a:p>
              <a:endParaRPr lang="en-US"/>
            </a:p>
          </p:txBody>
        </p:sp>
        <p:sp>
          <p:nvSpPr>
            <p:cNvPr id="163947" name="Freeform 80"/>
            <p:cNvSpPr>
              <a:spLocks/>
            </p:cNvSpPr>
            <p:nvPr/>
          </p:nvSpPr>
          <p:spPr bwMode="auto">
            <a:xfrm>
              <a:off x="1160" y="2079"/>
              <a:ext cx="27" cy="31"/>
            </a:xfrm>
            <a:custGeom>
              <a:avLst/>
              <a:gdLst>
                <a:gd name="T0" fmla="*/ 8 w 27"/>
                <a:gd name="T1" fmla="*/ 31 h 31"/>
                <a:gd name="T2" fmla="*/ 27 w 27"/>
                <a:gd name="T3" fmla="*/ 23 h 31"/>
                <a:gd name="T4" fmla="*/ 25 w 27"/>
                <a:gd name="T5" fmla="*/ 17 h 31"/>
                <a:gd name="T6" fmla="*/ 19 w 27"/>
                <a:gd name="T7" fmla="*/ 0 h 31"/>
                <a:gd name="T8" fmla="*/ 0 w 27"/>
                <a:gd name="T9" fmla="*/ 8 h 31"/>
                <a:gd name="T10" fmla="*/ 6 w 27"/>
                <a:gd name="T11" fmla="*/ 25 h 31"/>
                <a:gd name="T12" fmla="*/ 8 w 27"/>
                <a:gd name="T13" fmla="*/ 31 h 31"/>
                <a:gd name="T14" fmla="*/ 0 60000 65536"/>
                <a:gd name="T15" fmla="*/ 0 60000 65536"/>
                <a:gd name="T16" fmla="*/ 0 60000 65536"/>
                <a:gd name="T17" fmla="*/ 0 60000 65536"/>
                <a:gd name="T18" fmla="*/ 0 60000 65536"/>
                <a:gd name="T19" fmla="*/ 0 60000 65536"/>
                <a:gd name="T20" fmla="*/ 0 60000 65536"/>
                <a:gd name="T21" fmla="*/ 0 w 27"/>
                <a:gd name="T22" fmla="*/ 0 h 31"/>
                <a:gd name="T23" fmla="*/ 27 w 2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31">
                  <a:moveTo>
                    <a:pt x="8" y="31"/>
                  </a:moveTo>
                  <a:lnTo>
                    <a:pt x="27" y="23"/>
                  </a:lnTo>
                  <a:lnTo>
                    <a:pt x="25" y="17"/>
                  </a:lnTo>
                  <a:lnTo>
                    <a:pt x="19" y="0"/>
                  </a:lnTo>
                  <a:lnTo>
                    <a:pt x="0" y="8"/>
                  </a:lnTo>
                  <a:lnTo>
                    <a:pt x="6" y="25"/>
                  </a:lnTo>
                  <a:lnTo>
                    <a:pt x="8" y="31"/>
                  </a:lnTo>
                  <a:close/>
                </a:path>
              </a:pathLst>
            </a:custGeom>
            <a:solidFill>
              <a:srgbClr val="FF9900"/>
            </a:solidFill>
            <a:ln w="9525">
              <a:solidFill>
                <a:schemeClr val="tx1"/>
              </a:solidFill>
              <a:round/>
              <a:headEnd/>
              <a:tailEnd/>
            </a:ln>
          </p:spPr>
          <p:txBody>
            <a:bodyPr/>
            <a:lstStyle/>
            <a:p>
              <a:endParaRPr lang="en-US"/>
            </a:p>
          </p:txBody>
        </p:sp>
        <p:sp>
          <p:nvSpPr>
            <p:cNvPr id="163948" name="Freeform 81"/>
            <p:cNvSpPr>
              <a:spLocks/>
            </p:cNvSpPr>
            <p:nvPr/>
          </p:nvSpPr>
          <p:spPr bwMode="auto">
            <a:xfrm>
              <a:off x="1145" y="2037"/>
              <a:ext cx="26" cy="28"/>
            </a:xfrm>
            <a:custGeom>
              <a:avLst/>
              <a:gdLst>
                <a:gd name="T0" fmla="*/ 7 w 26"/>
                <a:gd name="T1" fmla="*/ 28 h 28"/>
                <a:gd name="T2" fmla="*/ 26 w 26"/>
                <a:gd name="T3" fmla="*/ 21 h 28"/>
                <a:gd name="T4" fmla="*/ 19 w 26"/>
                <a:gd name="T5" fmla="*/ 0 h 28"/>
                <a:gd name="T6" fmla="*/ 0 w 26"/>
                <a:gd name="T7" fmla="*/ 7 h 28"/>
                <a:gd name="T8" fmla="*/ 7 w 26"/>
                <a:gd name="T9" fmla="*/ 28 h 28"/>
                <a:gd name="T10" fmla="*/ 0 60000 65536"/>
                <a:gd name="T11" fmla="*/ 0 60000 65536"/>
                <a:gd name="T12" fmla="*/ 0 60000 65536"/>
                <a:gd name="T13" fmla="*/ 0 60000 65536"/>
                <a:gd name="T14" fmla="*/ 0 60000 65536"/>
                <a:gd name="T15" fmla="*/ 0 w 26"/>
                <a:gd name="T16" fmla="*/ 0 h 28"/>
                <a:gd name="T17" fmla="*/ 26 w 26"/>
                <a:gd name="T18" fmla="*/ 28 h 28"/>
              </a:gdLst>
              <a:ahLst/>
              <a:cxnLst>
                <a:cxn ang="T10">
                  <a:pos x="T0" y="T1"/>
                </a:cxn>
                <a:cxn ang="T11">
                  <a:pos x="T2" y="T3"/>
                </a:cxn>
                <a:cxn ang="T12">
                  <a:pos x="T4" y="T5"/>
                </a:cxn>
                <a:cxn ang="T13">
                  <a:pos x="T6" y="T7"/>
                </a:cxn>
                <a:cxn ang="T14">
                  <a:pos x="T8" y="T9"/>
                </a:cxn>
              </a:cxnLst>
              <a:rect l="T15" t="T16" r="T17" b="T18"/>
              <a:pathLst>
                <a:path w="26" h="28">
                  <a:moveTo>
                    <a:pt x="7" y="28"/>
                  </a:moveTo>
                  <a:lnTo>
                    <a:pt x="26" y="21"/>
                  </a:lnTo>
                  <a:lnTo>
                    <a:pt x="19" y="0"/>
                  </a:lnTo>
                  <a:lnTo>
                    <a:pt x="0" y="7"/>
                  </a:lnTo>
                  <a:lnTo>
                    <a:pt x="7" y="28"/>
                  </a:lnTo>
                  <a:close/>
                </a:path>
              </a:pathLst>
            </a:custGeom>
            <a:solidFill>
              <a:srgbClr val="FF9900"/>
            </a:solidFill>
            <a:ln w="9525">
              <a:solidFill>
                <a:schemeClr val="tx1"/>
              </a:solidFill>
              <a:round/>
              <a:headEnd/>
              <a:tailEnd/>
            </a:ln>
          </p:spPr>
          <p:txBody>
            <a:bodyPr/>
            <a:lstStyle/>
            <a:p>
              <a:endParaRPr lang="en-US"/>
            </a:p>
          </p:txBody>
        </p:sp>
        <p:sp>
          <p:nvSpPr>
            <p:cNvPr id="163949" name="Freeform 82"/>
            <p:cNvSpPr>
              <a:spLocks/>
            </p:cNvSpPr>
            <p:nvPr/>
          </p:nvSpPr>
          <p:spPr bwMode="auto">
            <a:xfrm>
              <a:off x="1129" y="1992"/>
              <a:ext cx="27" cy="29"/>
            </a:xfrm>
            <a:custGeom>
              <a:avLst/>
              <a:gdLst>
                <a:gd name="T0" fmla="*/ 8 w 27"/>
                <a:gd name="T1" fmla="*/ 29 h 29"/>
                <a:gd name="T2" fmla="*/ 27 w 27"/>
                <a:gd name="T3" fmla="*/ 22 h 29"/>
                <a:gd name="T4" fmla="*/ 25 w 27"/>
                <a:gd name="T5" fmla="*/ 18 h 29"/>
                <a:gd name="T6" fmla="*/ 16 w 27"/>
                <a:gd name="T7" fmla="*/ 22 h 29"/>
                <a:gd name="T8" fmla="*/ 27 w 27"/>
                <a:gd name="T9" fmla="*/ 20 h 29"/>
                <a:gd name="T10" fmla="*/ 21 w 27"/>
                <a:gd name="T11" fmla="*/ 0 h 29"/>
                <a:gd name="T12" fmla="*/ 0 w 27"/>
                <a:gd name="T13" fmla="*/ 6 h 29"/>
                <a:gd name="T14" fmla="*/ 6 w 27"/>
                <a:gd name="T15" fmla="*/ 25 h 29"/>
                <a:gd name="T16" fmla="*/ 6 w 27"/>
                <a:gd name="T17" fmla="*/ 25 h 29"/>
                <a:gd name="T18" fmla="*/ 8 w 27"/>
                <a:gd name="T19" fmla="*/ 29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9"/>
                <a:gd name="T32" fmla="*/ 27 w 2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9">
                  <a:moveTo>
                    <a:pt x="8" y="29"/>
                  </a:moveTo>
                  <a:lnTo>
                    <a:pt x="27" y="22"/>
                  </a:lnTo>
                  <a:lnTo>
                    <a:pt x="25" y="18"/>
                  </a:lnTo>
                  <a:lnTo>
                    <a:pt x="16" y="22"/>
                  </a:lnTo>
                  <a:lnTo>
                    <a:pt x="27" y="20"/>
                  </a:lnTo>
                  <a:lnTo>
                    <a:pt x="21" y="0"/>
                  </a:lnTo>
                  <a:lnTo>
                    <a:pt x="0" y="6"/>
                  </a:lnTo>
                  <a:lnTo>
                    <a:pt x="6" y="25"/>
                  </a:lnTo>
                  <a:lnTo>
                    <a:pt x="8" y="29"/>
                  </a:lnTo>
                  <a:close/>
                </a:path>
              </a:pathLst>
            </a:custGeom>
            <a:solidFill>
              <a:srgbClr val="FF9900"/>
            </a:solidFill>
            <a:ln w="9525">
              <a:solidFill>
                <a:schemeClr val="tx1"/>
              </a:solidFill>
              <a:round/>
              <a:headEnd/>
              <a:tailEnd/>
            </a:ln>
          </p:spPr>
          <p:txBody>
            <a:bodyPr/>
            <a:lstStyle/>
            <a:p>
              <a:endParaRPr lang="en-US"/>
            </a:p>
          </p:txBody>
        </p:sp>
        <p:sp>
          <p:nvSpPr>
            <p:cNvPr id="163950" name="Freeform 83"/>
            <p:cNvSpPr>
              <a:spLocks/>
            </p:cNvSpPr>
            <p:nvPr/>
          </p:nvSpPr>
          <p:spPr bwMode="auto">
            <a:xfrm>
              <a:off x="1116" y="1948"/>
              <a:ext cx="29" cy="29"/>
            </a:xfrm>
            <a:custGeom>
              <a:avLst/>
              <a:gdLst>
                <a:gd name="T0" fmla="*/ 7 w 29"/>
                <a:gd name="T1" fmla="*/ 29 h 29"/>
                <a:gd name="T2" fmla="*/ 29 w 29"/>
                <a:gd name="T3" fmla="*/ 23 h 29"/>
                <a:gd name="T4" fmla="*/ 21 w 29"/>
                <a:gd name="T5" fmla="*/ 0 h 29"/>
                <a:gd name="T6" fmla="*/ 0 w 29"/>
                <a:gd name="T7" fmla="*/ 6 h 29"/>
                <a:gd name="T8" fmla="*/ 7 w 29"/>
                <a:gd name="T9" fmla="*/ 29 h 29"/>
                <a:gd name="T10" fmla="*/ 0 60000 65536"/>
                <a:gd name="T11" fmla="*/ 0 60000 65536"/>
                <a:gd name="T12" fmla="*/ 0 60000 65536"/>
                <a:gd name="T13" fmla="*/ 0 60000 65536"/>
                <a:gd name="T14" fmla="*/ 0 60000 65536"/>
                <a:gd name="T15" fmla="*/ 0 w 29"/>
                <a:gd name="T16" fmla="*/ 0 h 29"/>
                <a:gd name="T17" fmla="*/ 29 w 29"/>
                <a:gd name="T18" fmla="*/ 29 h 29"/>
              </a:gdLst>
              <a:ahLst/>
              <a:cxnLst>
                <a:cxn ang="T10">
                  <a:pos x="T0" y="T1"/>
                </a:cxn>
                <a:cxn ang="T11">
                  <a:pos x="T2" y="T3"/>
                </a:cxn>
                <a:cxn ang="T12">
                  <a:pos x="T4" y="T5"/>
                </a:cxn>
                <a:cxn ang="T13">
                  <a:pos x="T6" y="T7"/>
                </a:cxn>
                <a:cxn ang="T14">
                  <a:pos x="T8" y="T9"/>
                </a:cxn>
              </a:cxnLst>
              <a:rect l="T15" t="T16" r="T17" b="T18"/>
              <a:pathLst>
                <a:path w="29" h="29">
                  <a:moveTo>
                    <a:pt x="7" y="29"/>
                  </a:moveTo>
                  <a:lnTo>
                    <a:pt x="29" y="23"/>
                  </a:lnTo>
                  <a:lnTo>
                    <a:pt x="21" y="0"/>
                  </a:lnTo>
                  <a:lnTo>
                    <a:pt x="0" y="6"/>
                  </a:lnTo>
                  <a:lnTo>
                    <a:pt x="7" y="29"/>
                  </a:lnTo>
                  <a:close/>
                </a:path>
              </a:pathLst>
            </a:custGeom>
            <a:solidFill>
              <a:srgbClr val="FF9900"/>
            </a:solidFill>
            <a:ln w="9525">
              <a:solidFill>
                <a:schemeClr val="tx1"/>
              </a:solidFill>
              <a:round/>
              <a:headEnd/>
              <a:tailEnd/>
            </a:ln>
          </p:spPr>
          <p:txBody>
            <a:bodyPr/>
            <a:lstStyle/>
            <a:p>
              <a:endParaRPr lang="en-US"/>
            </a:p>
          </p:txBody>
        </p:sp>
        <p:sp>
          <p:nvSpPr>
            <p:cNvPr id="163951" name="Freeform 84"/>
            <p:cNvSpPr>
              <a:spLocks/>
            </p:cNvSpPr>
            <p:nvPr/>
          </p:nvSpPr>
          <p:spPr bwMode="auto">
            <a:xfrm>
              <a:off x="1102" y="1904"/>
              <a:ext cx="29" cy="29"/>
            </a:xfrm>
            <a:custGeom>
              <a:avLst/>
              <a:gdLst>
                <a:gd name="T0" fmla="*/ 8 w 29"/>
                <a:gd name="T1" fmla="*/ 29 h 29"/>
                <a:gd name="T2" fmla="*/ 29 w 29"/>
                <a:gd name="T3" fmla="*/ 23 h 29"/>
                <a:gd name="T4" fmla="*/ 21 w 29"/>
                <a:gd name="T5" fmla="*/ 0 h 29"/>
                <a:gd name="T6" fmla="*/ 0 w 29"/>
                <a:gd name="T7" fmla="*/ 6 h 29"/>
                <a:gd name="T8" fmla="*/ 8 w 29"/>
                <a:gd name="T9" fmla="*/ 29 h 29"/>
                <a:gd name="T10" fmla="*/ 0 60000 65536"/>
                <a:gd name="T11" fmla="*/ 0 60000 65536"/>
                <a:gd name="T12" fmla="*/ 0 60000 65536"/>
                <a:gd name="T13" fmla="*/ 0 60000 65536"/>
                <a:gd name="T14" fmla="*/ 0 60000 65536"/>
                <a:gd name="T15" fmla="*/ 0 w 29"/>
                <a:gd name="T16" fmla="*/ 0 h 29"/>
                <a:gd name="T17" fmla="*/ 29 w 29"/>
                <a:gd name="T18" fmla="*/ 29 h 29"/>
              </a:gdLst>
              <a:ahLst/>
              <a:cxnLst>
                <a:cxn ang="T10">
                  <a:pos x="T0" y="T1"/>
                </a:cxn>
                <a:cxn ang="T11">
                  <a:pos x="T2" y="T3"/>
                </a:cxn>
                <a:cxn ang="T12">
                  <a:pos x="T4" y="T5"/>
                </a:cxn>
                <a:cxn ang="T13">
                  <a:pos x="T6" y="T7"/>
                </a:cxn>
                <a:cxn ang="T14">
                  <a:pos x="T8" y="T9"/>
                </a:cxn>
              </a:cxnLst>
              <a:rect l="T15" t="T16" r="T17" b="T18"/>
              <a:pathLst>
                <a:path w="29" h="29">
                  <a:moveTo>
                    <a:pt x="8" y="29"/>
                  </a:moveTo>
                  <a:lnTo>
                    <a:pt x="29" y="23"/>
                  </a:lnTo>
                  <a:lnTo>
                    <a:pt x="21" y="0"/>
                  </a:lnTo>
                  <a:lnTo>
                    <a:pt x="0" y="6"/>
                  </a:lnTo>
                  <a:lnTo>
                    <a:pt x="8" y="29"/>
                  </a:lnTo>
                  <a:close/>
                </a:path>
              </a:pathLst>
            </a:custGeom>
            <a:solidFill>
              <a:srgbClr val="FF9900"/>
            </a:solidFill>
            <a:ln w="9525">
              <a:solidFill>
                <a:schemeClr val="tx1"/>
              </a:solidFill>
              <a:round/>
              <a:headEnd/>
              <a:tailEnd/>
            </a:ln>
          </p:spPr>
          <p:txBody>
            <a:bodyPr/>
            <a:lstStyle/>
            <a:p>
              <a:endParaRPr lang="en-US"/>
            </a:p>
          </p:txBody>
        </p:sp>
        <p:sp>
          <p:nvSpPr>
            <p:cNvPr id="163952" name="Freeform 85"/>
            <p:cNvSpPr>
              <a:spLocks/>
            </p:cNvSpPr>
            <p:nvPr/>
          </p:nvSpPr>
          <p:spPr bwMode="auto">
            <a:xfrm>
              <a:off x="1089" y="1860"/>
              <a:ext cx="29" cy="29"/>
            </a:xfrm>
            <a:custGeom>
              <a:avLst/>
              <a:gdLst>
                <a:gd name="T0" fmla="*/ 8 w 29"/>
                <a:gd name="T1" fmla="*/ 29 h 29"/>
                <a:gd name="T2" fmla="*/ 29 w 29"/>
                <a:gd name="T3" fmla="*/ 23 h 29"/>
                <a:gd name="T4" fmla="*/ 21 w 29"/>
                <a:gd name="T5" fmla="*/ 0 h 29"/>
                <a:gd name="T6" fmla="*/ 0 w 29"/>
                <a:gd name="T7" fmla="*/ 6 h 29"/>
                <a:gd name="T8" fmla="*/ 8 w 29"/>
                <a:gd name="T9" fmla="*/ 29 h 29"/>
                <a:gd name="T10" fmla="*/ 0 60000 65536"/>
                <a:gd name="T11" fmla="*/ 0 60000 65536"/>
                <a:gd name="T12" fmla="*/ 0 60000 65536"/>
                <a:gd name="T13" fmla="*/ 0 60000 65536"/>
                <a:gd name="T14" fmla="*/ 0 60000 65536"/>
                <a:gd name="T15" fmla="*/ 0 w 29"/>
                <a:gd name="T16" fmla="*/ 0 h 29"/>
                <a:gd name="T17" fmla="*/ 29 w 29"/>
                <a:gd name="T18" fmla="*/ 29 h 29"/>
              </a:gdLst>
              <a:ahLst/>
              <a:cxnLst>
                <a:cxn ang="T10">
                  <a:pos x="T0" y="T1"/>
                </a:cxn>
                <a:cxn ang="T11">
                  <a:pos x="T2" y="T3"/>
                </a:cxn>
                <a:cxn ang="T12">
                  <a:pos x="T4" y="T5"/>
                </a:cxn>
                <a:cxn ang="T13">
                  <a:pos x="T6" y="T7"/>
                </a:cxn>
                <a:cxn ang="T14">
                  <a:pos x="T8" y="T9"/>
                </a:cxn>
              </a:cxnLst>
              <a:rect l="T15" t="T16" r="T17" b="T18"/>
              <a:pathLst>
                <a:path w="29" h="29">
                  <a:moveTo>
                    <a:pt x="8" y="29"/>
                  </a:moveTo>
                  <a:lnTo>
                    <a:pt x="29" y="23"/>
                  </a:lnTo>
                  <a:lnTo>
                    <a:pt x="21" y="0"/>
                  </a:lnTo>
                  <a:lnTo>
                    <a:pt x="0" y="6"/>
                  </a:lnTo>
                  <a:lnTo>
                    <a:pt x="8" y="29"/>
                  </a:lnTo>
                  <a:close/>
                </a:path>
              </a:pathLst>
            </a:custGeom>
            <a:solidFill>
              <a:srgbClr val="FF9900"/>
            </a:solidFill>
            <a:ln w="9525">
              <a:solidFill>
                <a:schemeClr val="tx1"/>
              </a:solidFill>
              <a:round/>
              <a:headEnd/>
              <a:tailEnd/>
            </a:ln>
          </p:spPr>
          <p:txBody>
            <a:bodyPr/>
            <a:lstStyle/>
            <a:p>
              <a:endParaRPr lang="en-US"/>
            </a:p>
          </p:txBody>
        </p:sp>
        <p:sp>
          <p:nvSpPr>
            <p:cNvPr id="163953" name="Freeform 86"/>
            <p:cNvSpPr>
              <a:spLocks/>
            </p:cNvSpPr>
            <p:nvPr/>
          </p:nvSpPr>
          <p:spPr bwMode="auto">
            <a:xfrm>
              <a:off x="1075" y="1816"/>
              <a:ext cx="29" cy="29"/>
            </a:xfrm>
            <a:custGeom>
              <a:avLst/>
              <a:gdLst>
                <a:gd name="T0" fmla="*/ 8 w 29"/>
                <a:gd name="T1" fmla="*/ 29 h 29"/>
                <a:gd name="T2" fmla="*/ 29 w 29"/>
                <a:gd name="T3" fmla="*/ 23 h 29"/>
                <a:gd name="T4" fmla="*/ 25 w 29"/>
                <a:gd name="T5" fmla="*/ 11 h 29"/>
                <a:gd name="T6" fmla="*/ 22 w 29"/>
                <a:gd name="T7" fmla="*/ 0 h 29"/>
                <a:gd name="T8" fmla="*/ 0 w 29"/>
                <a:gd name="T9" fmla="*/ 6 h 29"/>
                <a:gd name="T10" fmla="*/ 4 w 29"/>
                <a:gd name="T11" fmla="*/ 17 h 29"/>
                <a:gd name="T12" fmla="*/ 8 w 29"/>
                <a:gd name="T13" fmla="*/ 29 h 29"/>
                <a:gd name="T14" fmla="*/ 0 60000 65536"/>
                <a:gd name="T15" fmla="*/ 0 60000 65536"/>
                <a:gd name="T16" fmla="*/ 0 60000 65536"/>
                <a:gd name="T17" fmla="*/ 0 60000 65536"/>
                <a:gd name="T18" fmla="*/ 0 60000 65536"/>
                <a:gd name="T19" fmla="*/ 0 60000 65536"/>
                <a:gd name="T20" fmla="*/ 0 60000 65536"/>
                <a:gd name="T21" fmla="*/ 0 w 29"/>
                <a:gd name="T22" fmla="*/ 0 h 29"/>
                <a:gd name="T23" fmla="*/ 29 w 2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29">
                  <a:moveTo>
                    <a:pt x="8" y="29"/>
                  </a:moveTo>
                  <a:lnTo>
                    <a:pt x="29" y="23"/>
                  </a:lnTo>
                  <a:lnTo>
                    <a:pt x="25" y="11"/>
                  </a:lnTo>
                  <a:lnTo>
                    <a:pt x="22" y="0"/>
                  </a:lnTo>
                  <a:lnTo>
                    <a:pt x="0" y="6"/>
                  </a:lnTo>
                  <a:lnTo>
                    <a:pt x="4" y="17"/>
                  </a:lnTo>
                  <a:lnTo>
                    <a:pt x="8" y="29"/>
                  </a:lnTo>
                  <a:close/>
                </a:path>
              </a:pathLst>
            </a:custGeom>
            <a:solidFill>
              <a:srgbClr val="FF9900"/>
            </a:solidFill>
            <a:ln w="9525">
              <a:solidFill>
                <a:schemeClr val="tx1"/>
              </a:solidFill>
              <a:round/>
              <a:headEnd/>
              <a:tailEnd/>
            </a:ln>
          </p:spPr>
          <p:txBody>
            <a:bodyPr/>
            <a:lstStyle/>
            <a:p>
              <a:endParaRPr lang="en-US"/>
            </a:p>
          </p:txBody>
        </p:sp>
        <p:sp>
          <p:nvSpPr>
            <p:cNvPr id="163954" name="Freeform 87"/>
            <p:cNvSpPr>
              <a:spLocks/>
            </p:cNvSpPr>
            <p:nvPr/>
          </p:nvSpPr>
          <p:spPr bwMode="auto">
            <a:xfrm>
              <a:off x="1064" y="1772"/>
              <a:ext cx="27" cy="28"/>
            </a:xfrm>
            <a:custGeom>
              <a:avLst/>
              <a:gdLst>
                <a:gd name="T0" fmla="*/ 6 w 27"/>
                <a:gd name="T1" fmla="*/ 28 h 28"/>
                <a:gd name="T2" fmla="*/ 27 w 27"/>
                <a:gd name="T3" fmla="*/ 23 h 28"/>
                <a:gd name="T4" fmla="*/ 21 w 27"/>
                <a:gd name="T5" fmla="*/ 0 h 28"/>
                <a:gd name="T6" fmla="*/ 0 w 27"/>
                <a:gd name="T7" fmla="*/ 5 h 28"/>
                <a:gd name="T8" fmla="*/ 6 w 27"/>
                <a:gd name="T9" fmla="*/ 28 h 28"/>
                <a:gd name="T10" fmla="*/ 0 60000 65536"/>
                <a:gd name="T11" fmla="*/ 0 60000 65536"/>
                <a:gd name="T12" fmla="*/ 0 60000 65536"/>
                <a:gd name="T13" fmla="*/ 0 60000 65536"/>
                <a:gd name="T14" fmla="*/ 0 60000 65536"/>
                <a:gd name="T15" fmla="*/ 0 w 27"/>
                <a:gd name="T16" fmla="*/ 0 h 28"/>
                <a:gd name="T17" fmla="*/ 27 w 27"/>
                <a:gd name="T18" fmla="*/ 28 h 28"/>
              </a:gdLst>
              <a:ahLst/>
              <a:cxnLst>
                <a:cxn ang="T10">
                  <a:pos x="T0" y="T1"/>
                </a:cxn>
                <a:cxn ang="T11">
                  <a:pos x="T2" y="T3"/>
                </a:cxn>
                <a:cxn ang="T12">
                  <a:pos x="T4" y="T5"/>
                </a:cxn>
                <a:cxn ang="T13">
                  <a:pos x="T6" y="T7"/>
                </a:cxn>
                <a:cxn ang="T14">
                  <a:pos x="T8" y="T9"/>
                </a:cxn>
              </a:cxnLst>
              <a:rect l="T15" t="T16" r="T17" b="T18"/>
              <a:pathLst>
                <a:path w="27" h="28">
                  <a:moveTo>
                    <a:pt x="6" y="28"/>
                  </a:moveTo>
                  <a:lnTo>
                    <a:pt x="27" y="23"/>
                  </a:lnTo>
                  <a:lnTo>
                    <a:pt x="21" y="0"/>
                  </a:lnTo>
                  <a:lnTo>
                    <a:pt x="0" y="5"/>
                  </a:lnTo>
                  <a:lnTo>
                    <a:pt x="6" y="28"/>
                  </a:lnTo>
                  <a:close/>
                </a:path>
              </a:pathLst>
            </a:custGeom>
            <a:solidFill>
              <a:srgbClr val="FF9900"/>
            </a:solidFill>
            <a:ln w="9525">
              <a:solidFill>
                <a:schemeClr val="tx1"/>
              </a:solidFill>
              <a:round/>
              <a:headEnd/>
              <a:tailEnd/>
            </a:ln>
          </p:spPr>
          <p:txBody>
            <a:bodyPr/>
            <a:lstStyle/>
            <a:p>
              <a:endParaRPr lang="en-US"/>
            </a:p>
          </p:txBody>
        </p:sp>
        <p:sp>
          <p:nvSpPr>
            <p:cNvPr id="163955" name="Freeform 88"/>
            <p:cNvSpPr>
              <a:spLocks/>
            </p:cNvSpPr>
            <p:nvPr/>
          </p:nvSpPr>
          <p:spPr bwMode="auto">
            <a:xfrm>
              <a:off x="1052" y="1727"/>
              <a:ext cx="27" cy="29"/>
            </a:xfrm>
            <a:custGeom>
              <a:avLst/>
              <a:gdLst>
                <a:gd name="T0" fmla="*/ 6 w 27"/>
                <a:gd name="T1" fmla="*/ 29 h 29"/>
                <a:gd name="T2" fmla="*/ 27 w 27"/>
                <a:gd name="T3" fmla="*/ 24 h 29"/>
                <a:gd name="T4" fmla="*/ 23 w 27"/>
                <a:gd name="T5" fmla="*/ 4 h 29"/>
                <a:gd name="T6" fmla="*/ 21 w 27"/>
                <a:gd name="T7" fmla="*/ 0 h 29"/>
                <a:gd name="T8" fmla="*/ 0 w 27"/>
                <a:gd name="T9" fmla="*/ 6 h 29"/>
                <a:gd name="T10" fmla="*/ 2 w 27"/>
                <a:gd name="T11" fmla="*/ 10 h 29"/>
                <a:gd name="T12" fmla="*/ 6 w 27"/>
                <a:gd name="T13" fmla="*/ 29 h 29"/>
                <a:gd name="T14" fmla="*/ 0 60000 65536"/>
                <a:gd name="T15" fmla="*/ 0 60000 65536"/>
                <a:gd name="T16" fmla="*/ 0 60000 65536"/>
                <a:gd name="T17" fmla="*/ 0 60000 65536"/>
                <a:gd name="T18" fmla="*/ 0 60000 65536"/>
                <a:gd name="T19" fmla="*/ 0 60000 65536"/>
                <a:gd name="T20" fmla="*/ 0 60000 65536"/>
                <a:gd name="T21" fmla="*/ 0 w 27"/>
                <a:gd name="T22" fmla="*/ 0 h 29"/>
                <a:gd name="T23" fmla="*/ 27 w 27"/>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9">
                  <a:moveTo>
                    <a:pt x="6" y="29"/>
                  </a:moveTo>
                  <a:lnTo>
                    <a:pt x="27" y="24"/>
                  </a:lnTo>
                  <a:lnTo>
                    <a:pt x="23" y="4"/>
                  </a:lnTo>
                  <a:lnTo>
                    <a:pt x="21" y="0"/>
                  </a:lnTo>
                  <a:lnTo>
                    <a:pt x="0" y="6"/>
                  </a:lnTo>
                  <a:lnTo>
                    <a:pt x="2" y="10"/>
                  </a:lnTo>
                  <a:lnTo>
                    <a:pt x="6" y="29"/>
                  </a:lnTo>
                  <a:close/>
                </a:path>
              </a:pathLst>
            </a:custGeom>
            <a:solidFill>
              <a:srgbClr val="FF9900"/>
            </a:solidFill>
            <a:ln w="9525">
              <a:solidFill>
                <a:schemeClr val="tx1"/>
              </a:solidFill>
              <a:round/>
              <a:headEnd/>
              <a:tailEnd/>
            </a:ln>
          </p:spPr>
          <p:txBody>
            <a:bodyPr/>
            <a:lstStyle/>
            <a:p>
              <a:endParaRPr lang="en-US"/>
            </a:p>
          </p:txBody>
        </p:sp>
        <p:sp>
          <p:nvSpPr>
            <p:cNvPr id="163956" name="Freeform 89"/>
            <p:cNvSpPr>
              <a:spLocks/>
            </p:cNvSpPr>
            <p:nvPr/>
          </p:nvSpPr>
          <p:spPr bwMode="auto">
            <a:xfrm>
              <a:off x="1041" y="1683"/>
              <a:ext cx="27" cy="27"/>
            </a:xfrm>
            <a:custGeom>
              <a:avLst/>
              <a:gdLst>
                <a:gd name="T0" fmla="*/ 6 w 27"/>
                <a:gd name="T1" fmla="*/ 27 h 27"/>
                <a:gd name="T2" fmla="*/ 27 w 27"/>
                <a:gd name="T3" fmla="*/ 21 h 27"/>
                <a:gd name="T4" fmla="*/ 21 w 27"/>
                <a:gd name="T5" fmla="*/ 0 h 27"/>
                <a:gd name="T6" fmla="*/ 0 w 27"/>
                <a:gd name="T7" fmla="*/ 6 h 27"/>
                <a:gd name="T8" fmla="*/ 6 w 27"/>
                <a:gd name="T9" fmla="*/ 27 h 27"/>
                <a:gd name="T10" fmla="*/ 0 60000 65536"/>
                <a:gd name="T11" fmla="*/ 0 60000 65536"/>
                <a:gd name="T12" fmla="*/ 0 60000 65536"/>
                <a:gd name="T13" fmla="*/ 0 60000 65536"/>
                <a:gd name="T14" fmla="*/ 0 60000 65536"/>
                <a:gd name="T15" fmla="*/ 0 w 27"/>
                <a:gd name="T16" fmla="*/ 0 h 27"/>
                <a:gd name="T17" fmla="*/ 27 w 27"/>
                <a:gd name="T18" fmla="*/ 27 h 27"/>
              </a:gdLst>
              <a:ahLst/>
              <a:cxnLst>
                <a:cxn ang="T10">
                  <a:pos x="T0" y="T1"/>
                </a:cxn>
                <a:cxn ang="T11">
                  <a:pos x="T2" y="T3"/>
                </a:cxn>
                <a:cxn ang="T12">
                  <a:pos x="T4" y="T5"/>
                </a:cxn>
                <a:cxn ang="T13">
                  <a:pos x="T6" y="T7"/>
                </a:cxn>
                <a:cxn ang="T14">
                  <a:pos x="T8" y="T9"/>
                </a:cxn>
              </a:cxnLst>
              <a:rect l="T15" t="T16" r="T17" b="T18"/>
              <a:pathLst>
                <a:path w="27" h="27">
                  <a:moveTo>
                    <a:pt x="6" y="27"/>
                  </a:moveTo>
                  <a:lnTo>
                    <a:pt x="27" y="21"/>
                  </a:lnTo>
                  <a:lnTo>
                    <a:pt x="21" y="0"/>
                  </a:lnTo>
                  <a:lnTo>
                    <a:pt x="0" y="6"/>
                  </a:lnTo>
                  <a:lnTo>
                    <a:pt x="6" y="27"/>
                  </a:lnTo>
                  <a:close/>
                </a:path>
              </a:pathLst>
            </a:custGeom>
            <a:solidFill>
              <a:srgbClr val="FF9900"/>
            </a:solidFill>
            <a:ln w="9525">
              <a:solidFill>
                <a:schemeClr val="tx1"/>
              </a:solidFill>
              <a:round/>
              <a:headEnd/>
              <a:tailEnd/>
            </a:ln>
          </p:spPr>
          <p:txBody>
            <a:bodyPr/>
            <a:lstStyle/>
            <a:p>
              <a:endParaRPr lang="en-US"/>
            </a:p>
          </p:txBody>
        </p:sp>
        <p:sp>
          <p:nvSpPr>
            <p:cNvPr id="163957" name="Freeform 90"/>
            <p:cNvSpPr>
              <a:spLocks/>
            </p:cNvSpPr>
            <p:nvPr/>
          </p:nvSpPr>
          <p:spPr bwMode="auto">
            <a:xfrm>
              <a:off x="1029" y="1637"/>
              <a:ext cx="27" cy="29"/>
            </a:xfrm>
            <a:custGeom>
              <a:avLst/>
              <a:gdLst>
                <a:gd name="T0" fmla="*/ 6 w 27"/>
                <a:gd name="T1" fmla="*/ 29 h 29"/>
                <a:gd name="T2" fmla="*/ 27 w 27"/>
                <a:gd name="T3" fmla="*/ 23 h 29"/>
                <a:gd name="T4" fmla="*/ 21 w 27"/>
                <a:gd name="T5" fmla="*/ 0 h 29"/>
                <a:gd name="T6" fmla="*/ 0 w 27"/>
                <a:gd name="T7" fmla="*/ 6 h 29"/>
                <a:gd name="T8" fmla="*/ 6 w 27"/>
                <a:gd name="T9" fmla="*/ 29 h 29"/>
                <a:gd name="T10" fmla="*/ 0 60000 65536"/>
                <a:gd name="T11" fmla="*/ 0 60000 65536"/>
                <a:gd name="T12" fmla="*/ 0 60000 65536"/>
                <a:gd name="T13" fmla="*/ 0 60000 65536"/>
                <a:gd name="T14" fmla="*/ 0 60000 65536"/>
                <a:gd name="T15" fmla="*/ 0 w 27"/>
                <a:gd name="T16" fmla="*/ 0 h 29"/>
                <a:gd name="T17" fmla="*/ 27 w 27"/>
                <a:gd name="T18" fmla="*/ 29 h 29"/>
              </a:gdLst>
              <a:ahLst/>
              <a:cxnLst>
                <a:cxn ang="T10">
                  <a:pos x="T0" y="T1"/>
                </a:cxn>
                <a:cxn ang="T11">
                  <a:pos x="T2" y="T3"/>
                </a:cxn>
                <a:cxn ang="T12">
                  <a:pos x="T4" y="T5"/>
                </a:cxn>
                <a:cxn ang="T13">
                  <a:pos x="T6" y="T7"/>
                </a:cxn>
                <a:cxn ang="T14">
                  <a:pos x="T8" y="T9"/>
                </a:cxn>
              </a:cxnLst>
              <a:rect l="T15" t="T16" r="T17" b="T18"/>
              <a:pathLst>
                <a:path w="27" h="29">
                  <a:moveTo>
                    <a:pt x="6" y="29"/>
                  </a:moveTo>
                  <a:lnTo>
                    <a:pt x="27" y="23"/>
                  </a:lnTo>
                  <a:lnTo>
                    <a:pt x="21" y="0"/>
                  </a:lnTo>
                  <a:lnTo>
                    <a:pt x="0" y="6"/>
                  </a:lnTo>
                  <a:lnTo>
                    <a:pt x="6" y="29"/>
                  </a:lnTo>
                  <a:close/>
                </a:path>
              </a:pathLst>
            </a:custGeom>
            <a:solidFill>
              <a:srgbClr val="FF9900"/>
            </a:solidFill>
            <a:ln w="9525">
              <a:solidFill>
                <a:schemeClr val="tx1"/>
              </a:solidFill>
              <a:round/>
              <a:headEnd/>
              <a:tailEnd/>
            </a:ln>
          </p:spPr>
          <p:txBody>
            <a:bodyPr/>
            <a:lstStyle/>
            <a:p>
              <a:endParaRPr lang="en-US"/>
            </a:p>
          </p:txBody>
        </p:sp>
        <p:sp>
          <p:nvSpPr>
            <p:cNvPr id="163958" name="Freeform 91"/>
            <p:cNvSpPr>
              <a:spLocks/>
            </p:cNvSpPr>
            <p:nvPr/>
          </p:nvSpPr>
          <p:spPr bwMode="auto">
            <a:xfrm>
              <a:off x="1018" y="1595"/>
              <a:ext cx="27" cy="27"/>
            </a:xfrm>
            <a:custGeom>
              <a:avLst/>
              <a:gdLst>
                <a:gd name="T0" fmla="*/ 6 w 27"/>
                <a:gd name="T1" fmla="*/ 27 h 27"/>
                <a:gd name="T2" fmla="*/ 27 w 27"/>
                <a:gd name="T3" fmla="*/ 21 h 27"/>
                <a:gd name="T4" fmla="*/ 27 w 27"/>
                <a:gd name="T5" fmla="*/ 17 h 27"/>
                <a:gd name="T6" fmla="*/ 15 w 27"/>
                <a:gd name="T7" fmla="*/ 19 h 27"/>
                <a:gd name="T8" fmla="*/ 27 w 27"/>
                <a:gd name="T9" fmla="*/ 17 h 27"/>
                <a:gd name="T10" fmla="*/ 21 w 27"/>
                <a:gd name="T11" fmla="*/ 0 h 27"/>
                <a:gd name="T12" fmla="*/ 0 w 27"/>
                <a:gd name="T13" fmla="*/ 4 h 27"/>
                <a:gd name="T14" fmla="*/ 6 w 27"/>
                <a:gd name="T15" fmla="*/ 21 h 27"/>
                <a:gd name="T16" fmla="*/ 6 w 27"/>
                <a:gd name="T17" fmla="*/ 23 h 27"/>
                <a:gd name="T18" fmla="*/ 6 w 27"/>
                <a:gd name="T19" fmla="*/ 2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6" y="27"/>
                  </a:moveTo>
                  <a:lnTo>
                    <a:pt x="27" y="21"/>
                  </a:lnTo>
                  <a:lnTo>
                    <a:pt x="27" y="17"/>
                  </a:lnTo>
                  <a:lnTo>
                    <a:pt x="15" y="19"/>
                  </a:lnTo>
                  <a:lnTo>
                    <a:pt x="27" y="17"/>
                  </a:lnTo>
                  <a:lnTo>
                    <a:pt x="21" y="0"/>
                  </a:lnTo>
                  <a:lnTo>
                    <a:pt x="0" y="4"/>
                  </a:lnTo>
                  <a:lnTo>
                    <a:pt x="6" y="21"/>
                  </a:lnTo>
                  <a:lnTo>
                    <a:pt x="6" y="23"/>
                  </a:lnTo>
                  <a:lnTo>
                    <a:pt x="6" y="27"/>
                  </a:lnTo>
                  <a:close/>
                </a:path>
              </a:pathLst>
            </a:custGeom>
            <a:solidFill>
              <a:srgbClr val="FF9900"/>
            </a:solidFill>
            <a:ln w="9525">
              <a:solidFill>
                <a:schemeClr val="tx1"/>
              </a:solidFill>
              <a:round/>
              <a:headEnd/>
              <a:tailEnd/>
            </a:ln>
          </p:spPr>
          <p:txBody>
            <a:bodyPr/>
            <a:lstStyle/>
            <a:p>
              <a:endParaRPr lang="en-US"/>
            </a:p>
          </p:txBody>
        </p:sp>
        <p:sp>
          <p:nvSpPr>
            <p:cNvPr id="163959" name="Freeform 92"/>
            <p:cNvSpPr>
              <a:spLocks/>
            </p:cNvSpPr>
            <p:nvPr/>
          </p:nvSpPr>
          <p:spPr bwMode="auto">
            <a:xfrm>
              <a:off x="1008" y="1549"/>
              <a:ext cx="27" cy="27"/>
            </a:xfrm>
            <a:custGeom>
              <a:avLst/>
              <a:gdLst>
                <a:gd name="T0" fmla="*/ 6 w 27"/>
                <a:gd name="T1" fmla="*/ 27 h 27"/>
                <a:gd name="T2" fmla="*/ 27 w 27"/>
                <a:gd name="T3" fmla="*/ 23 h 27"/>
                <a:gd name="T4" fmla="*/ 21 w 27"/>
                <a:gd name="T5" fmla="*/ 0 h 27"/>
                <a:gd name="T6" fmla="*/ 0 w 27"/>
                <a:gd name="T7" fmla="*/ 4 h 27"/>
                <a:gd name="T8" fmla="*/ 6 w 27"/>
                <a:gd name="T9" fmla="*/ 27 h 27"/>
                <a:gd name="T10" fmla="*/ 0 60000 65536"/>
                <a:gd name="T11" fmla="*/ 0 60000 65536"/>
                <a:gd name="T12" fmla="*/ 0 60000 65536"/>
                <a:gd name="T13" fmla="*/ 0 60000 65536"/>
                <a:gd name="T14" fmla="*/ 0 60000 65536"/>
                <a:gd name="T15" fmla="*/ 0 w 27"/>
                <a:gd name="T16" fmla="*/ 0 h 27"/>
                <a:gd name="T17" fmla="*/ 27 w 27"/>
                <a:gd name="T18" fmla="*/ 27 h 27"/>
              </a:gdLst>
              <a:ahLst/>
              <a:cxnLst>
                <a:cxn ang="T10">
                  <a:pos x="T0" y="T1"/>
                </a:cxn>
                <a:cxn ang="T11">
                  <a:pos x="T2" y="T3"/>
                </a:cxn>
                <a:cxn ang="T12">
                  <a:pos x="T4" y="T5"/>
                </a:cxn>
                <a:cxn ang="T13">
                  <a:pos x="T6" y="T7"/>
                </a:cxn>
                <a:cxn ang="T14">
                  <a:pos x="T8" y="T9"/>
                </a:cxn>
              </a:cxnLst>
              <a:rect l="T15" t="T16" r="T17" b="T18"/>
              <a:pathLst>
                <a:path w="27" h="27">
                  <a:moveTo>
                    <a:pt x="6" y="27"/>
                  </a:moveTo>
                  <a:lnTo>
                    <a:pt x="27" y="23"/>
                  </a:lnTo>
                  <a:lnTo>
                    <a:pt x="21" y="0"/>
                  </a:lnTo>
                  <a:lnTo>
                    <a:pt x="0" y="4"/>
                  </a:lnTo>
                  <a:lnTo>
                    <a:pt x="6" y="27"/>
                  </a:lnTo>
                  <a:close/>
                </a:path>
              </a:pathLst>
            </a:custGeom>
            <a:solidFill>
              <a:srgbClr val="FF9900"/>
            </a:solidFill>
            <a:ln w="9525">
              <a:solidFill>
                <a:schemeClr val="tx1"/>
              </a:solidFill>
              <a:round/>
              <a:headEnd/>
              <a:tailEnd/>
            </a:ln>
          </p:spPr>
          <p:txBody>
            <a:bodyPr/>
            <a:lstStyle/>
            <a:p>
              <a:endParaRPr lang="en-US"/>
            </a:p>
          </p:txBody>
        </p:sp>
        <p:sp>
          <p:nvSpPr>
            <p:cNvPr id="163960" name="Freeform 93"/>
            <p:cNvSpPr>
              <a:spLocks/>
            </p:cNvSpPr>
            <p:nvPr/>
          </p:nvSpPr>
          <p:spPr bwMode="auto">
            <a:xfrm>
              <a:off x="999" y="1505"/>
              <a:ext cx="26" cy="25"/>
            </a:xfrm>
            <a:custGeom>
              <a:avLst/>
              <a:gdLst>
                <a:gd name="T0" fmla="*/ 5 w 26"/>
                <a:gd name="T1" fmla="*/ 25 h 25"/>
                <a:gd name="T2" fmla="*/ 26 w 26"/>
                <a:gd name="T3" fmla="*/ 21 h 25"/>
                <a:gd name="T4" fmla="*/ 21 w 26"/>
                <a:gd name="T5" fmla="*/ 0 h 25"/>
                <a:gd name="T6" fmla="*/ 0 w 26"/>
                <a:gd name="T7" fmla="*/ 4 h 25"/>
                <a:gd name="T8" fmla="*/ 5 w 26"/>
                <a:gd name="T9" fmla="*/ 25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5" y="25"/>
                  </a:moveTo>
                  <a:lnTo>
                    <a:pt x="26" y="21"/>
                  </a:lnTo>
                  <a:lnTo>
                    <a:pt x="21" y="0"/>
                  </a:lnTo>
                  <a:lnTo>
                    <a:pt x="0" y="4"/>
                  </a:lnTo>
                  <a:lnTo>
                    <a:pt x="5" y="25"/>
                  </a:lnTo>
                  <a:close/>
                </a:path>
              </a:pathLst>
            </a:custGeom>
            <a:solidFill>
              <a:srgbClr val="FF9900"/>
            </a:solidFill>
            <a:ln w="9525">
              <a:solidFill>
                <a:schemeClr val="tx1"/>
              </a:solidFill>
              <a:round/>
              <a:headEnd/>
              <a:tailEnd/>
            </a:ln>
          </p:spPr>
          <p:txBody>
            <a:bodyPr/>
            <a:lstStyle/>
            <a:p>
              <a:endParaRPr lang="en-US"/>
            </a:p>
          </p:txBody>
        </p:sp>
        <p:sp>
          <p:nvSpPr>
            <p:cNvPr id="163961" name="Freeform 94"/>
            <p:cNvSpPr>
              <a:spLocks/>
            </p:cNvSpPr>
            <p:nvPr/>
          </p:nvSpPr>
          <p:spPr bwMode="auto">
            <a:xfrm>
              <a:off x="989" y="1459"/>
              <a:ext cx="25" cy="28"/>
            </a:xfrm>
            <a:custGeom>
              <a:avLst/>
              <a:gdLst>
                <a:gd name="T0" fmla="*/ 4 w 25"/>
                <a:gd name="T1" fmla="*/ 28 h 28"/>
                <a:gd name="T2" fmla="*/ 25 w 25"/>
                <a:gd name="T3" fmla="*/ 23 h 28"/>
                <a:gd name="T4" fmla="*/ 21 w 25"/>
                <a:gd name="T5" fmla="*/ 0 h 28"/>
                <a:gd name="T6" fmla="*/ 0 w 25"/>
                <a:gd name="T7" fmla="*/ 5 h 28"/>
                <a:gd name="T8" fmla="*/ 4 w 25"/>
                <a:gd name="T9" fmla="*/ 28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4" y="28"/>
                  </a:moveTo>
                  <a:lnTo>
                    <a:pt x="25" y="23"/>
                  </a:lnTo>
                  <a:lnTo>
                    <a:pt x="21" y="0"/>
                  </a:lnTo>
                  <a:lnTo>
                    <a:pt x="0" y="5"/>
                  </a:lnTo>
                  <a:lnTo>
                    <a:pt x="4" y="28"/>
                  </a:lnTo>
                  <a:close/>
                </a:path>
              </a:pathLst>
            </a:custGeom>
            <a:solidFill>
              <a:srgbClr val="FF9900"/>
            </a:solidFill>
            <a:ln w="9525">
              <a:solidFill>
                <a:schemeClr val="tx1"/>
              </a:solidFill>
              <a:round/>
              <a:headEnd/>
              <a:tailEnd/>
            </a:ln>
          </p:spPr>
          <p:txBody>
            <a:bodyPr/>
            <a:lstStyle/>
            <a:p>
              <a:endParaRPr lang="en-US"/>
            </a:p>
          </p:txBody>
        </p:sp>
        <p:sp>
          <p:nvSpPr>
            <p:cNvPr id="163962" name="Freeform 95"/>
            <p:cNvSpPr>
              <a:spLocks/>
            </p:cNvSpPr>
            <p:nvPr/>
          </p:nvSpPr>
          <p:spPr bwMode="auto">
            <a:xfrm>
              <a:off x="977" y="1414"/>
              <a:ext cx="27" cy="27"/>
            </a:xfrm>
            <a:custGeom>
              <a:avLst/>
              <a:gdLst>
                <a:gd name="T0" fmla="*/ 6 w 27"/>
                <a:gd name="T1" fmla="*/ 27 h 27"/>
                <a:gd name="T2" fmla="*/ 27 w 27"/>
                <a:gd name="T3" fmla="*/ 22 h 27"/>
                <a:gd name="T4" fmla="*/ 22 w 27"/>
                <a:gd name="T5" fmla="*/ 0 h 27"/>
                <a:gd name="T6" fmla="*/ 0 w 27"/>
                <a:gd name="T7" fmla="*/ 6 h 27"/>
                <a:gd name="T8" fmla="*/ 6 w 27"/>
                <a:gd name="T9" fmla="*/ 27 h 27"/>
                <a:gd name="T10" fmla="*/ 0 60000 65536"/>
                <a:gd name="T11" fmla="*/ 0 60000 65536"/>
                <a:gd name="T12" fmla="*/ 0 60000 65536"/>
                <a:gd name="T13" fmla="*/ 0 60000 65536"/>
                <a:gd name="T14" fmla="*/ 0 60000 65536"/>
                <a:gd name="T15" fmla="*/ 0 w 27"/>
                <a:gd name="T16" fmla="*/ 0 h 27"/>
                <a:gd name="T17" fmla="*/ 27 w 27"/>
                <a:gd name="T18" fmla="*/ 27 h 27"/>
              </a:gdLst>
              <a:ahLst/>
              <a:cxnLst>
                <a:cxn ang="T10">
                  <a:pos x="T0" y="T1"/>
                </a:cxn>
                <a:cxn ang="T11">
                  <a:pos x="T2" y="T3"/>
                </a:cxn>
                <a:cxn ang="T12">
                  <a:pos x="T4" y="T5"/>
                </a:cxn>
                <a:cxn ang="T13">
                  <a:pos x="T6" y="T7"/>
                </a:cxn>
                <a:cxn ang="T14">
                  <a:pos x="T8" y="T9"/>
                </a:cxn>
              </a:cxnLst>
              <a:rect l="T15" t="T16" r="T17" b="T18"/>
              <a:pathLst>
                <a:path w="27" h="27">
                  <a:moveTo>
                    <a:pt x="6" y="27"/>
                  </a:moveTo>
                  <a:lnTo>
                    <a:pt x="27" y="22"/>
                  </a:lnTo>
                  <a:lnTo>
                    <a:pt x="22" y="0"/>
                  </a:lnTo>
                  <a:lnTo>
                    <a:pt x="0" y="6"/>
                  </a:lnTo>
                  <a:lnTo>
                    <a:pt x="6" y="27"/>
                  </a:lnTo>
                  <a:close/>
                </a:path>
              </a:pathLst>
            </a:custGeom>
            <a:solidFill>
              <a:srgbClr val="FF9900"/>
            </a:solidFill>
            <a:ln w="9525">
              <a:solidFill>
                <a:schemeClr val="tx1"/>
              </a:solidFill>
              <a:round/>
              <a:headEnd/>
              <a:tailEnd/>
            </a:ln>
          </p:spPr>
          <p:txBody>
            <a:bodyPr/>
            <a:lstStyle/>
            <a:p>
              <a:endParaRPr lang="en-US"/>
            </a:p>
          </p:txBody>
        </p:sp>
        <p:sp>
          <p:nvSpPr>
            <p:cNvPr id="163963" name="Freeform 96"/>
            <p:cNvSpPr>
              <a:spLocks/>
            </p:cNvSpPr>
            <p:nvPr/>
          </p:nvSpPr>
          <p:spPr bwMode="auto">
            <a:xfrm>
              <a:off x="966" y="1370"/>
              <a:ext cx="27" cy="27"/>
            </a:xfrm>
            <a:custGeom>
              <a:avLst/>
              <a:gdLst>
                <a:gd name="T0" fmla="*/ 6 w 27"/>
                <a:gd name="T1" fmla="*/ 27 h 27"/>
                <a:gd name="T2" fmla="*/ 27 w 27"/>
                <a:gd name="T3" fmla="*/ 21 h 27"/>
                <a:gd name="T4" fmla="*/ 23 w 27"/>
                <a:gd name="T5" fmla="*/ 2 h 27"/>
                <a:gd name="T6" fmla="*/ 11 w 27"/>
                <a:gd name="T7" fmla="*/ 4 h 27"/>
                <a:gd name="T8" fmla="*/ 23 w 27"/>
                <a:gd name="T9" fmla="*/ 2 h 27"/>
                <a:gd name="T10" fmla="*/ 21 w 27"/>
                <a:gd name="T11" fmla="*/ 0 h 27"/>
                <a:gd name="T12" fmla="*/ 0 w 27"/>
                <a:gd name="T13" fmla="*/ 4 h 27"/>
                <a:gd name="T14" fmla="*/ 2 w 27"/>
                <a:gd name="T15" fmla="*/ 6 h 27"/>
                <a:gd name="T16" fmla="*/ 2 w 27"/>
                <a:gd name="T17" fmla="*/ 8 h 27"/>
                <a:gd name="T18" fmla="*/ 6 w 27"/>
                <a:gd name="T19" fmla="*/ 2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6" y="27"/>
                  </a:moveTo>
                  <a:lnTo>
                    <a:pt x="27" y="21"/>
                  </a:lnTo>
                  <a:lnTo>
                    <a:pt x="23" y="2"/>
                  </a:lnTo>
                  <a:lnTo>
                    <a:pt x="11" y="4"/>
                  </a:lnTo>
                  <a:lnTo>
                    <a:pt x="23" y="2"/>
                  </a:lnTo>
                  <a:lnTo>
                    <a:pt x="21" y="0"/>
                  </a:lnTo>
                  <a:lnTo>
                    <a:pt x="0" y="4"/>
                  </a:lnTo>
                  <a:lnTo>
                    <a:pt x="2" y="6"/>
                  </a:lnTo>
                  <a:lnTo>
                    <a:pt x="2" y="8"/>
                  </a:lnTo>
                  <a:lnTo>
                    <a:pt x="6" y="27"/>
                  </a:lnTo>
                  <a:close/>
                </a:path>
              </a:pathLst>
            </a:custGeom>
            <a:solidFill>
              <a:srgbClr val="FF9900"/>
            </a:solidFill>
            <a:ln w="9525">
              <a:solidFill>
                <a:schemeClr val="tx1"/>
              </a:solidFill>
              <a:round/>
              <a:headEnd/>
              <a:tailEnd/>
            </a:ln>
          </p:spPr>
          <p:txBody>
            <a:bodyPr/>
            <a:lstStyle/>
            <a:p>
              <a:endParaRPr lang="en-US"/>
            </a:p>
          </p:txBody>
        </p:sp>
        <p:sp>
          <p:nvSpPr>
            <p:cNvPr id="163964" name="Freeform 97"/>
            <p:cNvSpPr>
              <a:spLocks/>
            </p:cNvSpPr>
            <p:nvPr/>
          </p:nvSpPr>
          <p:spPr bwMode="auto">
            <a:xfrm>
              <a:off x="956" y="1324"/>
              <a:ext cx="27" cy="27"/>
            </a:xfrm>
            <a:custGeom>
              <a:avLst/>
              <a:gdLst>
                <a:gd name="T0" fmla="*/ 6 w 27"/>
                <a:gd name="T1" fmla="*/ 27 h 27"/>
                <a:gd name="T2" fmla="*/ 27 w 27"/>
                <a:gd name="T3" fmla="*/ 23 h 27"/>
                <a:gd name="T4" fmla="*/ 21 w 27"/>
                <a:gd name="T5" fmla="*/ 0 h 27"/>
                <a:gd name="T6" fmla="*/ 0 w 27"/>
                <a:gd name="T7" fmla="*/ 4 h 27"/>
                <a:gd name="T8" fmla="*/ 6 w 27"/>
                <a:gd name="T9" fmla="*/ 27 h 27"/>
                <a:gd name="T10" fmla="*/ 0 60000 65536"/>
                <a:gd name="T11" fmla="*/ 0 60000 65536"/>
                <a:gd name="T12" fmla="*/ 0 60000 65536"/>
                <a:gd name="T13" fmla="*/ 0 60000 65536"/>
                <a:gd name="T14" fmla="*/ 0 60000 65536"/>
                <a:gd name="T15" fmla="*/ 0 w 27"/>
                <a:gd name="T16" fmla="*/ 0 h 27"/>
                <a:gd name="T17" fmla="*/ 27 w 27"/>
                <a:gd name="T18" fmla="*/ 27 h 27"/>
              </a:gdLst>
              <a:ahLst/>
              <a:cxnLst>
                <a:cxn ang="T10">
                  <a:pos x="T0" y="T1"/>
                </a:cxn>
                <a:cxn ang="T11">
                  <a:pos x="T2" y="T3"/>
                </a:cxn>
                <a:cxn ang="T12">
                  <a:pos x="T4" y="T5"/>
                </a:cxn>
                <a:cxn ang="T13">
                  <a:pos x="T6" y="T7"/>
                </a:cxn>
                <a:cxn ang="T14">
                  <a:pos x="T8" y="T9"/>
                </a:cxn>
              </a:cxnLst>
              <a:rect l="T15" t="T16" r="T17" b="T18"/>
              <a:pathLst>
                <a:path w="27" h="27">
                  <a:moveTo>
                    <a:pt x="6" y="27"/>
                  </a:moveTo>
                  <a:lnTo>
                    <a:pt x="27" y="23"/>
                  </a:lnTo>
                  <a:lnTo>
                    <a:pt x="21" y="0"/>
                  </a:lnTo>
                  <a:lnTo>
                    <a:pt x="0" y="4"/>
                  </a:lnTo>
                  <a:lnTo>
                    <a:pt x="6" y="27"/>
                  </a:lnTo>
                  <a:close/>
                </a:path>
              </a:pathLst>
            </a:custGeom>
            <a:solidFill>
              <a:srgbClr val="FF9900"/>
            </a:solidFill>
            <a:ln w="9525">
              <a:solidFill>
                <a:schemeClr val="tx1"/>
              </a:solidFill>
              <a:round/>
              <a:headEnd/>
              <a:tailEnd/>
            </a:ln>
          </p:spPr>
          <p:txBody>
            <a:bodyPr/>
            <a:lstStyle/>
            <a:p>
              <a:endParaRPr lang="en-US"/>
            </a:p>
          </p:txBody>
        </p:sp>
        <p:sp>
          <p:nvSpPr>
            <p:cNvPr id="163965" name="Freeform 98"/>
            <p:cNvSpPr>
              <a:spLocks/>
            </p:cNvSpPr>
            <p:nvPr/>
          </p:nvSpPr>
          <p:spPr bwMode="auto">
            <a:xfrm>
              <a:off x="947" y="1280"/>
              <a:ext cx="27" cy="27"/>
            </a:xfrm>
            <a:custGeom>
              <a:avLst/>
              <a:gdLst>
                <a:gd name="T0" fmla="*/ 5 w 27"/>
                <a:gd name="T1" fmla="*/ 27 h 27"/>
                <a:gd name="T2" fmla="*/ 27 w 27"/>
                <a:gd name="T3" fmla="*/ 23 h 27"/>
                <a:gd name="T4" fmla="*/ 21 w 27"/>
                <a:gd name="T5" fmla="*/ 0 h 27"/>
                <a:gd name="T6" fmla="*/ 0 w 27"/>
                <a:gd name="T7" fmla="*/ 4 h 27"/>
                <a:gd name="T8" fmla="*/ 5 w 27"/>
                <a:gd name="T9" fmla="*/ 27 h 27"/>
                <a:gd name="T10" fmla="*/ 0 60000 65536"/>
                <a:gd name="T11" fmla="*/ 0 60000 65536"/>
                <a:gd name="T12" fmla="*/ 0 60000 65536"/>
                <a:gd name="T13" fmla="*/ 0 60000 65536"/>
                <a:gd name="T14" fmla="*/ 0 60000 65536"/>
                <a:gd name="T15" fmla="*/ 0 w 27"/>
                <a:gd name="T16" fmla="*/ 0 h 27"/>
                <a:gd name="T17" fmla="*/ 27 w 27"/>
                <a:gd name="T18" fmla="*/ 27 h 27"/>
              </a:gdLst>
              <a:ahLst/>
              <a:cxnLst>
                <a:cxn ang="T10">
                  <a:pos x="T0" y="T1"/>
                </a:cxn>
                <a:cxn ang="T11">
                  <a:pos x="T2" y="T3"/>
                </a:cxn>
                <a:cxn ang="T12">
                  <a:pos x="T4" y="T5"/>
                </a:cxn>
                <a:cxn ang="T13">
                  <a:pos x="T6" y="T7"/>
                </a:cxn>
                <a:cxn ang="T14">
                  <a:pos x="T8" y="T9"/>
                </a:cxn>
              </a:cxnLst>
              <a:rect l="T15" t="T16" r="T17" b="T18"/>
              <a:pathLst>
                <a:path w="27" h="27">
                  <a:moveTo>
                    <a:pt x="5" y="27"/>
                  </a:moveTo>
                  <a:lnTo>
                    <a:pt x="27" y="23"/>
                  </a:lnTo>
                  <a:lnTo>
                    <a:pt x="21" y="0"/>
                  </a:lnTo>
                  <a:lnTo>
                    <a:pt x="0" y="4"/>
                  </a:lnTo>
                  <a:lnTo>
                    <a:pt x="5" y="27"/>
                  </a:lnTo>
                  <a:close/>
                </a:path>
              </a:pathLst>
            </a:custGeom>
            <a:solidFill>
              <a:srgbClr val="FF9900"/>
            </a:solidFill>
            <a:ln w="9525">
              <a:solidFill>
                <a:schemeClr val="tx1"/>
              </a:solidFill>
              <a:round/>
              <a:headEnd/>
              <a:tailEnd/>
            </a:ln>
          </p:spPr>
          <p:txBody>
            <a:bodyPr/>
            <a:lstStyle/>
            <a:p>
              <a:endParaRPr lang="en-US"/>
            </a:p>
          </p:txBody>
        </p:sp>
        <p:sp>
          <p:nvSpPr>
            <p:cNvPr id="163966" name="Freeform 99"/>
            <p:cNvSpPr>
              <a:spLocks/>
            </p:cNvSpPr>
            <p:nvPr/>
          </p:nvSpPr>
          <p:spPr bwMode="auto">
            <a:xfrm>
              <a:off x="937" y="1234"/>
              <a:ext cx="27" cy="27"/>
            </a:xfrm>
            <a:custGeom>
              <a:avLst/>
              <a:gdLst>
                <a:gd name="T0" fmla="*/ 6 w 27"/>
                <a:gd name="T1" fmla="*/ 27 h 27"/>
                <a:gd name="T2" fmla="*/ 27 w 27"/>
                <a:gd name="T3" fmla="*/ 23 h 27"/>
                <a:gd name="T4" fmla="*/ 27 w 27"/>
                <a:gd name="T5" fmla="*/ 19 h 27"/>
                <a:gd name="T6" fmla="*/ 21 w 27"/>
                <a:gd name="T7" fmla="*/ 0 h 27"/>
                <a:gd name="T8" fmla="*/ 0 w 27"/>
                <a:gd name="T9" fmla="*/ 4 h 27"/>
                <a:gd name="T10" fmla="*/ 6 w 27"/>
                <a:gd name="T11" fmla="*/ 23 h 27"/>
                <a:gd name="T12" fmla="*/ 6 w 27"/>
                <a:gd name="T13" fmla="*/ 27 h 27"/>
                <a:gd name="T14" fmla="*/ 0 60000 65536"/>
                <a:gd name="T15" fmla="*/ 0 60000 65536"/>
                <a:gd name="T16" fmla="*/ 0 60000 65536"/>
                <a:gd name="T17" fmla="*/ 0 60000 65536"/>
                <a:gd name="T18" fmla="*/ 0 60000 65536"/>
                <a:gd name="T19" fmla="*/ 0 60000 65536"/>
                <a:gd name="T20" fmla="*/ 0 60000 65536"/>
                <a:gd name="T21" fmla="*/ 0 w 27"/>
                <a:gd name="T22" fmla="*/ 0 h 27"/>
                <a:gd name="T23" fmla="*/ 27 w 2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7">
                  <a:moveTo>
                    <a:pt x="6" y="27"/>
                  </a:moveTo>
                  <a:lnTo>
                    <a:pt x="27" y="23"/>
                  </a:lnTo>
                  <a:lnTo>
                    <a:pt x="27" y="19"/>
                  </a:lnTo>
                  <a:lnTo>
                    <a:pt x="21" y="0"/>
                  </a:lnTo>
                  <a:lnTo>
                    <a:pt x="0" y="4"/>
                  </a:lnTo>
                  <a:lnTo>
                    <a:pt x="6" y="23"/>
                  </a:lnTo>
                  <a:lnTo>
                    <a:pt x="6" y="27"/>
                  </a:lnTo>
                  <a:close/>
                </a:path>
              </a:pathLst>
            </a:custGeom>
            <a:solidFill>
              <a:srgbClr val="FF9900"/>
            </a:solidFill>
            <a:ln w="9525">
              <a:solidFill>
                <a:schemeClr val="tx1"/>
              </a:solidFill>
              <a:round/>
              <a:headEnd/>
              <a:tailEnd/>
            </a:ln>
          </p:spPr>
          <p:txBody>
            <a:bodyPr/>
            <a:lstStyle/>
            <a:p>
              <a:endParaRPr lang="en-US"/>
            </a:p>
          </p:txBody>
        </p:sp>
        <p:sp>
          <p:nvSpPr>
            <p:cNvPr id="163967" name="Freeform 100"/>
            <p:cNvSpPr>
              <a:spLocks/>
            </p:cNvSpPr>
            <p:nvPr/>
          </p:nvSpPr>
          <p:spPr bwMode="auto">
            <a:xfrm>
              <a:off x="929" y="1190"/>
              <a:ext cx="25" cy="27"/>
            </a:xfrm>
            <a:custGeom>
              <a:avLst/>
              <a:gdLst>
                <a:gd name="T0" fmla="*/ 4 w 25"/>
                <a:gd name="T1" fmla="*/ 27 h 27"/>
                <a:gd name="T2" fmla="*/ 25 w 25"/>
                <a:gd name="T3" fmla="*/ 23 h 27"/>
                <a:gd name="T4" fmla="*/ 22 w 25"/>
                <a:gd name="T5" fmla="*/ 0 h 27"/>
                <a:gd name="T6" fmla="*/ 0 w 25"/>
                <a:gd name="T7" fmla="*/ 4 h 27"/>
                <a:gd name="T8" fmla="*/ 4 w 25"/>
                <a:gd name="T9" fmla="*/ 27 h 27"/>
                <a:gd name="T10" fmla="*/ 0 60000 65536"/>
                <a:gd name="T11" fmla="*/ 0 60000 65536"/>
                <a:gd name="T12" fmla="*/ 0 60000 65536"/>
                <a:gd name="T13" fmla="*/ 0 60000 65536"/>
                <a:gd name="T14" fmla="*/ 0 60000 65536"/>
                <a:gd name="T15" fmla="*/ 0 w 25"/>
                <a:gd name="T16" fmla="*/ 0 h 27"/>
                <a:gd name="T17" fmla="*/ 25 w 25"/>
                <a:gd name="T18" fmla="*/ 27 h 27"/>
              </a:gdLst>
              <a:ahLst/>
              <a:cxnLst>
                <a:cxn ang="T10">
                  <a:pos x="T0" y="T1"/>
                </a:cxn>
                <a:cxn ang="T11">
                  <a:pos x="T2" y="T3"/>
                </a:cxn>
                <a:cxn ang="T12">
                  <a:pos x="T4" y="T5"/>
                </a:cxn>
                <a:cxn ang="T13">
                  <a:pos x="T6" y="T7"/>
                </a:cxn>
                <a:cxn ang="T14">
                  <a:pos x="T8" y="T9"/>
                </a:cxn>
              </a:cxnLst>
              <a:rect l="T15" t="T16" r="T17" b="T18"/>
              <a:pathLst>
                <a:path w="25" h="27">
                  <a:moveTo>
                    <a:pt x="4" y="27"/>
                  </a:moveTo>
                  <a:lnTo>
                    <a:pt x="25" y="23"/>
                  </a:lnTo>
                  <a:lnTo>
                    <a:pt x="22" y="0"/>
                  </a:lnTo>
                  <a:lnTo>
                    <a:pt x="0" y="4"/>
                  </a:lnTo>
                  <a:lnTo>
                    <a:pt x="4" y="27"/>
                  </a:lnTo>
                  <a:close/>
                </a:path>
              </a:pathLst>
            </a:custGeom>
            <a:solidFill>
              <a:srgbClr val="FF9900"/>
            </a:solidFill>
            <a:ln w="9525">
              <a:solidFill>
                <a:schemeClr val="tx1"/>
              </a:solidFill>
              <a:round/>
              <a:headEnd/>
              <a:tailEnd/>
            </a:ln>
          </p:spPr>
          <p:txBody>
            <a:bodyPr/>
            <a:lstStyle/>
            <a:p>
              <a:endParaRPr lang="en-US"/>
            </a:p>
          </p:txBody>
        </p:sp>
      </p:grpSp>
      <p:sp>
        <p:nvSpPr>
          <p:cNvPr id="163843" name="Rectangle 101"/>
          <p:cNvSpPr>
            <a:spLocks noChangeArrowheads="1"/>
          </p:cNvSpPr>
          <p:nvPr/>
        </p:nvSpPr>
        <p:spPr bwMode="auto">
          <a:xfrm>
            <a:off x="1458913" y="4518025"/>
            <a:ext cx="4778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44" name="Rectangle 102"/>
          <p:cNvSpPr>
            <a:spLocks noChangeArrowheads="1"/>
          </p:cNvSpPr>
          <p:nvPr/>
        </p:nvSpPr>
        <p:spPr bwMode="auto">
          <a:xfrm>
            <a:off x="1470025" y="4518025"/>
            <a:ext cx="4238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25%</a:t>
            </a:r>
            <a:endParaRPr lang="en-US" sz="2400" b="1"/>
          </a:p>
        </p:txBody>
      </p:sp>
      <p:sp>
        <p:nvSpPr>
          <p:cNvPr id="163845" name="Line 103"/>
          <p:cNvSpPr>
            <a:spLocks noChangeShapeType="1"/>
          </p:cNvSpPr>
          <p:nvPr/>
        </p:nvSpPr>
        <p:spPr bwMode="auto">
          <a:xfrm>
            <a:off x="1822450" y="4643438"/>
            <a:ext cx="96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46" name="Rectangle 104"/>
          <p:cNvSpPr>
            <a:spLocks noChangeArrowheads="1"/>
          </p:cNvSpPr>
          <p:nvPr/>
        </p:nvSpPr>
        <p:spPr bwMode="auto">
          <a:xfrm>
            <a:off x="1458913" y="3735388"/>
            <a:ext cx="4778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47" name="Rectangle 105"/>
          <p:cNvSpPr>
            <a:spLocks noChangeArrowheads="1"/>
          </p:cNvSpPr>
          <p:nvPr/>
        </p:nvSpPr>
        <p:spPr bwMode="auto">
          <a:xfrm>
            <a:off x="1470025" y="3733800"/>
            <a:ext cx="4238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50%</a:t>
            </a:r>
            <a:endParaRPr lang="en-US" sz="2400" b="1"/>
          </a:p>
        </p:txBody>
      </p:sp>
      <p:sp>
        <p:nvSpPr>
          <p:cNvPr id="163848" name="Rectangle 106"/>
          <p:cNvSpPr>
            <a:spLocks noChangeArrowheads="1"/>
          </p:cNvSpPr>
          <p:nvPr/>
        </p:nvSpPr>
        <p:spPr bwMode="auto">
          <a:xfrm>
            <a:off x="1458913" y="2949575"/>
            <a:ext cx="4778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49" name="Rectangle 107"/>
          <p:cNvSpPr>
            <a:spLocks noChangeArrowheads="1"/>
          </p:cNvSpPr>
          <p:nvPr/>
        </p:nvSpPr>
        <p:spPr bwMode="auto">
          <a:xfrm>
            <a:off x="1470025" y="2949575"/>
            <a:ext cx="4238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75%</a:t>
            </a:r>
            <a:endParaRPr lang="en-US" sz="2400" b="1"/>
          </a:p>
        </p:txBody>
      </p:sp>
      <p:sp>
        <p:nvSpPr>
          <p:cNvPr id="163850" name="Rectangle 108"/>
          <p:cNvSpPr>
            <a:spLocks noChangeArrowheads="1"/>
          </p:cNvSpPr>
          <p:nvPr/>
        </p:nvSpPr>
        <p:spPr bwMode="auto">
          <a:xfrm>
            <a:off x="1363663" y="2165350"/>
            <a:ext cx="58261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51" name="Rectangle 109"/>
          <p:cNvSpPr>
            <a:spLocks noChangeArrowheads="1"/>
          </p:cNvSpPr>
          <p:nvPr/>
        </p:nvSpPr>
        <p:spPr bwMode="auto">
          <a:xfrm>
            <a:off x="1385888" y="2163763"/>
            <a:ext cx="5381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100%</a:t>
            </a:r>
            <a:endParaRPr lang="en-US" sz="2400" b="1"/>
          </a:p>
        </p:txBody>
      </p:sp>
      <p:sp>
        <p:nvSpPr>
          <p:cNvPr id="163852" name="Line 110"/>
          <p:cNvSpPr>
            <a:spLocks noChangeShapeType="1"/>
          </p:cNvSpPr>
          <p:nvPr/>
        </p:nvSpPr>
        <p:spPr bwMode="auto">
          <a:xfrm>
            <a:off x="1822450" y="3074988"/>
            <a:ext cx="96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53" name="Line 111"/>
          <p:cNvSpPr>
            <a:spLocks noChangeShapeType="1"/>
          </p:cNvSpPr>
          <p:nvPr/>
        </p:nvSpPr>
        <p:spPr bwMode="auto">
          <a:xfrm flipH="1">
            <a:off x="1822450" y="3860800"/>
            <a:ext cx="96838"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54" name="Rectangle 112"/>
          <p:cNvSpPr>
            <a:spLocks noChangeArrowheads="1"/>
          </p:cNvSpPr>
          <p:nvPr/>
        </p:nvSpPr>
        <p:spPr bwMode="auto">
          <a:xfrm>
            <a:off x="2598738" y="5497513"/>
            <a:ext cx="2032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55" name="Rectangle 113"/>
          <p:cNvSpPr>
            <a:spLocks noChangeArrowheads="1"/>
          </p:cNvSpPr>
          <p:nvPr/>
        </p:nvSpPr>
        <p:spPr bwMode="auto">
          <a:xfrm>
            <a:off x="2654300" y="5497513"/>
            <a:ext cx="114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5</a:t>
            </a:r>
            <a:endParaRPr lang="en-US" sz="2400"/>
          </a:p>
        </p:txBody>
      </p:sp>
      <p:sp>
        <p:nvSpPr>
          <p:cNvPr id="163856" name="Rectangle 114"/>
          <p:cNvSpPr>
            <a:spLocks noChangeArrowheads="1"/>
          </p:cNvSpPr>
          <p:nvPr/>
        </p:nvSpPr>
        <p:spPr bwMode="auto">
          <a:xfrm>
            <a:off x="3357563" y="5497513"/>
            <a:ext cx="3095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57" name="Rectangle 115"/>
          <p:cNvSpPr>
            <a:spLocks noChangeArrowheads="1"/>
          </p:cNvSpPr>
          <p:nvPr/>
        </p:nvSpPr>
        <p:spPr bwMode="auto">
          <a:xfrm>
            <a:off x="3424238" y="5497513"/>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10</a:t>
            </a:r>
            <a:endParaRPr lang="en-US" sz="2400"/>
          </a:p>
        </p:txBody>
      </p:sp>
      <p:sp>
        <p:nvSpPr>
          <p:cNvPr id="163858" name="Rectangle 116"/>
          <p:cNvSpPr>
            <a:spLocks noChangeArrowheads="1"/>
          </p:cNvSpPr>
          <p:nvPr/>
        </p:nvSpPr>
        <p:spPr bwMode="auto">
          <a:xfrm>
            <a:off x="4116388" y="5497513"/>
            <a:ext cx="3095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59" name="Rectangle 117"/>
          <p:cNvSpPr>
            <a:spLocks noChangeArrowheads="1"/>
          </p:cNvSpPr>
          <p:nvPr/>
        </p:nvSpPr>
        <p:spPr bwMode="auto">
          <a:xfrm>
            <a:off x="4184650" y="5497513"/>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15</a:t>
            </a:r>
            <a:endParaRPr lang="en-US" sz="2400"/>
          </a:p>
        </p:txBody>
      </p:sp>
      <p:sp>
        <p:nvSpPr>
          <p:cNvPr id="163860" name="Rectangle 118"/>
          <p:cNvSpPr>
            <a:spLocks noChangeArrowheads="1"/>
          </p:cNvSpPr>
          <p:nvPr/>
        </p:nvSpPr>
        <p:spPr bwMode="auto">
          <a:xfrm>
            <a:off x="4876800" y="5497513"/>
            <a:ext cx="307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61" name="Rectangle 119"/>
          <p:cNvSpPr>
            <a:spLocks noChangeArrowheads="1"/>
          </p:cNvSpPr>
          <p:nvPr/>
        </p:nvSpPr>
        <p:spPr bwMode="auto">
          <a:xfrm>
            <a:off x="4943475" y="5497513"/>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t>20</a:t>
            </a:r>
            <a:endParaRPr lang="en-US" sz="2400"/>
          </a:p>
        </p:txBody>
      </p:sp>
      <p:sp>
        <p:nvSpPr>
          <p:cNvPr id="163862" name="Line 120"/>
          <p:cNvSpPr>
            <a:spLocks noChangeShapeType="1"/>
          </p:cNvSpPr>
          <p:nvPr/>
        </p:nvSpPr>
        <p:spPr bwMode="auto">
          <a:xfrm>
            <a:off x="2678113" y="5426075"/>
            <a:ext cx="0" cy="1000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63" name="Line 121"/>
          <p:cNvSpPr>
            <a:spLocks noChangeShapeType="1"/>
          </p:cNvSpPr>
          <p:nvPr/>
        </p:nvSpPr>
        <p:spPr bwMode="auto">
          <a:xfrm>
            <a:off x="3435350" y="5426075"/>
            <a:ext cx="1588" cy="1000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64" name="Line 122"/>
          <p:cNvSpPr>
            <a:spLocks noChangeShapeType="1"/>
          </p:cNvSpPr>
          <p:nvPr/>
        </p:nvSpPr>
        <p:spPr bwMode="auto">
          <a:xfrm>
            <a:off x="4197350" y="5426075"/>
            <a:ext cx="1588" cy="1000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65" name="Line 123"/>
          <p:cNvSpPr>
            <a:spLocks noChangeShapeType="1"/>
          </p:cNvSpPr>
          <p:nvPr/>
        </p:nvSpPr>
        <p:spPr bwMode="auto">
          <a:xfrm>
            <a:off x="4956175" y="5426075"/>
            <a:ext cx="1588" cy="1000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66" name="Rectangle 124"/>
          <p:cNvSpPr>
            <a:spLocks noChangeArrowheads="1"/>
          </p:cNvSpPr>
          <p:nvPr/>
        </p:nvSpPr>
        <p:spPr bwMode="auto">
          <a:xfrm>
            <a:off x="2106613" y="5810250"/>
            <a:ext cx="2798762"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67" name="Rectangle 125"/>
          <p:cNvSpPr>
            <a:spLocks noChangeArrowheads="1"/>
          </p:cNvSpPr>
          <p:nvPr/>
        </p:nvSpPr>
        <p:spPr bwMode="auto">
          <a:xfrm>
            <a:off x="2093913" y="5810250"/>
            <a:ext cx="2713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400" b="1"/>
              <a:t>Size of Workgroup</a:t>
            </a:r>
            <a:endParaRPr lang="en-US" sz="2400"/>
          </a:p>
        </p:txBody>
      </p:sp>
      <p:sp>
        <p:nvSpPr>
          <p:cNvPr id="163868" name="Rectangle 126"/>
          <p:cNvSpPr>
            <a:spLocks noChangeArrowheads="1"/>
          </p:cNvSpPr>
          <p:nvPr/>
        </p:nvSpPr>
        <p:spPr bwMode="auto">
          <a:xfrm>
            <a:off x="6234113" y="915988"/>
            <a:ext cx="3397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69" name="Rectangle 127"/>
          <p:cNvSpPr>
            <a:spLocks noChangeArrowheads="1"/>
          </p:cNvSpPr>
          <p:nvPr/>
        </p:nvSpPr>
        <p:spPr bwMode="auto">
          <a:xfrm>
            <a:off x="5624513" y="1460500"/>
            <a:ext cx="18161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70" name="Rectangle 128"/>
          <p:cNvSpPr>
            <a:spLocks noChangeArrowheads="1"/>
          </p:cNvSpPr>
          <p:nvPr/>
        </p:nvSpPr>
        <p:spPr bwMode="auto">
          <a:xfrm>
            <a:off x="6308725" y="1697038"/>
            <a:ext cx="2238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71" name="Rectangle 129"/>
          <p:cNvSpPr>
            <a:spLocks noChangeArrowheads="1"/>
          </p:cNvSpPr>
          <p:nvPr/>
        </p:nvSpPr>
        <p:spPr bwMode="auto">
          <a:xfrm>
            <a:off x="5395913" y="1931988"/>
            <a:ext cx="20367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72" name="Freeform 131"/>
          <p:cNvSpPr>
            <a:spLocks/>
          </p:cNvSpPr>
          <p:nvPr/>
        </p:nvSpPr>
        <p:spPr bwMode="auto">
          <a:xfrm>
            <a:off x="1897063" y="1479550"/>
            <a:ext cx="3051175" cy="2484438"/>
          </a:xfrm>
          <a:custGeom>
            <a:avLst/>
            <a:gdLst>
              <a:gd name="T0" fmla="*/ 2147483647 w 2310"/>
              <a:gd name="T1" fmla="*/ 2147483647 h 1821"/>
              <a:gd name="T2" fmla="*/ 2147483647 w 2310"/>
              <a:gd name="T3" fmla="*/ 2147483647 h 1821"/>
              <a:gd name="T4" fmla="*/ 2147483647 w 2310"/>
              <a:gd name="T5" fmla="*/ 2147483647 h 1821"/>
              <a:gd name="T6" fmla="*/ 2147483647 w 2310"/>
              <a:gd name="T7" fmla="*/ 2147483647 h 1821"/>
              <a:gd name="T8" fmla="*/ 2147483647 w 2310"/>
              <a:gd name="T9" fmla="*/ 2147483647 h 1821"/>
              <a:gd name="T10" fmla="*/ 2147483647 w 2310"/>
              <a:gd name="T11" fmla="*/ 2147483647 h 1821"/>
              <a:gd name="T12" fmla="*/ 2147483647 w 2310"/>
              <a:gd name="T13" fmla="*/ 2147483647 h 1821"/>
              <a:gd name="T14" fmla="*/ 2147483647 w 2310"/>
              <a:gd name="T15" fmla="*/ 2147483647 h 1821"/>
              <a:gd name="T16" fmla="*/ 2147483647 w 2310"/>
              <a:gd name="T17" fmla="*/ 2147483647 h 1821"/>
              <a:gd name="T18" fmla="*/ 2147483647 w 2310"/>
              <a:gd name="T19" fmla="*/ 2147483647 h 1821"/>
              <a:gd name="T20" fmla="*/ 2147483647 w 2310"/>
              <a:gd name="T21" fmla="*/ 2147483647 h 1821"/>
              <a:gd name="T22" fmla="*/ 2147483647 w 2310"/>
              <a:gd name="T23" fmla="*/ 2147483647 h 1821"/>
              <a:gd name="T24" fmla="*/ 2147483647 w 2310"/>
              <a:gd name="T25" fmla="*/ 2147483647 h 1821"/>
              <a:gd name="T26" fmla="*/ 2147483647 w 2310"/>
              <a:gd name="T27" fmla="*/ 2147483647 h 1821"/>
              <a:gd name="T28" fmla="*/ 2147483647 w 2310"/>
              <a:gd name="T29" fmla="*/ 2147483647 h 1821"/>
              <a:gd name="T30" fmla="*/ 2147483647 w 2310"/>
              <a:gd name="T31" fmla="*/ 2147483647 h 1821"/>
              <a:gd name="T32" fmla="*/ 2147483647 w 2310"/>
              <a:gd name="T33" fmla="*/ 2147483647 h 1821"/>
              <a:gd name="T34" fmla="*/ 2147483647 w 2310"/>
              <a:gd name="T35" fmla="*/ 2147483647 h 1821"/>
              <a:gd name="T36" fmla="*/ 2147483647 w 2310"/>
              <a:gd name="T37" fmla="*/ 2147483647 h 1821"/>
              <a:gd name="T38" fmla="*/ 2147483647 w 2310"/>
              <a:gd name="T39" fmla="*/ 2147483647 h 1821"/>
              <a:gd name="T40" fmla="*/ 2147483647 w 2310"/>
              <a:gd name="T41" fmla="*/ 2147483647 h 1821"/>
              <a:gd name="T42" fmla="*/ 2147483647 w 2310"/>
              <a:gd name="T43" fmla="*/ 2147483647 h 1821"/>
              <a:gd name="T44" fmla="*/ 2147483647 w 2310"/>
              <a:gd name="T45" fmla="*/ 2147483647 h 1821"/>
              <a:gd name="T46" fmla="*/ 2147483647 w 2310"/>
              <a:gd name="T47" fmla="*/ 2147483647 h 1821"/>
              <a:gd name="T48" fmla="*/ 2147483647 w 2310"/>
              <a:gd name="T49" fmla="*/ 2147483647 h 1821"/>
              <a:gd name="T50" fmla="*/ 2147483647 w 2310"/>
              <a:gd name="T51" fmla="*/ 2147483647 h 1821"/>
              <a:gd name="T52" fmla="*/ 2147483647 w 2310"/>
              <a:gd name="T53" fmla="*/ 2147483647 h 1821"/>
              <a:gd name="T54" fmla="*/ 2147483647 w 2310"/>
              <a:gd name="T55" fmla="*/ 2147483647 h 1821"/>
              <a:gd name="T56" fmla="*/ 2147483647 w 2310"/>
              <a:gd name="T57" fmla="*/ 2147483647 h 1821"/>
              <a:gd name="T58" fmla="*/ 2147483647 w 2310"/>
              <a:gd name="T59" fmla="*/ 2147483647 h 1821"/>
              <a:gd name="T60" fmla="*/ 2147483647 w 2310"/>
              <a:gd name="T61" fmla="*/ 2147483647 h 1821"/>
              <a:gd name="T62" fmla="*/ 2147483647 w 2310"/>
              <a:gd name="T63" fmla="*/ 2147483647 h 1821"/>
              <a:gd name="T64" fmla="*/ 2147483647 w 2310"/>
              <a:gd name="T65" fmla="*/ 2147483647 h 1821"/>
              <a:gd name="T66" fmla="*/ 2147483647 w 2310"/>
              <a:gd name="T67" fmla="*/ 2147483647 h 1821"/>
              <a:gd name="T68" fmla="*/ 2147483647 w 2310"/>
              <a:gd name="T69" fmla="*/ 2147483647 h 1821"/>
              <a:gd name="T70" fmla="*/ 2147483647 w 2310"/>
              <a:gd name="T71" fmla="*/ 2147483647 h 1821"/>
              <a:gd name="T72" fmla="*/ 2147483647 w 2310"/>
              <a:gd name="T73" fmla="*/ 2147483647 h 1821"/>
              <a:gd name="T74" fmla="*/ 2147483647 w 2310"/>
              <a:gd name="T75" fmla="*/ 2147483647 h 1821"/>
              <a:gd name="T76" fmla="*/ 2147483647 w 2310"/>
              <a:gd name="T77" fmla="*/ 2147483647 h 1821"/>
              <a:gd name="T78" fmla="*/ 2147483647 w 2310"/>
              <a:gd name="T79" fmla="*/ 2147483647 h 1821"/>
              <a:gd name="T80" fmla="*/ 2147483647 w 2310"/>
              <a:gd name="T81" fmla="*/ 2147483647 h 1821"/>
              <a:gd name="T82" fmla="*/ 2147483647 w 2310"/>
              <a:gd name="T83" fmla="*/ 2147483647 h 1821"/>
              <a:gd name="T84" fmla="*/ 2147483647 w 2310"/>
              <a:gd name="T85" fmla="*/ 2147483647 h 1821"/>
              <a:gd name="T86" fmla="*/ 2147483647 w 2310"/>
              <a:gd name="T87" fmla="*/ 2147483647 h 1821"/>
              <a:gd name="T88" fmla="*/ 2147483647 w 2310"/>
              <a:gd name="T89" fmla="*/ 2147483647 h 1821"/>
              <a:gd name="T90" fmla="*/ 2147483647 w 2310"/>
              <a:gd name="T91" fmla="*/ 2147483647 h 1821"/>
              <a:gd name="T92" fmla="*/ 2147483647 w 2310"/>
              <a:gd name="T93" fmla="*/ 2147483647 h 1821"/>
              <a:gd name="T94" fmla="*/ 2147483647 w 2310"/>
              <a:gd name="T95" fmla="*/ 2147483647 h 1821"/>
              <a:gd name="T96" fmla="*/ 2147483647 w 2310"/>
              <a:gd name="T97" fmla="*/ 2147483647 h 1821"/>
              <a:gd name="T98" fmla="*/ 2147483647 w 2310"/>
              <a:gd name="T99" fmla="*/ 2147483647 h 1821"/>
              <a:gd name="T100" fmla="*/ 2147483647 w 2310"/>
              <a:gd name="T101" fmla="*/ 2147483647 h 1821"/>
              <a:gd name="T102" fmla="*/ 2147483647 w 2310"/>
              <a:gd name="T103" fmla="*/ 2147483647 h 1821"/>
              <a:gd name="T104" fmla="*/ 2147483647 w 2310"/>
              <a:gd name="T105" fmla="*/ 2147483647 h 1821"/>
              <a:gd name="T106" fmla="*/ 2147483647 w 2310"/>
              <a:gd name="T107" fmla="*/ 2147483647 h 1821"/>
              <a:gd name="T108" fmla="*/ 2147483647 w 2310"/>
              <a:gd name="T109" fmla="*/ 2147483647 h 1821"/>
              <a:gd name="T110" fmla="*/ 2147483647 w 2310"/>
              <a:gd name="T111" fmla="*/ 2147483647 h 1821"/>
              <a:gd name="T112" fmla="*/ 2147483647 w 2310"/>
              <a:gd name="T113" fmla="*/ 2147483647 h 1821"/>
              <a:gd name="T114" fmla="*/ 2147483647 w 2310"/>
              <a:gd name="T115" fmla="*/ 2147483647 h 18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0"/>
              <a:gd name="T175" fmla="*/ 0 h 1821"/>
              <a:gd name="T176" fmla="*/ 2310 w 2310"/>
              <a:gd name="T177" fmla="*/ 1821 h 18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0" h="1821">
                <a:moveTo>
                  <a:pt x="2308" y="1821"/>
                </a:moveTo>
                <a:lnTo>
                  <a:pt x="2310" y="1798"/>
                </a:lnTo>
                <a:lnTo>
                  <a:pt x="2254" y="1790"/>
                </a:lnTo>
                <a:lnTo>
                  <a:pt x="2158" y="1780"/>
                </a:lnTo>
                <a:lnTo>
                  <a:pt x="2070" y="1773"/>
                </a:lnTo>
                <a:lnTo>
                  <a:pt x="1982" y="1765"/>
                </a:lnTo>
                <a:lnTo>
                  <a:pt x="1895" y="1757"/>
                </a:lnTo>
                <a:lnTo>
                  <a:pt x="1893" y="1769"/>
                </a:lnTo>
                <a:lnTo>
                  <a:pt x="1895" y="1757"/>
                </a:lnTo>
                <a:lnTo>
                  <a:pt x="1799" y="1742"/>
                </a:lnTo>
                <a:lnTo>
                  <a:pt x="1726" y="1734"/>
                </a:lnTo>
                <a:lnTo>
                  <a:pt x="1647" y="1725"/>
                </a:lnTo>
                <a:lnTo>
                  <a:pt x="1645" y="1736"/>
                </a:lnTo>
                <a:lnTo>
                  <a:pt x="1647" y="1725"/>
                </a:lnTo>
                <a:lnTo>
                  <a:pt x="1559" y="1709"/>
                </a:lnTo>
                <a:lnTo>
                  <a:pt x="1496" y="1702"/>
                </a:lnTo>
                <a:lnTo>
                  <a:pt x="1494" y="1713"/>
                </a:lnTo>
                <a:lnTo>
                  <a:pt x="1496" y="1702"/>
                </a:lnTo>
                <a:lnTo>
                  <a:pt x="1415" y="1686"/>
                </a:lnTo>
                <a:lnTo>
                  <a:pt x="1352" y="1677"/>
                </a:lnTo>
                <a:lnTo>
                  <a:pt x="1271" y="1661"/>
                </a:lnTo>
                <a:lnTo>
                  <a:pt x="1215" y="1654"/>
                </a:lnTo>
                <a:lnTo>
                  <a:pt x="1213" y="1665"/>
                </a:lnTo>
                <a:lnTo>
                  <a:pt x="1217" y="1656"/>
                </a:lnTo>
                <a:lnTo>
                  <a:pt x="1154" y="1640"/>
                </a:lnTo>
                <a:lnTo>
                  <a:pt x="1090" y="1623"/>
                </a:lnTo>
                <a:lnTo>
                  <a:pt x="1089" y="1621"/>
                </a:lnTo>
                <a:lnTo>
                  <a:pt x="1041" y="1613"/>
                </a:lnTo>
                <a:lnTo>
                  <a:pt x="1039" y="1625"/>
                </a:lnTo>
                <a:lnTo>
                  <a:pt x="1042" y="1615"/>
                </a:lnTo>
                <a:lnTo>
                  <a:pt x="987" y="1600"/>
                </a:lnTo>
                <a:lnTo>
                  <a:pt x="923" y="1583"/>
                </a:lnTo>
                <a:lnTo>
                  <a:pt x="920" y="1592"/>
                </a:lnTo>
                <a:lnTo>
                  <a:pt x="923" y="1583"/>
                </a:lnTo>
                <a:lnTo>
                  <a:pt x="875" y="1567"/>
                </a:lnTo>
                <a:lnTo>
                  <a:pt x="873" y="1565"/>
                </a:lnTo>
                <a:lnTo>
                  <a:pt x="833" y="1558"/>
                </a:lnTo>
                <a:lnTo>
                  <a:pt x="831" y="1569"/>
                </a:lnTo>
                <a:lnTo>
                  <a:pt x="835" y="1560"/>
                </a:lnTo>
                <a:lnTo>
                  <a:pt x="795" y="1544"/>
                </a:lnTo>
                <a:lnTo>
                  <a:pt x="754" y="1529"/>
                </a:lnTo>
                <a:lnTo>
                  <a:pt x="751" y="1538"/>
                </a:lnTo>
                <a:lnTo>
                  <a:pt x="756" y="1529"/>
                </a:lnTo>
                <a:lnTo>
                  <a:pt x="716" y="1512"/>
                </a:lnTo>
                <a:lnTo>
                  <a:pt x="678" y="1496"/>
                </a:lnTo>
                <a:lnTo>
                  <a:pt x="645" y="1481"/>
                </a:lnTo>
                <a:lnTo>
                  <a:pt x="639" y="1490"/>
                </a:lnTo>
                <a:lnTo>
                  <a:pt x="645" y="1481"/>
                </a:lnTo>
                <a:lnTo>
                  <a:pt x="612" y="1464"/>
                </a:lnTo>
                <a:lnTo>
                  <a:pt x="581" y="1448"/>
                </a:lnTo>
                <a:lnTo>
                  <a:pt x="576" y="1458"/>
                </a:lnTo>
                <a:lnTo>
                  <a:pt x="581" y="1448"/>
                </a:lnTo>
                <a:lnTo>
                  <a:pt x="557" y="1433"/>
                </a:lnTo>
                <a:lnTo>
                  <a:pt x="551" y="1442"/>
                </a:lnTo>
                <a:lnTo>
                  <a:pt x="558" y="1433"/>
                </a:lnTo>
                <a:lnTo>
                  <a:pt x="535" y="1416"/>
                </a:lnTo>
                <a:lnTo>
                  <a:pt x="528" y="1425"/>
                </a:lnTo>
                <a:lnTo>
                  <a:pt x="535" y="1417"/>
                </a:lnTo>
                <a:lnTo>
                  <a:pt x="510" y="1394"/>
                </a:lnTo>
                <a:lnTo>
                  <a:pt x="510" y="1392"/>
                </a:lnTo>
                <a:lnTo>
                  <a:pt x="487" y="1375"/>
                </a:lnTo>
                <a:lnTo>
                  <a:pt x="480" y="1385"/>
                </a:lnTo>
                <a:lnTo>
                  <a:pt x="491" y="1385"/>
                </a:lnTo>
                <a:lnTo>
                  <a:pt x="491" y="1377"/>
                </a:lnTo>
                <a:lnTo>
                  <a:pt x="487" y="1369"/>
                </a:lnTo>
                <a:lnTo>
                  <a:pt x="470" y="1354"/>
                </a:lnTo>
                <a:lnTo>
                  <a:pt x="462" y="1362"/>
                </a:lnTo>
                <a:lnTo>
                  <a:pt x="472" y="1354"/>
                </a:lnTo>
                <a:lnTo>
                  <a:pt x="441" y="1306"/>
                </a:lnTo>
                <a:lnTo>
                  <a:pt x="439" y="1306"/>
                </a:lnTo>
                <a:lnTo>
                  <a:pt x="414" y="1273"/>
                </a:lnTo>
                <a:lnTo>
                  <a:pt x="407" y="1281"/>
                </a:lnTo>
                <a:lnTo>
                  <a:pt x="416" y="1275"/>
                </a:lnTo>
                <a:lnTo>
                  <a:pt x="386" y="1220"/>
                </a:lnTo>
                <a:lnTo>
                  <a:pt x="361" y="1172"/>
                </a:lnTo>
                <a:lnTo>
                  <a:pt x="351" y="1177"/>
                </a:lnTo>
                <a:lnTo>
                  <a:pt x="361" y="1174"/>
                </a:lnTo>
                <a:lnTo>
                  <a:pt x="338" y="1118"/>
                </a:lnTo>
                <a:lnTo>
                  <a:pt x="320" y="1070"/>
                </a:lnTo>
                <a:lnTo>
                  <a:pt x="311" y="1074"/>
                </a:lnTo>
                <a:lnTo>
                  <a:pt x="322" y="1072"/>
                </a:lnTo>
                <a:lnTo>
                  <a:pt x="299" y="1001"/>
                </a:lnTo>
                <a:lnTo>
                  <a:pt x="284" y="945"/>
                </a:lnTo>
                <a:lnTo>
                  <a:pt x="267" y="872"/>
                </a:lnTo>
                <a:lnTo>
                  <a:pt x="255" y="874"/>
                </a:lnTo>
                <a:lnTo>
                  <a:pt x="267" y="872"/>
                </a:lnTo>
                <a:lnTo>
                  <a:pt x="251" y="793"/>
                </a:lnTo>
                <a:lnTo>
                  <a:pt x="236" y="720"/>
                </a:lnTo>
                <a:lnTo>
                  <a:pt x="224" y="722"/>
                </a:lnTo>
                <a:lnTo>
                  <a:pt x="236" y="722"/>
                </a:lnTo>
                <a:lnTo>
                  <a:pt x="228" y="644"/>
                </a:lnTo>
                <a:lnTo>
                  <a:pt x="220" y="571"/>
                </a:lnTo>
                <a:lnTo>
                  <a:pt x="211" y="484"/>
                </a:lnTo>
                <a:lnTo>
                  <a:pt x="199" y="484"/>
                </a:lnTo>
                <a:lnTo>
                  <a:pt x="211" y="484"/>
                </a:lnTo>
                <a:lnTo>
                  <a:pt x="203" y="379"/>
                </a:lnTo>
                <a:lnTo>
                  <a:pt x="192" y="379"/>
                </a:lnTo>
                <a:lnTo>
                  <a:pt x="203" y="379"/>
                </a:lnTo>
                <a:lnTo>
                  <a:pt x="203" y="340"/>
                </a:lnTo>
                <a:lnTo>
                  <a:pt x="203" y="323"/>
                </a:lnTo>
                <a:lnTo>
                  <a:pt x="203" y="275"/>
                </a:lnTo>
                <a:lnTo>
                  <a:pt x="203" y="273"/>
                </a:lnTo>
                <a:lnTo>
                  <a:pt x="195" y="225"/>
                </a:lnTo>
                <a:lnTo>
                  <a:pt x="184" y="227"/>
                </a:lnTo>
                <a:lnTo>
                  <a:pt x="195" y="227"/>
                </a:lnTo>
                <a:lnTo>
                  <a:pt x="195" y="196"/>
                </a:lnTo>
                <a:lnTo>
                  <a:pt x="195" y="194"/>
                </a:lnTo>
                <a:lnTo>
                  <a:pt x="188" y="154"/>
                </a:lnTo>
                <a:lnTo>
                  <a:pt x="176" y="156"/>
                </a:lnTo>
                <a:lnTo>
                  <a:pt x="188" y="156"/>
                </a:lnTo>
                <a:lnTo>
                  <a:pt x="188" y="131"/>
                </a:lnTo>
                <a:lnTo>
                  <a:pt x="188" y="129"/>
                </a:lnTo>
                <a:lnTo>
                  <a:pt x="180" y="98"/>
                </a:lnTo>
                <a:lnTo>
                  <a:pt x="169" y="100"/>
                </a:lnTo>
                <a:lnTo>
                  <a:pt x="180" y="100"/>
                </a:lnTo>
                <a:lnTo>
                  <a:pt x="180" y="85"/>
                </a:lnTo>
                <a:lnTo>
                  <a:pt x="180" y="83"/>
                </a:lnTo>
                <a:lnTo>
                  <a:pt x="172" y="58"/>
                </a:lnTo>
                <a:lnTo>
                  <a:pt x="161" y="60"/>
                </a:lnTo>
                <a:lnTo>
                  <a:pt x="172" y="60"/>
                </a:lnTo>
                <a:lnTo>
                  <a:pt x="172" y="52"/>
                </a:lnTo>
                <a:lnTo>
                  <a:pt x="170" y="48"/>
                </a:lnTo>
                <a:lnTo>
                  <a:pt x="161" y="23"/>
                </a:lnTo>
                <a:lnTo>
                  <a:pt x="161" y="21"/>
                </a:lnTo>
                <a:lnTo>
                  <a:pt x="153" y="6"/>
                </a:lnTo>
                <a:lnTo>
                  <a:pt x="151" y="4"/>
                </a:lnTo>
                <a:lnTo>
                  <a:pt x="147" y="2"/>
                </a:lnTo>
                <a:lnTo>
                  <a:pt x="144" y="0"/>
                </a:lnTo>
                <a:lnTo>
                  <a:pt x="136" y="0"/>
                </a:lnTo>
                <a:lnTo>
                  <a:pt x="132" y="2"/>
                </a:lnTo>
                <a:lnTo>
                  <a:pt x="130" y="4"/>
                </a:lnTo>
                <a:lnTo>
                  <a:pt x="122" y="12"/>
                </a:lnTo>
                <a:lnTo>
                  <a:pt x="115" y="19"/>
                </a:lnTo>
                <a:lnTo>
                  <a:pt x="113" y="19"/>
                </a:lnTo>
                <a:lnTo>
                  <a:pt x="109" y="27"/>
                </a:lnTo>
                <a:lnTo>
                  <a:pt x="109" y="37"/>
                </a:lnTo>
                <a:lnTo>
                  <a:pt x="121" y="37"/>
                </a:lnTo>
                <a:lnTo>
                  <a:pt x="113" y="29"/>
                </a:lnTo>
                <a:lnTo>
                  <a:pt x="115" y="29"/>
                </a:lnTo>
                <a:lnTo>
                  <a:pt x="107" y="37"/>
                </a:lnTo>
                <a:lnTo>
                  <a:pt x="105" y="37"/>
                </a:lnTo>
                <a:lnTo>
                  <a:pt x="103" y="42"/>
                </a:lnTo>
                <a:lnTo>
                  <a:pt x="94" y="73"/>
                </a:lnTo>
                <a:lnTo>
                  <a:pt x="103" y="75"/>
                </a:lnTo>
                <a:lnTo>
                  <a:pt x="94" y="71"/>
                </a:lnTo>
                <a:lnTo>
                  <a:pt x="86" y="89"/>
                </a:lnTo>
                <a:lnTo>
                  <a:pt x="86" y="90"/>
                </a:lnTo>
                <a:lnTo>
                  <a:pt x="78" y="121"/>
                </a:lnTo>
                <a:lnTo>
                  <a:pt x="76" y="123"/>
                </a:lnTo>
                <a:lnTo>
                  <a:pt x="76" y="140"/>
                </a:lnTo>
                <a:lnTo>
                  <a:pt x="88" y="140"/>
                </a:lnTo>
                <a:lnTo>
                  <a:pt x="78" y="138"/>
                </a:lnTo>
                <a:lnTo>
                  <a:pt x="71" y="169"/>
                </a:lnTo>
                <a:lnTo>
                  <a:pt x="63" y="210"/>
                </a:lnTo>
                <a:lnTo>
                  <a:pt x="55" y="242"/>
                </a:lnTo>
                <a:lnTo>
                  <a:pt x="48" y="290"/>
                </a:lnTo>
                <a:lnTo>
                  <a:pt x="57" y="292"/>
                </a:lnTo>
                <a:lnTo>
                  <a:pt x="48" y="290"/>
                </a:lnTo>
                <a:lnTo>
                  <a:pt x="38" y="329"/>
                </a:lnTo>
                <a:lnTo>
                  <a:pt x="38" y="331"/>
                </a:lnTo>
                <a:lnTo>
                  <a:pt x="30" y="388"/>
                </a:lnTo>
                <a:lnTo>
                  <a:pt x="40" y="388"/>
                </a:lnTo>
                <a:lnTo>
                  <a:pt x="30" y="386"/>
                </a:lnTo>
                <a:lnTo>
                  <a:pt x="23" y="434"/>
                </a:lnTo>
                <a:lnTo>
                  <a:pt x="23" y="436"/>
                </a:lnTo>
                <a:lnTo>
                  <a:pt x="15" y="492"/>
                </a:lnTo>
                <a:lnTo>
                  <a:pt x="7" y="555"/>
                </a:lnTo>
                <a:lnTo>
                  <a:pt x="17" y="555"/>
                </a:lnTo>
                <a:lnTo>
                  <a:pt x="7" y="553"/>
                </a:lnTo>
                <a:lnTo>
                  <a:pt x="0" y="586"/>
                </a:lnTo>
                <a:lnTo>
                  <a:pt x="21" y="590"/>
                </a:lnTo>
                <a:lnTo>
                  <a:pt x="28" y="557"/>
                </a:lnTo>
                <a:lnTo>
                  <a:pt x="36" y="494"/>
                </a:lnTo>
                <a:lnTo>
                  <a:pt x="44" y="438"/>
                </a:lnTo>
                <a:lnTo>
                  <a:pt x="32" y="436"/>
                </a:lnTo>
                <a:lnTo>
                  <a:pt x="44" y="438"/>
                </a:lnTo>
                <a:lnTo>
                  <a:pt x="51" y="390"/>
                </a:lnTo>
                <a:lnTo>
                  <a:pt x="59" y="332"/>
                </a:lnTo>
                <a:lnTo>
                  <a:pt x="48" y="331"/>
                </a:lnTo>
                <a:lnTo>
                  <a:pt x="59" y="334"/>
                </a:lnTo>
                <a:lnTo>
                  <a:pt x="69" y="296"/>
                </a:lnTo>
                <a:lnTo>
                  <a:pt x="69" y="294"/>
                </a:lnTo>
                <a:lnTo>
                  <a:pt x="76" y="246"/>
                </a:lnTo>
                <a:lnTo>
                  <a:pt x="84" y="213"/>
                </a:lnTo>
                <a:lnTo>
                  <a:pt x="92" y="173"/>
                </a:lnTo>
                <a:lnTo>
                  <a:pt x="80" y="171"/>
                </a:lnTo>
                <a:lnTo>
                  <a:pt x="92" y="175"/>
                </a:lnTo>
                <a:lnTo>
                  <a:pt x="99" y="144"/>
                </a:lnTo>
                <a:lnTo>
                  <a:pt x="99" y="140"/>
                </a:lnTo>
                <a:lnTo>
                  <a:pt x="99" y="123"/>
                </a:lnTo>
                <a:lnTo>
                  <a:pt x="88" y="123"/>
                </a:lnTo>
                <a:lnTo>
                  <a:pt x="99" y="127"/>
                </a:lnTo>
                <a:lnTo>
                  <a:pt x="107" y="96"/>
                </a:lnTo>
                <a:lnTo>
                  <a:pt x="96" y="92"/>
                </a:lnTo>
                <a:lnTo>
                  <a:pt x="105" y="98"/>
                </a:lnTo>
                <a:lnTo>
                  <a:pt x="113" y="81"/>
                </a:lnTo>
                <a:lnTo>
                  <a:pt x="115" y="75"/>
                </a:lnTo>
                <a:lnTo>
                  <a:pt x="115" y="79"/>
                </a:lnTo>
                <a:lnTo>
                  <a:pt x="124" y="48"/>
                </a:lnTo>
                <a:lnTo>
                  <a:pt x="113" y="44"/>
                </a:lnTo>
                <a:lnTo>
                  <a:pt x="121" y="54"/>
                </a:lnTo>
                <a:lnTo>
                  <a:pt x="128" y="46"/>
                </a:lnTo>
                <a:lnTo>
                  <a:pt x="128" y="44"/>
                </a:lnTo>
                <a:lnTo>
                  <a:pt x="132" y="37"/>
                </a:lnTo>
                <a:lnTo>
                  <a:pt x="132" y="27"/>
                </a:lnTo>
                <a:lnTo>
                  <a:pt x="121" y="27"/>
                </a:lnTo>
                <a:lnTo>
                  <a:pt x="128" y="37"/>
                </a:lnTo>
                <a:lnTo>
                  <a:pt x="136" y="29"/>
                </a:lnTo>
                <a:lnTo>
                  <a:pt x="144" y="21"/>
                </a:lnTo>
                <a:lnTo>
                  <a:pt x="136" y="23"/>
                </a:lnTo>
                <a:lnTo>
                  <a:pt x="140" y="21"/>
                </a:lnTo>
                <a:lnTo>
                  <a:pt x="136" y="12"/>
                </a:lnTo>
                <a:lnTo>
                  <a:pt x="136" y="23"/>
                </a:lnTo>
                <a:lnTo>
                  <a:pt x="144" y="23"/>
                </a:lnTo>
                <a:lnTo>
                  <a:pt x="136" y="19"/>
                </a:lnTo>
                <a:lnTo>
                  <a:pt x="140" y="21"/>
                </a:lnTo>
                <a:lnTo>
                  <a:pt x="144" y="12"/>
                </a:lnTo>
                <a:lnTo>
                  <a:pt x="136" y="18"/>
                </a:lnTo>
                <a:lnTo>
                  <a:pt x="144" y="33"/>
                </a:lnTo>
                <a:lnTo>
                  <a:pt x="151" y="27"/>
                </a:lnTo>
                <a:lnTo>
                  <a:pt x="142" y="31"/>
                </a:lnTo>
                <a:lnTo>
                  <a:pt x="151" y="56"/>
                </a:lnTo>
                <a:lnTo>
                  <a:pt x="161" y="52"/>
                </a:lnTo>
                <a:lnTo>
                  <a:pt x="149" y="52"/>
                </a:lnTo>
                <a:lnTo>
                  <a:pt x="149" y="60"/>
                </a:lnTo>
                <a:lnTo>
                  <a:pt x="151" y="64"/>
                </a:lnTo>
                <a:lnTo>
                  <a:pt x="159" y="89"/>
                </a:lnTo>
                <a:lnTo>
                  <a:pt x="169" y="85"/>
                </a:lnTo>
                <a:lnTo>
                  <a:pt x="157" y="85"/>
                </a:lnTo>
                <a:lnTo>
                  <a:pt x="157" y="100"/>
                </a:lnTo>
                <a:lnTo>
                  <a:pt x="159" y="104"/>
                </a:lnTo>
                <a:lnTo>
                  <a:pt x="167" y="135"/>
                </a:lnTo>
                <a:lnTo>
                  <a:pt x="176" y="131"/>
                </a:lnTo>
                <a:lnTo>
                  <a:pt x="165" y="131"/>
                </a:lnTo>
                <a:lnTo>
                  <a:pt x="165" y="156"/>
                </a:lnTo>
                <a:lnTo>
                  <a:pt x="167" y="158"/>
                </a:lnTo>
                <a:lnTo>
                  <a:pt x="174" y="198"/>
                </a:lnTo>
                <a:lnTo>
                  <a:pt x="184" y="196"/>
                </a:lnTo>
                <a:lnTo>
                  <a:pt x="172" y="196"/>
                </a:lnTo>
                <a:lnTo>
                  <a:pt x="172" y="227"/>
                </a:lnTo>
                <a:lnTo>
                  <a:pt x="174" y="229"/>
                </a:lnTo>
                <a:lnTo>
                  <a:pt x="182" y="277"/>
                </a:lnTo>
                <a:lnTo>
                  <a:pt x="192" y="275"/>
                </a:lnTo>
                <a:lnTo>
                  <a:pt x="180" y="275"/>
                </a:lnTo>
                <a:lnTo>
                  <a:pt x="180" y="323"/>
                </a:lnTo>
                <a:lnTo>
                  <a:pt x="180" y="340"/>
                </a:lnTo>
                <a:lnTo>
                  <a:pt x="180" y="379"/>
                </a:lnTo>
                <a:lnTo>
                  <a:pt x="180" y="380"/>
                </a:lnTo>
                <a:lnTo>
                  <a:pt x="188" y="486"/>
                </a:lnTo>
                <a:lnTo>
                  <a:pt x="190" y="486"/>
                </a:lnTo>
                <a:lnTo>
                  <a:pt x="199" y="572"/>
                </a:lnTo>
                <a:lnTo>
                  <a:pt x="207" y="645"/>
                </a:lnTo>
                <a:lnTo>
                  <a:pt x="217" y="644"/>
                </a:lnTo>
                <a:lnTo>
                  <a:pt x="205" y="645"/>
                </a:lnTo>
                <a:lnTo>
                  <a:pt x="213" y="724"/>
                </a:lnTo>
                <a:lnTo>
                  <a:pt x="215" y="724"/>
                </a:lnTo>
                <a:lnTo>
                  <a:pt x="230" y="797"/>
                </a:lnTo>
                <a:lnTo>
                  <a:pt x="245" y="876"/>
                </a:lnTo>
                <a:lnTo>
                  <a:pt x="245" y="878"/>
                </a:lnTo>
                <a:lnTo>
                  <a:pt x="263" y="951"/>
                </a:lnTo>
                <a:lnTo>
                  <a:pt x="278" y="1006"/>
                </a:lnTo>
                <a:lnTo>
                  <a:pt x="301" y="1078"/>
                </a:lnTo>
                <a:lnTo>
                  <a:pt x="318" y="1126"/>
                </a:lnTo>
                <a:lnTo>
                  <a:pt x="341" y="1181"/>
                </a:lnTo>
                <a:lnTo>
                  <a:pt x="343" y="1185"/>
                </a:lnTo>
                <a:lnTo>
                  <a:pt x="368" y="1233"/>
                </a:lnTo>
                <a:lnTo>
                  <a:pt x="399" y="1289"/>
                </a:lnTo>
                <a:lnTo>
                  <a:pt x="399" y="1291"/>
                </a:lnTo>
                <a:lnTo>
                  <a:pt x="424" y="1323"/>
                </a:lnTo>
                <a:lnTo>
                  <a:pt x="432" y="1314"/>
                </a:lnTo>
                <a:lnTo>
                  <a:pt x="424" y="1321"/>
                </a:lnTo>
                <a:lnTo>
                  <a:pt x="455" y="1369"/>
                </a:lnTo>
                <a:lnTo>
                  <a:pt x="457" y="1371"/>
                </a:lnTo>
                <a:lnTo>
                  <a:pt x="474" y="1387"/>
                </a:lnTo>
                <a:lnTo>
                  <a:pt x="480" y="1377"/>
                </a:lnTo>
                <a:lnTo>
                  <a:pt x="468" y="1377"/>
                </a:lnTo>
                <a:lnTo>
                  <a:pt x="468" y="1385"/>
                </a:lnTo>
                <a:lnTo>
                  <a:pt x="472" y="1392"/>
                </a:lnTo>
                <a:lnTo>
                  <a:pt x="474" y="1394"/>
                </a:lnTo>
                <a:lnTo>
                  <a:pt x="497" y="1412"/>
                </a:lnTo>
                <a:lnTo>
                  <a:pt x="503" y="1402"/>
                </a:lnTo>
                <a:lnTo>
                  <a:pt x="497" y="1412"/>
                </a:lnTo>
                <a:lnTo>
                  <a:pt x="522" y="1435"/>
                </a:lnTo>
                <a:lnTo>
                  <a:pt x="545" y="1452"/>
                </a:lnTo>
                <a:lnTo>
                  <a:pt x="570" y="1467"/>
                </a:lnTo>
                <a:lnTo>
                  <a:pt x="572" y="1469"/>
                </a:lnTo>
                <a:lnTo>
                  <a:pt x="603" y="1485"/>
                </a:lnTo>
                <a:lnTo>
                  <a:pt x="606" y="1473"/>
                </a:lnTo>
                <a:lnTo>
                  <a:pt x="601" y="1483"/>
                </a:lnTo>
                <a:lnTo>
                  <a:pt x="633" y="1500"/>
                </a:lnTo>
                <a:lnTo>
                  <a:pt x="635" y="1502"/>
                </a:lnTo>
                <a:lnTo>
                  <a:pt x="668" y="1517"/>
                </a:lnTo>
                <a:lnTo>
                  <a:pt x="706" y="1533"/>
                </a:lnTo>
                <a:lnTo>
                  <a:pt x="747" y="1550"/>
                </a:lnTo>
                <a:lnTo>
                  <a:pt x="787" y="1565"/>
                </a:lnTo>
                <a:lnTo>
                  <a:pt x="827" y="1581"/>
                </a:lnTo>
                <a:lnTo>
                  <a:pt x="829" y="1581"/>
                </a:lnTo>
                <a:lnTo>
                  <a:pt x="870" y="1588"/>
                </a:lnTo>
                <a:lnTo>
                  <a:pt x="872" y="1577"/>
                </a:lnTo>
                <a:lnTo>
                  <a:pt x="868" y="1588"/>
                </a:lnTo>
                <a:lnTo>
                  <a:pt x="916" y="1604"/>
                </a:lnTo>
                <a:lnTo>
                  <a:pt x="918" y="1604"/>
                </a:lnTo>
                <a:lnTo>
                  <a:pt x="981" y="1621"/>
                </a:lnTo>
                <a:lnTo>
                  <a:pt x="1037" y="1636"/>
                </a:lnTo>
                <a:lnTo>
                  <a:pt x="1085" y="1644"/>
                </a:lnTo>
                <a:lnTo>
                  <a:pt x="1087" y="1633"/>
                </a:lnTo>
                <a:lnTo>
                  <a:pt x="1085" y="1644"/>
                </a:lnTo>
                <a:lnTo>
                  <a:pt x="1148" y="1661"/>
                </a:lnTo>
                <a:lnTo>
                  <a:pt x="1211" y="1677"/>
                </a:lnTo>
                <a:lnTo>
                  <a:pt x="1213" y="1677"/>
                </a:lnTo>
                <a:lnTo>
                  <a:pt x="1269" y="1684"/>
                </a:lnTo>
                <a:lnTo>
                  <a:pt x="1269" y="1673"/>
                </a:lnTo>
                <a:lnTo>
                  <a:pt x="1267" y="1684"/>
                </a:lnTo>
                <a:lnTo>
                  <a:pt x="1348" y="1700"/>
                </a:lnTo>
                <a:lnTo>
                  <a:pt x="1411" y="1709"/>
                </a:lnTo>
                <a:lnTo>
                  <a:pt x="1492" y="1725"/>
                </a:lnTo>
                <a:lnTo>
                  <a:pt x="1494" y="1725"/>
                </a:lnTo>
                <a:lnTo>
                  <a:pt x="1557" y="1732"/>
                </a:lnTo>
                <a:lnTo>
                  <a:pt x="1557" y="1721"/>
                </a:lnTo>
                <a:lnTo>
                  <a:pt x="1555" y="1732"/>
                </a:lnTo>
                <a:lnTo>
                  <a:pt x="1644" y="1748"/>
                </a:lnTo>
                <a:lnTo>
                  <a:pt x="1645" y="1748"/>
                </a:lnTo>
                <a:lnTo>
                  <a:pt x="1724" y="1757"/>
                </a:lnTo>
                <a:lnTo>
                  <a:pt x="1797" y="1765"/>
                </a:lnTo>
                <a:lnTo>
                  <a:pt x="1797" y="1753"/>
                </a:lnTo>
                <a:lnTo>
                  <a:pt x="1795" y="1765"/>
                </a:lnTo>
                <a:lnTo>
                  <a:pt x="1891" y="1780"/>
                </a:lnTo>
                <a:lnTo>
                  <a:pt x="1893" y="1780"/>
                </a:lnTo>
                <a:lnTo>
                  <a:pt x="1980" y="1788"/>
                </a:lnTo>
                <a:lnTo>
                  <a:pt x="2068" y="1796"/>
                </a:lnTo>
                <a:lnTo>
                  <a:pt x="2156" y="1803"/>
                </a:lnTo>
                <a:lnTo>
                  <a:pt x="2252" y="1813"/>
                </a:lnTo>
                <a:lnTo>
                  <a:pt x="2308" y="1821"/>
                </a:lnTo>
                <a:close/>
              </a:path>
            </a:pathLst>
          </a:custGeom>
          <a:solidFill>
            <a:srgbClr val="0000FF"/>
          </a:solidFill>
          <a:ln w="38100">
            <a:solidFill>
              <a:srgbClr val="0000FF"/>
            </a:solidFill>
            <a:round/>
            <a:headEnd/>
            <a:tailEnd/>
          </a:ln>
        </p:spPr>
        <p:txBody>
          <a:bodyPr/>
          <a:lstStyle/>
          <a:p>
            <a:endParaRPr lang="en-US"/>
          </a:p>
        </p:txBody>
      </p:sp>
      <p:sp>
        <p:nvSpPr>
          <p:cNvPr id="163873" name="Text Box 136"/>
          <p:cNvSpPr txBox="1">
            <a:spLocks noChangeArrowheads="1"/>
          </p:cNvSpPr>
          <p:nvPr/>
        </p:nvSpPr>
        <p:spPr bwMode="auto">
          <a:xfrm>
            <a:off x="3878263" y="3190875"/>
            <a:ext cx="1751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2000">
                <a:latin typeface="Arial" charset="0"/>
              </a:rPr>
              <a:t>Encouraging, </a:t>
            </a:r>
          </a:p>
          <a:p>
            <a:pPr algn="ctr"/>
            <a:r>
              <a:rPr lang="en-US" sz="2000">
                <a:latin typeface="Arial" charset="0"/>
              </a:rPr>
              <a:t>Admonishing</a:t>
            </a:r>
            <a:endParaRPr lang="en-US" sz="1800">
              <a:latin typeface="Arial" charset="0"/>
            </a:endParaRPr>
          </a:p>
        </p:txBody>
      </p:sp>
      <p:sp>
        <p:nvSpPr>
          <p:cNvPr id="163874" name="Text Box 137"/>
          <p:cNvSpPr txBox="1">
            <a:spLocks noChangeArrowheads="1"/>
          </p:cNvSpPr>
          <p:nvPr/>
        </p:nvSpPr>
        <p:spPr bwMode="auto">
          <a:xfrm>
            <a:off x="4132263" y="3917950"/>
            <a:ext cx="1214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2000">
                <a:latin typeface="Arial" charset="0"/>
              </a:rPr>
              <a:t>Anxious,</a:t>
            </a:r>
          </a:p>
          <a:p>
            <a:pPr algn="ctr"/>
            <a:r>
              <a:rPr lang="en-US" sz="2000">
                <a:latin typeface="Arial" charset="0"/>
              </a:rPr>
              <a:t>Insincere</a:t>
            </a:r>
            <a:endParaRPr lang="en-US" sz="1800">
              <a:latin typeface="Arial" charset="0"/>
            </a:endParaRPr>
          </a:p>
        </p:txBody>
      </p:sp>
      <p:sp>
        <p:nvSpPr>
          <p:cNvPr id="163875" name="Text Box 138"/>
          <p:cNvSpPr txBox="1">
            <a:spLocks noChangeArrowheads="1"/>
          </p:cNvSpPr>
          <p:nvPr/>
        </p:nvSpPr>
        <p:spPr bwMode="auto">
          <a:xfrm>
            <a:off x="4081463" y="4527550"/>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2000">
                <a:latin typeface="Arial" charset="0"/>
              </a:rPr>
              <a:t>Critical,</a:t>
            </a:r>
          </a:p>
          <a:p>
            <a:pPr algn="ctr"/>
            <a:r>
              <a:rPr lang="en-US" sz="2000">
                <a:latin typeface="Arial" charset="0"/>
              </a:rPr>
              <a:t>Destructive</a:t>
            </a:r>
            <a:endParaRPr lang="en-US" sz="1800">
              <a:latin typeface="Arial" charset="0"/>
            </a:endParaRPr>
          </a:p>
        </p:txBody>
      </p:sp>
      <p:sp>
        <p:nvSpPr>
          <p:cNvPr id="163876" name="Line 139"/>
          <p:cNvSpPr>
            <a:spLocks noChangeShapeType="1"/>
          </p:cNvSpPr>
          <p:nvPr/>
        </p:nvSpPr>
        <p:spPr bwMode="auto">
          <a:xfrm>
            <a:off x="2225675" y="1527175"/>
            <a:ext cx="29162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3877" name="Group 140"/>
          <p:cNvGrpSpPr>
            <a:grpSpLocks/>
          </p:cNvGrpSpPr>
          <p:nvPr/>
        </p:nvGrpSpPr>
        <p:grpSpPr bwMode="auto">
          <a:xfrm>
            <a:off x="5895975" y="4008438"/>
            <a:ext cx="3138488" cy="1441450"/>
            <a:chOff x="3363" y="2283"/>
            <a:chExt cx="1977" cy="908"/>
          </a:xfrm>
        </p:grpSpPr>
        <p:sp>
          <p:nvSpPr>
            <p:cNvPr id="163893" name="AutoShape 141"/>
            <p:cNvSpPr>
              <a:spLocks/>
            </p:cNvSpPr>
            <p:nvPr/>
          </p:nvSpPr>
          <p:spPr bwMode="auto">
            <a:xfrm>
              <a:off x="3363" y="2283"/>
              <a:ext cx="240" cy="908"/>
            </a:xfrm>
            <a:prstGeom prst="rightBrace">
              <a:avLst>
                <a:gd name="adj1" fmla="val 31528"/>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94" name="Text Box 142"/>
            <p:cNvSpPr txBox="1">
              <a:spLocks noChangeArrowheads="1"/>
            </p:cNvSpPr>
            <p:nvPr/>
          </p:nvSpPr>
          <p:spPr bwMode="auto">
            <a:xfrm>
              <a:off x="3706" y="2297"/>
              <a:ext cx="1634" cy="82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2000">
                  <a:latin typeface="Arial" charset="0"/>
                </a:rPr>
                <a:t>Interpersonal style is</a:t>
              </a:r>
            </a:p>
            <a:p>
              <a:r>
                <a:rPr lang="en-US" sz="2000">
                  <a:latin typeface="Arial" charset="0"/>
                </a:rPr>
                <a:t>dominant factor with  </a:t>
              </a:r>
            </a:p>
            <a:p>
              <a:r>
                <a:rPr lang="en-US" sz="2000">
                  <a:latin typeface="Arial" charset="0"/>
                </a:rPr>
                <a:t>5X leverage on</a:t>
              </a:r>
            </a:p>
            <a:p>
              <a:r>
                <a:rPr lang="en-US" sz="2000">
                  <a:latin typeface="Arial" charset="0"/>
                </a:rPr>
                <a:t>achievement</a:t>
              </a:r>
            </a:p>
          </p:txBody>
        </p:sp>
      </p:grpSp>
      <p:grpSp>
        <p:nvGrpSpPr>
          <p:cNvPr id="163878" name="Group 143"/>
          <p:cNvGrpSpPr>
            <a:grpSpLocks/>
          </p:cNvGrpSpPr>
          <p:nvPr/>
        </p:nvGrpSpPr>
        <p:grpSpPr bwMode="auto">
          <a:xfrm>
            <a:off x="5884863" y="1681163"/>
            <a:ext cx="2116137" cy="2290762"/>
            <a:chOff x="3308" y="799"/>
            <a:chExt cx="1333" cy="1443"/>
          </a:xfrm>
        </p:grpSpPr>
        <p:sp>
          <p:nvSpPr>
            <p:cNvPr id="163891" name="AutoShape 144"/>
            <p:cNvSpPr>
              <a:spLocks/>
            </p:cNvSpPr>
            <p:nvPr/>
          </p:nvSpPr>
          <p:spPr bwMode="auto">
            <a:xfrm>
              <a:off x="3308" y="799"/>
              <a:ext cx="320" cy="1443"/>
            </a:xfrm>
            <a:prstGeom prst="rightBrace">
              <a:avLst>
                <a:gd name="adj1" fmla="val 37578"/>
                <a:gd name="adj2" fmla="val 4006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92" name="Text Box 145"/>
            <p:cNvSpPr txBox="1">
              <a:spLocks noChangeArrowheads="1"/>
            </p:cNvSpPr>
            <p:nvPr/>
          </p:nvSpPr>
          <p:spPr bwMode="auto">
            <a:xfrm>
              <a:off x="3706" y="869"/>
              <a:ext cx="935"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2000">
                  <a:latin typeface="Arial" charset="0"/>
                </a:rPr>
                <a:t>Unexplored</a:t>
              </a:r>
            </a:p>
            <a:p>
              <a:r>
                <a:rPr lang="en-US" sz="2000">
                  <a:latin typeface="Arial" charset="0"/>
                </a:rPr>
                <a:t>Territory</a:t>
              </a:r>
            </a:p>
            <a:p>
              <a:r>
                <a:rPr lang="en-US" sz="2000">
                  <a:latin typeface="Arial" charset="0"/>
                </a:rPr>
                <a:t>of the </a:t>
              </a:r>
            </a:p>
            <a:p>
              <a:r>
                <a:rPr lang="en-US" sz="2000">
                  <a:latin typeface="Arial" charset="0"/>
                </a:rPr>
                <a:t>Intelligent</a:t>
              </a:r>
            </a:p>
            <a:p>
              <a:r>
                <a:rPr lang="en-US" sz="2000">
                  <a:latin typeface="Arial" charset="0"/>
                </a:rPr>
                <a:t>Enterprise</a:t>
              </a:r>
            </a:p>
          </p:txBody>
        </p:sp>
      </p:grpSp>
      <p:sp>
        <p:nvSpPr>
          <p:cNvPr id="163879" name="Rectangle 146"/>
          <p:cNvSpPr>
            <a:spLocks noChangeArrowheads="1"/>
          </p:cNvSpPr>
          <p:nvPr/>
        </p:nvSpPr>
        <p:spPr bwMode="auto">
          <a:xfrm rot="-5400000">
            <a:off x="-461962" y="3429000"/>
            <a:ext cx="3117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400" b="1"/>
              <a:t>Percent Achievement</a:t>
            </a:r>
            <a:endParaRPr lang="en-US" sz="2400"/>
          </a:p>
        </p:txBody>
      </p:sp>
      <p:sp>
        <p:nvSpPr>
          <p:cNvPr id="163880" name="Line 147"/>
          <p:cNvSpPr>
            <a:spLocks noChangeShapeType="1"/>
          </p:cNvSpPr>
          <p:nvPr/>
        </p:nvSpPr>
        <p:spPr bwMode="auto">
          <a:xfrm>
            <a:off x="1892300" y="5375275"/>
            <a:ext cx="3495675" cy="0"/>
          </a:xfrm>
          <a:prstGeom prst="line">
            <a:avLst/>
          </a:prstGeom>
          <a:noFill/>
          <a:ln w="381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881" name="Line 148"/>
          <p:cNvSpPr>
            <a:spLocks noChangeShapeType="1"/>
          </p:cNvSpPr>
          <p:nvPr/>
        </p:nvSpPr>
        <p:spPr bwMode="auto">
          <a:xfrm flipV="1">
            <a:off x="1890713" y="1479550"/>
            <a:ext cx="0" cy="3895725"/>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Rectangle 149"/>
          <p:cNvSpPr>
            <a:spLocks noGrp="1" noChangeArrowheads="1"/>
          </p:cNvSpPr>
          <p:nvPr>
            <p:ph type="title"/>
          </p:nvPr>
        </p:nvSpPr>
        <p:spPr>
          <a:xfrm>
            <a:off x="912813" y="152400"/>
            <a:ext cx="7326312" cy="1066800"/>
          </a:xfrm>
          <a:ln>
            <a:solidFill>
              <a:srgbClr val="FF0000"/>
            </a:solidFill>
          </a:ln>
        </p:spPr>
        <p:txBody>
          <a:bodyPr rtlCol="0">
            <a:normAutofit/>
          </a:bodyPr>
          <a:lstStyle/>
          <a:p>
            <a:pPr eaLnBrk="1" fontAlgn="auto" hangingPunct="1">
              <a:spcAft>
                <a:spcPts val="0"/>
              </a:spcAft>
              <a:defRPr/>
            </a:pPr>
            <a:r>
              <a:rPr lang="en-US" sz="3600" dirty="0" smtClean="0">
                <a:solidFill>
                  <a:srgbClr val="FF0000"/>
                </a:solidFill>
                <a:effectLst>
                  <a:outerShdw blurRad="38100" dist="38100" dir="2700000" algn="tl">
                    <a:srgbClr val="DDDDDD"/>
                  </a:outerShdw>
                </a:effectLst>
                <a:latin typeface="Calibri" charset="0"/>
              </a:rPr>
              <a:t>Objective </a:t>
            </a:r>
            <a:r>
              <a:rPr lang="en-US" sz="3600" dirty="0">
                <a:solidFill>
                  <a:srgbClr val="FF0000"/>
                </a:solidFill>
                <a:effectLst>
                  <a:outerShdw blurRad="38100" dist="38100" dir="2700000" algn="tl">
                    <a:srgbClr val="DDDDDD"/>
                  </a:outerShdw>
                </a:effectLst>
                <a:latin typeface="Calibri" charset="0"/>
              </a:rPr>
              <a:t>vs. Team Player?</a:t>
            </a:r>
            <a:br>
              <a:rPr lang="en-US" sz="3600" dirty="0">
                <a:solidFill>
                  <a:srgbClr val="FF0000"/>
                </a:solidFill>
                <a:effectLst>
                  <a:outerShdw blurRad="38100" dist="38100" dir="2700000" algn="tl">
                    <a:srgbClr val="DDDDDD"/>
                  </a:outerShdw>
                </a:effectLst>
                <a:latin typeface="Calibri" charset="0"/>
              </a:rPr>
            </a:br>
            <a:r>
              <a:rPr lang="en-US" sz="2400" dirty="0">
                <a:solidFill>
                  <a:srgbClr val="FF0000"/>
                </a:solidFill>
                <a:effectLst>
                  <a:outerShdw blurRad="38100" dist="38100" dir="2700000" algn="tl">
                    <a:srgbClr val="DDDDDD"/>
                  </a:outerShdw>
                </a:effectLst>
                <a:latin typeface="Calibri" charset="0"/>
              </a:rPr>
              <a:t>(highly simplified)</a:t>
            </a:r>
          </a:p>
        </p:txBody>
      </p:sp>
      <p:grpSp>
        <p:nvGrpSpPr>
          <p:cNvPr id="163883" name="Group 132"/>
          <p:cNvGrpSpPr>
            <a:grpSpLocks/>
          </p:cNvGrpSpPr>
          <p:nvPr/>
        </p:nvGrpSpPr>
        <p:grpSpPr bwMode="auto">
          <a:xfrm>
            <a:off x="2551113" y="1709738"/>
            <a:ext cx="3187700" cy="3665537"/>
            <a:chOff x="1430" y="768"/>
            <a:chExt cx="2414" cy="2688"/>
          </a:xfrm>
        </p:grpSpPr>
        <p:sp>
          <p:nvSpPr>
            <p:cNvPr id="163888" name="Line 133"/>
            <p:cNvSpPr>
              <a:spLocks noChangeShapeType="1"/>
            </p:cNvSpPr>
            <p:nvPr/>
          </p:nvSpPr>
          <p:spPr bwMode="auto">
            <a:xfrm>
              <a:off x="1440" y="768"/>
              <a:ext cx="0" cy="268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889" name="Line 134"/>
            <p:cNvSpPr>
              <a:spLocks noChangeShapeType="1"/>
            </p:cNvSpPr>
            <p:nvPr/>
          </p:nvSpPr>
          <p:spPr bwMode="auto">
            <a:xfrm>
              <a:off x="1440" y="1584"/>
              <a:ext cx="288" cy="0"/>
            </a:xfrm>
            <a:prstGeom prst="line">
              <a:avLst/>
            </a:prstGeom>
            <a:noFill/>
            <a:ln w="76200">
              <a:solidFill>
                <a:srgbClr val="FF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890" name="Text Box 135"/>
            <p:cNvSpPr txBox="1">
              <a:spLocks noChangeArrowheads="1"/>
            </p:cNvSpPr>
            <p:nvPr/>
          </p:nvSpPr>
          <p:spPr bwMode="auto">
            <a:xfrm>
              <a:off x="1430" y="1385"/>
              <a:ext cx="24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2000">
                  <a:latin typeface="Arial" charset="0"/>
                </a:rPr>
                <a:t>Workgroup Efficiency Limit</a:t>
              </a:r>
            </a:p>
          </p:txBody>
        </p:sp>
      </p:grpSp>
      <p:sp>
        <p:nvSpPr>
          <p:cNvPr id="163884" name="TextBox 150"/>
          <p:cNvSpPr txBox="1">
            <a:spLocks noChangeArrowheads="1"/>
          </p:cNvSpPr>
          <p:nvPr/>
        </p:nvSpPr>
        <p:spPr bwMode="auto">
          <a:xfrm>
            <a:off x="646113" y="6180138"/>
            <a:ext cx="5159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latin typeface="Arial" charset="0"/>
              </a:rPr>
              <a:t>Adapted from Amity and Enmity, R. Starkermann</a:t>
            </a:r>
          </a:p>
        </p:txBody>
      </p:sp>
      <p:sp>
        <p:nvSpPr>
          <p:cNvPr id="163885" name="Slide Number Placeholder 15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CA4FCB0-E909-D643-A8BC-0B06083D7C03}" type="slidenum">
              <a:rPr lang="en-US">
                <a:solidFill>
                  <a:srgbClr val="898989"/>
                </a:solidFill>
                <a:latin typeface="Arial" charset="0"/>
              </a:rPr>
              <a:pPr eaLnBrk="1" fontAlgn="base" hangingPunct="1">
                <a:spcBef>
                  <a:spcPct val="0"/>
                </a:spcBef>
                <a:spcAft>
                  <a:spcPct val="0"/>
                </a:spcAft>
              </a:pPr>
              <a:t>11</a:t>
            </a:fld>
            <a:endParaRPr lang="en-US">
              <a:solidFill>
                <a:srgbClr val="898989"/>
              </a:solidFill>
              <a:latin typeface="Arial" charset="0"/>
            </a:endParaRPr>
          </a:p>
        </p:txBody>
      </p:sp>
      <p:sp>
        <p:nvSpPr>
          <p:cNvPr id="2" name="Date Placeholder 1"/>
          <p:cNvSpPr>
            <a:spLocks noGrp="1"/>
          </p:cNvSpPr>
          <p:nvPr>
            <p:ph type="dt" sz="quarter" idx="10"/>
          </p:nvPr>
        </p:nvSpPr>
        <p:spPr/>
        <p:txBody>
          <a:bodyPr/>
          <a:lstStyle/>
          <a:p>
            <a:pPr>
              <a:defRPr/>
            </a:pPr>
            <a:r>
              <a:rPr lang="en-US" smtClean="0"/>
              <a:t>10/9/17</a:t>
            </a:r>
            <a:endParaRPr lang="en-US"/>
          </a:p>
        </p:txBody>
      </p:sp>
      <p:sp>
        <p:nvSpPr>
          <p:cNvPr id="163887" name="TextBox 15"/>
          <p:cNvSpPr txBox="1">
            <a:spLocks noChangeArrowheads="1"/>
          </p:cNvSpPr>
          <p:nvPr/>
        </p:nvSpPr>
        <p:spPr bwMode="auto">
          <a:xfrm>
            <a:off x="2563813" y="6573838"/>
            <a:ext cx="4032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400">
                <a:latin typeface="Arial" charset="0"/>
              </a:rPr>
              <a:t>©jring7@gmail.com.  Attributed copies permitted</a:t>
            </a:r>
          </a:p>
        </p:txBody>
      </p:sp>
      <p:sp>
        <p:nvSpPr>
          <p:cNvPr id="3" name="Footer Placeholder 2"/>
          <p:cNvSpPr>
            <a:spLocks noGrp="1"/>
          </p:cNvSpPr>
          <p:nvPr>
            <p:ph type="ftr" sz="quarter" idx="11"/>
          </p:nvPr>
        </p:nvSpPr>
        <p:spPr/>
        <p:txBody>
          <a:bodyPr/>
          <a:lstStyle/>
          <a:p>
            <a:r>
              <a:rPr lang="en-US" smtClean="0"/>
              <a:t>jring7@gmail.com</a:t>
            </a:r>
            <a:endParaRPr lang="en-US"/>
          </a:p>
        </p:txBody>
      </p:sp>
    </p:spTree>
    <p:extLst>
      <p:ext uri="{BB962C8B-B14F-4D97-AF65-F5344CB8AC3E}">
        <p14:creationId xmlns:p14="http://schemas.microsoft.com/office/powerpoint/2010/main" val="1009257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89" name="Picture 3"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04800"/>
            <a:ext cx="6172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Line 4"/>
          <p:cNvSpPr>
            <a:spLocks noChangeShapeType="1"/>
          </p:cNvSpPr>
          <p:nvPr/>
        </p:nvSpPr>
        <p:spPr bwMode="auto">
          <a:xfrm>
            <a:off x="762000" y="4495800"/>
            <a:ext cx="73914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65891" name="Text Box 5"/>
          <p:cNvSpPr txBox="1">
            <a:spLocks noChangeArrowheads="1"/>
          </p:cNvSpPr>
          <p:nvPr/>
        </p:nvSpPr>
        <p:spPr bwMode="auto">
          <a:xfrm>
            <a:off x="869950" y="4438650"/>
            <a:ext cx="149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a:solidFill>
                  <a:srgbClr val="0000FF"/>
                </a:solidFill>
                <a:latin typeface="Arial" charset="0"/>
                <a:cs typeface="Arial" charset="0"/>
              </a:rPr>
              <a:t>Unconscious</a:t>
            </a:r>
          </a:p>
        </p:txBody>
      </p:sp>
      <p:sp>
        <p:nvSpPr>
          <p:cNvPr id="165892" name="Text Box 6"/>
          <p:cNvSpPr txBox="1">
            <a:spLocks noChangeArrowheads="1"/>
          </p:cNvSpPr>
          <p:nvPr/>
        </p:nvSpPr>
        <p:spPr bwMode="auto">
          <a:xfrm>
            <a:off x="1035050" y="41656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a:solidFill>
                  <a:srgbClr val="0000FF"/>
                </a:solidFill>
                <a:latin typeface="Arial" charset="0"/>
                <a:cs typeface="Arial" charset="0"/>
              </a:rPr>
              <a:t>Conscious</a:t>
            </a:r>
          </a:p>
        </p:txBody>
      </p:sp>
      <p:sp>
        <p:nvSpPr>
          <p:cNvPr id="165893" name="Text Box 7"/>
          <p:cNvSpPr txBox="1">
            <a:spLocks noChangeArrowheads="1"/>
          </p:cNvSpPr>
          <p:nvPr/>
        </p:nvSpPr>
        <p:spPr bwMode="auto">
          <a:xfrm>
            <a:off x="4337050" y="228600"/>
            <a:ext cx="229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a:solidFill>
                  <a:srgbClr val="A50021"/>
                </a:solidFill>
                <a:latin typeface="Arial" charset="0"/>
                <a:cs typeface="Arial" charset="0"/>
              </a:rPr>
              <a:t>Self realization goals</a:t>
            </a:r>
          </a:p>
        </p:txBody>
      </p:sp>
      <p:sp>
        <p:nvSpPr>
          <p:cNvPr id="165894" name="Line 8"/>
          <p:cNvSpPr>
            <a:spLocks noChangeShapeType="1"/>
          </p:cNvSpPr>
          <p:nvPr/>
        </p:nvSpPr>
        <p:spPr bwMode="auto">
          <a:xfrm flipH="1">
            <a:off x="4191000" y="609600"/>
            <a:ext cx="1143000" cy="152400"/>
          </a:xfrm>
          <a:prstGeom prst="line">
            <a:avLst/>
          </a:prstGeom>
          <a:noFill/>
          <a:ln w="19050">
            <a:solidFill>
              <a:srgbClr val="A5002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5" name="Line 9"/>
          <p:cNvSpPr>
            <a:spLocks noChangeShapeType="1"/>
          </p:cNvSpPr>
          <p:nvPr/>
        </p:nvSpPr>
        <p:spPr bwMode="auto">
          <a:xfrm>
            <a:off x="5334000" y="609600"/>
            <a:ext cx="1524000" cy="152400"/>
          </a:xfrm>
          <a:prstGeom prst="line">
            <a:avLst/>
          </a:prstGeom>
          <a:noFill/>
          <a:ln w="19050">
            <a:solidFill>
              <a:srgbClr val="A5002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6" name="Text Box 10"/>
          <p:cNvSpPr txBox="1">
            <a:spLocks noChangeArrowheads="1"/>
          </p:cNvSpPr>
          <p:nvPr/>
        </p:nvSpPr>
        <p:spPr bwMode="auto">
          <a:xfrm>
            <a:off x="4724400" y="92868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a:solidFill>
                  <a:srgbClr val="A50021"/>
                </a:solidFill>
                <a:latin typeface="Arial" charset="0"/>
                <a:cs typeface="Arial" charset="0"/>
              </a:rPr>
              <a:t>Will Powers</a:t>
            </a:r>
          </a:p>
        </p:txBody>
      </p:sp>
      <p:sp>
        <p:nvSpPr>
          <p:cNvPr id="165897" name="Line 11"/>
          <p:cNvSpPr>
            <a:spLocks noChangeShapeType="1"/>
          </p:cNvSpPr>
          <p:nvPr/>
        </p:nvSpPr>
        <p:spPr bwMode="auto">
          <a:xfrm flipH="1">
            <a:off x="4267200" y="1295400"/>
            <a:ext cx="1219200" cy="304800"/>
          </a:xfrm>
          <a:prstGeom prst="line">
            <a:avLst/>
          </a:prstGeom>
          <a:noFill/>
          <a:ln w="19050">
            <a:solidFill>
              <a:srgbClr val="A5002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8" name="Line 12"/>
          <p:cNvSpPr>
            <a:spLocks noChangeShapeType="1"/>
          </p:cNvSpPr>
          <p:nvPr/>
        </p:nvSpPr>
        <p:spPr bwMode="auto">
          <a:xfrm>
            <a:off x="5410200" y="1295400"/>
            <a:ext cx="1371600" cy="304800"/>
          </a:xfrm>
          <a:prstGeom prst="line">
            <a:avLst/>
          </a:prstGeom>
          <a:noFill/>
          <a:ln w="19050">
            <a:solidFill>
              <a:srgbClr val="A5002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9" name="Text Box 13"/>
          <p:cNvSpPr txBox="1">
            <a:spLocks noChangeArrowheads="1"/>
          </p:cNvSpPr>
          <p:nvPr/>
        </p:nvSpPr>
        <p:spPr bwMode="auto">
          <a:xfrm>
            <a:off x="1219200" y="3657600"/>
            <a:ext cx="147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a:solidFill>
                  <a:srgbClr val="A50021"/>
                </a:solidFill>
                <a:latin typeface="Arial" charset="0"/>
                <a:cs typeface="Arial" charset="0"/>
              </a:rPr>
              <a:t>disturbances</a:t>
            </a:r>
          </a:p>
        </p:txBody>
      </p:sp>
      <p:sp>
        <p:nvSpPr>
          <p:cNvPr id="165900" name="Rectangle 14"/>
          <p:cNvSpPr>
            <a:spLocks noChangeArrowheads="1"/>
          </p:cNvSpPr>
          <p:nvPr/>
        </p:nvSpPr>
        <p:spPr bwMode="auto">
          <a:xfrm>
            <a:off x="457200" y="5140325"/>
            <a:ext cx="2232025" cy="11080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r>
              <a:rPr lang="en-US">
                <a:solidFill>
                  <a:schemeClr val="accent2"/>
                </a:solidFill>
                <a:cs typeface="Arial" charset="0"/>
              </a:rPr>
              <a:t> </a:t>
            </a:r>
            <a:r>
              <a:rPr lang="ja-JP" altLang="en-US">
                <a:solidFill>
                  <a:schemeClr val="accent2"/>
                </a:solidFill>
                <a:cs typeface="Arial" charset="0"/>
              </a:rPr>
              <a:t>“</a:t>
            </a:r>
            <a:r>
              <a:rPr lang="en-US" altLang="ja-JP">
                <a:solidFill>
                  <a:schemeClr val="accent2"/>
                </a:solidFill>
                <a:cs typeface="Arial" charset="0"/>
              </a:rPr>
              <a:t>Amity and Enmity</a:t>
            </a:r>
            <a:r>
              <a:rPr lang="ja-JP" altLang="en-US">
                <a:solidFill>
                  <a:schemeClr val="accent2"/>
                </a:solidFill>
                <a:cs typeface="Arial" charset="0"/>
              </a:rPr>
              <a:t>”</a:t>
            </a:r>
            <a:r>
              <a:rPr lang="en-US" altLang="ja-JP">
                <a:solidFill>
                  <a:schemeClr val="accent2"/>
                </a:solidFill>
                <a:cs typeface="Arial" charset="0"/>
              </a:rPr>
              <a:t> </a:t>
            </a:r>
          </a:p>
          <a:p>
            <a:pPr eaLnBrk="0" hangingPunct="0"/>
            <a:r>
              <a:rPr lang="en-US">
                <a:solidFill>
                  <a:schemeClr val="accent2"/>
                </a:solidFill>
                <a:cs typeface="Arial" charset="0"/>
              </a:rPr>
              <a:t> by R. Starkerman</a:t>
            </a:r>
          </a:p>
          <a:p>
            <a:pPr eaLnBrk="0" hangingPunct="0"/>
            <a:r>
              <a:rPr lang="en-US">
                <a:solidFill>
                  <a:schemeClr val="accent2"/>
                </a:solidFill>
                <a:cs typeface="Arial" charset="0"/>
              </a:rPr>
              <a:t> </a:t>
            </a:r>
            <a:r>
              <a:rPr lang="en-US">
                <a:solidFill>
                  <a:schemeClr val="accent2"/>
                </a:solidFill>
                <a:cs typeface="Arial" charset="0"/>
                <a:hlinkClick r:id="rId4"/>
              </a:rPr>
              <a:t>info@editions.ch</a:t>
            </a:r>
            <a:r>
              <a:rPr lang="en-US">
                <a:solidFill>
                  <a:schemeClr val="accent2"/>
                </a:solidFill>
                <a:cs typeface="Arial" charset="0"/>
              </a:rPr>
              <a:t> </a:t>
            </a:r>
          </a:p>
          <a:p>
            <a:pPr eaLnBrk="0" hangingPunct="0"/>
            <a:r>
              <a:rPr lang="en-US">
                <a:solidFill>
                  <a:schemeClr val="accent2"/>
                </a:solidFill>
                <a:cs typeface="Arial" charset="0"/>
              </a:rPr>
              <a:t> ISBN 3-908730-29-5 </a:t>
            </a:r>
          </a:p>
        </p:txBody>
      </p:sp>
      <p:sp>
        <p:nvSpPr>
          <p:cNvPr id="165901" name="Text Box 15"/>
          <p:cNvSpPr txBox="1">
            <a:spLocks noChangeArrowheads="1"/>
          </p:cNvSpPr>
          <p:nvPr/>
        </p:nvSpPr>
        <p:spPr bwMode="auto">
          <a:xfrm>
            <a:off x="5029200" y="6034088"/>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a:latin typeface="Arial" charset="0"/>
                <a:cs typeface="Arial" charset="0"/>
              </a:rPr>
              <a:t>Fig. V-9</a:t>
            </a:r>
          </a:p>
        </p:txBody>
      </p:sp>
      <p:sp>
        <p:nvSpPr>
          <p:cNvPr id="165902" name="Slide Number Placeholder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E7DB85D1-AFE1-0D4B-9E7B-77854B58DDC3}" type="slidenum">
              <a:rPr lang="en-US">
                <a:solidFill>
                  <a:srgbClr val="898989"/>
                </a:solidFill>
                <a:latin typeface="Arial" charset="0"/>
              </a:rPr>
              <a:pPr eaLnBrk="1" fontAlgn="base" hangingPunct="1">
                <a:spcBef>
                  <a:spcPct val="0"/>
                </a:spcBef>
                <a:spcAft>
                  <a:spcPct val="0"/>
                </a:spcAft>
              </a:pPr>
              <a:t>12</a:t>
            </a:fld>
            <a:endParaRPr lang="en-US">
              <a:solidFill>
                <a:srgbClr val="898989"/>
              </a:solidFill>
              <a:latin typeface="Arial" charset="0"/>
            </a:endParaRPr>
          </a:p>
        </p:txBody>
      </p:sp>
      <p:sp>
        <p:nvSpPr>
          <p:cNvPr id="2" name="Date Placeholder 1"/>
          <p:cNvSpPr>
            <a:spLocks noGrp="1"/>
          </p:cNvSpPr>
          <p:nvPr>
            <p:ph type="dt" sz="quarter" idx="10"/>
          </p:nvPr>
        </p:nvSpPr>
        <p:spPr/>
        <p:txBody>
          <a:bodyPr/>
          <a:lstStyle/>
          <a:p>
            <a:pPr>
              <a:defRPr/>
            </a:pPr>
            <a:r>
              <a:rPr lang="en-US" smtClean="0"/>
              <a:t>10/9/17</a:t>
            </a:r>
            <a:endParaRPr lang="en-US"/>
          </a:p>
        </p:txBody>
      </p:sp>
      <p:sp>
        <p:nvSpPr>
          <p:cNvPr id="165904" name="TextBox 15"/>
          <p:cNvSpPr txBox="1">
            <a:spLocks noChangeArrowheads="1"/>
          </p:cNvSpPr>
          <p:nvPr/>
        </p:nvSpPr>
        <p:spPr bwMode="auto">
          <a:xfrm>
            <a:off x="2563813" y="6573838"/>
            <a:ext cx="4032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400">
                <a:latin typeface="Arial" charset="0"/>
              </a:rPr>
              <a:t>©jring7@gmail.com.  Attributed copies permitted</a:t>
            </a:r>
          </a:p>
        </p:txBody>
      </p:sp>
      <p:sp>
        <p:nvSpPr>
          <p:cNvPr id="165905" name="Text Box 2"/>
          <p:cNvSpPr>
            <a:spLocks noGrp="1" noChangeArrowheads="1"/>
          </p:cNvSpPr>
          <p:nvPr>
            <p:ph type="title" idx="4294967295"/>
          </p:nvPr>
        </p:nvSpPr>
        <p:spPr>
          <a:xfrm>
            <a:off x="158750" y="274638"/>
            <a:ext cx="2590800" cy="2544762"/>
          </a:xfrm>
          <a:ln w="19050">
            <a:solidFill>
              <a:srgbClr val="FF0000"/>
            </a:solidFill>
            <a:miter lim="800000"/>
            <a:headEnd/>
            <a:tailEnd/>
          </a:ln>
        </p:spPr>
        <p:txBody>
          <a:bodyPr/>
          <a:lstStyle/>
          <a:p>
            <a:pPr eaLnBrk="1" hangingPunct="1"/>
            <a:r>
              <a:rPr lang="en-US" sz="3200">
                <a:solidFill>
                  <a:srgbClr val="FF0000"/>
                </a:solidFill>
                <a:latin typeface="Calibri" charset="0"/>
              </a:rPr>
              <a:t>Humans</a:t>
            </a:r>
            <a:r>
              <a:rPr lang="en-US" altLang="ja-JP" sz="3200">
                <a:solidFill>
                  <a:srgbClr val="FF0000"/>
                </a:solidFill>
                <a:latin typeface="Calibri" charset="0"/>
              </a:rPr>
              <a:t> Interaction</a:t>
            </a:r>
            <a:br>
              <a:rPr lang="en-US" altLang="ja-JP" sz="3200">
                <a:solidFill>
                  <a:srgbClr val="FF0000"/>
                </a:solidFill>
                <a:latin typeface="Calibri" charset="0"/>
              </a:rPr>
            </a:br>
            <a:r>
              <a:rPr lang="en-US" altLang="ja-JP" sz="3200">
                <a:solidFill>
                  <a:srgbClr val="FF0000"/>
                </a:solidFill>
                <a:latin typeface="Calibri" charset="0"/>
              </a:rPr>
              <a:t>Model</a:t>
            </a:r>
            <a:endParaRPr lang="en-US" sz="3200">
              <a:solidFill>
                <a:srgbClr val="FF0000"/>
              </a:solidFill>
              <a:latin typeface="Calibri" charset="0"/>
            </a:endParaRPr>
          </a:p>
        </p:txBody>
      </p:sp>
      <p:sp>
        <p:nvSpPr>
          <p:cNvPr id="3" name="Footer Placeholder 2"/>
          <p:cNvSpPr>
            <a:spLocks noGrp="1"/>
          </p:cNvSpPr>
          <p:nvPr>
            <p:ph type="ftr" sz="quarter" idx="11"/>
          </p:nvPr>
        </p:nvSpPr>
        <p:spPr/>
        <p:txBody>
          <a:bodyPr/>
          <a:lstStyle/>
          <a:p>
            <a:r>
              <a:rPr lang="en-US" smtClean="0"/>
              <a:t>jring7@gmail.com</a:t>
            </a:r>
            <a:endParaRPr lang="en-US"/>
          </a:p>
        </p:txBody>
      </p:sp>
    </p:spTree>
    <p:extLst>
      <p:ext uri="{BB962C8B-B14F-4D97-AF65-F5344CB8AC3E}">
        <p14:creationId xmlns:p14="http://schemas.microsoft.com/office/powerpoint/2010/main" val="35707534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25" y="165100"/>
            <a:ext cx="8775700" cy="857250"/>
          </a:xfrm>
          <a:ln w="28575" cap="flat" algn="ctr">
            <a:solidFill>
              <a:srgbClr val="FF093F"/>
            </a:solidFill>
            <a:round/>
            <a:headEnd type="none" w="med" len="med"/>
            <a:tailEnd type="none" w="med" len="med"/>
          </a:ln>
        </p:spPr>
        <p:txBody>
          <a:bodyPr rtlCol="0">
            <a:noAutofit/>
          </a:bodyPr>
          <a:lstStyle/>
          <a:p>
            <a:pPr eaLnBrk="1" fontAlgn="auto" hangingPunct="1">
              <a:spcAft>
                <a:spcPts val="0"/>
              </a:spcAft>
              <a:defRPr/>
            </a:pPr>
            <a:r>
              <a:rPr lang="en-US" sz="3600" dirty="0" smtClean="0">
                <a:solidFill>
                  <a:srgbClr val="FF0000"/>
                </a:solidFill>
                <a:effectLst>
                  <a:outerShdw blurRad="38100" dist="38100" dir="2700000" algn="tl">
                    <a:srgbClr val="DDDDDD"/>
                  </a:outerShdw>
                </a:effectLst>
                <a:latin typeface="Calibri" charset="0"/>
                <a:ea typeface="+mj-ea"/>
                <a:cs typeface="Arial" charset="0"/>
              </a:rPr>
              <a:t>Limits of System Adaptation</a:t>
            </a:r>
            <a:endParaRPr lang="en-US" sz="3600" dirty="0">
              <a:solidFill>
                <a:srgbClr val="FF0000"/>
              </a:solidFill>
              <a:effectLst>
                <a:outerShdw blurRad="38100" dist="38100" dir="2700000" algn="tl">
                  <a:srgbClr val="DDDDDD"/>
                </a:outerShdw>
              </a:effectLst>
              <a:latin typeface="Calibri" charset="0"/>
              <a:ea typeface="+mj-ea"/>
              <a:cs typeface="Arial" charset="0"/>
            </a:endParaRPr>
          </a:p>
        </p:txBody>
      </p:sp>
      <p:sp>
        <p:nvSpPr>
          <p:cNvPr id="52226" name="TextBox 3"/>
          <p:cNvSpPr txBox="1">
            <a:spLocks noChangeArrowheads="1"/>
          </p:cNvSpPr>
          <p:nvPr/>
        </p:nvSpPr>
        <p:spPr bwMode="auto">
          <a:xfrm>
            <a:off x="384175" y="3097213"/>
            <a:ext cx="838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a:solidFill>
                  <a:srgbClr val="FF0000"/>
                </a:solidFill>
              </a:rPr>
              <a:t>Within Conservation Laws</a:t>
            </a:r>
          </a:p>
          <a:p>
            <a:pPr algn="ctr" eaLnBrk="1" hangingPunct="1"/>
            <a:r>
              <a:rPr lang="nb-NO">
                <a:cs typeface="Times New Roman" charset="0"/>
              </a:rPr>
              <a:t>X, d(X)/dt, d</a:t>
            </a:r>
            <a:r>
              <a:rPr lang="nb-NO" baseline="30000">
                <a:cs typeface="Times New Roman" charset="0"/>
              </a:rPr>
              <a:t>2</a:t>
            </a:r>
            <a:r>
              <a:rPr lang="nb-NO">
                <a:cs typeface="Times New Roman" charset="0"/>
              </a:rPr>
              <a:t>(X)/dt</a:t>
            </a:r>
            <a:r>
              <a:rPr lang="nb-NO" baseline="30000">
                <a:cs typeface="Times New Roman" charset="0"/>
              </a:rPr>
              <a:t>2</a:t>
            </a:r>
            <a:endParaRPr lang="en-US" baseline="30000">
              <a:cs typeface="Times New Roman" charset="0"/>
            </a:endParaRPr>
          </a:p>
        </p:txBody>
      </p:sp>
      <p:sp>
        <p:nvSpPr>
          <p:cNvPr id="52227" name="Rectangle 5"/>
          <p:cNvSpPr>
            <a:spLocks noChangeArrowheads="1"/>
          </p:cNvSpPr>
          <p:nvPr/>
        </p:nvSpPr>
        <p:spPr bwMode="auto">
          <a:xfrm>
            <a:off x="720725" y="4033838"/>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lvl="1" indent="-165100">
              <a:buFontTx/>
              <a:buChar char="•"/>
            </a:pPr>
            <a:r>
              <a:rPr lang="en-US" sz="2400">
                <a:solidFill>
                  <a:srgbClr val="FF0000"/>
                </a:solidFill>
                <a:cs typeface="Times New Roman" charset="0"/>
              </a:rPr>
              <a:t>Thermodynamics:  </a:t>
            </a:r>
            <a:r>
              <a:rPr lang="en-US" sz="2400">
                <a:cs typeface="Times New Roman" charset="0"/>
              </a:rPr>
              <a:t>mass, momentum and energy</a:t>
            </a:r>
          </a:p>
          <a:p>
            <a:pPr marL="342900" lvl="1" indent="-165100">
              <a:buFontTx/>
              <a:buChar char="•"/>
            </a:pPr>
            <a:r>
              <a:rPr lang="en-US" sz="2400">
                <a:solidFill>
                  <a:srgbClr val="FF0000"/>
                </a:solidFill>
                <a:cs typeface="Times New Roman" charset="0"/>
              </a:rPr>
              <a:t>Informatics:	  </a:t>
            </a:r>
            <a:r>
              <a:rPr lang="en-US" sz="2400">
                <a:cs typeface="Times New Roman" charset="0"/>
              </a:rPr>
              <a:t>data, information and knowledge? </a:t>
            </a:r>
          </a:p>
          <a:p>
            <a:pPr marL="342900" lvl="1" indent="-165100">
              <a:buFontTx/>
              <a:buChar char="•"/>
            </a:pPr>
            <a:r>
              <a:rPr lang="en-US" sz="2400">
                <a:solidFill>
                  <a:srgbClr val="FF0000"/>
                </a:solidFill>
                <a:cs typeface="Times New Roman" charset="0"/>
              </a:rPr>
              <a:t>Teleonomics:  </a:t>
            </a:r>
            <a:r>
              <a:rPr lang="en-US" sz="2400">
                <a:cs typeface="Times New Roman" charset="0"/>
              </a:rPr>
              <a:t>skills, rate of learning, and rate of invention? </a:t>
            </a:r>
          </a:p>
          <a:p>
            <a:pPr marL="342900" lvl="1" indent="-165100">
              <a:buFontTx/>
              <a:buChar char="•"/>
            </a:pPr>
            <a:r>
              <a:rPr lang="en-US" sz="2400">
                <a:solidFill>
                  <a:srgbClr val="FF0000"/>
                </a:solidFill>
                <a:cs typeface="Times New Roman" charset="0"/>
              </a:rPr>
              <a:t>Human social dynamics:  </a:t>
            </a:r>
            <a:r>
              <a:rPr lang="en-US" sz="2400">
                <a:cs typeface="Times New Roman" charset="0"/>
              </a:rPr>
              <a:t>trust, enthusiasm, co-evolution?</a:t>
            </a:r>
          </a:p>
          <a:p>
            <a:pPr marL="342900" lvl="1" indent="-165100">
              <a:buFontTx/>
              <a:buChar char="•"/>
            </a:pPr>
            <a:r>
              <a:rPr lang="en-US" sz="2400">
                <a:solidFill>
                  <a:srgbClr val="FF0000"/>
                </a:solidFill>
                <a:cs typeface="Times New Roman" charset="0"/>
              </a:rPr>
              <a:t>Economic:  </a:t>
            </a:r>
            <a:r>
              <a:rPr lang="en-US" sz="2400">
                <a:cs typeface="Times New Roman" charset="0"/>
              </a:rPr>
              <a:t>Investment, ROI, Liquidity? </a:t>
            </a:r>
          </a:p>
          <a:p>
            <a:pPr marL="342900" lvl="1" indent="-165100">
              <a:buFontTx/>
              <a:buChar char="•"/>
            </a:pPr>
            <a:r>
              <a:rPr lang="en-US" sz="2400">
                <a:solidFill>
                  <a:srgbClr val="FF0000"/>
                </a:solidFill>
                <a:cs typeface="Times New Roman" charset="0"/>
              </a:rPr>
              <a:t>Ecology:  </a:t>
            </a:r>
            <a:r>
              <a:rPr lang="en-US" sz="2400">
                <a:cs typeface="Times New Roman" charset="0"/>
              </a:rPr>
              <a:t>Waste, Fads, Unintended Consequences?</a:t>
            </a:r>
          </a:p>
        </p:txBody>
      </p:sp>
      <p:sp>
        <p:nvSpPr>
          <p:cNvPr id="52228" name="TextBox 7"/>
          <p:cNvSpPr txBox="1">
            <a:spLocks noChangeArrowheads="1"/>
          </p:cNvSpPr>
          <p:nvPr/>
        </p:nvSpPr>
        <p:spPr bwMode="auto">
          <a:xfrm>
            <a:off x="2217738" y="1781175"/>
            <a:ext cx="6764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solidFill>
                  <a:srgbClr val="FF0000"/>
                </a:solidFill>
              </a:rPr>
              <a:t>Adjust: </a:t>
            </a:r>
            <a:r>
              <a:rPr lang="en-US"/>
              <a:t>Gradients on relationships</a:t>
            </a:r>
          </a:p>
          <a:p>
            <a:pPr eaLnBrk="1" hangingPunct="1"/>
            <a:r>
              <a:rPr lang="en-US">
                <a:solidFill>
                  <a:srgbClr val="FF0000"/>
                </a:solidFill>
              </a:rPr>
              <a:t>Arrange: </a:t>
            </a:r>
            <a:r>
              <a:rPr lang="en-US"/>
              <a:t>Pattern of relationships</a:t>
            </a:r>
          </a:p>
          <a:p>
            <a:pPr eaLnBrk="1" hangingPunct="1"/>
            <a:r>
              <a:rPr lang="en-US">
                <a:solidFill>
                  <a:srgbClr val="FF0000"/>
                </a:solidFill>
              </a:rPr>
              <a:t>Co-align: </a:t>
            </a:r>
            <a:r>
              <a:rPr lang="en-US"/>
              <a:t>Content of system with context constraints.</a:t>
            </a:r>
          </a:p>
        </p:txBody>
      </p:sp>
      <p:sp>
        <p:nvSpPr>
          <p:cNvPr id="8" name="Date Placeholder 7"/>
          <p:cNvSpPr>
            <a:spLocks noGrp="1"/>
          </p:cNvSpPr>
          <p:nvPr>
            <p:ph type="dt" sz="quarter" idx="10"/>
          </p:nvPr>
        </p:nvSpPr>
        <p:spPr>
          <a:xfrm>
            <a:off x="457200" y="6427788"/>
            <a:ext cx="812800" cy="293687"/>
          </a:xfrm>
        </p:spPr>
        <p:txBody>
          <a:bodyPr/>
          <a:lstStyle/>
          <a:p>
            <a:pPr>
              <a:defRPr/>
            </a:pPr>
            <a:r>
              <a:rPr lang="en-US" smtClean="0">
                <a:latin typeface="+mj-lt"/>
              </a:rPr>
              <a:t>10/9/17</a:t>
            </a:r>
            <a:endParaRPr lang="en-US" dirty="0">
              <a:latin typeface="+mj-lt"/>
            </a:endParaRPr>
          </a:p>
        </p:txBody>
      </p:sp>
      <p:sp>
        <p:nvSpPr>
          <p:cNvPr id="52230"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4AEFD2E-ADF8-B947-9E77-CF1BDA9D6D40}" type="slidenum">
              <a:rPr lang="en-US">
                <a:solidFill>
                  <a:srgbClr val="898989"/>
                </a:solidFill>
              </a:rPr>
              <a:pPr eaLnBrk="1" fontAlgn="base" hangingPunct="1">
                <a:spcBef>
                  <a:spcPct val="0"/>
                </a:spcBef>
                <a:spcAft>
                  <a:spcPct val="0"/>
                </a:spcAft>
              </a:pPr>
              <a:t>13</a:t>
            </a:fld>
            <a:endParaRPr lang="en-US">
              <a:solidFill>
                <a:srgbClr val="898989"/>
              </a:solidFill>
            </a:endParaRPr>
          </a:p>
        </p:txBody>
      </p:sp>
      <p:sp>
        <p:nvSpPr>
          <p:cNvPr id="52231" name="TextBox 10"/>
          <p:cNvSpPr txBox="1">
            <a:spLocks noChangeArrowheads="1"/>
          </p:cNvSpPr>
          <p:nvPr/>
        </p:nvSpPr>
        <p:spPr bwMode="auto">
          <a:xfrm>
            <a:off x="2152964" y="1100138"/>
            <a:ext cx="488949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dirty="0">
                <a:solidFill>
                  <a:srgbClr val="FF0000"/>
                </a:solidFill>
              </a:rPr>
              <a:t>System </a:t>
            </a:r>
            <a:r>
              <a:rPr lang="en-US" sz="3200" dirty="0" smtClean="0">
                <a:solidFill>
                  <a:srgbClr val="FF0000"/>
                </a:solidFill>
              </a:rPr>
              <a:t>Evolution </a:t>
            </a:r>
            <a:r>
              <a:rPr lang="en-US" sz="3200" dirty="0">
                <a:solidFill>
                  <a:srgbClr val="FF0000"/>
                </a:solidFill>
              </a:rPr>
              <a:t>Options</a:t>
            </a:r>
            <a:endParaRPr lang="en-US" sz="3200" dirty="0">
              <a:latin typeface="Arial" charset="0"/>
            </a:endParaRPr>
          </a:p>
        </p:txBody>
      </p:sp>
      <p:sp>
        <p:nvSpPr>
          <p:cNvPr id="52232" name="TextBox 15"/>
          <p:cNvSpPr txBox="1">
            <a:spLocks noChangeArrowheads="1"/>
          </p:cNvSpPr>
          <p:nvPr/>
        </p:nvSpPr>
        <p:spPr bwMode="auto">
          <a:xfrm>
            <a:off x="2563813" y="6573838"/>
            <a:ext cx="4032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400">
                <a:latin typeface="Arial" charset="0"/>
              </a:rPr>
              <a:t>©jring7@gmail.com.  Attributed copies permitted</a:t>
            </a:r>
          </a:p>
        </p:txBody>
      </p:sp>
      <p:sp>
        <p:nvSpPr>
          <p:cNvPr id="3" name="Footer Placeholder 2"/>
          <p:cNvSpPr>
            <a:spLocks noGrp="1"/>
          </p:cNvSpPr>
          <p:nvPr>
            <p:ph type="ftr" sz="quarter" idx="11"/>
          </p:nvPr>
        </p:nvSpPr>
        <p:spPr/>
        <p:txBody>
          <a:bodyPr/>
          <a:lstStyle/>
          <a:p>
            <a:pPr>
              <a:defRPr/>
            </a:pPr>
            <a:r>
              <a:rPr lang="en-US"/>
              <a:t>jring7@gmail.com</a:t>
            </a:r>
          </a:p>
        </p:txBody>
      </p:sp>
    </p:spTree>
    <p:extLst>
      <p:ext uri="{BB962C8B-B14F-4D97-AF65-F5344CB8AC3E}">
        <p14:creationId xmlns:p14="http://schemas.microsoft.com/office/powerpoint/2010/main" val="39449805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304800"/>
            <a:ext cx="8229600" cy="838200"/>
          </a:xfrm>
          <a:ln w="28575" cap="flat" algn="ctr">
            <a:solidFill>
              <a:srgbClr val="FF093F"/>
            </a:solidFill>
            <a:round/>
            <a:headEnd type="none" w="med" len="med"/>
            <a:tailEnd type="none" w="med" len="med"/>
          </a:ln>
        </p:spPr>
        <p:txBody>
          <a:bodyPr rtlCol="0">
            <a:normAutofit/>
          </a:bodyPr>
          <a:lstStyle/>
          <a:p>
            <a:pPr eaLnBrk="1" fontAlgn="auto" hangingPunct="1">
              <a:spcAft>
                <a:spcPts val="0"/>
              </a:spcAft>
              <a:defRPr/>
            </a:pPr>
            <a:r>
              <a:rPr lang="en-US" sz="3600" dirty="0" smtClean="0">
                <a:solidFill>
                  <a:srgbClr val="FF0000"/>
                </a:solidFill>
                <a:effectLst>
                  <a:outerShdw blurRad="38100" dist="38100" dir="2700000" algn="tl">
                    <a:srgbClr val="000000">
                      <a:alpha val="43137"/>
                    </a:srgbClr>
                  </a:outerShdw>
                </a:effectLst>
                <a:latin typeface="Arial"/>
                <a:ea typeface="+mj-ea"/>
                <a:cs typeface="Arial"/>
              </a:rPr>
              <a:t>Angel(s) vs. Demons </a:t>
            </a:r>
            <a:endParaRPr lang="en-US" sz="3600" dirty="0">
              <a:solidFill>
                <a:srgbClr val="FF0000"/>
              </a:solidFill>
              <a:effectLst>
                <a:outerShdw blurRad="38100" dist="38100" dir="2700000" algn="tl">
                  <a:srgbClr val="000000">
                    <a:alpha val="43137"/>
                  </a:srgbClr>
                </a:outerShdw>
              </a:effectLst>
              <a:latin typeface="Arial"/>
              <a:ea typeface="+mj-ea"/>
              <a:cs typeface="Arial"/>
            </a:endParaRPr>
          </a:p>
        </p:txBody>
      </p:sp>
      <p:sp>
        <p:nvSpPr>
          <p:cNvPr id="56322" name="Rectangle 3"/>
          <p:cNvSpPr>
            <a:spLocks noGrp="1" noChangeArrowheads="1"/>
          </p:cNvSpPr>
          <p:nvPr>
            <p:ph idx="1"/>
          </p:nvPr>
        </p:nvSpPr>
        <p:spPr>
          <a:xfrm>
            <a:off x="457200" y="1371600"/>
            <a:ext cx="8229600" cy="4525963"/>
          </a:xfrm>
        </p:spPr>
        <p:txBody>
          <a:bodyPr/>
          <a:lstStyle/>
          <a:p>
            <a:pPr eaLnBrk="1" hangingPunct="1"/>
            <a:r>
              <a:rPr lang="en-US" sz="2400">
                <a:latin typeface="Calibri" charset="0"/>
              </a:rPr>
              <a:t>System behavior may be studied as a </a:t>
            </a:r>
            <a:r>
              <a:rPr lang="en-US" sz="2400" b="1">
                <a:latin typeface="Calibri" charset="0"/>
              </a:rPr>
              <a:t>game</a:t>
            </a:r>
            <a:r>
              <a:rPr lang="en-US" sz="2400">
                <a:latin typeface="Calibri" charset="0"/>
              </a:rPr>
              <a:t> between an</a:t>
            </a:r>
            <a:r>
              <a:rPr lang="en-US" sz="2400" b="1">
                <a:latin typeface="Calibri" charset="0"/>
              </a:rPr>
              <a:t> </a:t>
            </a:r>
            <a:r>
              <a:rPr lang="en-US" sz="2400" b="1">
                <a:solidFill>
                  <a:srgbClr val="224B50"/>
                </a:solidFill>
                <a:latin typeface="Calibri" charset="0"/>
              </a:rPr>
              <a:t>angel </a:t>
            </a:r>
            <a:r>
              <a:rPr lang="en-US" sz="2400">
                <a:latin typeface="Calibri" charset="0"/>
              </a:rPr>
              <a:t>and </a:t>
            </a:r>
            <a:r>
              <a:rPr lang="en-US" sz="2400">
                <a:solidFill>
                  <a:srgbClr val="FF0000"/>
                </a:solidFill>
                <a:latin typeface="Calibri" charset="0"/>
              </a:rPr>
              <a:t>demons</a:t>
            </a:r>
            <a:r>
              <a:rPr lang="en-US" sz="2400">
                <a:latin typeface="Calibri" charset="0"/>
              </a:rPr>
              <a:t> where the correct solution is the determination of the existence of a winning strategy for our champion: </a:t>
            </a:r>
            <a:r>
              <a:rPr lang="en-US" sz="2400">
                <a:solidFill>
                  <a:srgbClr val="0000FF"/>
                </a:solidFill>
                <a:latin typeface="Calibri" charset="0"/>
              </a:rPr>
              <a:t>the </a:t>
            </a:r>
            <a:r>
              <a:rPr lang="en-US" sz="2400" b="1">
                <a:solidFill>
                  <a:srgbClr val="0000FF"/>
                </a:solidFill>
                <a:latin typeface="Calibri" charset="0"/>
              </a:rPr>
              <a:t>angel.</a:t>
            </a:r>
          </a:p>
        </p:txBody>
      </p:sp>
      <p:pic>
        <p:nvPicPr>
          <p:cNvPr id="56323" name="Picture 4"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86200"/>
            <a:ext cx="246697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5"/>
          <p:cNvSpPr txBox="1">
            <a:spLocks noChangeArrowheads="1"/>
          </p:cNvSpPr>
          <p:nvPr/>
        </p:nvSpPr>
        <p:spPr bwMode="auto">
          <a:xfrm>
            <a:off x="4343400" y="3060700"/>
            <a:ext cx="4572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latin typeface="Arial" charset="0"/>
              </a:rPr>
              <a:t>The </a:t>
            </a:r>
            <a:r>
              <a:rPr lang="en-US" b="1">
                <a:solidFill>
                  <a:srgbClr val="FF0000"/>
                </a:solidFill>
                <a:latin typeface="Arial" charset="0"/>
              </a:rPr>
              <a:t>demon</a:t>
            </a:r>
            <a:r>
              <a:rPr lang="en-US">
                <a:latin typeface="Arial" charset="0"/>
              </a:rPr>
              <a:t> may react to all the </a:t>
            </a:r>
            <a:r>
              <a:rPr lang="en-US" b="1">
                <a:solidFill>
                  <a:srgbClr val="0000FF"/>
                </a:solidFill>
                <a:latin typeface="Arial" charset="0"/>
              </a:rPr>
              <a:t>angelic</a:t>
            </a:r>
            <a:r>
              <a:rPr lang="en-US" b="1">
                <a:solidFill>
                  <a:srgbClr val="00CC66"/>
                </a:solidFill>
                <a:latin typeface="Arial" charset="0"/>
              </a:rPr>
              <a:t> </a:t>
            </a:r>
            <a:r>
              <a:rPr lang="en-US">
                <a:latin typeface="Arial" charset="0"/>
              </a:rPr>
              <a:t>moves attempting all possible tricks to defeat the </a:t>
            </a:r>
            <a:r>
              <a:rPr lang="en-US" b="1">
                <a:solidFill>
                  <a:srgbClr val="0000FF"/>
                </a:solidFill>
                <a:latin typeface="Arial" charset="0"/>
              </a:rPr>
              <a:t>angel</a:t>
            </a:r>
            <a:r>
              <a:rPr lang="en-US">
                <a:solidFill>
                  <a:srgbClr val="0000FF"/>
                </a:solidFill>
                <a:latin typeface="Arial" charset="0"/>
              </a:rPr>
              <a:t>. </a:t>
            </a:r>
            <a:r>
              <a:rPr lang="en-US">
                <a:latin typeface="Arial" charset="0"/>
              </a:rPr>
              <a:t>That means the</a:t>
            </a:r>
            <a:r>
              <a:rPr lang="en-US">
                <a:solidFill>
                  <a:schemeClr val="accent2"/>
                </a:solidFill>
                <a:latin typeface="Arial" charset="0"/>
              </a:rPr>
              <a:t> </a:t>
            </a:r>
            <a:r>
              <a:rPr lang="en-US" b="1">
                <a:solidFill>
                  <a:srgbClr val="0000FF"/>
                </a:solidFill>
                <a:latin typeface="Arial" charset="0"/>
              </a:rPr>
              <a:t>angel</a:t>
            </a:r>
            <a:r>
              <a:rPr lang="en-US" b="1">
                <a:latin typeface="Arial" charset="0"/>
              </a:rPr>
              <a:t> </a:t>
            </a:r>
            <a:r>
              <a:rPr lang="en-US">
                <a:latin typeface="Arial" charset="0"/>
              </a:rPr>
              <a:t>must be able during the system lifetime to counter continuously any new </a:t>
            </a:r>
            <a:r>
              <a:rPr lang="en-US" b="1">
                <a:solidFill>
                  <a:srgbClr val="FF0000"/>
                </a:solidFill>
                <a:latin typeface="Arial" charset="0"/>
              </a:rPr>
              <a:t>demonic</a:t>
            </a:r>
            <a:r>
              <a:rPr lang="en-US">
                <a:solidFill>
                  <a:srgbClr val="FF0000"/>
                </a:solidFill>
                <a:latin typeface="Arial" charset="0"/>
              </a:rPr>
              <a:t> </a:t>
            </a:r>
            <a:r>
              <a:rPr lang="en-US">
                <a:latin typeface="Arial" charset="0"/>
              </a:rPr>
              <a:t>action: she must change her strategy in response to </a:t>
            </a:r>
            <a:r>
              <a:rPr lang="en-US" b="1">
                <a:solidFill>
                  <a:srgbClr val="FF0000"/>
                </a:solidFill>
                <a:latin typeface="Arial" charset="0"/>
              </a:rPr>
              <a:t>demonic</a:t>
            </a:r>
            <a:r>
              <a:rPr lang="en-US">
                <a:latin typeface="Arial" charset="0"/>
              </a:rPr>
              <a:t> actions</a:t>
            </a:r>
          </a:p>
        </p:txBody>
      </p:sp>
      <p:sp>
        <p:nvSpPr>
          <p:cNvPr id="56325" name="Line 6"/>
          <p:cNvSpPr>
            <a:spLocks noChangeShapeType="1"/>
          </p:cNvSpPr>
          <p:nvPr/>
        </p:nvSpPr>
        <p:spPr bwMode="auto">
          <a:xfrm flipH="1">
            <a:off x="2971800" y="3733800"/>
            <a:ext cx="914400" cy="3810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56326" name="Picture 8" descr="MPj044639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4953000"/>
            <a:ext cx="9572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9" descr="MCj0423848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3528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Line 10"/>
          <p:cNvSpPr>
            <a:spLocks noChangeShapeType="1"/>
          </p:cNvSpPr>
          <p:nvPr/>
        </p:nvSpPr>
        <p:spPr bwMode="auto">
          <a:xfrm flipH="1">
            <a:off x="2971800" y="5638800"/>
            <a:ext cx="762000" cy="30480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9" name="TextBox 14"/>
          <p:cNvSpPr txBox="1">
            <a:spLocks noChangeArrowheads="1"/>
          </p:cNvSpPr>
          <p:nvPr/>
        </p:nvSpPr>
        <p:spPr bwMode="auto">
          <a:xfrm>
            <a:off x="5403850" y="6550025"/>
            <a:ext cx="1362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400">
                <a:latin typeface="Arial" charset="0"/>
              </a:rPr>
              <a:t>OntoPIlot  LLC</a:t>
            </a:r>
          </a:p>
        </p:txBody>
      </p:sp>
      <p:sp>
        <p:nvSpPr>
          <p:cNvPr id="56330" name="TextBox 15"/>
          <p:cNvSpPr txBox="1">
            <a:spLocks noChangeArrowheads="1"/>
          </p:cNvSpPr>
          <p:nvPr/>
        </p:nvSpPr>
        <p:spPr bwMode="auto">
          <a:xfrm>
            <a:off x="1885950" y="6550025"/>
            <a:ext cx="982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400">
                <a:latin typeface="Arial" charset="0"/>
              </a:rPr>
              <a:t>3/31/2020</a:t>
            </a:r>
          </a:p>
        </p:txBody>
      </p:sp>
      <p:sp>
        <p:nvSpPr>
          <p:cNvPr id="2" name="Date Placeholder 1"/>
          <p:cNvSpPr>
            <a:spLocks noGrp="1"/>
          </p:cNvSpPr>
          <p:nvPr>
            <p:ph type="dt" sz="quarter" idx="10"/>
          </p:nvPr>
        </p:nvSpPr>
        <p:spPr/>
        <p:txBody>
          <a:bodyPr/>
          <a:lstStyle/>
          <a:p>
            <a:pPr>
              <a:defRPr/>
            </a:pPr>
            <a:r>
              <a:rPr lang="en-US" smtClean="0"/>
              <a:t>10/9/17</a:t>
            </a:r>
            <a:endParaRPr lang="en-US"/>
          </a:p>
        </p:txBody>
      </p:sp>
      <p:sp>
        <p:nvSpPr>
          <p:cNvPr id="3" name="Footer Placeholder 2"/>
          <p:cNvSpPr>
            <a:spLocks noGrp="1"/>
          </p:cNvSpPr>
          <p:nvPr>
            <p:ph type="ftr" sz="quarter" idx="11"/>
          </p:nvPr>
        </p:nvSpPr>
        <p:spPr/>
        <p:txBody>
          <a:bodyPr/>
          <a:lstStyle/>
          <a:p>
            <a:pPr>
              <a:defRPr/>
            </a:pPr>
            <a:r>
              <a:rPr lang="en-US"/>
              <a:t>jring7@gmail.com</a:t>
            </a:r>
          </a:p>
        </p:txBody>
      </p:sp>
      <p:sp>
        <p:nvSpPr>
          <p:cNvPr id="4" name="Slide Number Placeholder 3"/>
          <p:cNvSpPr>
            <a:spLocks noGrp="1"/>
          </p:cNvSpPr>
          <p:nvPr>
            <p:ph type="sldNum" sz="quarter" idx="12"/>
          </p:nvPr>
        </p:nvSpPr>
        <p:spPr/>
        <p:txBody>
          <a:bodyPr/>
          <a:lstStyle/>
          <a:p>
            <a:pPr>
              <a:defRPr/>
            </a:pPr>
            <a:fld id="{1DEA1C32-57F9-3F41-BF29-89C9A979D8F3}" type="slidenum">
              <a:rPr lang="en-US" sz="2400"/>
              <a:pPr>
                <a:defRPr/>
              </a:pPr>
              <a:t>14</a:t>
            </a:fld>
            <a:endParaRPr lang="en-US" sz="2400" dirty="0"/>
          </a:p>
        </p:txBody>
      </p:sp>
    </p:spTree>
    <p:extLst>
      <p:ext uri="{BB962C8B-B14F-4D97-AF65-F5344CB8AC3E}">
        <p14:creationId xmlns:p14="http://schemas.microsoft.com/office/powerpoint/2010/main" val="1908947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23825"/>
            <a:ext cx="8229600" cy="776288"/>
          </a:xfrm>
          <a:ln w="19050" cap="flat" algn="ctr">
            <a:solidFill>
              <a:srgbClr val="FF0000"/>
            </a:solidFill>
            <a:round/>
            <a:headEnd type="none" w="med" len="med"/>
            <a:tailEnd type="none" w="med" len="med"/>
          </a:ln>
        </p:spPr>
        <p:txBody>
          <a:bodyPr rtlCol="0">
            <a:normAutofit/>
          </a:bodyPr>
          <a:lstStyle/>
          <a:p>
            <a:pPr eaLnBrk="1" fontAlgn="auto" hangingPunct="1">
              <a:spcAft>
                <a:spcPts val="0"/>
              </a:spcAft>
              <a:defRPr/>
            </a:pPr>
            <a:r>
              <a:rPr lang="en-US" sz="3600" dirty="0" smtClean="0">
                <a:solidFill>
                  <a:srgbClr val="FF0000"/>
                </a:solidFill>
                <a:effectLst>
                  <a:outerShdw blurRad="38100" dist="38100" dir="2700000" algn="tl">
                    <a:srgbClr val="000000">
                      <a:alpha val="43137"/>
                    </a:srgbClr>
                  </a:outerShdw>
                </a:effectLst>
                <a:latin typeface="Arial"/>
                <a:ea typeface="+mj-ea"/>
                <a:cs typeface="Arial"/>
              </a:rPr>
              <a:t>Design Intent vs. Efficacy Estimation</a:t>
            </a:r>
          </a:p>
        </p:txBody>
      </p:sp>
      <p:sp>
        <p:nvSpPr>
          <p:cNvPr id="44034" name="TextBox 5"/>
          <p:cNvSpPr txBox="1">
            <a:spLocks noChangeArrowheads="1"/>
          </p:cNvSpPr>
          <p:nvPr/>
        </p:nvSpPr>
        <p:spPr bwMode="auto">
          <a:xfrm>
            <a:off x="393700" y="1121610"/>
            <a:ext cx="3238098" cy="526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b="1" dirty="0">
                <a:latin typeface="Arial" charset="0"/>
              </a:rPr>
              <a:t>This will work!</a:t>
            </a:r>
          </a:p>
          <a:p>
            <a:pPr eaLnBrk="1" hangingPunct="1"/>
            <a:r>
              <a:rPr lang="en-US" b="1" dirty="0">
                <a:latin typeface="Arial" charset="0"/>
              </a:rPr>
              <a:t>Build a theory:</a:t>
            </a:r>
          </a:p>
          <a:p>
            <a:pPr eaLnBrk="1" hangingPunct="1"/>
            <a:r>
              <a:rPr lang="en-US" sz="1800" dirty="0">
                <a:latin typeface="Arial" charset="0"/>
              </a:rPr>
              <a:t>Problematic </a:t>
            </a:r>
            <a:r>
              <a:rPr lang="en-US" sz="1800" dirty="0" smtClean="0">
                <a:latin typeface="Arial" charset="0"/>
              </a:rPr>
              <a:t>Situation</a:t>
            </a:r>
            <a:endParaRPr lang="en-US" sz="1800" dirty="0">
              <a:latin typeface="Arial" charset="0"/>
            </a:endParaRPr>
          </a:p>
          <a:p>
            <a:pPr eaLnBrk="1" hangingPunct="1"/>
            <a:r>
              <a:rPr lang="en-US" sz="1800" dirty="0">
                <a:latin typeface="Arial" charset="0"/>
              </a:rPr>
              <a:t>Desired Effects</a:t>
            </a:r>
          </a:p>
          <a:p>
            <a:pPr eaLnBrk="1" hangingPunct="1"/>
            <a:r>
              <a:rPr lang="en-US" sz="1800" dirty="0">
                <a:latin typeface="Arial" charset="0"/>
              </a:rPr>
              <a:t>Sufficient Capabilities</a:t>
            </a:r>
          </a:p>
          <a:p>
            <a:pPr eaLnBrk="1" hangingPunct="1"/>
            <a:r>
              <a:rPr lang="en-US" sz="1800" dirty="0">
                <a:latin typeface="Arial" charset="0"/>
              </a:rPr>
              <a:t>	</a:t>
            </a:r>
            <a:r>
              <a:rPr lang="en-US" sz="1800" dirty="0" err="1">
                <a:latin typeface="Arial" charset="0"/>
              </a:rPr>
              <a:t>Input/Output</a:t>
            </a:r>
            <a:endParaRPr lang="en-US" sz="1800" dirty="0">
              <a:latin typeface="Arial" charset="0"/>
            </a:endParaRPr>
          </a:p>
          <a:p>
            <a:pPr eaLnBrk="1" hangingPunct="1"/>
            <a:r>
              <a:rPr lang="en-US" sz="1800" dirty="0">
                <a:latin typeface="Arial" charset="0"/>
              </a:rPr>
              <a:t>	Performance</a:t>
            </a:r>
          </a:p>
          <a:p>
            <a:pPr eaLnBrk="1" hangingPunct="1"/>
            <a:r>
              <a:rPr lang="en-US" sz="1800" dirty="0">
                <a:latin typeface="Arial" charset="0"/>
              </a:rPr>
              <a:t>	Technology</a:t>
            </a:r>
          </a:p>
          <a:p>
            <a:pPr eaLnBrk="1" hangingPunct="1"/>
            <a:r>
              <a:rPr lang="en-US" sz="1800" dirty="0">
                <a:latin typeface="Arial" charset="0"/>
              </a:rPr>
              <a:t>	Cost</a:t>
            </a:r>
          </a:p>
          <a:p>
            <a:pPr eaLnBrk="1" hangingPunct="1"/>
            <a:r>
              <a:rPr lang="en-US" sz="1800" dirty="0">
                <a:latin typeface="Arial" charset="0"/>
              </a:rPr>
              <a:t>	</a:t>
            </a:r>
            <a:r>
              <a:rPr lang="en-US" sz="1800" dirty="0" smtClean="0">
                <a:latin typeface="Arial" charset="0"/>
              </a:rPr>
              <a:t>Tradeoff</a:t>
            </a:r>
            <a:endParaRPr lang="en-US" sz="1800" dirty="0">
              <a:latin typeface="Arial" charset="0"/>
            </a:endParaRPr>
          </a:p>
          <a:p>
            <a:pPr eaLnBrk="1" hangingPunct="1"/>
            <a:r>
              <a:rPr lang="en-US" sz="1800" dirty="0" smtClean="0">
                <a:latin typeface="Arial" charset="0"/>
              </a:rPr>
              <a:t>Measures </a:t>
            </a:r>
            <a:r>
              <a:rPr lang="en-US" sz="1800" dirty="0">
                <a:latin typeface="Arial" charset="0"/>
              </a:rPr>
              <a:t>of </a:t>
            </a:r>
            <a:r>
              <a:rPr lang="en-US" sz="1800" dirty="0" smtClean="0">
                <a:latin typeface="Arial" charset="0"/>
              </a:rPr>
              <a:t>Effect-</a:t>
            </a:r>
            <a:r>
              <a:rPr lang="en-US" sz="1800" dirty="0" err="1" smtClean="0">
                <a:latin typeface="Arial" charset="0"/>
              </a:rPr>
              <a:t>iveness</a:t>
            </a:r>
            <a:endParaRPr lang="en-US" sz="1800" dirty="0">
              <a:latin typeface="Arial" charset="0"/>
            </a:endParaRPr>
          </a:p>
          <a:p>
            <a:pPr eaLnBrk="1" hangingPunct="1"/>
            <a:r>
              <a:rPr lang="en-US" sz="1800" dirty="0">
                <a:latin typeface="Arial" charset="0"/>
              </a:rPr>
              <a:t>Functions and Features</a:t>
            </a:r>
          </a:p>
          <a:p>
            <a:pPr eaLnBrk="1" hangingPunct="1"/>
            <a:r>
              <a:rPr lang="en-US" sz="1800" dirty="0">
                <a:latin typeface="Arial" charset="0"/>
              </a:rPr>
              <a:t>Architecture</a:t>
            </a:r>
          </a:p>
          <a:p>
            <a:pPr eaLnBrk="1" hangingPunct="1"/>
            <a:r>
              <a:rPr lang="en-US" sz="1800" dirty="0">
                <a:latin typeface="Arial" charset="0"/>
              </a:rPr>
              <a:t>Components Make/Buy</a:t>
            </a:r>
          </a:p>
          <a:p>
            <a:pPr eaLnBrk="1" hangingPunct="1"/>
            <a:r>
              <a:rPr lang="en-US" sz="1800" dirty="0">
                <a:latin typeface="Arial" charset="0"/>
              </a:rPr>
              <a:t>User Initialization</a:t>
            </a:r>
          </a:p>
          <a:p>
            <a:pPr eaLnBrk="1" hangingPunct="1"/>
            <a:r>
              <a:rPr lang="en-US" sz="1800" dirty="0">
                <a:latin typeface="Arial" charset="0"/>
              </a:rPr>
              <a:t>Production Utilization</a:t>
            </a:r>
          </a:p>
          <a:p>
            <a:pPr eaLnBrk="1" hangingPunct="1"/>
            <a:r>
              <a:rPr lang="en-US" sz="1800" dirty="0">
                <a:latin typeface="Arial" charset="0"/>
              </a:rPr>
              <a:t>Deployment Jigs and Fixtures</a:t>
            </a:r>
          </a:p>
          <a:p>
            <a:pPr eaLnBrk="1" hangingPunct="1"/>
            <a:endParaRPr lang="en-US" sz="1800" dirty="0">
              <a:latin typeface="Arial" charset="0"/>
            </a:endParaRPr>
          </a:p>
        </p:txBody>
      </p:sp>
      <p:sp>
        <p:nvSpPr>
          <p:cNvPr id="22534" name="TextBox 7"/>
          <p:cNvSpPr txBox="1">
            <a:spLocks noChangeArrowheads="1"/>
          </p:cNvSpPr>
          <p:nvPr/>
        </p:nvSpPr>
        <p:spPr bwMode="auto">
          <a:xfrm>
            <a:off x="5867400" y="1273705"/>
            <a:ext cx="23780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b="1" dirty="0">
                <a:latin typeface="Arial" charset="0"/>
              </a:rPr>
              <a:t>Will this work? </a:t>
            </a:r>
          </a:p>
          <a:p>
            <a:pPr eaLnBrk="1" hangingPunct="1"/>
            <a:r>
              <a:rPr lang="en-US" b="1" dirty="0">
                <a:latin typeface="Arial" charset="0"/>
              </a:rPr>
              <a:t>Find the </a:t>
            </a:r>
            <a:r>
              <a:rPr lang="en-US" b="1" dirty="0" smtClean="0">
                <a:latin typeface="Arial" charset="0"/>
              </a:rPr>
              <a:t>limits:</a:t>
            </a:r>
            <a:endParaRPr lang="en-US" b="1" dirty="0">
              <a:latin typeface="Arial" charset="0"/>
            </a:endParaRPr>
          </a:p>
          <a:p>
            <a:pPr eaLnBrk="1" hangingPunct="1"/>
            <a:r>
              <a:rPr lang="en-US" sz="1800" dirty="0">
                <a:latin typeface="Arial" charset="0"/>
              </a:rPr>
              <a:t>Quality</a:t>
            </a:r>
          </a:p>
          <a:p>
            <a:pPr eaLnBrk="1" hangingPunct="1"/>
            <a:r>
              <a:rPr lang="en-US" sz="1800" dirty="0">
                <a:latin typeface="Arial" charset="0"/>
              </a:rPr>
              <a:t>	Estimate </a:t>
            </a:r>
            <a:r>
              <a:rPr lang="en-US" sz="1800" dirty="0" smtClean="0">
                <a:latin typeface="Arial" charset="0"/>
              </a:rPr>
              <a:t>Effects</a:t>
            </a:r>
            <a:endParaRPr lang="en-US" sz="1800" dirty="0">
              <a:latin typeface="Arial" charset="0"/>
            </a:endParaRPr>
          </a:p>
          <a:p>
            <a:pPr eaLnBrk="1" hangingPunct="1"/>
            <a:r>
              <a:rPr lang="en-US" sz="1800" dirty="0">
                <a:latin typeface="Arial" charset="0"/>
              </a:rPr>
              <a:t>	</a:t>
            </a:r>
            <a:r>
              <a:rPr lang="en-US" sz="1800" dirty="0" smtClean="0">
                <a:latin typeface="Arial" charset="0"/>
              </a:rPr>
              <a:t>Measure </a:t>
            </a:r>
            <a:r>
              <a:rPr lang="en-US" sz="1800" dirty="0">
                <a:latin typeface="Arial" charset="0"/>
              </a:rPr>
              <a:t>Effects</a:t>
            </a:r>
          </a:p>
          <a:p>
            <a:pPr eaLnBrk="1" hangingPunct="1"/>
            <a:r>
              <a:rPr lang="en-US" sz="1800" dirty="0">
                <a:latin typeface="Arial" charset="0"/>
              </a:rPr>
              <a:t>	Determine Limits</a:t>
            </a:r>
          </a:p>
          <a:p>
            <a:pPr eaLnBrk="1" hangingPunct="1"/>
            <a:r>
              <a:rPr lang="en-US" sz="1800" dirty="0">
                <a:latin typeface="Arial" charset="0"/>
              </a:rPr>
              <a:t>		Dynamic</a:t>
            </a:r>
          </a:p>
          <a:p>
            <a:pPr eaLnBrk="1" hangingPunct="1"/>
            <a:r>
              <a:rPr lang="en-US" sz="1800" dirty="0">
                <a:latin typeface="Arial" charset="0"/>
              </a:rPr>
              <a:t>		Integrity</a:t>
            </a:r>
          </a:p>
          <a:p>
            <a:pPr eaLnBrk="1" hangingPunct="1"/>
            <a:r>
              <a:rPr lang="en-US" sz="1800" dirty="0">
                <a:latin typeface="Arial" charset="0"/>
              </a:rPr>
              <a:t>Parsimony</a:t>
            </a:r>
          </a:p>
          <a:p>
            <a:pPr eaLnBrk="1" hangingPunct="1"/>
            <a:r>
              <a:rPr lang="en-US" sz="1800" dirty="0">
                <a:latin typeface="Arial" charset="0"/>
              </a:rPr>
              <a:t>	Simplify, 	Extend</a:t>
            </a:r>
          </a:p>
          <a:p>
            <a:pPr eaLnBrk="1" hangingPunct="1"/>
            <a:r>
              <a:rPr lang="en-US" sz="1800" dirty="0">
                <a:latin typeface="Arial" charset="0"/>
              </a:rPr>
              <a:t>Beauty</a:t>
            </a:r>
          </a:p>
        </p:txBody>
      </p:sp>
      <p:sp>
        <p:nvSpPr>
          <p:cNvPr id="2" name="Date Placeholder 1"/>
          <p:cNvSpPr>
            <a:spLocks noGrp="1"/>
          </p:cNvSpPr>
          <p:nvPr>
            <p:ph type="dt" sz="quarter" idx="10"/>
          </p:nvPr>
        </p:nvSpPr>
        <p:spPr/>
        <p:txBody>
          <a:bodyPr/>
          <a:lstStyle/>
          <a:p>
            <a:pPr>
              <a:defRPr/>
            </a:pPr>
            <a:r>
              <a:rPr lang="en-US" smtClean="0"/>
              <a:t>10/9/17</a:t>
            </a:r>
            <a:endParaRPr lang="en-US"/>
          </a:p>
        </p:txBody>
      </p:sp>
      <p:sp>
        <p:nvSpPr>
          <p:cNvPr id="3" name="Footer Placeholder 2"/>
          <p:cNvSpPr>
            <a:spLocks noGrp="1"/>
          </p:cNvSpPr>
          <p:nvPr>
            <p:ph type="ftr" sz="quarter" idx="11"/>
          </p:nvPr>
        </p:nvSpPr>
        <p:spPr/>
        <p:txBody>
          <a:bodyPr/>
          <a:lstStyle/>
          <a:p>
            <a:pPr>
              <a:defRPr/>
            </a:pPr>
            <a:r>
              <a:rPr lang="en-US"/>
              <a:t>jring7@gmail.com</a:t>
            </a:r>
          </a:p>
        </p:txBody>
      </p:sp>
      <p:sp>
        <p:nvSpPr>
          <p:cNvPr id="4" name="Slide Number Placeholder 3"/>
          <p:cNvSpPr>
            <a:spLocks noGrp="1"/>
          </p:cNvSpPr>
          <p:nvPr>
            <p:ph type="sldNum" sz="quarter" idx="12"/>
          </p:nvPr>
        </p:nvSpPr>
        <p:spPr/>
        <p:txBody>
          <a:bodyPr/>
          <a:lstStyle/>
          <a:p>
            <a:pPr>
              <a:defRPr/>
            </a:pPr>
            <a:fld id="{4E92FFCE-2AD6-C34F-AAAD-853D1E673921}" type="slidenum">
              <a:rPr lang="en-US" sz="2400"/>
              <a:pPr>
                <a:defRPr/>
              </a:pPr>
              <a:t>15</a:t>
            </a:fld>
            <a:endParaRPr lang="en-US" sz="2400" dirty="0"/>
          </a:p>
        </p:txBody>
      </p:sp>
      <p:sp>
        <p:nvSpPr>
          <p:cNvPr id="16392" name="TextBox 4"/>
          <p:cNvSpPr txBox="1">
            <a:spLocks noChangeArrowheads="1"/>
          </p:cNvSpPr>
          <p:nvPr/>
        </p:nvSpPr>
        <p:spPr bwMode="auto">
          <a:xfrm>
            <a:off x="3743325" y="4765754"/>
            <a:ext cx="46538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0000"/>
                </a:solidFill>
              </a:rPr>
              <a:t>MOE of </a:t>
            </a:r>
            <a:r>
              <a:rPr lang="en-US" sz="1800" dirty="0" smtClean="0">
                <a:solidFill>
                  <a:srgbClr val="FF0000"/>
                </a:solidFill>
              </a:rPr>
              <a:t>Efficacy Estimation and Measurement</a:t>
            </a:r>
            <a:endParaRPr lang="en-US" sz="1800" dirty="0">
              <a:solidFill>
                <a:srgbClr val="FF0000"/>
              </a:solidFill>
            </a:endParaRPr>
          </a:p>
          <a:p>
            <a:pPr eaLnBrk="1" hangingPunct="1"/>
            <a:r>
              <a:rPr lang="en-US" sz="1800" dirty="0">
                <a:solidFill>
                  <a:srgbClr val="FF0000"/>
                </a:solidFill>
              </a:rPr>
              <a:t>	Acuity, Accuracy, Cycle Time</a:t>
            </a:r>
          </a:p>
          <a:p>
            <a:pPr eaLnBrk="1" hangingPunct="1"/>
            <a:r>
              <a:rPr lang="en-US" sz="1800" dirty="0">
                <a:solidFill>
                  <a:srgbClr val="FF0000"/>
                </a:solidFill>
              </a:rPr>
              <a:t>	Distance from the action</a:t>
            </a:r>
          </a:p>
          <a:p>
            <a:pPr eaLnBrk="1" hangingPunct="1"/>
            <a:endParaRPr lang="en-US" sz="1800" dirty="0"/>
          </a:p>
        </p:txBody>
      </p:sp>
      <p:pic>
        <p:nvPicPr>
          <p:cNvPr id="11" name="Picture 3" descr="C:\My Documents\My Pictures\Janus_heads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556" y="2274332"/>
            <a:ext cx="2057400" cy="176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81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up)">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163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457200" y="274638"/>
            <a:ext cx="8229600" cy="855662"/>
          </a:xfrm>
          <a:ln w="28575">
            <a:solidFill>
              <a:srgbClr val="FF0000"/>
            </a:solidFill>
            <a:miter lim="800000"/>
            <a:headEnd/>
            <a:tailEnd/>
          </a:ln>
        </p:spPr>
        <p:txBody>
          <a:bodyPr/>
          <a:lstStyle/>
          <a:p>
            <a:pPr eaLnBrk="1" hangingPunct="1"/>
            <a:r>
              <a:rPr lang="en-US" sz="3600" dirty="0">
                <a:solidFill>
                  <a:srgbClr val="FF0000"/>
                </a:solidFill>
                <a:latin typeface="Calibri" charset="0"/>
              </a:rPr>
              <a:t> </a:t>
            </a:r>
            <a:r>
              <a:rPr lang="en-US" sz="3600">
                <a:solidFill>
                  <a:srgbClr val="FF0000"/>
                </a:solidFill>
                <a:latin typeface="Calibri" charset="0"/>
              </a:rPr>
              <a:t>Four </a:t>
            </a:r>
            <a:r>
              <a:rPr lang="en-US" sz="3600" smtClean="0">
                <a:solidFill>
                  <a:srgbClr val="FF0000"/>
                </a:solidFill>
                <a:latin typeface="Calibri" charset="0"/>
              </a:rPr>
              <a:t>Known Fallacies</a:t>
            </a:r>
            <a:endParaRPr lang="en-US" sz="3600" dirty="0">
              <a:solidFill>
                <a:srgbClr val="FF0000"/>
              </a:solidFill>
              <a:latin typeface="Calibri" charset="0"/>
            </a:endParaRPr>
          </a:p>
        </p:txBody>
      </p:sp>
      <p:sp>
        <p:nvSpPr>
          <p:cNvPr id="76802" name="TextBox 2"/>
          <p:cNvSpPr txBox="1">
            <a:spLocks noChangeArrowheads="1"/>
          </p:cNvSpPr>
          <p:nvPr/>
        </p:nvSpPr>
        <p:spPr bwMode="auto">
          <a:xfrm>
            <a:off x="3594100" y="24320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sz="1800"/>
          </a:p>
        </p:txBody>
      </p:sp>
      <p:sp>
        <p:nvSpPr>
          <p:cNvPr id="5" name="TextBox 4"/>
          <p:cNvSpPr txBox="1"/>
          <p:nvPr/>
        </p:nvSpPr>
        <p:spPr>
          <a:xfrm>
            <a:off x="735013" y="1634242"/>
            <a:ext cx="3729037" cy="1693863"/>
          </a:xfrm>
          <a:prstGeom prst="rect">
            <a:avLst/>
          </a:prstGeom>
          <a:noFill/>
        </p:spPr>
        <p:txBody>
          <a:bodyPr wrap="none">
            <a:spAutoFit/>
          </a:bodyPr>
          <a:lstStyle/>
          <a:p>
            <a:pPr marL="457200" indent="-457200" fontAlgn="auto">
              <a:spcBef>
                <a:spcPts val="0"/>
              </a:spcBef>
              <a:spcAft>
                <a:spcPts val="0"/>
              </a:spcAft>
              <a:buFont typeface="+mj-lt"/>
              <a:buAutoNum type="alphaUcPeriod"/>
              <a:defRPr/>
            </a:pPr>
            <a:r>
              <a:rPr lang="en-US" sz="2400" dirty="0">
                <a:solidFill>
                  <a:srgbClr val="FF0000"/>
                </a:solidFill>
                <a:latin typeface="+mn-lt"/>
                <a:ea typeface="+mn-ea"/>
                <a:cs typeface="+mn-cs"/>
              </a:rPr>
              <a:t>Simulation</a:t>
            </a:r>
          </a:p>
          <a:p>
            <a:pPr fontAlgn="auto">
              <a:spcBef>
                <a:spcPts val="0"/>
              </a:spcBef>
              <a:spcAft>
                <a:spcPts val="0"/>
              </a:spcAft>
              <a:defRPr/>
            </a:pPr>
            <a:r>
              <a:rPr lang="en-US" sz="2000" dirty="0">
                <a:latin typeface="+mn-lt"/>
                <a:ea typeface="+mn-ea"/>
                <a:cs typeface="+mn-cs"/>
              </a:rPr>
              <a:t>Use simulation to verify </a:t>
            </a:r>
          </a:p>
          <a:p>
            <a:pPr fontAlgn="auto">
              <a:spcBef>
                <a:spcPts val="0"/>
              </a:spcBef>
              <a:spcAft>
                <a:spcPts val="0"/>
              </a:spcAft>
              <a:defRPr/>
            </a:pPr>
            <a:r>
              <a:rPr lang="en-US" sz="2000" dirty="0">
                <a:latin typeface="+mn-lt"/>
                <a:ea typeface="+mn-ea"/>
                <a:cs typeface="+mn-cs"/>
              </a:rPr>
              <a:t>that you understand the problem, </a:t>
            </a:r>
          </a:p>
          <a:p>
            <a:pPr fontAlgn="auto">
              <a:spcBef>
                <a:spcPts val="0"/>
              </a:spcBef>
              <a:spcAft>
                <a:spcPts val="0"/>
              </a:spcAft>
              <a:defRPr/>
            </a:pPr>
            <a:r>
              <a:rPr lang="en-US" sz="2000" dirty="0">
                <a:latin typeface="+mn-lt"/>
                <a:ea typeface="+mn-ea"/>
                <a:cs typeface="+mn-cs"/>
              </a:rPr>
              <a:t>never to justify a design. </a:t>
            </a:r>
          </a:p>
          <a:p>
            <a:pPr fontAlgn="auto">
              <a:spcBef>
                <a:spcPts val="0"/>
              </a:spcBef>
              <a:spcAft>
                <a:spcPts val="0"/>
              </a:spcAft>
              <a:defRPr/>
            </a:pPr>
            <a:r>
              <a:rPr lang="en-US" sz="2000" dirty="0">
                <a:latin typeface="+mn-lt"/>
                <a:ea typeface="+mn-ea"/>
                <a:cs typeface="+mn-cs"/>
              </a:rPr>
              <a:t>– Prof. Jay Forrester</a:t>
            </a:r>
          </a:p>
        </p:txBody>
      </p:sp>
      <p:grpSp>
        <p:nvGrpSpPr>
          <p:cNvPr id="28676" name="Group 10"/>
          <p:cNvGrpSpPr>
            <a:grpSpLocks/>
          </p:cNvGrpSpPr>
          <p:nvPr/>
        </p:nvGrpSpPr>
        <p:grpSpPr bwMode="auto">
          <a:xfrm>
            <a:off x="4464050" y="3060700"/>
            <a:ext cx="4221163" cy="3282950"/>
            <a:chOff x="4818034" y="3378835"/>
            <a:chExt cx="4220077" cy="3282184"/>
          </a:xfrm>
        </p:grpSpPr>
        <p:pic>
          <p:nvPicPr>
            <p:cNvPr id="76810" name="Picture 4" descr="!cid_B4413D82ABE64340B4E3ECD982D6F933@OfficeD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034" y="3847634"/>
              <a:ext cx="4220077" cy="281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1" name="TextBox 9"/>
            <p:cNvSpPr txBox="1">
              <a:spLocks noChangeArrowheads="1"/>
            </p:cNvSpPr>
            <p:nvPr/>
          </p:nvSpPr>
          <p:spPr bwMode="auto">
            <a:xfrm>
              <a:off x="5966217" y="3378835"/>
              <a:ext cx="24416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Calibri" charset="0"/>
                <a:buAutoNum type="alphaUcPeriod" startAt="4"/>
              </a:pPr>
              <a:r>
                <a:rPr lang="en-US">
                  <a:solidFill>
                    <a:srgbClr val="FF0000"/>
                  </a:solidFill>
                </a:rPr>
                <a:t>Beware ReUse</a:t>
              </a:r>
            </a:p>
          </p:txBody>
        </p:sp>
      </p:grpSp>
      <p:sp>
        <p:nvSpPr>
          <p:cNvPr id="12" name="TextBox 11"/>
          <p:cNvSpPr txBox="1"/>
          <p:nvPr/>
        </p:nvSpPr>
        <p:spPr>
          <a:xfrm>
            <a:off x="612775" y="4114800"/>
            <a:ext cx="3386138" cy="1384300"/>
          </a:xfrm>
          <a:prstGeom prst="rect">
            <a:avLst/>
          </a:prstGeom>
          <a:noFill/>
        </p:spPr>
        <p:txBody>
          <a:bodyPr>
            <a:spAutoFit/>
          </a:bodyPr>
          <a:lstStyle/>
          <a:p>
            <a:pPr marL="457200" indent="-457200" fontAlgn="auto">
              <a:spcBef>
                <a:spcPts val="0"/>
              </a:spcBef>
              <a:spcAft>
                <a:spcPts val="0"/>
              </a:spcAft>
              <a:buFont typeface="+mj-lt"/>
              <a:buAutoNum type="alphaUcPeriod" startAt="3"/>
              <a:defRPr/>
            </a:pPr>
            <a:r>
              <a:rPr lang="en-US" sz="2400" dirty="0">
                <a:solidFill>
                  <a:srgbClr val="FF0000"/>
                </a:solidFill>
                <a:latin typeface="+mn-lt"/>
                <a:ea typeface="+mn-ea"/>
                <a:cs typeface="+mn-cs"/>
              </a:rPr>
              <a:t>Fidelity of Red Force </a:t>
            </a:r>
          </a:p>
          <a:p>
            <a:pPr marL="342900" indent="-342900" fontAlgn="auto">
              <a:spcBef>
                <a:spcPts val="0"/>
              </a:spcBef>
              <a:spcAft>
                <a:spcPts val="0"/>
              </a:spcAft>
              <a:buFont typeface="Wingdings" charset="2"/>
              <a:buChar char="ü"/>
              <a:defRPr/>
            </a:pPr>
            <a:r>
              <a:rPr lang="en-US" sz="2000" dirty="0">
                <a:latin typeface="+mn-lt"/>
                <a:ea typeface="+mn-ea"/>
                <a:cs typeface="+mn-cs"/>
              </a:rPr>
              <a:t>Represents Reality</a:t>
            </a:r>
          </a:p>
          <a:p>
            <a:pPr marL="342900" indent="-342900" fontAlgn="auto">
              <a:spcBef>
                <a:spcPts val="0"/>
              </a:spcBef>
              <a:spcAft>
                <a:spcPts val="0"/>
              </a:spcAft>
              <a:buFont typeface="Wingdings" charset="2"/>
              <a:buChar char="ü"/>
              <a:defRPr/>
            </a:pPr>
            <a:r>
              <a:rPr lang="en-US" sz="2000" dirty="0">
                <a:latin typeface="+mn-lt"/>
                <a:ea typeface="+mn-ea"/>
                <a:cs typeface="+mn-cs"/>
              </a:rPr>
              <a:t>KPP’s and TPM’s </a:t>
            </a:r>
            <a:r>
              <a:rPr lang="en-US" sz="2000" dirty="0" err="1">
                <a:latin typeface="+mn-lt"/>
                <a:ea typeface="+mn-ea"/>
                <a:cs typeface="+mn-cs"/>
              </a:rPr>
              <a:t>vs</a:t>
            </a:r>
            <a:r>
              <a:rPr lang="en-US" sz="2000" dirty="0">
                <a:latin typeface="+mn-lt"/>
                <a:ea typeface="+mn-ea"/>
                <a:cs typeface="+mn-cs"/>
              </a:rPr>
              <a:t> MOE’s</a:t>
            </a:r>
          </a:p>
          <a:p>
            <a:pPr marL="342900" indent="-342900" fontAlgn="auto">
              <a:spcBef>
                <a:spcPts val="0"/>
              </a:spcBef>
              <a:spcAft>
                <a:spcPts val="0"/>
              </a:spcAft>
              <a:buFont typeface="Wingdings" charset="2"/>
              <a:buChar char="ü"/>
              <a:defRPr/>
            </a:pPr>
            <a:r>
              <a:rPr lang="en-US" sz="2000" dirty="0">
                <a:latin typeface="+mn-lt"/>
                <a:ea typeface="+mn-ea"/>
                <a:cs typeface="+mn-cs"/>
              </a:rPr>
              <a:t>Designer as tester</a:t>
            </a:r>
          </a:p>
        </p:txBody>
      </p:sp>
      <p:sp>
        <p:nvSpPr>
          <p:cNvPr id="13" name="TextBox 12"/>
          <p:cNvSpPr txBox="1"/>
          <p:nvPr/>
        </p:nvSpPr>
        <p:spPr>
          <a:xfrm>
            <a:off x="5084763" y="1258888"/>
            <a:ext cx="3379787" cy="1692275"/>
          </a:xfrm>
          <a:prstGeom prst="rect">
            <a:avLst/>
          </a:prstGeom>
          <a:noFill/>
        </p:spPr>
        <p:txBody>
          <a:bodyPr>
            <a:spAutoFit/>
          </a:bodyPr>
          <a:lstStyle/>
          <a:p>
            <a:pPr marL="457200" indent="-457200" fontAlgn="auto">
              <a:spcBef>
                <a:spcPts val="0"/>
              </a:spcBef>
              <a:spcAft>
                <a:spcPts val="0"/>
              </a:spcAft>
              <a:buFont typeface="+mj-lt"/>
              <a:buAutoNum type="alphaUcPeriod" startAt="2"/>
              <a:defRPr/>
            </a:pPr>
            <a:r>
              <a:rPr lang="en-US" sz="2400" dirty="0">
                <a:solidFill>
                  <a:srgbClr val="FF0000"/>
                </a:solidFill>
                <a:latin typeface="+mn-lt"/>
                <a:ea typeface="+mn-ea"/>
                <a:cs typeface="+mn-cs"/>
              </a:rPr>
              <a:t>Proof of Correctness</a:t>
            </a:r>
          </a:p>
          <a:p>
            <a:pPr fontAlgn="auto">
              <a:spcBef>
                <a:spcPts val="0"/>
              </a:spcBef>
              <a:spcAft>
                <a:spcPts val="0"/>
              </a:spcAft>
              <a:defRPr/>
            </a:pPr>
            <a:r>
              <a:rPr lang="ja-JP" altLang="en-US" sz="2000" dirty="0">
                <a:latin typeface="+mn-lt"/>
                <a:ea typeface="+mn-ea"/>
                <a:cs typeface="Arial" charset="0"/>
              </a:rPr>
              <a:t>“</a:t>
            </a:r>
            <a:r>
              <a:rPr lang="en-US" altLang="ja-JP" sz="2000" dirty="0">
                <a:latin typeface="+mn-lt"/>
                <a:ea typeface="+mn-ea"/>
                <a:cs typeface="Arial" charset="0"/>
              </a:rPr>
              <a:t>B</a:t>
            </a:r>
            <a:r>
              <a:rPr lang="en-US" sz="2000" dirty="0">
                <a:latin typeface="+mn-lt"/>
                <a:ea typeface="+mn-ea"/>
                <a:cs typeface="Arial" charset="0"/>
              </a:rPr>
              <a:t>eware of bugs in the above code; I have only proved it correct, not tried it</a:t>
            </a:r>
            <a:r>
              <a:rPr lang="ja-JP" altLang="en-US" sz="2000" dirty="0">
                <a:latin typeface="+mn-lt"/>
                <a:ea typeface="+mn-ea"/>
                <a:cs typeface="Arial" charset="0"/>
              </a:rPr>
              <a:t>”</a:t>
            </a:r>
            <a:endParaRPr lang="en-US" altLang="ja-JP" sz="2000" dirty="0">
              <a:latin typeface="+mn-lt"/>
              <a:ea typeface="+mn-ea"/>
              <a:cs typeface="Arial" charset="0"/>
            </a:endParaRPr>
          </a:p>
          <a:p>
            <a:pPr fontAlgn="auto">
              <a:spcBef>
                <a:spcPts val="0"/>
              </a:spcBef>
              <a:spcAft>
                <a:spcPts val="0"/>
              </a:spcAft>
              <a:defRPr/>
            </a:pPr>
            <a:r>
              <a:rPr lang="en-US" sz="2000" dirty="0">
                <a:latin typeface="+mn-lt"/>
                <a:ea typeface="+mn-ea"/>
                <a:cs typeface="Arial" charset="0"/>
              </a:rPr>
              <a:t>		Prof. Donald Knuth</a:t>
            </a:r>
            <a:endParaRPr lang="en-US" sz="2000" dirty="0">
              <a:latin typeface="+mn-lt"/>
              <a:ea typeface="+mn-ea"/>
              <a:cs typeface="+mn-cs"/>
            </a:endParaRPr>
          </a:p>
        </p:txBody>
      </p:sp>
      <p:sp>
        <p:nvSpPr>
          <p:cNvPr id="4" name="Date Placeholder 3"/>
          <p:cNvSpPr>
            <a:spLocks noGrp="1"/>
          </p:cNvSpPr>
          <p:nvPr>
            <p:ph type="dt" sz="quarter" idx="10"/>
          </p:nvPr>
        </p:nvSpPr>
        <p:spPr/>
        <p:txBody>
          <a:bodyPr/>
          <a:lstStyle/>
          <a:p>
            <a:pPr>
              <a:defRPr/>
            </a:pPr>
            <a:r>
              <a:rPr lang="en-US" smtClean="0"/>
              <a:t>10/9/17</a:t>
            </a:r>
            <a:endParaRPr lang="en-US"/>
          </a:p>
        </p:txBody>
      </p:sp>
      <p:sp>
        <p:nvSpPr>
          <p:cNvPr id="6" name="Footer Placeholder 5"/>
          <p:cNvSpPr>
            <a:spLocks noGrp="1"/>
          </p:cNvSpPr>
          <p:nvPr>
            <p:ph type="ftr" sz="quarter" idx="11"/>
          </p:nvPr>
        </p:nvSpPr>
        <p:spPr/>
        <p:txBody>
          <a:bodyPr/>
          <a:lstStyle/>
          <a:p>
            <a:pPr>
              <a:defRPr/>
            </a:pPr>
            <a:r>
              <a:rPr lang="en-US"/>
              <a:t>jring7@gmail.com</a:t>
            </a:r>
          </a:p>
        </p:txBody>
      </p:sp>
      <p:sp>
        <p:nvSpPr>
          <p:cNvPr id="7" name="Slide Number Placeholder 6"/>
          <p:cNvSpPr>
            <a:spLocks noGrp="1"/>
          </p:cNvSpPr>
          <p:nvPr>
            <p:ph type="sldNum" sz="quarter" idx="12"/>
          </p:nvPr>
        </p:nvSpPr>
        <p:spPr/>
        <p:txBody>
          <a:bodyPr/>
          <a:lstStyle/>
          <a:p>
            <a:pPr>
              <a:defRPr/>
            </a:pPr>
            <a:fld id="{C254C6D5-8F64-7740-8A0A-AE040C8B1F10}" type="slidenum">
              <a:rPr lang="en-US" sz="2400"/>
              <a:pPr>
                <a:defRPr/>
              </a:pPr>
              <a:t>16</a:t>
            </a:fld>
            <a:endParaRPr lang="en-US" sz="2400"/>
          </a:p>
        </p:txBody>
      </p:sp>
    </p:spTree>
    <p:extLst>
      <p:ext uri="{BB962C8B-B14F-4D97-AF65-F5344CB8AC3E}">
        <p14:creationId xmlns:p14="http://schemas.microsoft.com/office/powerpoint/2010/main" val="236374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Participants</a:t>
            </a:r>
            <a:endParaRPr lang="en-US" dirty="0"/>
          </a:p>
        </p:txBody>
      </p:sp>
      <p:sp>
        <p:nvSpPr>
          <p:cNvPr id="3" name="TextBox 2"/>
          <p:cNvSpPr txBox="1"/>
          <p:nvPr/>
        </p:nvSpPr>
        <p:spPr>
          <a:xfrm>
            <a:off x="853986" y="1542646"/>
            <a:ext cx="7677425" cy="3939539"/>
          </a:xfrm>
          <a:prstGeom prst="rect">
            <a:avLst/>
          </a:prstGeom>
          <a:noFill/>
        </p:spPr>
        <p:txBody>
          <a:bodyPr wrap="square" rtlCol="0">
            <a:spAutoFit/>
          </a:bodyPr>
          <a:lstStyle/>
          <a:p>
            <a:pPr>
              <a:lnSpc>
                <a:spcPct val="150000"/>
              </a:lnSpc>
            </a:pPr>
            <a:r>
              <a:rPr lang="en-US" sz="2400" dirty="0"/>
              <a:t>International Council on Systems Engineering</a:t>
            </a:r>
          </a:p>
          <a:p>
            <a:pPr>
              <a:lnSpc>
                <a:spcPct val="150000"/>
              </a:lnSpc>
            </a:pPr>
            <a:r>
              <a:rPr lang="en-US" sz="2400" dirty="0" smtClean="0"/>
              <a:t>Object Management Group</a:t>
            </a:r>
          </a:p>
          <a:p>
            <a:pPr>
              <a:lnSpc>
                <a:spcPct val="150000"/>
              </a:lnSpc>
            </a:pPr>
            <a:r>
              <a:rPr lang="en-US" sz="2400" dirty="0"/>
              <a:t>IEEE-</a:t>
            </a:r>
            <a:r>
              <a:rPr lang="en-US" sz="2400" dirty="0" smtClean="0"/>
              <a:t>SMC</a:t>
            </a:r>
          </a:p>
          <a:p>
            <a:pPr>
              <a:lnSpc>
                <a:spcPct val="150000"/>
              </a:lnSpc>
            </a:pPr>
            <a:r>
              <a:rPr lang="en-US" sz="2400" dirty="0"/>
              <a:t>IEEE Systems </a:t>
            </a:r>
          </a:p>
          <a:p>
            <a:pPr>
              <a:lnSpc>
                <a:spcPct val="150000"/>
              </a:lnSpc>
            </a:pPr>
            <a:r>
              <a:rPr lang="en-US" sz="2400" dirty="0" smtClean="0"/>
              <a:t>Systems Engineering Research Center; Stevens Inst. Tech.</a:t>
            </a:r>
          </a:p>
          <a:p>
            <a:pPr>
              <a:lnSpc>
                <a:spcPct val="150000"/>
              </a:lnSpc>
            </a:pPr>
            <a:r>
              <a:rPr lang="en-US" sz="2400" dirty="0" smtClean="0"/>
              <a:t>Institute of Industrial and Systems Engineering</a:t>
            </a:r>
            <a:endParaRPr lang="en-US" sz="2400" dirty="0"/>
          </a:p>
          <a:p>
            <a:pPr>
              <a:lnSpc>
                <a:spcPct val="150000"/>
              </a:lnSpc>
            </a:pPr>
            <a:r>
              <a:rPr lang="en-US" sz="2400" dirty="0"/>
              <a:t>e</a:t>
            </a:r>
            <a:r>
              <a:rPr lang="en-US" sz="2400" dirty="0" smtClean="0"/>
              <a:t>tc.</a:t>
            </a:r>
            <a:endParaRPr lang="en-US" sz="2400" dirty="0"/>
          </a:p>
        </p:txBody>
      </p:sp>
      <p:sp>
        <p:nvSpPr>
          <p:cNvPr id="5" name="Date Placeholder 4"/>
          <p:cNvSpPr>
            <a:spLocks noGrp="1"/>
          </p:cNvSpPr>
          <p:nvPr>
            <p:ph type="dt" sz="half" idx="10"/>
          </p:nvPr>
        </p:nvSpPr>
        <p:spPr/>
        <p:txBody>
          <a:bodyPr/>
          <a:lstStyle/>
          <a:p>
            <a:r>
              <a:rPr lang="en-US" smtClean="0"/>
              <a:t>10/9/17</a:t>
            </a:r>
            <a:endParaRPr lang="en-US"/>
          </a:p>
        </p:txBody>
      </p:sp>
      <p:sp>
        <p:nvSpPr>
          <p:cNvPr id="6" name="Footer Placeholder 5"/>
          <p:cNvSpPr>
            <a:spLocks noGrp="1"/>
          </p:cNvSpPr>
          <p:nvPr>
            <p:ph type="ftr" sz="quarter" idx="11"/>
          </p:nvPr>
        </p:nvSpPr>
        <p:spPr/>
        <p:txBody>
          <a:bodyPr/>
          <a:lstStyle/>
          <a:p>
            <a:r>
              <a:rPr lang="en-US" smtClean="0"/>
              <a:t>jring7@gmail.com</a:t>
            </a:r>
            <a:endParaRPr lang="en-US"/>
          </a:p>
        </p:txBody>
      </p:sp>
      <p:sp>
        <p:nvSpPr>
          <p:cNvPr id="7" name="Slide Number Placeholder 6"/>
          <p:cNvSpPr>
            <a:spLocks noGrp="1"/>
          </p:cNvSpPr>
          <p:nvPr>
            <p:ph type="sldNum" sz="quarter" idx="12"/>
          </p:nvPr>
        </p:nvSpPr>
        <p:spPr/>
        <p:txBody>
          <a:bodyPr/>
          <a:lstStyle/>
          <a:p>
            <a:fld id="{BBCCC632-733A-2547-8EA1-2669D5148902}" type="slidenum">
              <a:rPr lang="en-US" sz="2400" smtClean="0"/>
              <a:t>17</a:t>
            </a:fld>
            <a:endParaRPr lang="en-US" sz="2400"/>
          </a:p>
        </p:txBody>
      </p:sp>
    </p:spTree>
    <p:extLst>
      <p:ext uri="{BB962C8B-B14F-4D97-AF65-F5344CB8AC3E}">
        <p14:creationId xmlns:p14="http://schemas.microsoft.com/office/powerpoint/2010/main" val="55759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523230" y="1230654"/>
            <a:ext cx="8305529" cy="523220"/>
          </a:xfrm>
          <a:prstGeom prst="rect">
            <a:avLst/>
          </a:prstGeom>
          <a:noFill/>
        </p:spPr>
        <p:txBody>
          <a:bodyPr wrap="none" rtlCol="0">
            <a:spAutoFit/>
          </a:bodyPr>
          <a:lstStyle/>
          <a:p>
            <a:r>
              <a:rPr lang="en-US" sz="2800" dirty="0" smtClean="0">
                <a:solidFill>
                  <a:srgbClr val="FF0000"/>
                </a:solidFill>
              </a:rPr>
              <a:t>Dialog prompts seeking solace for struggling systemists.</a:t>
            </a:r>
          </a:p>
        </p:txBody>
      </p:sp>
      <p:sp>
        <p:nvSpPr>
          <p:cNvPr id="5" name="TextBox 4"/>
          <p:cNvSpPr txBox="1"/>
          <p:nvPr/>
        </p:nvSpPr>
        <p:spPr>
          <a:xfrm>
            <a:off x="833316" y="1924380"/>
            <a:ext cx="7633853" cy="923330"/>
          </a:xfrm>
          <a:prstGeom prst="rect">
            <a:avLst/>
          </a:prstGeom>
          <a:noFill/>
        </p:spPr>
        <p:txBody>
          <a:bodyPr wrap="square" rtlCol="0">
            <a:spAutoFit/>
          </a:bodyPr>
          <a:lstStyle/>
          <a:p>
            <a:r>
              <a:rPr lang="en-US" dirty="0">
                <a:solidFill>
                  <a:srgbClr val="FF0000"/>
                </a:solidFill>
              </a:rPr>
              <a:t>Greatly </a:t>
            </a:r>
            <a:r>
              <a:rPr lang="en-US" dirty="0" smtClean="0">
                <a:solidFill>
                  <a:srgbClr val="FF0000"/>
                </a:solidFill>
              </a:rPr>
              <a:t>appreciate </a:t>
            </a:r>
            <a:r>
              <a:rPr lang="en-US" dirty="0" err="1" smtClean="0">
                <a:solidFill>
                  <a:srgbClr val="FF0000"/>
                </a:solidFill>
              </a:rPr>
              <a:t>Ontolog</a:t>
            </a:r>
            <a:r>
              <a:rPr lang="en-US" dirty="0" smtClean="0">
                <a:solidFill>
                  <a:srgbClr val="FF0000"/>
                </a:solidFill>
              </a:rPr>
              <a:t>, NIST NCOR, NCBO, IAOA, NC_ NITRD. And other authors of prior Summits. Also </a:t>
            </a:r>
            <a:r>
              <a:rPr lang="en-US" dirty="0">
                <a:solidFill>
                  <a:srgbClr val="FF0000"/>
                </a:solidFill>
              </a:rPr>
              <a:t>Barry  Smith’s presentation in the 2017 Summit </a:t>
            </a:r>
            <a:r>
              <a:rPr lang="en-US" dirty="0" smtClean="0">
                <a:solidFill>
                  <a:srgbClr val="FF0000"/>
                </a:solidFill>
              </a:rPr>
              <a:t>symposium </a:t>
            </a:r>
            <a:r>
              <a:rPr lang="en-US" dirty="0">
                <a:solidFill>
                  <a:srgbClr val="FF0000"/>
                </a:solidFill>
              </a:rPr>
              <a:t>and presentations by John Sowa and others in this 2018 thread</a:t>
            </a:r>
            <a:r>
              <a:rPr lang="en-US" dirty="0" smtClean="0">
                <a:solidFill>
                  <a:srgbClr val="FF0000"/>
                </a:solidFill>
              </a:rPr>
              <a:t>.</a:t>
            </a:r>
            <a:endParaRPr lang="en-US" dirty="0">
              <a:solidFill>
                <a:srgbClr val="FF0000"/>
              </a:solidFill>
            </a:endParaRPr>
          </a:p>
        </p:txBody>
      </p:sp>
      <p:sp>
        <p:nvSpPr>
          <p:cNvPr id="7" name="TextBox 6"/>
          <p:cNvSpPr txBox="1"/>
          <p:nvPr/>
        </p:nvSpPr>
        <p:spPr>
          <a:xfrm>
            <a:off x="833316" y="2970614"/>
            <a:ext cx="7633853" cy="3416320"/>
          </a:xfrm>
          <a:prstGeom prst="rect">
            <a:avLst/>
          </a:prstGeom>
          <a:noFill/>
        </p:spPr>
        <p:txBody>
          <a:bodyPr wrap="square" rtlCol="0">
            <a:spAutoFit/>
          </a:bodyPr>
          <a:lstStyle/>
          <a:p>
            <a:r>
              <a:rPr lang="en-US" sz="2400" dirty="0"/>
              <a:t>This session will </a:t>
            </a:r>
            <a:r>
              <a:rPr lang="en-US" sz="2400" dirty="0" smtClean="0"/>
              <a:t>explore a </a:t>
            </a:r>
            <a:r>
              <a:rPr lang="en-US" sz="2400" dirty="0"/>
              <a:t>different </a:t>
            </a:r>
            <a:r>
              <a:rPr lang="en-US" sz="2400" dirty="0" smtClean="0"/>
              <a:t>perspective. At </a:t>
            </a:r>
            <a:r>
              <a:rPr lang="en-US" sz="2400" dirty="0"/>
              <a:t>the risk of hurting any participant’s feelings, let’s consider whether we </a:t>
            </a:r>
            <a:r>
              <a:rPr lang="en-US" sz="2400"/>
              <a:t>are </a:t>
            </a:r>
            <a:r>
              <a:rPr lang="en-US" sz="2400" smtClean="0"/>
              <a:t>addressing </a:t>
            </a:r>
            <a:r>
              <a:rPr lang="en-US" sz="2400" dirty="0"/>
              <a:t>a problem we know how to solve instead the one </a:t>
            </a:r>
            <a:r>
              <a:rPr lang="en-US" sz="2400" dirty="0" smtClean="0"/>
              <a:t> </a:t>
            </a:r>
            <a:r>
              <a:rPr lang="en-US" sz="2400" dirty="0"/>
              <a:t>that is causing the trillion dollar </a:t>
            </a:r>
            <a:r>
              <a:rPr lang="en-US" sz="2400" dirty="0" smtClean="0"/>
              <a:t>losses --- inaccurate, inadequate, insecure and intransigent systems. </a:t>
            </a:r>
          </a:p>
          <a:p>
            <a:endParaRPr lang="en-US" sz="2400" dirty="0"/>
          </a:p>
          <a:p>
            <a:r>
              <a:rPr lang="en-US" sz="2400" dirty="0" smtClean="0"/>
              <a:t>Let’s </a:t>
            </a:r>
            <a:r>
              <a:rPr lang="en-US" sz="2400" dirty="0"/>
              <a:t>consider ontology </a:t>
            </a:r>
            <a:r>
              <a:rPr lang="en-US" sz="2400" dirty="0" smtClean="0"/>
              <a:t>as a way to synergize multiple </a:t>
            </a:r>
            <a:r>
              <a:rPr lang="en-US" sz="2400" dirty="0"/>
              <a:t>stakeholders having </a:t>
            </a:r>
            <a:r>
              <a:rPr lang="en-US" sz="2400" dirty="0" smtClean="0"/>
              <a:t>diverse, conflicting </a:t>
            </a:r>
            <a:r>
              <a:rPr lang="en-US" sz="2400" dirty="0"/>
              <a:t>views and viewpoints. </a:t>
            </a:r>
          </a:p>
        </p:txBody>
      </p:sp>
      <p:sp>
        <p:nvSpPr>
          <p:cNvPr id="3" name="Date Placeholder 2"/>
          <p:cNvSpPr>
            <a:spLocks noGrp="1"/>
          </p:cNvSpPr>
          <p:nvPr>
            <p:ph type="dt" sz="half" idx="10"/>
          </p:nvPr>
        </p:nvSpPr>
        <p:spPr>
          <a:xfrm>
            <a:off x="457200" y="6183190"/>
            <a:ext cx="2133600" cy="365125"/>
          </a:xfrm>
        </p:spPr>
        <p:txBody>
          <a:bodyPr/>
          <a:lstStyle/>
          <a:p>
            <a:r>
              <a:rPr lang="en-US" smtClean="0"/>
              <a:t>10/9/17</a:t>
            </a:r>
            <a:endParaRPr lang="en-US"/>
          </a:p>
        </p:txBody>
      </p:sp>
      <p:sp>
        <p:nvSpPr>
          <p:cNvPr id="6" name="Footer Placeholder 5"/>
          <p:cNvSpPr>
            <a:spLocks noGrp="1"/>
          </p:cNvSpPr>
          <p:nvPr>
            <p:ph type="ftr" sz="quarter" idx="11"/>
          </p:nvPr>
        </p:nvSpPr>
        <p:spPr>
          <a:xfrm>
            <a:off x="3124200" y="6183190"/>
            <a:ext cx="2895600" cy="365125"/>
          </a:xfrm>
        </p:spPr>
        <p:txBody>
          <a:bodyPr/>
          <a:lstStyle/>
          <a:p>
            <a:r>
              <a:rPr lang="en-US" smtClean="0"/>
              <a:t>jring7@gmail.com</a:t>
            </a:r>
            <a:endParaRPr lang="en-US"/>
          </a:p>
        </p:txBody>
      </p:sp>
      <p:sp>
        <p:nvSpPr>
          <p:cNvPr id="8" name="Slide Number Placeholder 7"/>
          <p:cNvSpPr>
            <a:spLocks noGrp="1"/>
          </p:cNvSpPr>
          <p:nvPr>
            <p:ph type="sldNum" sz="quarter" idx="12"/>
          </p:nvPr>
        </p:nvSpPr>
        <p:spPr>
          <a:xfrm>
            <a:off x="6553200" y="6183190"/>
            <a:ext cx="2133600" cy="365125"/>
          </a:xfrm>
        </p:spPr>
        <p:txBody>
          <a:bodyPr/>
          <a:lstStyle/>
          <a:p>
            <a:fld id="{BBCCC632-733A-2547-8EA1-2669D5148902}" type="slidenum">
              <a:rPr lang="en-US" sz="2400" smtClean="0"/>
              <a:t>2</a:t>
            </a:fld>
            <a:endParaRPr lang="en-US" sz="2400" dirty="0"/>
          </a:p>
        </p:txBody>
      </p:sp>
    </p:spTree>
    <p:extLst>
      <p:ext uri="{BB962C8B-B14F-4D97-AF65-F5344CB8AC3E}">
        <p14:creationId xmlns:p14="http://schemas.microsoft.com/office/powerpoint/2010/main" val="32471880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 Emptor</a:t>
            </a:r>
            <a:endParaRPr lang="en-US" dirty="0"/>
          </a:p>
        </p:txBody>
      </p:sp>
      <p:sp>
        <p:nvSpPr>
          <p:cNvPr id="3" name="TextBox 2"/>
          <p:cNvSpPr txBox="1"/>
          <p:nvPr/>
        </p:nvSpPr>
        <p:spPr>
          <a:xfrm>
            <a:off x="901386" y="1440924"/>
            <a:ext cx="7608567" cy="2308324"/>
          </a:xfrm>
          <a:prstGeom prst="rect">
            <a:avLst/>
          </a:prstGeom>
          <a:noFill/>
        </p:spPr>
        <p:txBody>
          <a:bodyPr wrap="square" rtlCol="0">
            <a:spAutoFit/>
          </a:bodyPr>
          <a:lstStyle/>
          <a:p>
            <a:pPr algn="ctr"/>
            <a:r>
              <a:rPr lang="en-US" sz="2400" b="1" dirty="0"/>
              <a:t>Jack Ring</a:t>
            </a:r>
          </a:p>
          <a:p>
            <a:r>
              <a:rPr lang="en-US" sz="2400" dirty="0"/>
              <a:t>60+ years as system practitioner. Instrumental in enabling more than 50 advanced systems. Majority were successful. Bachelor in  Physics, Emporia State College. Declined AEC Fellowship in radiation biophysics</a:t>
            </a:r>
            <a:r>
              <a:rPr lang="en-US" sz="2400" dirty="0" smtClean="0"/>
              <a:t>. Fellow</a:t>
            </a:r>
            <a:r>
              <a:rPr lang="en-US" sz="2400" dirty="0"/>
              <a:t>, International Council on Systems Engineering, </a:t>
            </a:r>
            <a:r>
              <a:rPr lang="en-US" sz="2400" u="sng" dirty="0" smtClean="0">
                <a:hlinkClick r:id="rId2"/>
              </a:rPr>
              <a:t>www.incose.org</a:t>
            </a:r>
            <a:endParaRPr lang="en-US" sz="2400" dirty="0"/>
          </a:p>
        </p:txBody>
      </p:sp>
      <p:sp>
        <p:nvSpPr>
          <p:cNvPr id="4" name="Date Placeholder 3"/>
          <p:cNvSpPr>
            <a:spLocks noGrp="1"/>
          </p:cNvSpPr>
          <p:nvPr>
            <p:ph type="dt" sz="half" idx="10"/>
          </p:nvPr>
        </p:nvSpPr>
        <p:spPr/>
        <p:txBody>
          <a:bodyPr/>
          <a:lstStyle/>
          <a:p>
            <a:r>
              <a:rPr lang="en-US" smtClean="0"/>
              <a:t>10/9/17</a:t>
            </a:r>
            <a:endParaRPr lang="en-US"/>
          </a:p>
        </p:txBody>
      </p:sp>
      <p:sp>
        <p:nvSpPr>
          <p:cNvPr id="5" name="Footer Placeholder 4"/>
          <p:cNvSpPr>
            <a:spLocks noGrp="1"/>
          </p:cNvSpPr>
          <p:nvPr>
            <p:ph type="ftr" sz="quarter" idx="11"/>
          </p:nvPr>
        </p:nvSpPr>
        <p:spPr/>
        <p:txBody>
          <a:bodyPr/>
          <a:lstStyle/>
          <a:p>
            <a:r>
              <a:rPr lang="en-US" smtClean="0"/>
              <a:t>jring7@gmail.com</a:t>
            </a:r>
            <a:endParaRPr lang="en-US"/>
          </a:p>
        </p:txBody>
      </p:sp>
      <p:sp>
        <p:nvSpPr>
          <p:cNvPr id="6" name="Slide Number Placeholder 5"/>
          <p:cNvSpPr>
            <a:spLocks noGrp="1"/>
          </p:cNvSpPr>
          <p:nvPr>
            <p:ph type="sldNum" sz="quarter" idx="12"/>
          </p:nvPr>
        </p:nvSpPr>
        <p:spPr/>
        <p:txBody>
          <a:bodyPr/>
          <a:lstStyle/>
          <a:p>
            <a:fld id="{BBCCC632-733A-2547-8EA1-2669D5148902}" type="slidenum">
              <a:rPr lang="en-US" sz="2400" smtClean="0"/>
              <a:t>3</a:t>
            </a:fld>
            <a:endParaRPr lang="en-US" sz="2400" dirty="0"/>
          </a:p>
        </p:txBody>
      </p:sp>
    </p:spTree>
    <p:extLst>
      <p:ext uri="{BB962C8B-B14F-4D97-AF65-F5344CB8AC3E}">
        <p14:creationId xmlns:p14="http://schemas.microsoft.com/office/powerpoint/2010/main" val="42839569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7" name="Line 33"/>
          <p:cNvSpPr>
            <a:spLocks noChangeShapeType="1"/>
          </p:cNvSpPr>
          <p:nvPr/>
        </p:nvSpPr>
        <p:spPr bwMode="auto">
          <a:xfrm rot="12786951" flipH="1">
            <a:off x="2935288" y="5059260"/>
            <a:ext cx="76200" cy="1588"/>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6" name="Rectangle 2"/>
          <p:cNvSpPr>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endParaRPr lang="en-US" sz="3600">
              <a:solidFill>
                <a:schemeClr val="tx2"/>
              </a:solidFill>
              <a:latin typeface="Arial" charset="0"/>
              <a:cs typeface="+mn-cs"/>
            </a:endParaRPr>
          </a:p>
        </p:txBody>
      </p:sp>
      <p:sp>
        <p:nvSpPr>
          <p:cNvPr id="36867" name="Oval 3"/>
          <p:cNvSpPr>
            <a:spLocks noChangeArrowheads="1"/>
          </p:cNvSpPr>
          <p:nvPr/>
        </p:nvSpPr>
        <p:spPr bwMode="auto">
          <a:xfrm>
            <a:off x="2362200" y="2487510"/>
            <a:ext cx="4343400" cy="3200400"/>
          </a:xfrm>
          <a:prstGeom prst="ellipse">
            <a:avLst/>
          </a:prstGeom>
          <a:solidFill>
            <a:schemeClr val="bg1"/>
          </a:solidFill>
          <a:ln w="38100">
            <a:solidFill>
              <a:schemeClr val="tx1"/>
            </a:solidFill>
            <a:prstDash val="dash"/>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1200">
              <a:latin typeface="Arial" charset="0"/>
              <a:cs typeface="+mn-cs"/>
            </a:endParaRPr>
          </a:p>
        </p:txBody>
      </p:sp>
      <p:grpSp>
        <p:nvGrpSpPr>
          <p:cNvPr id="36922" name="Group 58"/>
          <p:cNvGrpSpPr>
            <a:grpSpLocks/>
          </p:cNvGrpSpPr>
          <p:nvPr/>
        </p:nvGrpSpPr>
        <p:grpSpPr bwMode="auto">
          <a:xfrm>
            <a:off x="-152400" y="1877910"/>
            <a:ext cx="5486400" cy="2286000"/>
            <a:chOff x="-96" y="1392"/>
            <a:chExt cx="3456" cy="1440"/>
          </a:xfrm>
        </p:grpSpPr>
        <p:sp>
          <p:nvSpPr>
            <p:cNvPr id="36868" name="Text Box 4"/>
            <p:cNvSpPr txBox="1">
              <a:spLocks noChangeArrowheads="1"/>
            </p:cNvSpPr>
            <p:nvPr/>
          </p:nvSpPr>
          <p:spPr bwMode="auto">
            <a:xfrm flipH="1">
              <a:off x="2448" y="1392"/>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a:latin typeface="Arial" charset="0"/>
                  <a:cs typeface="+mn-cs"/>
                </a:rPr>
                <a:t>Community</a:t>
              </a:r>
            </a:p>
            <a:p>
              <a:pPr algn="ctr">
                <a:defRPr/>
              </a:pPr>
              <a:r>
                <a:rPr lang="en-US" sz="1800">
                  <a:latin typeface="Arial" charset="0"/>
                  <a:cs typeface="+mn-cs"/>
                </a:rPr>
                <a:t>Situation</a:t>
              </a:r>
            </a:p>
          </p:txBody>
        </p:sp>
        <p:sp>
          <p:nvSpPr>
            <p:cNvPr id="36869" name="Text Box 5"/>
            <p:cNvSpPr txBox="1">
              <a:spLocks noChangeArrowheads="1"/>
            </p:cNvSpPr>
            <p:nvPr/>
          </p:nvSpPr>
          <p:spPr bwMode="auto">
            <a:xfrm>
              <a:off x="912" y="1632"/>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Problem Discerned</a:t>
              </a:r>
            </a:p>
          </p:txBody>
        </p:sp>
        <p:sp>
          <p:nvSpPr>
            <p:cNvPr id="36870" name="Text Box 6"/>
            <p:cNvSpPr txBox="1">
              <a:spLocks noChangeArrowheads="1"/>
            </p:cNvSpPr>
            <p:nvPr/>
          </p:nvSpPr>
          <p:spPr bwMode="auto">
            <a:xfrm>
              <a:off x="-48" y="1824"/>
              <a:ext cx="20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Problem System Understood</a:t>
              </a:r>
            </a:p>
          </p:txBody>
        </p:sp>
        <p:sp>
          <p:nvSpPr>
            <p:cNvPr id="36871" name="Text Box 7"/>
            <p:cNvSpPr txBox="1">
              <a:spLocks noChangeArrowheads="1"/>
            </p:cNvSpPr>
            <p:nvPr/>
          </p:nvSpPr>
          <p:spPr bwMode="auto">
            <a:xfrm>
              <a:off x="384" y="2140"/>
              <a:ext cx="11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Solution Effect</a:t>
              </a:r>
            </a:p>
            <a:p>
              <a:pPr algn="r">
                <a:defRPr/>
              </a:pPr>
              <a:r>
                <a:rPr lang="en-US" sz="1800">
                  <a:latin typeface="Arial" charset="0"/>
                  <a:cs typeface="+mn-cs"/>
                </a:rPr>
                <a:t>Envisioned</a:t>
              </a:r>
            </a:p>
          </p:txBody>
        </p:sp>
        <p:sp>
          <p:nvSpPr>
            <p:cNvPr id="36872" name="Text Box 8"/>
            <p:cNvSpPr txBox="1">
              <a:spLocks noChangeArrowheads="1"/>
            </p:cNvSpPr>
            <p:nvPr/>
          </p:nvSpPr>
          <p:spPr bwMode="auto">
            <a:xfrm>
              <a:off x="-96" y="2601"/>
              <a:ext cx="1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Intervention Strategy</a:t>
              </a:r>
            </a:p>
          </p:txBody>
        </p:sp>
      </p:grpSp>
      <p:grpSp>
        <p:nvGrpSpPr>
          <p:cNvPr id="36908" name="Group 44"/>
          <p:cNvGrpSpPr>
            <a:grpSpLocks/>
          </p:cNvGrpSpPr>
          <p:nvPr/>
        </p:nvGrpSpPr>
        <p:grpSpPr bwMode="auto">
          <a:xfrm>
            <a:off x="0" y="4406798"/>
            <a:ext cx="3124200" cy="1539875"/>
            <a:chOff x="0" y="2985"/>
            <a:chExt cx="1968" cy="970"/>
          </a:xfrm>
        </p:grpSpPr>
        <p:sp>
          <p:nvSpPr>
            <p:cNvPr id="36873" name="Text Box 9"/>
            <p:cNvSpPr txBox="1">
              <a:spLocks noChangeArrowheads="1"/>
            </p:cNvSpPr>
            <p:nvPr/>
          </p:nvSpPr>
          <p:spPr bwMode="auto">
            <a:xfrm>
              <a:off x="0" y="2985"/>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PCS S&gt;&lt;R Specified</a:t>
              </a:r>
            </a:p>
          </p:txBody>
        </p:sp>
        <p:sp>
          <p:nvSpPr>
            <p:cNvPr id="36874" name="Text Box 10"/>
            <p:cNvSpPr txBox="1">
              <a:spLocks noChangeArrowheads="1"/>
            </p:cNvSpPr>
            <p:nvPr/>
          </p:nvSpPr>
          <p:spPr bwMode="auto">
            <a:xfrm>
              <a:off x="0" y="3312"/>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PCS Envisioned</a:t>
              </a:r>
            </a:p>
          </p:txBody>
        </p:sp>
        <p:sp>
          <p:nvSpPr>
            <p:cNvPr id="36875" name="Text Box 11"/>
            <p:cNvSpPr txBox="1">
              <a:spLocks noChangeArrowheads="1"/>
            </p:cNvSpPr>
            <p:nvPr/>
          </p:nvSpPr>
          <p:spPr bwMode="auto">
            <a:xfrm>
              <a:off x="144" y="3551"/>
              <a:ext cx="18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Arial" charset="0"/>
                  <a:cs typeface="+mn-cs"/>
                </a:rPr>
                <a:t>PCS Designed</a:t>
              </a:r>
            </a:p>
            <a:p>
              <a:pPr algn="r">
                <a:defRPr/>
              </a:pPr>
              <a:r>
                <a:rPr lang="en-US" sz="1800">
                  <a:latin typeface="Arial" charset="0"/>
                  <a:cs typeface="+mn-cs"/>
                </a:rPr>
                <a:t>and Architected</a:t>
              </a:r>
            </a:p>
          </p:txBody>
        </p:sp>
      </p:grpSp>
      <p:grpSp>
        <p:nvGrpSpPr>
          <p:cNvPr id="36904" name="Group 40"/>
          <p:cNvGrpSpPr>
            <a:grpSpLocks/>
          </p:cNvGrpSpPr>
          <p:nvPr/>
        </p:nvGrpSpPr>
        <p:grpSpPr bwMode="auto">
          <a:xfrm>
            <a:off x="2667000" y="5092598"/>
            <a:ext cx="6110288" cy="1511300"/>
            <a:chOff x="1680" y="3417"/>
            <a:chExt cx="3849" cy="952"/>
          </a:xfrm>
        </p:grpSpPr>
        <p:sp>
          <p:nvSpPr>
            <p:cNvPr id="36876" name="Text Box 12"/>
            <p:cNvSpPr txBox="1">
              <a:spLocks noChangeArrowheads="1"/>
            </p:cNvSpPr>
            <p:nvPr/>
          </p:nvSpPr>
          <p:spPr bwMode="auto">
            <a:xfrm>
              <a:off x="1680" y="3792"/>
              <a:ext cx="254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a:latin typeface="Arial" charset="0"/>
                  <a:cs typeface="+mn-cs"/>
                </a:rPr>
                <a:t>Components </a:t>
              </a:r>
            </a:p>
            <a:p>
              <a:pPr algn="ctr">
                <a:defRPr/>
              </a:pPr>
              <a:r>
                <a:rPr lang="en-US" sz="1800">
                  <a:latin typeface="Arial" charset="0"/>
                  <a:cs typeface="+mn-cs"/>
                </a:rPr>
                <a:t>Specified - Developed - Assembled</a:t>
              </a:r>
            </a:p>
            <a:p>
              <a:pPr algn="ctr">
                <a:defRPr/>
              </a:pPr>
              <a:endParaRPr lang="en-US" sz="1800">
                <a:latin typeface="Arial" charset="0"/>
                <a:cs typeface="+mn-cs"/>
              </a:endParaRPr>
            </a:p>
          </p:txBody>
        </p:sp>
        <p:sp>
          <p:nvSpPr>
            <p:cNvPr id="36877" name="Text Box 13"/>
            <p:cNvSpPr txBox="1">
              <a:spLocks noChangeArrowheads="1"/>
            </p:cNvSpPr>
            <p:nvPr/>
          </p:nvSpPr>
          <p:spPr bwMode="auto">
            <a:xfrm>
              <a:off x="3696" y="3657"/>
              <a:ext cx="8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PCS Tested</a:t>
              </a:r>
            </a:p>
          </p:txBody>
        </p:sp>
        <p:sp>
          <p:nvSpPr>
            <p:cNvPr id="36879" name="Text Box 15"/>
            <p:cNvSpPr txBox="1">
              <a:spLocks noChangeArrowheads="1"/>
            </p:cNvSpPr>
            <p:nvPr/>
          </p:nvSpPr>
          <p:spPr bwMode="auto">
            <a:xfrm>
              <a:off x="3949" y="3417"/>
              <a:ext cx="1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Operational Readiness</a:t>
              </a:r>
            </a:p>
          </p:txBody>
        </p:sp>
      </p:grpSp>
      <p:grpSp>
        <p:nvGrpSpPr>
          <p:cNvPr id="36923" name="Group 59"/>
          <p:cNvGrpSpPr>
            <a:grpSpLocks/>
          </p:cNvGrpSpPr>
          <p:nvPr/>
        </p:nvGrpSpPr>
        <p:grpSpPr bwMode="auto">
          <a:xfrm>
            <a:off x="5181600" y="2258910"/>
            <a:ext cx="4048125" cy="2728913"/>
            <a:chOff x="3264" y="1632"/>
            <a:chExt cx="2550" cy="1719"/>
          </a:xfrm>
        </p:grpSpPr>
        <p:sp>
          <p:nvSpPr>
            <p:cNvPr id="36880" name="Text Box 16"/>
            <p:cNvSpPr txBox="1">
              <a:spLocks noChangeArrowheads="1"/>
            </p:cNvSpPr>
            <p:nvPr/>
          </p:nvSpPr>
          <p:spPr bwMode="auto">
            <a:xfrm>
              <a:off x="3984" y="3120"/>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a:latin typeface="Arial" charset="0"/>
                  <a:cs typeface="+mn-cs"/>
                </a:rPr>
                <a:t>PCS Activated</a:t>
              </a:r>
            </a:p>
          </p:txBody>
        </p:sp>
        <p:grpSp>
          <p:nvGrpSpPr>
            <p:cNvPr id="17443" name="Group 41"/>
            <p:cNvGrpSpPr>
              <a:grpSpLocks/>
            </p:cNvGrpSpPr>
            <p:nvPr/>
          </p:nvGrpSpPr>
          <p:grpSpPr bwMode="auto">
            <a:xfrm>
              <a:off x="3264" y="1632"/>
              <a:ext cx="2550" cy="1440"/>
              <a:chOff x="3264" y="1632"/>
              <a:chExt cx="2550" cy="1440"/>
            </a:xfrm>
          </p:grpSpPr>
          <p:sp>
            <p:nvSpPr>
              <p:cNvPr id="36878" name="Text Box 14"/>
              <p:cNvSpPr txBox="1">
                <a:spLocks noChangeArrowheads="1"/>
              </p:cNvSpPr>
              <p:nvPr/>
            </p:nvSpPr>
            <p:spPr bwMode="auto">
              <a:xfrm>
                <a:off x="4224" y="2368"/>
                <a:ext cx="13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Arial" charset="0"/>
                    <a:cs typeface="+mn-cs"/>
                  </a:rPr>
                  <a:t>POSIWID Known</a:t>
                </a:r>
              </a:p>
            </p:txBody>
          </p:sp>
          <p:sp>
            <p:nvSpPr>
              <p:cNvPr id="36881" name="Text Box 17"/>
              <p:cNvSpPr txBox="1">
                <a:spLocks noChangeArrowheads="1"/>
              </p:cNvSpPr>
              <p:nvPr/>
            </p:nvSpPr>
            <p:spPr bwMode="auto">
              <a:xfrm>
                <a:off x="4320" y="2668"/>
                <a:ext cx="12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Arial" charset="0"/>
                    <a:cs typeface="+mn-cs"/>
                  </a:rPr>
                  <a:t>Operational</a:t>
                </a:r>
              </a:p>
              <a:p>
                <a:pPr>
                  <a:defRPr/>
                </a:pPr>
                <a:r>
                  <a:rPr lang="en-US" sz="1800">
                    <a:latin typeface="Arial" charset="0"/>
                    <a:cs typeface="+mn-cs"/>
                  </a:rPr>
                  <a:t>Results</a:t>
                </a:r>
              </a:p>
            </p:txBody>
          </p:sp>
          <p:sp>
            <p:nvSpPr>
              <p:cNvPr id="36882" name="Text Box 18"/>
              <p:cNvSpPr txBox="1">
                <a:spLocks noChangeArrowheads="1"/>
              </p:cNvSpPr>
              <p:nvPr/>
            </p:nvSpPr>
            <p:spPr bwMode="auto">
              <a:xfrm>
                <a:off x="4032" y="2121"/>
                <a:ext cx="17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Arial" charset="0"/>
                    <a:cs typeface="+mn-cs"/>
                  </a:rPr>
                  <a:t>Context Adapted </a:t>
                </a:r>
              </a:p>
            </p:txBody>
          </p:sp>
          <p:sp>
            <p:nvSpPr>
              <p:cNvPr id="36883" name="Text Box 19"/>
              <p:cNvSpPr txBox="1">
                <a:spLocks noChangeArrowheads="1"/>
              </p:cNvSpPr>
              <p:nvPr/>
            </p:nvSpPr>
            <p:spPr bwMode="auto">
              <a:xfrm>
                <a:off x="3264" y="1632"/>
                <a:ext cx="22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Arial" charset="0"/>
                    <a:cs typeface="+mn-cs"/>
                  </a:rPr>
                  <a:t>Value of System Quantified</a:t>
                </a:r>
              </a:p>
            </p:txBody>
          </p:sp>
          <p:sp>
            <p:nvSpPr>
              <p:cNvPr id="36884" name="Text Box 20"/>
              <p:cNvSpPr txBox="1">
                <a:spLocks noChangeArrowheads="1"/>
              </p:cNvSpPr>
              <p:nvPr/>
            </p:nvSpPr>
            <p:spPr bwMode="auto">
              <a:xfrm>
                <a:off x="3796" y="1833"/>
                <a:ext cx="1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Effects on Problem Known</a:t>
                </a:r>
              </a:p>
            </p:txBody>
          </p:sp>
        </p:grpSp>
      </p:grpSp>
      <p:sp>
        <p:nvSpPr>
          <p:cNvPr id="36886" name="Text Box 22"/>
          <p:cNvSpPr txBox="1">
            <a:spLocks noChangeArrowheads="1"/>
          </p:cNvSpPr>
          <p:nvPr/>
        </p:nvSpPr>
        <p:spPr bwMode="auto">
          <a:xfrm rot="-5400000">
            <a:off x="2120107" y="2835966"/>
            <a:ext cx="366712"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p>
            <a:pPr algn="r">
              <a:defRPr/>
            </a:pPr>
            <a:endParaRPr lang="en-US" sz="1200">
              <a:latin typeface="Arial" charset="0"/>
              <a:cs typeface="+mn-cs"/>
            </a:endParaRPr>
          </a:p>
        </p:txBody>
      </p:sp>
      <p:sp>
        <p:nvSpPr>
          <p:cNvPr id="36887" name="Line 23"/>
          <p:cNvSpPr>
            <a:spLocks noChangeShapeType="1"/>
          </p:cNvSpPr>
          <p:nvPr/>
        </p:nvSpPr>
        <p:spPr bwMode="auto">
          <a:xfrm rot="345495" flipH="1">
            <a:off x="3198813" y="2728810"/>
            <a:ext cx="228600" cy="13970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88" name="Line 24"/>
          <p:cNvSpPr>
            <a:spLocks noChangeShapeType="1"/>
          </p:cNvSpPr>
          <p:nvPr/>
        </p:nvSpPr>
        <p:spPr bwMode="auto">
          <a:xfrm rot="20513092" flipV="1">
            <a:off x="5638800" y="5306910"/>
            <a:ext cx="304800" cy="7620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6909" name="Group 45"/>
          <p:cNvGrpSpPr>
            <a:grpSpLocks/>
          </p:cNvGrpSpPr>
          <p:nvPr/>
        </p:nvGrpSpPr>
        <p:grpSpPr bwMode="auto">
          <a:xfrm>
            <a:off x="2514600" y="2792310"/>
            <a:ext cx="3962400" cy="2362200"/>
            <a:chOff x="1584" y="1968"/>
            <a:chExt cx="2496" cy="1488"/>
          </a:xfrm>
        </p:grpSpPr>
        <p:sp>
          <p:nvSpPr>
            <p:cNvPr id="36889" name="Line 25"/>
            <p:cNvSpPr>
              <a:spLocks noChangeShapeType="1"/>
            </p:cNvSpPr>
            <p:nvPr/>
          </p:nvSpPr>
          <p:spPr bwMode="auto">
            <a:xfrm>
              <a:off x="1584" y="3168"/>
              <a:ext cx="249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90" name="Text Box 26"/>
            <p:cNvSpPr txBox="1">
              <a:spLocks noChangeArrowheads="1"/>
            </p:cNvSpPr>
            <p:nvPr/>
          </p:nvSpPr>
          <p:spPr bwMode="auto">
            <a:xfrm>
              <a:off x="2016" y="3168"/>
              <a:ext cx="17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cs typeface="+mn-cs"/>
                </a:rPr>
                <a:t>Focus on System</a:t>
              </a:r>
              <a:endParaRPr lang="en-US" b="1">
                <a:latin typeface="Arial" charset="0"/>
                <a:cs typeface="+mn-cs"/>
              </a:endParaRPr>
            </a:p>
          </p:txBody>
        </p:sp>
        <p:sp>
          <p:nvSpPr>
            <p:cNvPr id="36891" name="Text Box 27"/>
            <p:cNvSpPr txBox="1">
              <a:spLocks noChangeArrowheads="1"/>
            </p:cNvSpPr>
            <p:nvPr/>
          </p:nvSpPr>
          <p:spPr bwMode="auto">
            <a:xfrm>
              <a:off x="2021" y="2592"/>
              <a:ext cx="16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atin typeface="Arial" charset="0"/>
                  <a:cs typeface="+mn-cs"/>
                </a:rPr>
                <a:t>Focus on Purpose</a:t>
              </a:r>
              <a:endParaRPr lang="en-US" b="1">
                <a:latin typeface="Arial" charset="0"/>
                <a:cs typeface="+mn-cs"/>
              </a:endParaRPr>
            </a:p>
          </p:txBody>
        </p:sp>
        <p:sp>
          <p:nvSpPr>
            <p:cNvPr id="36892" name="Text Box 28"/>
            <p:cNvSpPr txBox="1">
              <a:spLocks noChangeArrowheads="1"/>
            </p:cNvSpPr>
            <p:nvPr/>
          </p:nvSpPr>
          <p:spPr bwMode="auto">
            <a:xfrm>
              <a:off x="2208" y="1968"/>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cs typeface="+mn-cs"/>
                </a:rPr>
                <a:t>Focus on Value</a:t>
              </a:r>
              <a:endParaRPr lang="en-US" b="1">
                <a:latin typeface="Arial" charset="0"/>
                <a:cs typeface="+mn-cs"/>
              </a:endParaRPr>
            </a:p>
          </p:txBody>
        </p:sp>
        <p:sp>
          <p:nvSpPr>
            <p:cNvPr id="36895" name="Line 31"/>
            <p:cNvSpPr>
              <a:spLocks noChangeShapeType="1"/>
            </p:cNvSpPr>
            <p:nvPr/>
          </p:nvSpPr>
          <p:spPr bwMode="auto">
            <a:xfrm>
              <a:off x="1728" y="2208"/>
              <a:ext cx="2256"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6900" name="Text Box 36"/>
          <p:cNvSpPr txBox="1">
            <a:spLocks noChangeArrowheads="1"/>
          </p:cNvSpPr>
          <p:nvPr/>
        </p:nvSpPr>
        <p:spPr bwMode="auto">
          <a:xfrm>
            <a:off x="5334000" y="3352698"/>
            <a:ext cx="876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i="1">
                <a:solidFill>
                  <a:srgbClr val="CC0000"/>
                </a:solidFill>
                <a:cs typeface="+mn-cs"/>
              </a:rPr>
              <a:t>Mode 3</a:t>
            </a:r>
          </a:p>
        </p:txBody>
      </p:sp>
      <p:grpSp>
        <p:nvGrpSpPr>
          <p:cNvPr id="36918" name="Group 54"/>
          <p:cNvGrpSpPr>
            <a:grpSpLocks/>
          </p:cNvGrpSpPr>
          <p:nvPr/>
        </p:nvGrpSpPr>
        <p:grpSpPr bwMode="auto">
          <a:xfrm>
            <a:off x="4191000" y="4773510"/>
            <a:ext cx="2019300" cy="698500"/>
            <a:chOff x="2640" y="3216"/>
            <a:chExt cx="1272" cy="440"/>
          </a:xfrm>
        </p:grpSpPr>
        <p:sp>
          <p:nvSpPr>
            <p:cNvPr id="36896" name="Line 32"/>
            <p:cNvSpPr>
              <a:spLocks noChangeShapeType="1"/>
            </p:cNvSpPr>
            <p:nvPr/>
          </p:nvSpPr>
          <p:spPr bwMode="auto">
            <a:xfrm rot="6866637" flipH="1">
              <a:off x="3888" y="3239"/>
              <a:ext cx="48" cy="1"/>
            </a:xfrm>
            <a:prstGeom prst="line">
              <a:avLst/>
            </a:prstGeom>
            <a:noFill/>
            <a:ln w="38100">
              <a:solidFill>
                <a:srgbClr val="CC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01" name="Text Box 37"/>
            <p:cNvSpPr txBox="1">
              <a:spLocks noChangeArrowheads="1"/>
            </p:cNvSpPr>
            <p:nvPr/>
          </p:nvSpPr>
          <p:spPr bwMode="auto">
            <a:xfrm>
              <a:off x="2640" y="3425"/>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i="1">
                  <a:solidFill>
                    <a:srgbClr val="CC0000"/>
                  </a:solidFill>
                  <a:cs typeface="+mn-cs"/>
                </a:rPr>
                <a:t>Mode 2</a:t>
              </a:r>
            </a:p>
          </p:txBody>
        </p:sp>
      </p:grpSp>
      <p:sp>
        <p:nvSpPr>
          <p:cNvPr id="36902" name="Text Box 38"/>
          <p:cNvSpPr txBox="1">
            <a:spLocks noChangeArrowheads="1"/>
          </p:cNvSpPr>
          <p:nvPr/>
        </p:nvSpPr>
        <p:spPr bwMode="auto">
          <a:xfrm>
            <a:off x="1458398" y="380512"/>
            <a:ext cx="62345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dirty="0" smtClean="0">
                <a:cs typeface="+mn-cs"/>
              </a:rPr>
              <a:t>Enabling the System </a:t>
            </a:r>
            <a:r>
              <a:rPr lang="en-US" sz="3600" dirty="0">
                <a:cs typeface="+mn-cs"/>
              </a:rPr>
              <a:t>Value Cycle</a:t>
            </a:r>
          </a:p>
        </p:txBody>
      </p:sp>
      <p:grpSp>
        <p:nvGrpSpPr>
          <p:cNvPr id="36920" name="Group 56"/>
          <p:cNvGrpSpPr>
            <a:grpSpLocks/>
          </p:cNvGrpSpPr>
          <p:nvPr/>
        </p:nvGrpSpPr>
        <p:grpSpPr bwMode="auto">
          <a:xfrm>
            <a:off x="2590800" y="2684360"/>
            <a:ext cx="3886200" cy="2819400"/>
            <a:chOff x="1632" y="1900"/>
            <a:chExt cx="2448" cy="1776"/>
          </a:xfrm>
        </p:grpSpPr>
        <p:grpSp>
          <p:nvGrpSpPr>
            <p:cNvPr id="17430" name="Group 55"/>
            <p:cNvGrpSpPr>
              <a:grpSpLocks/>
            </p:cNvGrpSpPr>
            <p:nvPr/>
          </p:nvGrpSpPr>
          <p:grpSpPr bwMode="auto">
            <a:xfrm>
              <a:off x="1632" y="1900"/>
              <a:ext cx="2448" cy="1776"/>
              <a:chOff x="1632" y="1900"/>
              <a:chExt cx="2448" cy="1776"/>
            </a:xfrm>
          </p:grpSpPr>
          <p:sp>
            <p:nvSpPr>
              <p:cNvPr id="36894" name="Oval 30"/>
              <p:cNvSpPr>
                <a:spLocks noChangeArrowheads="1"/>
              </p:cNvSpPr>
              <p:nvPr/>
            </p:nvSpPr>
            <p:spPr bwMode="auto">
              <a:xfrm>
                <a:off x="1632" y="1900"/>
                <a:ext cx="2448" cy="1776"/>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99" name="Text Box 35"/>
              <p:cNvSpPr txBox="1">
                <a:spLocks noChangeArrowheads="1"/>
              </p:cNvSpPr>
              <p:nvPr/>
            </p:nvSpPr>
            <p:spPr bwMode="auto">
              <a:xfrm>
                <a:off x="1753" y="2321"/>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i="1">
                    <a:solidFill>
                      <a:srgbClr val="CC0000"/>
                    </a:solidFill>
                    <a:cs typeface="+mn-cs"/>
                  </a:rPr>
                  <a:t>Mode 1</a:t>
                </a:r>
              </a:p>
            </p:txBody>
          </p:sp>
        </p:grpSp>
        <p:sp>
          <p:nvSpPr>
            <p:cNvPr id="36898" name="Line 34"/>
            <p:cNvSpPr>
              <a:spLocks noChangeShapeType="1"/>
            </p:cNvSpPr>
            <p:nvPr/>
          </p:nvSpPr>
          <p:spPr bwMode="auto">
            <a:xfrm rot="21420798" flipH="1">
              <a:off x="2820" y="1909"/>
              <a:ext cx="48" cy="1"/>
            </a:xfrm>
            <a:prstGeom prst="line">
              <a:avLst/>
            </a:prstGeom>
            <a:noFill/>
            <a:ln w="38100">
              <a:solidFill>
                <a:srgbClr val="CC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03" name="Line 39"/>
            <p:cNvSpPr>
              <a:spLocks noChangeShapeType="1"/>
            </p:cNvSpPr>
            <p:nvPr/>
          </p:nvSpPr>
          <p:spPr bwMode="auto">
            <a:xfrm rot="14334023" flipH="1">
              <a:off x="1644" y="2999"/>
              <a:ext cx="48" cy="1"/>
            </a:xfrm>
            <a:prstGeom prst="line">
              <a:avLst/>
            </a:prstGeom>
            <a:noFill/>
            <a:ln w="38100">
              <a:solidFill>
                <a:srgbClr val="CC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6914" name="Group 50"/>
          <p:cNvGrpSpPr>
            <a:grpSpLocks/>
          </p:cNvGrpSpPr>
          <p:nvPr/>
        </p:nvGrpSpPr>
        <p:grpSpPr bwMode="auto">
          <a:xfrm>
            <a:off x="228600" y="1446110"/>
            <a:ext cx="8610600" cy="736600"/>
            <a:chOff x="144" y="1168"/>
            <a:chExt cx="5424" cy="464"/>
          </a:xfrm>
        </p:grpSpPr>
        <p:sp>
          <p:nvSpPr>
            <p:cNvPr id="36885" name="Text Box 21"/>
            <p:cNvSpPr txBox="1">
              <a:spLocks noChangeArrowheads="1"/>
            </p:cNvSpPr>
            <p:nvPr/>
          </p:nvSpPr>
          <p:spPr bwMode="auto">
            <a:xfrm>
              <a:off x="3984" y="1168"/>
              <a:ext cx="1584" cy="237"/>
            </a:xfrm>
            <a:prstGeom prst="rect">
              <a:avLst/>
            </a:prstGeom>
            <a:noFill/>
            <a:ln w="9525">
              <a:solidFill>
                <a:srgbClr val="2C2CB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i="1">
                  <a:solidFill>
                    <a:schemeClr val="accent2"/>
                  </a:solidFill>
                  <a:latin typeface="Arial" charset="0"/>
                  <a:cs typeface="+mn-cs"/>
                </a:rPr>
                <a:t>System Characterized</a:t>
              </a:r>
            </a:p>
          </p:txBody>
        </p:sp>
        <p:sp>
          <p:nvSpPr>
            <p:cNvPr id="36893" name="Text Box 29"/>
            <p:cNvSpPr txBox="1">
              <a:spLocks noChangeArrowheads="1"/>
            </p:cNvSpPr>
            <p:nvPr/>
          </p:nvSpPr>
          <p:spPr bwMode="auto">
            <a:xfrm>
              <a:off x="144" y="1177"/>
              <a:ext cx="1440" cy="237"/>
            </a:xfrm>
            <a:prstGeom prst="rect">
              <a:avLst/>
            </a:prstGeom>
            <a:noFill/>
            <a:ln w="9525">
              <a:solidFill>
                <a:srgbClr val="2C2CB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i="1">
                  <a:solidFill>
                    <a:schemeClr val="accent2"/>
                  </a:solidFill>
                  <a:latin typeface="Arial" charset="0"/>
                  <a:cs typeface="+mn-cs"/>
                </a:rPr>
                <a:t>SE BoK Updated</a:t>
              </a:r>
            </a:p>
          </p:txBody>
        </p:sp>
        <p:sp>
          <p:nvSpPr>
            <p:cNvPr id="36911" name="Line 47"/>
            <p:cNvSpPr>
              <a:spLocks noChangeShapeType="1"/>
            </p:cNvSpPr>
            <p:nvPr/>
          </p:nvSpPr>
          <p:spPr bwMode="auto">
            <a:xfrm flipH="1">
              <a:off x="4560" y="1392"/>
              <a:ext cx="96" cy="240"/>
            </a:xfrm>
            <a:prstGeom prst="line">
              <a:avLst/>
            </a:prstGeom>
            <a:noFill/>
            <a:ln w="76200" cmpd="tri">
              <a:solidFill>
                <a:srgbClr val="2C2CB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12" name="Line 48"/>
            <p:cNvSpPr>
              <a:spLocks noChangeShapeType="1"/>
            </p:cNvSpPr>
            <p:nvPr/>
          </p:nvSpPr>
          <p:spPr bwMode="auto">
            <a:xfrm rot="8100000" flipH="1">
              <a:off x="535" y="1437"/>
              <a:ext cx="96" cy="240"/>
            </a:xfrm>
            <a:prstGeom prst="line">
              <a:avLst/>
            </a:prstGeom>
            <a:noFill/>
            <a:ln w="76200" cmpd="tri">
              <a:solidFill>
                <a:srgbClr val="2C2CB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13" name="Line 49"/>
            <p:cNvSpPr>
              <a:spLocks noChangeShapeType="1"/>
            </p:cNvSpPr>
            <p:nvPr/>
          </p:nvSpPr>
          <p:spPr bwMode="auto">
            <a:xfrm flipH="1">
              <a:off x="1392" y="1296"/>
              <a:ext cx="2592" cy="0"/>
            </a:xfrm>
            <a:prstGeom prst="line">
              <a:avLst/>
            </a:prstGeom>
            <a:noFill/>
            <a:ln w="38100" cmpd="dbl">
              <a:solidFill>
                <a:srgbClr val="2C2CB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 name="TextBox 1"/>
          <p:cNvSpPr txBox="1"/>
          <p:nvPr/>
        </p:nvSpPr>
        <p:spPr>
          <a:xfrm>
            <a:off x="6329275" y="6399642"/>
            <a:ext cx="1287532" cy="307777"/>
          </a:xfrm>
          <a:prstGeom prst="rect">
            <a:avLst/>
          </a:prstGeom>
          <a:noFill/>
        </p:spPr>
        <p:txBody>
          <a:bodyPr wrap="none" rtlCol="0">
            <a:spAutoFit/>
          </a:bodyPr>
          <a:lstStyle/>
          <a:p>
            <a:r>
              <a:rPr lang="en-US" sz="1400" dirty="0" smtClean="0"/>
              <a:t>IEEE-SMC 1998</a:t>
            </a:r>
            <a:endParaRPr lang="en-US" sz="1400" dirty="0"/>
          </a:p>
        </p:txBody>
      </p:sp>
      <p:sp>
        <p:nvSpPr>
          <p:cNvPr id="3" name="Date Placeholder 2"/>
          <p:cNvSpPr>
            <a:spLocks noGrp="1"/>
          </p:cNvSpPr>
          <p:nvPr>
            <p:ph type="dt" sz="half" idx="10"/>
          </p:nvPr>
        </p:nvSpPr>
        <p:spPr/>
        <p:txBody>
          <a:bodyPr/>
          <a:lstStyle/>
          <a:p>
            <a:r>
              <a:rPr lang="en-US" smtClean="0"/>
              <a:t>10/9/17</a:t>
            </a:r>
            <a:endParaRPr lang="en-US"/>
          </a:p>
        </p:txBody>
      </p:sp>
      <p:sp>
        <p:nvSpPr>
          <p:cNvPr id="4" name="Footer Placeholder 3"/>
          <p:cNvSpPr>
            <a:spLocks noGrp="1"/>
          </p:cNvSpPr>
          <p:nvPr>
            <p:ph type="ftr" sz="quarter" idx="11"/>
          </p:nvPr>
        </p:nvSpPr>
        <p:spPr/>
        <p:txBody>
          <a:bodyPr/>
          <a:lstStyle/>
          <a:p>
            <a:r>
              <a:rPr lang="en-US" smtClean="0"/>
              <a:t>jring7@gmail.com</a:t>
            </a:r>
            <a:endParaRPr lang="en-US"/>
          </a:p>
        </p:txBody>
      </p:sp>
      <p:sp>
        <p:nvSpPr>
          <p:cNvPr id="5" name="Slide Number Placeholder 4"/>
          <p:cNvSpPr>
            <a:spLocks noGrp="1"/>
          </p:cNvSpPr>
          <p:nvPr>
            <p:ph type="sldNum" sz="quarter" idx="12"/>
          </p:nvPr>
        </p:nvSpPr>
        <p:spPr/>
        <p:txBody>
          <a:bodyPr/>
          <a:lstStyle/>
          <a:p>
            <a:fld id="{BBCCC632-733A-2547-8EA1-2669D5148902}" type="slidenum">
              <a:rPr lang="en-US" sz="2400" smtClean="0"/>
              <a:t>4</a:t>
            </a:fld>
            <a:endParaRPr lang="en-US" sz="2400" dirty="0"/>
          </a:p>
        </p:txBody>
      </p:sp>
    </p:spTree>
    <p:extLst>
      <p:ext uri="{BB962C8B-B14F-4D97-AF65-F5344CB8AC3E}">
        <p14:creationId xmlns:p14="http://schemas.microsoft.com/office/powerpoint/2010/main" val="1232496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922"/>
                                        </p:tgtEl>
                                        <p:attrNameLst>
                                          <p:attrName>style.visibility</p:attrName>
                                        </p:attrNameLst>
                                      </p:cBhvr>
                                      <p:to>
                                        <p:strVal val="visible"/>
                                      </p:to>
                                    </p:set>
                                    <p:anim calcmode="lin" valueType="num">
                                      <p:cBhvr additive="base">
                                        <p:cTn id="7" dur="500" fill="hold"/>
                                        <p:tgtEl>
                                          <p:spTgt spid="36922"/>
                                        </p:tgtEl>
                                        <p:attrNameLst>
                                          <p:attrName>ppt_x</p:attrName>
                                        </p:attrNameLst>
                                      </p:cBhvr>
                                      <p:tavLst>
                                        <p:tav tm="0">
                                          <p:val>
                                            <p:strVal val="0-#ppt_w/2"/>
                                          </p:val>
                                        </p:tav>
                                        <p:tav tm="100000">
                                          <p:val>
                                            <p:strVal val="#ppt_x"/>
                                          </p:val>
                                        </p:tav>
                                      </p:tavLst>
                                    </p:anim>
                                    <p:anim calcmode="lin" valueType="num">
                                      <p:cBhvr additive="base">
                                        <p:cTn id="8" dur="500" fill="hold"/>
                                        <p:tgtEl>
                                          <p:spTgt spid="36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36908"/>
                                        </p:tgtEl>
                                        <p:attrNameLst>
                                          <p:attrName>style.visibility</p:attrName>
                                        </p:attrNameLst>
                                      </p:cBhvr>
                                      <p:to>
                                        <p:strVal val="visible"/>
                                      </p:to>
                                    </p:set>
                                    <p:anim calcmode="lin" valueType="num">
                                      <p:cBhvr additive="base">
                                        <p:cTn id="13" dur="500" fill="hold"/>
                                        <p:tgtEl>
                                          <p:spTgt spid="36908"/>
                                        </p:tgtEl>
                                        <p:attrNameLst>
                                          <p:attrName>ppt_x</p:attrName>
                                        </p:attrNameLst>
                                      </p:cBhvr>
                                      <p:tavLst>
                                        <p:tav tm="0">
                                          <p:val>
                                            <p:strVal val="0-#ppt_w/2"/>
                                          </p:val>
                                        </p:tav>
                                        <p:tav tm="100000">
                                          <p:val>
                                            <p:strVal val="#ppt_x"/>
                                          </p:val>
                                        </p:tav>
                                      </p:tavLst>
                                    </p:anim>
                                    <p:anim calcmode="lin" valueType="num">
                                      <p:cBhvr additive="base">
                                        <p:cTn id="14" dur="500" fill="hold"/>
                                        <p:tgtEl>
                                          <p:spTgt spid="3690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36904"/>
                                        </p:tgtEl>
                                        <p:attrNameLst>
                                          <p:attrName>style.visibility</p:attrName>
                                        </p:attrNameLst>
                                      </p:cBhvr>
                                      <p:to>
                                        <p:strVal val="visible"/>
                                      </p:to>
                                    </p:set>
                                    <p:anim calcmode="lin" valueType="num">
                                      <p:cBhvr additive="base">
                                        <p:cTn id="19" dur="500" fill="hold"/>
                                        <p:tgtEl>
                                          <p:spTgt spid="36904"/>
                                        </p:tgtEl>
                                        <p:attrNameLst>
                                          <p:attrName>ppt_x</p:attrName>
                                        </p:attrNameLst>
                                      </p:cBhvr>
                                      <p:tavLst>
                                        <p:tav tm="0">
                                          <p:val>
                                            <p:strVal val="1+#ppt_w/2"/>
                                          </p:val>
                                        </p:tav>
                                        <p:tav tm="100000">
                                          <p:val>
                                            <p:strVal val="#ppt_x"/>
                                          </p:val>
                                        </p:tav>
                                      </p:tavLst>
                                    </p:anim>
                                    <p:anim calcmode="lin" valueType="num">
                                      <p:cBhvr additive="base">
                                        <p:cTn id="20" dur="500" fill="hold"/>
                                        <p:tgtEl>
                                          <p:spTgt spid="3690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6923"/>
                                        </p:tgtEl>
                                        <p:attrNameLst>
                                          <p:attrName>style.visibility</p:attrName>
                                        </p:attrNameLst>
                                      </p:cBhvr>
                                      <p:to>
                                        <p:strVal val="visible"/>
                                      </p:to>
                                    </p:set>
                                    <p:anim calcmode="lin" valueType="num">
                                      <p:cBhvr additive="base">
                                        <p:cTn id="25" dur="500" fill="hold"/>
                                        <p:tgtEl>
                                          <p:spTgt spid="36923"/>
                                        </p:tgtEl>
                                        <p:attrNameLst>
                                          <p:attrName>ppt_x</p:attrName>
                                        </p:attrNameLst>
                                      </p:cBhvr>
                                      <p:tavLst>
                                        <p:tav tm="0">
                                          <p:val>
                                            <p:strVal val="1+#ppt_w/2"/>
                                          </p:val>
                                        </p:tav>
                                        <p:tav tm="100000">
                                          <p:val>
                                            <p:strVal val="#ppt_x"/>
                                          </p:val>
                                        </p:tav>
                                      </p:tavLst>
                                    </p:anim>
                                    <p:anim calcmode="lin" valueType="num">
                                      <p:cBhvr additive="base">
                                        <p:cTn id="26" dur="500" fill="hold"/>
                                        <p:tgtEl>
                                          <p:spTgt spid="369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nodeType="clickEffect">
                                  <p:stCondLst>
                                    <p:cond delay="0"/>
                                  </p:stCondLst>
                                  <p:childTnLst>
                                    <p:set>
                                      <p:cBhvr>
                                        <p:cTn id="30" dur="1" fill="hold">
                                          <p:stCondLst>
                                            <p:cond delay="0"/>
                                          </p:stCondLst>
                                        </p:cTn>
                                        <p:tgtEl>
                                          <p:spTgt spid="36909"/>
                                        </p:tgtEl>
                                        <p:attrNameLst>
                                          <p:attrName>style.visibility</p:attrName>
                                        </p:attrNameLst>
                                      </p:cBhvr>
                                      <p:to>
                                        <p:strVal val="visible"/>
                                      </p:to>
                                    </p:set>
                                    <p:anim calcmode="lin" valueType="num">
                                      <p:cBhvr>
                                        <p:cTn id="31" dur="500" fill="hold"/>
                                        <p:tgtEl>
                                          <p:spTgt spid="36909"/>
                                        </p:tgtEl>
                                        <p:attrNameLst>
                                          <p:attrName>ppt_w</p:attrName>
                                        </p:attrNameLst>
                                      </p:cBhvr>
                                      <p:tavLst>
                                        <p:tav tm="0">
                                          <p:val>
                                            <p:fltVal val="0"/>
                                          </p:val>
                                        </p:tav>
                                        <p:tav tm="100000">
                                          <p:val>
                                            <p:strVal val="#ppt_w"/>
                                          </p:val>
                                        </p:tav>
                                      </p:tavLst>
                                    </p:anim>
                                    <p:anim calcmode="lin" valueType="num">
                                      <p:cBhvr>
                                        <p:cTn id="32" dur="500" fill="hold"/>
                                        <p:tgtEl>
                                          <p:spTgt spid="36909"/>
                                        </p:tgtEl>
                                        <p:attrNameLst>
                                          <p:attrName>ppt_h</p:attrName>
                                        </p:attrNameLst>
                                      </p:cBhvr>
                                      <p:tavLst>
                                        <p:tav tm="0">
                                          <p:val>
                                            <p:fltVal val="0"/>
                                          </p:val>
                                        </p:tav>
                                        <p:tav tm="100000">
                                          <p:val>
                                            <p:strVal val="#ppt_h"/>
                                          </p:val>
                                        </p:tav>
                                      </p:tavLst>
                                    </p:anim>
                                    <p:anim calcmode="lin" valueType="num">
                                      <p:cBhvr>
                                        <p:cTn id="33" dur="500" fill="hold"/>
                                        <p:tgtEl>
                                          <p:spTgt spid="36909"/>
                                        </p:tgtEl>
                                        <p:attrNameLst>
                                          <p:attrName>ppt_x</p:attrName>
                                        </p:attrNameLst>
                                      </p:cBhvr>
                                      <p:tavLst>
                                        <p:tav tm="0">
                                          <p:val>
                                            <p:fltVal val="0.5"/>
                                          </p:val>
                                        </p:tav>
                                        <p:tav tm="100000">
                                          <p:val>
                                            <p:strVal val="#ppt_x"/>
                                          </p:val>
                                        </p:tav>
                                      </p:tavLst>
                                    </p:anim>
                                    <p:anim calcmode="lin" valueType="num">
                                      <p:cBhvr>
                                        <p:cTn id="34" dur="500" fill="hold"/>
                                        <p:tgtEl>
                                          <p:spTgt spid="36909"/>
                                        </p:tgtEl>
                                        <p:attrNameLst>
                                          <p:attrName>ppt_y</p:attrName>
                                        </p:attrNameLst>
                                      </p:cBhvr>
                                      <p:tavLst>
                                        <p:tav tm="0">
                                          <p:val>
                                            <p:fltVal val="0.5"/>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528" fill="hold" nodeType="clickEffect">
                                  <p:stCondLst>
                                    <p:cond delay="0"/>
                                  </p:stCondLst>
                                  <p:childTnLst>
                                    <p:set>
                                      <p:cBhvr>
                                        <p:cTn id="38" dur="1" fill="hold">
                                          <p:stCondLst>
                                            <p:cond delay="0"/>
                                          </p:stCondLst>
                                        </p:cTn>
                                        <p:tgtEl>
                                          <p:spTgt spid="36920"/>
                                        </p:tgtEl>
                                        <p:attrNameLst>
                                          <p:attrName>style.visibility</p:attrName>
                                        </p:attrNameLst>
                                      </p:cBhvr>
                                      <p:to>
                                        <p:strVal val="visible"/>
                                      </p:to>
                                    </p:set>
                                    <p:anim calcmode="lin" valueType="num">
                                      <p:cBhvr>
                                        <p:cTn id="39" dur="500" fill="hold"/>
                                        <p:tgtEl>
                                          <p:spTgt spid="36920"/>
                                        </p:tgtEl>
                                        <p:attrNameLst>
                                          <p:attrName>ppt_w</p:attrName>
                                        </p:attrNameLst>
                                      </p:cBhvr>
                                      <p:tavLst>
                                        <p:tav tm="0">
                                          <p:val>
                                            <p:fltVal val="0"/>
                                          </p:val>
                                        </p:tav>
                                        <p:tav tm="100000">
                                          <p:val>
                                            <p:strVal val="#ppt_w"/>
                                          </p:val>
                                        </p:tav>
                                      </p:tavLst>
                                    </p:anim>
                                    <p:anim calcmode="lin" valueType="num">
                                      <p:cBhvr>
                                        <p:cTn id="40" dur="500" fill="hold"/>
                                        <p:tgtEl>
                                          <p:spTgt spid="36920"/>
                                        </p:tgtEl>
                                        <p:attrNameLst>
                                          <p:attrName>ppt_h</p:attrName>
                                        </p:attrNameLst>
                                      </p:cBhvr>
                                      <p:tavLst>
                                        <p:tav tm="0">
                                          <p:val>
                                            <p:fltVal val="0"/>
                                          </p:val>
                                        </p:tav>
                                        <p:tav tm="100000">
                                          <p:val>
                                            <p:strVal val="#ppt_h"/>
                                          </p:val>
                                        </p:tav>
                                      </p:tavLst>
                                    </p:anim>
                                    <p:anim calcmode="lin" valueType="num">
                                      <p:cBhvr>
                                        <p:cTn id="41" dur="500" fill="hold"/>
                                        <p:tgtEl>
                                          <p:spTgt spid="36920"/>
                                        </p:tgtEl>
                                        <p:attrNameLst>
                                          <p:attrName>ppt_x</p:attrName>
                                        </p:attrNameLst>
                                      </p:cBhvr>
                                      <p:tavLst>
                                        <p:tav tm="0">
                                          <p:val>
                                            <p:fltVal val="0.5"/>
                                          </p:val>
                                        </p:tav>
                                        <p:tav tm="100000">
                                          <p:val>
                                            <p:strVal val="#ppt_x"/>
                                          </p:val>
                                        </p:tav>
                                      </p:tavLst>
                                    </p:anim>
                                    <p:anim calcmode="lin" valueType="num">
                                      <p:cBhvr>
                                        <p:cTn id="42" dur="500" fill="hold"/>
                                        <p:tgtEl>
                                          <p:spTgt spid="36920"/>
                                        </p:tgtEl>
                                        <p:attrNameLst>
                                          <p:attrName>ppt_y</p:attrName>
                                        </p:attrNameLst>
                                      </p:cBhvr>
                                      <p:tavLst>
                                        <p:tav tm="0">
                                          <p:val>
                                            <p:fltVal val="0.5"/>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918"/>
                                        </p:tgtEl>
                                        <p:attrNameLst>
                                          <p:attrName>style.visibility</p:attrName>
                                        </p:attrNameLst>
                                      </p:cBhvr>
                                      <p:to>
                                        <p:strVal val="visible"/>
                                      </p:to>
                                    </p:set>
                                    <p:animEffect transition="in" filter="wipe(left)">
                                      <p:cBhvr>
                                        <p:cTn id="47" dur="500"/>
                                        <p:tgtEl>
                                          <p:spTgt spid="369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528" fill="hold" grpId="0" nodeType="clickEffect">
                                  <p:stCondLst>
                                    <p:cond delay="0"/>
                                  </p:stCondLst>
                                  <p:childTnLst>
                                    <p:set>
                                      <p:cBhvr>
                                        <p:cTn id="51" dur="1" fill="hold">
                                          <p:stCondLst>
                                            <p:cond delay="0"/>
                                          </p:stCondLst>
                                        </p:cTn>
                                        <p:tgtEl>
                                          <p:spTgt spid="36900"/>
                                        </p:tgtEl>
                                        <p:attrNameLst>
                                          <p:attrName>style.visibility</p:attrName>
                                        </p:attrNameLst>
                                      </p:cBhvr>
                                      <p:to>
                                        <p:strVal val="visible"/>
                                      </p:to>
                                    </p:set>
                                    <p:anim calcmode="lin" valueType="num">
                                      <p:cBhvr>
                                        <p:cTn id="52" dur="500" fill="hold"/>
                                        <p:tgtEl>
                                          <p:spTgt spid="36900"/>
                                        </p:tgtEl>
                                        <p:attrNameLst>
                                          <p:attrName>ppt_w</p:attrName>
                                        </p:attrNameLst>
                                      </p:cBhvr>
                                      <p:tavLst>
                                        <p:tav tm="0">
                                          <p:val>
                                            <p:fltVal val="0"/>
                                          </p:val>
                                        </p:tav>
                                        <p:tav tm="100000">
                                          <p:val>
                                            <p:strVal val="#ppt_w"/>
                                          </p:val>
                                        </p:tav>
                                      </p:tavLst>
                                    </p:anim>
                                    <p:anim calcmode="lin" valueType="num">
                                      <p:cBhvr>
                                        <p:cTn id="53" dur="500" fill="hold"/>
                                        <p:tgtEl>
                                          <p:spTgt spid="36900"/>
                                        </p:tgtEl>
                                        <p:attrNameLst>
                                          <p:attrName>ppt_h</p:attrName>
                                        </p:attrNameLst>
                                      </p:cBhvr>
                                      <p:tavLst>
                                        <p:tav tm="0">
                                          <p:val>
                                            <p:fltVal val="0"/>
                                          </p:val>
                                        </p:tav>
                                        <p:tav tm="100000">
                                          <p:val>
                                            <p:strVal val="#ppt_h"/>
                                          </p:val>
                                        </p:tav>
                                      </p:tavLst>
                                    </p:anim>
                                    <p:anim calcmode="lin" valueType="num">
                                      <p:cBhvr>
                                        <p:cTn id="54" dur="500" fill="hold"/>
                                        <p:tgtEl>
                                          <p:spTgt spid="36900"/>
                                        </p:tgtEl>
                                        <p:attrNameLst>
                                          <p:attrName>ppt_x</p:attrName>
                                        </p:attrNameLst>
                                      </p:cBhvr>
                                      <p:tavLst>
                                        <p:tav tm="0">
                                          <p:val>
                                            <p:fltVal val="0.5"/>
                                          </p:val>
                                        </p:tav>
                                        <p:tav tm="100000">
                                          <p:val>
                                            <p:strVal val="#ppt_x"/>
                                          </p:val>
                                        </p:tav>
                                      </p:tavLst>
                                    </p:anim>
                                    <p:anim calcmode="lin" valueType="num">
                                      <p:cBhvr>
                                        <p:cTn id="55" dur="500" fill="hold"/>
                                        <p:tgtEl>
                                          <p:spTgt spid="36900"/>
                                        </p:tgtEl>
                                        <p:attrNameLst>
                                          <p:attrName>ppt_y</p:attrName>
                                        </p:attrNameLst>
                                      </p:cBhvr>
                                      <p:tavLst>
                                        <p:tav tm="0">
                                          <p:val>
                                            <p:fltVal val="0.5"/>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2" fill="hold" nodeType="clickEffect">
                                  <p:stCondLst>
                                    <p:cond delay="0"/>
                                  </p:stCondLst>
                                  <p:childTnLst>
                                    <p:set>
                                      <p:cBhvr>
                                        <p:cTn id="59" dur="1" fill="hold">
                                          <p:stCondLst>
                                            <p:cond delay="0"/>
                                          </p:stCondLst>
                                        </p:cTn>
                                        <p:tgtEl>
                                          <p:spTgt spid="36914"/>
                                        </p:tgtEl>
                                        <p:attrNameLst>
                                          <p:attrName>style.visibility</p:attrName>
                                        </p:attrNameLst>
                                      </p:cBhvr>
                                      <p:to>
                                        <p:strVal val="visible"/>
                                      </p:to>
                                    </p:set>
                                    <p:anim calcmode="lin" valueType="num">
                                      <p:cBhvr>
                                        <p:cTn id="60" dur="500" fill="hold"/>
                                        <p:tgtEl>
                                          <p:spTgt spid="36914"/>
                                        </p:tgtEl>
                                        <p:attrNameLst>
                                          <p:attrName>ppt_x</p:attrName>
                                        </p:attrNameLst>
                                      </p:cBhvr>
                                      <p:tavLst>
                                        <p:tav tm="0">
                                          <p:val>
                                            <p:strVal val="#ppt_x+#ppt_w/2"/>
                                          </p:val>
                                        </p:tav>
                                        <p:tav tm="100000">
                                          <p:val>
                                            <p:strVal val="#ppt_x"/>
                                          </p:val>
                                        </p:tav>
                                      </p:tavLst>
                                    </p:anim>
                                    <p:anim calcmode="lin" valueType="num">
                                      <p:cBhvr>
                                        <p:cTn id="61" dur="500" fill="hold"/>
                                        <p:tgtEl>
                                          <p:spTgt spid="36914"/>
                                        </p:tgtEl>
                                        <p:attrNameLst>
                                          <p:attrName>ppt_y</p:attrName>
                                        </p:attrNameLst>
                                      </p:cBhvr>
                                      <p:tavLst>
                                        <p:tav tm="0">
                                          <p:val>
                                            <p:strVal val="#ppt_y"/>
                                          </p:val>
                                        </p:tav>
                                        <p:tav tm="100000">
                                          <p:val>
                                            <p:strVal val="#ppt_y"/>
                                          </p:val>
                                        </p:tav>
                                      </p:tavLst>
                                    </p:anim>
                                    <p:anim calcmode="lin" valueType="num">
                                      <p:cBhvr>
                                        <p:cTn id="62" dur="500" fill="hold"/>
                                        <p:tgtEl>
                                          <p:spTgt spid="36914"/>
                                        </p:tgtEl>
                                        <p:attrNameLst>
                                          <p:attrName>ppt_w</p:attrName>
                                        </p:attrNameLst>
                                      </p:cBhvr>
                                      <p:tavLst>
                                        <p:tav tm="0">
                                          <p:val>
                                            <p:fltVal val="0"/>
                                          </p:val>
                                        </p:tav>
                                        <p:tav tm="100000">
                                          <p:val>
                                            <p:strVal val="#ppt_w"/>
                                          </p:val>
                                        </p:tav>
                                      </p:tavLst>
                                    </p:anim>
                                    <p:anim calcmode="lin" valueType="num">
                                      <p:cBhvr>
                                        <p:cTn id="63" dur="500" fill="hold"/>
                                        <p:tgtEl>
                                          <p:spTgt spid="369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pPr>
              <a:defRPr/>
            </a:pPr>
            <a:fld id="{C30AF3C3-FFA0-2B43-B0B3-667C34C7B882}" type="slidenum">
              <a:rPr lang="en-US" sz="2400"/>
              <a:pPr>
                <a:defRPr/>
              </a:pPr>
              <a:t>5</a:t>
            </a:fld>
            <a:endParaRPr lang="en-US" sz="2400" dirty="0"/>
          </a:p>
        </p:txBody>
      </p:sp>
      <p:sp>
        <p:nvSpPr>
          <p:cNvPr id="48131" name="Rectangle 3"/>
          <p:cNvSpPr>
            <a:spLocks noChangeArrowheads="1"/>
          </p:cNvSpPr>
          <p:nvPr/>
        </p:nvSpPr>
        <p:spPr bwMode="auto">
          <a:xfrm>
            <a:off x="0" y="25178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9699" name="Rectangle 4"/>
          <p:cNvSpPr>
            <a:spLocks noGrp="1" noChangeArrowheads="1"/>
          </p:cNvSpPr>
          <p:nvPr>
            <p:ph type="title"/>
          </p:nvPr>
        </p:nvSpPr>
        <p:spPr>
          <a:xfrm>
            <a:off x="2571750" y="46038"/>
            <a:ext cx="4095750" cy="1143000"/>
          </a:xfrm>
          <a:ln w="28575">
            <a:noFill/>
            <a:miter lim="800000"/>
            <a:headEnd/>
            <a:tailEnd/>
          </a:ln>
        </p:spPr>
        <p:txBody>
          <a:bodyPr>
            <a:normAutofit/>
          </a:bodyPr>
          <a:lstStyle/>
          <a:p>
            <a:pPr eaLnBrk="1" hangingPunct="1"/>
            <a:r>
              <a:rPr lang="en-US" sz="3600" dirty="0">
                <a:latin typeface="Calibri" charset="0"/>
              </a:rPr>
              <a:t>Context of </a:t>
            </a:r>
            <a:r>
              <a:rPr lang="en-US" sz="3600" dirty="0" smtClean="0">
                <a:latin typeface="Calibri" charset="0"/>
              </a:rPr>
              <a:t>Ontology</a:t>
            </a:r>
            <a:endParaRPr lang="en-US" sz="3600" dirty="0">
              <a:latin typeface="Calibri" charset="0"/>
            </a:endParaRPr>
          </a:p>
        </p:txBody>
      </p:sp>
      <p:grpSp>
        <p:nvGrpSpPr>
          <p:cNvPr id="25" name="Group 24"/>
          <p:cNvGrpSpPr>
            <a:grpSpLocks/>
          </p:cNvGrpSpPr>
          <p:nvPr/>
        </p:nvGrpSpPr>
        <p:grpSpPr bwMode="auto">
          <a:xfrm>
            <a:off x="902022" y="1887161"/>
            <a:ext cx="2146581625" cy="2145581718"/>
            <a:chOff x="902009" y="2079263"/>
            <a:chExt cx="2146379125" cy="2145643736"/>
          </a:xfrm>
        </p:grpSpPr>
        <p:sp>
          <p:nvSpPr>
            <p:cNvPr id="29741" name="Rectangle 53"/>
            <p:cNvSpPr>
              <a:spLocks noChangeArrowheads="1"/>
            </p:cNvSpPr>
            <p:nvPr/>
          </p:nvSpPr>
          <p:spPr bwMode="auto">
            <a:xfrm>
              <a:off x="3491159" y="5838848"/>
              <a:ext cx="22373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a:solidFill>
                    <a:srgbClr val="FF0000"/>
                  </a:solidFill>
                </a:rPr>
                <a:t>Systems Practitioners</a:t>
              </a:r>
              <a:endParaRPr lang="en-US" dirty="0">
                <a:solidFill>
                  <a:srgbClr val="FF0000"/>
                </a:solidFill>
              </a:endParaRPr>
            </a:p>
          </p:txBody>
        </p:sp>
        <p:cxnSp>
          <p:nvCxnSpPr>
            <p:cNvPr id="48226" name="AutoShape 98"/>
            <p:cNvCxnSpPr>
              <a:cxnSpLocks noChangeShapeType="1"/>
              <a:stCxn id="29706" idx="17"/>
              <a:endCxn id="29741" idx="3"/>
            </p:cNvCxnSpPr>
            <p:nvPr/>
          </p:nvCxnSpPr>
          <p:spPr bwMode="auto">
            <a:xfrm flipH="1" flipV="1">
              <a:off x="5728475" y="5992736"/>
              <a:ext cx="2141552659" cy="2141730263"/>
            </a:xfrm>
            <a:prstGeom prst="curvedConnector3">
              <a:avLst>
                <a:gd name="adj1" fmla="val 99919"/>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230" name="Text Box 102"/>
            <p:cNvSpPr txBox="1">
              <a:spLocks noChangeArrowheads="1"/>
            </p:cNvSpPr>
            <p:nvPr/>
          </p:nvSpPr>
          <p:spPr bwMode="auto">
            <a:xfrm>
              <a:off x="3171598" y="6091472"/>
              <a:ext cx="2879453" cy="64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fontAlgn="auto">
                <a:spcBef>
                  <a:spcPts val="0"/>
                </a:spcBef>
                <a:spcAft>
                  <a:spcPts val="0"/>
                </a:spcAft>
                <a:defRPr/>
              </a:pPr>
              <a:r>
                <a:rPr lang="en-US" dirty="0">
                  <a:solidFill>
                    <a:srgbClr val="FF0000"/>
                  </a:solidFill>
                  <a:latin typeface="+mn-lt"/>
                  <a:ea typeface="+mn-ea"/>
                  <a:cs typeface="+mn-cs"/>
                </a:rPr>
                <a:t>Compose Prescriptive Model</a:t>
              </a:r>
            </a:p>
            <a:p>
              <a:pPr algn="ctr" fontAlgn="auto">
                <a:spcBef>
                  <a:spcPts val="0"/>
                </a:spcBef>
                <a:spcAft>
                  <a:spcPts val="0"/>
                </a:spcAft>
                <a:defRPr/>
              </a:pPr>
              <a:r>
                <a:rPr lang="en-US" dirty="0" smtClean="0">
                  <a:solidFill>
                    <a:srgbClr val="FF0000"/>
                  </a:solidFill>
                </a:rPr>
                <a:t>Assess Efficacy</a:t>
              </a:r>
              <a:r>
                <a:rPr lang="en-US" dirty="0" smtClean="0">
                  <a:solidFill>
                    <a:srgbClr val="FF0000"/>
                  </a:solidFill>
                  <a:latin typeface="+mn-lt"/>
                  <a:ea typeface="+mn-ea"/>
                  <a:cs typeface="+mn-cs"/>
                </a:rPr>
                <a:t> </a:t>
              </a:r>
              <a:r>
                <a:rPr lang="en-US" dirty="0">
                  <a:solidFill>
                    <a:srgbClr val="FF0000"/>
                  </a:solidFill>
                  <a:latin typeface="+mn-lt"/>
                  <a:ea typeface="+mn-ea"/>
                  <a:cs typeface="+mn-cs"/>
                </a:rPr>
                <a:t>of MOE’s</a:t>
              </a:r>
            </a:p>
          </p:txBody>
        </p:sp>
        <p:sp>
          <p:nvSpPr>
            <p:cNvPr id="48231" name="Text Box 103"/>
            <p:cNvSpPr txBox="1">
              <a:spLocks noChangeArrowheads="1"/>
            </p:cNvSpPr>
            <p:nvPr/>
          </p:nvSpPr>
          <p:spPr bwMode="auto">
            <a:xfrm>
              <a:off x="902009" y="4188590"/>
              <a:ext cx="1123844" cy="64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dirty="0">
                  <a:solidFill>
                    <a:srgbClr val="FF0000"/>
                  </a:solidFill>
                  <a:latin typeface="+mn-lt"/>
                  <a:ea typeface="+mn-ea"/>
                  <a:cs typeface="+mn-cs"/>
                </a:rPr>
                <a:t>Analyze &amp;</a:t>
              </a:r>
            </a:p>
            <a:p>
              <a:pPr fontAlgn="auto">
                <a:spcBef>
                  <a:spcPts val="0"/>
                </a:spcBef>
                <a:spcAft>
                  <a:spcPts val="0"/>
                </a:spcAft>
                <a:defRPr/>
              </a:pPr>
              <a:r>
                <a:rPr lang="en-US" dirty="0">
                  <a:solidFill>
                    <a:srgbClr val="FF0000"/>
                  </a:solidFill>
                  <a:latin typeface="+mn-lt"/>
                  <a:ea typeface="+mn-ea"/>
                  <a:cs typeface="+mn-cs"/>
                </a:rPr>
                <a:t>Negotiate</a:t>
              </a:r>
            </a:p>
          </p:txBody>
        </p:sp>
        <p:cxnSp>
          <p:nvCxnSpPr>
            <p:cNvPr id="48232" name="AutoShape 104"/>
            <p:cNvCxnSpPr>
              <a:cxnSpLocks noChangeShapeType="1"/>
              <a:stCxn id="29705" idx="1"/>
              <a:endCxn id="29741" idx="1"/>
            </p:cNvCxnSpPr>
            <p:nvPr/>
          </p:nvCxnSpPr>
          <p:spPr bwMode="auto">
            <a:xfrm rot="10800000" flipH="1" flipV="1">
              <a:off x="2301729" y="2079263"/>
              <a:ext cx="1189429" cy="3913473"/>
            </a:xfrm>
            <a:prstGeom prst="curvedConnector3">
              <a:avLst>
                <a:gd name="adj1" fmla="val -19217"/>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233" name="Text Box 105"/>
            <p:cNvSpPr txBox="1">
              <a:spLocks noChangeArrowheads="1"/>
            </p:cNvSpPr>
            <p:nvPr/>
          </p:nvSpPr>
          <p:spPr bwMode="auto">
            <a:xfrm>
              <a:off x="7232040" y="4038774"/>
              <a:ext cx="1180989" cy="64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dirty="0">
                  <a:solidFill>
                    <a:srgbClr val="FF0000"/>
                  </a:solidFill>
                  <a:latin typeface="+mn-lt"/>
                  <a:ea typeface="+mn-ea"/>
                  <a:cs typeface="+mn-cs"/>
                </a:rPr>
                <a:t>Analyze &amp;</a:t>
              </a:r>
            </a:p>
            <a:p>
              <a:pPr fontAlgn="auto">
                <a:spcBef>
                  <a:spcPts val="0"/>
                </a:spcBef>
                <a:spcAft>
                  <a:spcPts val="0"/>
                </a:spcAft>
                <a:defRPr/>
              </a:pPr>
              <a:r>
                <a:rPr lang="en-US" dirty="0">
                  <a:solidFill>
                    <a:srgbClr val="FF0000"/>
                  </a:solidFill>
                  <a:latin typeface="+mn-lt"/>
                  <a:ea typeface="+mn-ea"/>
                  <a:cs typeface="+mn-cs"/>
                </a:rPr>
                <a:t>Categorize</a:t>
              </a:r>
            </a:p>
          </p:txBody>
        </p:sp>
      </p:grpSp>
      <p:grpSp>
        <p:nvGrpSpPr>
          <p:cNvPr id="27" name="Group 26"/>
          <p:cNvGrpSpPr>
            <a:grpSpLocks/>
          </p:cNvGrpSpPr>
          <p:nvPr/>
        </p:nvGrpSpPr>
        <p:grpSpPr bwMode="auto">
          <a:xfrm>
            <a:off x="3838575" y="3846616"/>
            <a:ext cx="2622622" cy="1806456"/>
            <a:chOff x="3838575" y="4038600"/>
            <a:chExt cx="2622622" cy="1806480"/>
          </a:xfrm>
        </p:grpSpPr>
        <p:sp>
          <p:nvSpPr>
            <p:cNvPr id="48229" name="Text Box 101"/>
            <p:cNvSpPr txBox="1">
              <a:spLocks noChangeArrowheads="1"/>
            </p:cNvSpPr>
            <p:nvPr/>
          </p:nvSpPr>
          <p:spPr bwMode="auto">
            <a:xfrm>
              <a:off x="4572000" y="5198741"/>
              <a:ext cx="1889197" cy="64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dirty="0" smtClean="0">
                  <a:latin typeface="+mn-lt"/>
                  <a:ea typeface="+mn-ea"/>
                  <a:cs typeface="+mn-cs"/>
                </a:rPr>
                <a:t>Generate, Deploy,</a:t>
              </a:r>
            </a:p>
            <a:p>
              <a:pPr fontAlgn="auto">
                <a:spcBef>
                  <a:spcPts val="0"/>
                </a:spcBef>
                <a:spcAft>
                  <a:spcPts val="0"/>
                </a:spcAft>
                <a:defRPr/>
              </a:pPr>
              <a:r>
                <a:rPr lang="en-US" dirty="0" smtClean="0"/>
                <a:t>Activate, Sustain</a:t>
              </a:r>
              <a:endParaRPr lang="en-US" dirty="0">
                <a:latin typeface="+mn-lt"/>
                <a:ea typeface="+mn-ea"/>
                <a:cs typeface="+mn-cs"/>
              </a:endParaRPr>
            </a:p>
          </p:txBody>
        </p:sp>
        <p:sp>
          <p:nvSpPr>
            <p:cNvPr id="29737" name="Rectangle 78"/>
            <p:cNvSpPr>
              <a:spLocks noChangeArrowheads="1"/>
            </p:cNvSpPr>
            <p:nvPr/>
          </p:nvSpPr>
          <p:spPr bwMode="auto">
            <a:xfrm>
              <a:off x="3905250" y="4108450"/>
              <a:ext cx="1293423" cy="30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a:solidFill>
                    <a:srgbClr val="FF0000"/>
                  </a:solidFill>
                </a:rPr>
                <a:t>Intervention</a:t>
              </a:r>
            </a:p>
          </p:txBody>
        </p:sp>
        <p:sp>
          <p:nvSpPr>
            <p:cNvPr id="29738" name="Rectangle 79"/>
            <p:cNvSpPr>
              <a:spLocks noChangeArrowheads="1"/>
            </p:cNvSpPr>
            <p:nvPr/>
          </p:nvSpPr>
          <p:spPr bwMode="auto">
            <a:xfrm>
              <a:off x="4114800" y="4373563"/>
              <a:ext cx="752660" cy="30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a:solidFill>
                    <a:srgbClr val="FF0000"/>
                  </a:solidFill>
                </a:rPr>
                <a:t>System</a:t>
              </a:r>
            </a:p>
          </p:txBody>
        </p:sp>
        <p:sp>
          <p:nvSpPr>
            <p:cNvPr id="48224" name="Rectangle 96"/>
            <p:cNvSpPr>
              <a:spLocks noChangeArrowheads="1"/>
            </p:cNvSpPr>
            <p:nvPr/>
          </p:nvSpPr>
          <p:spPr bwMode="auto">
            <a:xfrm>
              <a:off x="3838575" y="4038600"/>
              <a:ext cx="1447800" cy="7620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cxnSp>
          <p:nvCxnSpPr>
            <p:cNvPr id="3" name="Straight Arrow Connector 2"/>
            <p:cNvCxnSpPr>
              <a:stCxn id="29741" idx="0"/>
              <a:endCxn id="48224" idx="2"/>
            </p:cNvCxnSpPr>
            <p:nvPr/>
          </p:nvCxnSpPr>
          <p:spPr>
            <a:xfrm flipH="1" flipV="1">
              <a:off x="4562475" y="4800610"/>
              <a:ext cx="47705" cy="1038035"/>
            </a:xfrm>
            <a:prstGeom prst="straightConnector1">
              <a:avLst/>
            </a:prstGeom>
            <a:ln w="38100" cmpd="sng">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9702" name="Rectangle 56"/>
          <p:cNvSpPr>
            <a:spLocks noChangeArrowheads="1"/>
          </p:cNvSpPr>
          <p:nvPr/>
        </p:nvSpPr>
        <p:spPr bwMode="auto">
          <a:xfrm>
            <a:off x="533400" y="722416"/>
            <a:ext cx="1943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Cognitive Overload</a:t>
            </a:r>
            <a:endParaRPr lang="en-US"/>
          </a:p>
        </p:txBody>
      </p:sp>
      <p:sp>
        <p:nvSpPr>
          <p:cNvPr id="29703" name="Rectangle 57"/>
          <p:cNvSpPr>
            <a:spLocks noChangeArrowheads="1"/>
          </p:cNvSpPr>
          <p:nvPr/>
        </p:nvSpPr>
        <p:spPr bwMode="auto">
          <a:xfrm>
            <a:off x="533400" y="1103416"/>
            <a:ext cx="2387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Underconceptualization</a:t>
            </a:r>
            <a:endParaRPr lang="en-US"/>
          </a:p>
        </p:txBody>
      </p:sp>
      <p:sp>
        <p:nvSpPr>
          <p:cNvPr id="29704" name="Oval 54"/>
          <p:cNvSpPr>
            <a:spLocks noChangeArrowheads="1"/>
          </p:cNvSpPr>
          <p:nvPr/>
        </p:nvSpPr>
        <p:spPr bwMode="auto">
          <a:xfrm>
            <a:off x="2149475" y="1430441"/>
            <a:ext cx="1657350" cy="992188"/>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5" name="Rectangle 55"/>
          <p:cNvSpPr>
            <a:spLocks noChangeArrowheads="1"/>
          </p:cNvSpPr>
          <p:nvPr/>
        </p:nvSpPr>
        <p:spPr bwMode="auto">
          <a:xfrm>
            <a:off x="2301875" y="1747941"/>
            <a:ext cx="1350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000">
                <a:solidFill>
                  <a:srgbClr val="000000"/>
                </a:solidFill>
              </a:rPr>
              <a:t>Stakeholders</a:t>
            </a:r>
            <a:endParaRPr lang="en-US" sz="2000"/>
          </a:p>
        </p:txBody>
      </p:sp>
      <p:sp>
        <p:nvSpPr>
          <p:cNvPr id="29706" name="Freeform 61"/>
          <p:cNvSpPr>
            <a:spLocks/>
          </p:cNvSpPr>
          <p:nvPr/>
        </p:nvSpPr>
        <p:spPr bwMode="auto">
          <a:xfrm>
            <a:off x="5408613" y="1374879"/>
            <a:ext cx="1824037" cy="1103312"/>
          </a:xfrm>
          <a:custGeom>
            <a:avLst/>
            <a:gdLst>
              <a:gd name="T0" fmla="*/ 2147483647 w 6600"/>
              <a:gd name="T1" fmla="*/ 2147483647 h 4000"/>
              <a:gd name="T2" fmla="*/ 0 w 6600"/>
              <a:gd name="T3" fmla="*/ 2147483647 h 4000"/>
              <a:gd name="T4" fmla="*/ 2147483647 w 6600"/>
              <a:gd name="T5" fmla="*/ 2147483647 h 4000"/>
              <a:gd name="T6" fmla="*/ 2147483647 w 6600"/>
              <a:gd name="T7" fmla="*/ 2147483647 h 4000"/>
              <a:gd name="T8" fmla="*/ 2147483647 w 6600"/>
              <a:gd name="T9" fmla="*/ 2147483647 h 4000"/>
              <a:gd name="T10" fmla="*/ 2147483647 w 6600"/>
              <a:gd name="T11" fmla="*/ 2147483647 h 4000"/>
              <a:gd name="T12" fmla="*/ 2147483647 w 6600"/>
              <a:gd name="T13" fmla="*/ 2147483647 h 4000"/>
              <a:gd name="T14" fmla="*/ 2147483647 w 6600"/>
              <a:gd name="T15" fmla="*/ 2147483647 h 4000"/>
              <a:gd name="T16" fmla="*/ 2147483647 w 6600"/>
              <a:gd name="T17" fmla="*/ 2147483647 h 4000"/>
              <a:gd name="T18" fmla="*/ 2147483647 w 6600"/>
              <a:gd name="T19" fmla="*/ 2147483647 h 4000"/>
              <a:gd name="T20" fmla="*/ 2147483647 w 6600"/>
              <a:gd name="T21" fmla="*/ 2147483647 h 4000"/>
              <a:gd name="T22" fmla="*/ 2147483647 w 6600"/>
              <a:gd name="T23" fmla="*/ 2147483647 h 4000"/>
              <a:gd name="T24" fmla="*/ 2147483647 w 6600"/>
              <a:gd name="T25" fmla="*/ 2147483647 h 4000"/>
              <a:gd name="T26" fmla="*/ 2147483647 w 6600"/>
              <a:gd name="T27" fmla="*/ 2147483647 h 4000"/>
              <a:gd name="T28" fmla="*/ 2147483647 w 6600"/>
              <a:gd name="T29" fmla="*/ 2147483647 h 4000"/>
              <a:gd name="T30" fmla="*/ 2147483647 w 6600"/>
              <a:gd name="T31" fmla="*/ 2147483647 h 4000"/>
              <a:gd name="T32" fmla="*/ 2147483647 w 6600"/>
              <a:gd name="T33" fmla="*/ 2147483647 h 4000"/>
              <a:gd name="T34" fmla="*/ 2147483647 w 6600"/>
              <a:gd name="T35" fmla="*/ 2147483647 h 4000"/>
              <a:gd name="T36" fmla="*/ 2147483647 w 6600"/>
              <a:gd name="T37" fmla="*/ 2147483647 h 4000"/>
              <a:gd name="T38" fmla="*/ 2147483647 w 6600"/>
              <a:gd name="T39" fmla="*/ 2147483647 h 4000"/>
              <a:gd name="T40" fmla="*/ 2147483647 w 6600"/>
              <a:gd name="T41" fmla="*/ 2147483647 h 4000"/>
              <a:gd name="T42" fmla="*/ 2147483647 w 6600"/>
              <a:gd name="T43" fmla="*/ 2147483647 h 4000"/>
              <a:gd name="T44" fmla="*/ 2147483647 w 6600"/>
              <a:gd name="T45" fmla="*/ 2147483647 h 4000"/>
              <a:gd name="T46" fmla="*/ 2147483647 w 6600"/>
              <a:gd name="T47" fmla="*/ 0 h 4000"/>
              <a:gd name="T48" fmla="*/ 2147483647 w 6600"/>
              <a:gd name="T49" fmla="*/ 2147483647 h 4000"/>
              <a:gd name="T50" fmla="*/ 2147483647 w 6600"/>
              <a:gd name="T51" fmla="*/ 2147483647 h 4000"/>
              <a:gd name="T52" fmla="*/ 2147483647 w 6600"/>
              <a:gd name="T53" fmla="*/ 0 h 4000"/>
              <a:gd name="T54" fmla="*/ 2147483647 w 6600"/>
              <a:gd name="T55" fmla="*/ 2147483647 h 4000"/>
              <a:gd name="T56" fmla="*/ 2147483647 w 6600"/>
              <a:gd name="T57" fmla="*/ 2147483647 h 4000"/>
              <a:gd name="T58" fmla="*/ 2147483647 w 6600"/>
              <a:gd name="T59" fmla="*/ 2147483647 h 4000"/>
              <a:gd name="T60" fmla="*/ 2147483647 w 6600"/>
              <a:gd name="T61" fmla="*/ 2147483647 h 4000"/>
              <a:gd name="T62" fmla="*/ 2147483647 w 6600"/>
              <a:gd name="T63" fmla="*/ 2147483647 h 4000"/>
              <a:gd name="T64" fmla="*/ 2147483647 w 6600"/>
              <a:gd name="T65" fmla="*/ 2147483647 h 4000"/>
              <a:gd name="T66" fmla="*/ 2147483647 w 6600"/>
              <a:gd name="T67" fmla="*/ 2147483647 h 4000"/>
              <a:gd name="T68" fmla="*/ 2147483647 w 6600"/>
              <a:gd name="T69" fmla="*/ 2147483647 h 4000"/>
              <a:gd name="T70" fmla="*/ 2147483647 w 6600"/>
              <a:gd name="T71" fmla="*/ 2147483647 h 40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00" h="4000">
                <a:moveTo>
                  <a:pt x="596" y="1330"/>
                </a:moveTo>
                <a:cubicBezTo>
                  <a:pt x="257" y="1359"/>
                  <a:pt x="0" y="1595"/>
                  <a:pt x="0" y="1878"/>
                </a:cubicBezTo>
                <a:cubicBezTo>
                  <a:pt x="0" y="2073"/>
                  <a:pt x="125" y="2254"/>
                  <a:pt x="329" y="2353"/>
                </a:cubicBezTo>
                <a:lnTo>
                  <a:pt x="325" y="2346"/>
                </a:lnTo>
                <a:cubicBezTo>
                  <a:pt x="210" y="2448"/>
                  <a:pt x="146" y="2582"/>
                  <a:pt x="146" y="2721"/>
                </a:cubicBezTo>
                <a:cubicBezTo>
                  <a:pt x="146" y="3023"/>
                  <a:pt x="444" y="3269"/>
                  <a:pt x="812" y="3269"/>
                </a:cubicBezTo>
                <a:cubicBezTo>
                  <a:pt x="837" y="3269"/>
                  <a:pt x="863" y="3268"/>
                  <a:pt x="889" y="3265"/>
                </a:cubicBezTo>
                <a:lnTo>
                  <a:pt x="886" y="3269"/>
                </a:lnTo>
                <a:cubicBezTo>
                  <a:pt x="1096" y="3572"/>
                  <a:pt x="1486" y="3759"/>
                  <a:pt x="1909" y="3759"/>
                </a:cubicBezTo>
                <a:cubicBezTo>
                  <a:pt x="2123" y="3759"/>
                  <a:pt x="2333" y="3711"/>
                  <a:pt x="2517" y="3620"/>
                </a:cubicBezTo>
                <a:lnTo>
                  <a:pt x="2515" y="3621"/>
                </a:lnTo>
                <a:cubicBezTo>
                  <a:pt x="2706" y="3858"/>
                  <a:pt x="3028" y="4000"/>
                  <a:pt x="3373" y="4000"/>
                </a:cubicBezTo>
                <a:cubicBezTo>
                  <a:pt x="3827" y="4000"/>
                  <a:pt x="4228" y="3753"/>
                  <a:pt x="4360" y="3394"/>
                </a:cubicBezTo>
                <a:lnTo>
                  <a:pt x="4361" y="3398"/>
                </a:lnTo>
                <a:cubicBezTo>
                  <a:pt x="4501" y="3471"/>
                  <a:pt x="4663" y="3509"/>
                  <a:pt x="4829" y="3509"/>
                </a:cubicBezTo>
                <a:cubicBezTo>
                  <a:pt x="5314" y="3509"/>
                  <a:pt x="5709" y="3186"/>
                  <a:pt x="5713" y="2786"/>
                </a:cubicBezTo>
                <a:lnTo>
                  <a:pt x="5711" y="2785"/>
                </a:lnTo>
                <a:cubicBezTo>
                  <a:pt x="6221" y="2724"/>
                  <a:pt x="6600" y="2364"/>
                  <a:pt x="6600" y="1940"/>
                </a:cubicBezTo>
                <a:cubicBezTo>
                  <a:pt x="6600" y="1751"/>
                  <a:pt x="6524" y="1569"/>
                  <a:pt x="6385" y="1419"/>
                </a:cubicBezTo>
                <a:lnTo>
                  <a:pt x="6383" y="1419"/>
                </a:lnTo>
                <a:cubicBezTo>
                  <a:pt x="6427" y="1335"/>
                  <a:pt x="6449" y="1245"/>
                  <a:pt x="6449" y="1154"/>
                </a:cubicBezTo>
                <a:cubicBezTo>
                  <a:pt x="6449" y="850"/>
                  <a:pt x="6203" y="584"/>
                  <a:pt x="5848" y="504"/>
                </a:cubicBezTo>
                <a:lnTo>
                  <a:pt x="5851" y="503"/>
                </a:lnTo>
                <a:cubicBezTo>
                  <a:pt x="5788" y="212"/>
                  <a:pt x="5480" y="0"/>
                  <a:pt x="5121" y="0"/>
                </a:cubicBezTo>
                <a:cubicBezTo>
                  <a:pt x="4903" y="0"/>
                  <a:pt x="4696" y="79"/>
                  <a:pt x="4555" y="216"/>
                </a:cubicBezTo>
                <a:lnTo>
                  <a:pt x="4556" y="217"/>
                </a:lnTo>
                <a:cubicBezTo>
                  <a:pt x="4430" y="80"/>
                  <a:pt x="4234" y="0"/>
                  <a:pt x="4026" y="0"/>
                </a:cubicBezTo>
                <a:cubicBezTo>
                  <a:pt x="3773" y="0"/>
                  <a:pt x="3542" y="118"/>
                  <a:pt x="3429" y="305"/>
                </a:cubicBezTo>
                <a:lnTo>
                  <a:pt x="3432" y="314"/>
                </a:lnTo>
                <a:cubicBezTo>
                  <a:pt x="3279" y="190"/>
                  <a:pt x="3074" y="121"/>
                  <a:pt x="2860" y="121"/>
                </a:cubicBezTo>
                <a:cubicBezTo>
                  <a:pt x="2559" y="120"/>
                  <a:pt x="2282" y="258"/>
                  <a:pt x="2140" y="478"/>
                </a:cubicBezTo>
                <a:lnTo>
                  <a:pt x="2138" y="482"/>
                </a:lnTo>
                <a:cubicBezTo>
                  <a:pt x="1980" y="406"/>
                  <a:pt x="1800" y="365"/>
                  <a:pt x="1616" y="365"/>
                </a:cubicBezTo>
                <a:cubicBezTo>
                  <a:pt x="1046" y="365"/>
                  <a:pt x="585" y="746"/>
                  <a:pt x="585" y="1216"/>
                </a:cubicBezTo>
                <a:cubicBezTo>
                  <a:pt x="584" y="1255"/>
                  <a:pt x="588" y="1293"/>
                  <a:pt x="594" y="1331"/>
                </a:cubicBezTo>
                <a:lnTo>
                  <a:pt x="596" y="1330"/>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7" name="Freeform 65"/>
          <p:cNvSpPr>
            <a:spLocks/>
          </p:cNvSpPr>
          <p:nvPr/>
        </p:nvSpPr>
        <p:spPr bwMode="auto">
          <a:xfrm>
            <a:off x="6613525" y="2262291"/>
            <a:ext cx="11113" cy="49213"/>
          </a:xfrm>
          <a:custGeom>
            <a:avLst/>
            <a:gdLst>
              <a:gd name="T0" fmla="*/ 0 w 7"/>
              <a:gd name="T1" fmla="*/ 2147483647 h 31"/>
              <a:gd name="T2" fmla="*/ 2147483647 w 7"/>
              <a:gd name="T3" fmla="*/ 0 h 31"/>
              <a:gd name="T4" fmla="*/ 0 60000 65536"/>
              <a:gd name="T5" fmla="*/ 0 60000 65536"/>
            </a:gdLst>
            <a:ahLst/>
            <a:cxnLst>
              <a:cxn ang="T4">
                <a:pos x="T0" y="T1"/>
              </a:cxn>
              <a:cxn ang="T5">
                <a:pos x="T2" y="T3"/>
              </a:cxn>
            </a:cxnLst>
            <a:rect l="0" t="0" r="r" b="b"/>
            <a:pathLst>
              <a:path w="7" h="31">
                <a:moveTo>
                  <a:pt x="0" y="31"/>
                </a:moveTo>
                <a:cubicBezTo>
                  <a:pt x="3" y="20"/>
                  <a:pt x="6" y="10"/>
                  <a:pt x="7"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8" name="Freeform 66"/>
          <p:cNvSpPr>
            <a:spLocks/>
          </p:cNvSpPr>
          <p:nvPr/>
        </p:nvSpPr>
        <p:spPr bwMode="auto">
          <a:xfrm>
            <a:off x="6850063" y="1960666"/>
            <a:ext cx="136525" cy="182563"/>
          </a:xfrm>
          <a:custGeom>
            <a:avLst/>
            <a:gdLst>
              <a:gd name="T0" fmla="*/ 2147483647 w 86"/>
              <a:gd name="T1" fmla="*/ 2147483647 h 115"/>
              <a:gd name="T2" fmla="*/ 2147483647 w 86"/>
              <a:gd name="T3" fmla="*/ 2147483647 h 115"/>
              <a:gd name="T4" fmla="*/ 0 w 86"/>
              <a:gd name="T5" fmla="*/ 0 h 115"/>
              <a:gd name="T6" fmla="*/ 0 60000 65536"/>
              <a:gd name="T7" fmla="*/ 0 60000 65536"/>
              <a:gd name="T8" fmla="*/ 0 60000 65536"/>
            </a:gdLst>
            <a:ahLst/>
            <a:cxnLst>
              <a:cxn ang="T6">
                <a:pos x="T0" y="T1"/>
              </a:cxn>
              <a:cxn ang="T7">
                <a:pos x="T2" y="T3"/>
              </a:cxn>
              <a:cxn ang="T8">
                <a:pos x="T4" y="T5"/>
              </a:cxn>
            </a:cxnLst>
            <a:rect l="0" t="0" r="r" b="b"/>
            <a:pathLst>
              <a:path w="86" h="115">
                <a:moveTo>
                  <a:pt x="86" y="115"/>
                </a:moveTo>
                <a:cubicBezTo>
                  <a:pt x="86" y="115"/>
                  <a:pt x="86" y="114"/>
                  <a:pt x="86" y="114"/>
                </a:cubicBezTo>
                <a:cubicBezTo>
                  <a:pt x="86" y="66"/>
                  <a:pt x="53" y="21"/>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9" name="Freeform 67"/>
          <p:cNvSpPr>
            <a:spLocks/>
          </p:cNvSpPr>
          <p:nvPr/>
        </p:nvSpPr>
        <p:spPr bwMode="auto">
          <a:xfrm>
            <a:off x="7110413" y="1766991"/>
            <a:ext cx="61912" cy="68263"/>
          </a:xfrm>
          <a:custGeom>
            <a:avLst/>
            <a:gdLst>
              <a:gd name="T0" fmla="*/ 0 w 39"/>
              <a:gd name="T1" fmla="*/ 2147483647 h 43"/>
              <a:gd name="T2" fmla="*/ 2147483647 w 39"/>
              <a:gd name="T3" fmla="*/ 0 h 43"/>
              <a:gd name="T4" fmla="*/ 0 60000 65536"/>
              <a:gd name="T5" fmla="*/ 0 60000 65536"/>
            </a:gdLst>
            <a:ahLst/>
            <a:cxnLst>
              <a:cxn ang="T4">
                <a:pos x="T0" y="T1"/>
              </a:cxn>
              <a:cxn ang="T5">
                <a:pos x="T2" y="T3"/>
              </a:cxn>
            </a:cxnLst>
            <a:rect l="0" t="0" r="r" b="b"/>
            <a:pathLst>
              <a:path w="39" h="43">
                <a:moveTo>
                  <a:pt x="0" y="43"/>
                </a:moveTo>
                <a:cubicBezTo>
                  <a:pt x="17" y="31"/>
                  <a:pt x="30" y="16"/>
                  <a:pt x="39"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0" name="Freeform 68"/>
          <p:cNvSpPr>
            <a:spLocks/>
          </p:cNvSpPr>
          <p:nvPr/>
        </p:nvSpPr>
        <p:spPr bwMode="auto">
          <a:xfrm>
            <a:off x="7024688" y="1512991"/>
            <a:ext cx="3175" cy="33338"/>
          </a:xfrm>
          <a:custGeom>
            <a:avLst/>
            <a:gdLst>
              <a:gd name="T0" fmla="*/ 2147483647 w 2"/>
              <a:gd name="T1" fmla="*/ 2147483647 h 21"/>
              <a:gd name="T2" fmla="*/ 2147483647 w 2"/>
              <a:gd name="T3" fmla="*/ 2147483647 h 21"/>
              <a:gd name="T4" fmla="*/ 0 w 2"/>
              <a:gd name="T5" fmla="*/ 0 h 21"/>
              <a:gd name="T6" fmla="*/ 0 60000 65536"/>
              <a:gd name="T7" fmla="*/ 0 60000 65536"/>
              <a:gd name="T8" fmla="*/ 0 60000 65536"/>
            </a:gdLst>
            <a:ahLst/>
            <a:cxnLst>
              <a:cxn ang="T6">
                <a:pos x="T0" y="T1"/>
              </a:cxn>
              <a:cxn ang="T7">
                <a:pos x="T2" y="T3"/>
              </a:cxn>
              <a:cxn ang="T8">
                <a:pos x="T4" y="T5"/>
              </a:cxn>
            </a:cxnLst>
            <a:rect l="0" t="0" r="r" b="b"/>
            <a:pathLst>
              <a:path w="2" h="21">
                <a:moveTo>
                  <a:pt x="2" y="21"/>
                </a:moveTo>
                <a:cubicBezTo>
                  <a:pt x="2" y="20"/>
                  <a:pt x="2" y="20"/>
                  <a:pt x="2" y="19"/>
                </a:cubicBezTo>
                <a:cubicBezTo>
                  <a:pt x="2" y="13"/>
                  <a:pt x="2" y="7"/>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1" name="Freeform 69"/>
          <p:cNvSpPr>
            <a:spLocks/>
          </p:cNvSpPr>
          <p:nvPr/>
        </p:nvSpPr>
        <p:spPr bwMode="auto">
          <a:xfrm>
            <a:off x="6635750" y="1435204"/>
            <a:ext cx="31750" cy="39687"/>
          </a:xfrm>
          <a:custGeom>
            <a:avLst/>
            <a:gdLst>
              <a:gd name="T0" fmla="*/ 2147483647 w 20"/>
              <a:gd name="T1" fmla="*/ 0 h 25"/>
              <a:gd name="T2" fmla="*/ 0 w 20"/>
              <a:gd name="T3" fmla="*/ 2147483647 h 25"/>
              <a:gd name="T4" fmla="*/ 0 60000 65536"/>
              <a:gd name="T5" fmla="*/ 0 60000 65536"/>
            </a:gdLst>
            <a:ahLst/>
            <a:cxnLst>
              <a:cxn ang="T4">
                <a:pos x="T0" y="T1"/>
              </a:cxn>
              <a:cxn ang="T5">
                <a:pos x="T2" y="T3"/>
              </a:cxn>
            </a:cxnLst>
            <a:rect l="0" t="0" r="r" b="b"/>
            <a:pathLst>
              <a:path w="20" h="25">
                <a:moveTo>
                  <a:pt x="20" y="0"/>
                </a:moveTo>
                <a:cubicBezTo>
                  <a:pt x="12" y="7"/>
                  <a:pt x="5" y="16"/>
                  <a:pt x="0" y="25"/>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2" name="Freeform 70"/>
          <p:cNvSpPr>
            <a:spLocks/>
          </p:cNvSpPr>
          <p:nvPr/>
        </p:nvSpPr>
        <p:spPr bwMode="auto">
          <a:xfrm>
            <a:off x="6340475" y="1459016"/>
            <a:ext cx="15875" cy="34925"/>
          </a:xfrm>
          <a:custGeom>
            <a:avLst/>
            <a:gdLst>
              <a:gd name="T0" fmla="*/ 2147483647 w 10"/>
              <a:gd name="T1" fmla="*/ 0 h 22"/>
              <a:gd name="T2" fmla="*/ 0 w 10"/>
              <a:gd name="T3" fmla="*/ 2147483647 h 22"/>
              <a:gd name="T4" fmla="*/ 0 60000 65536"/>
              <a:gd name="T5" fmla="*/ 0 60000 65536"/>
            </a:gdLst>
            <a:ahLst/>
            <a:cxnLst>
              <a:cxn ang="T4">
                <a:pos x="T0" y="T1"/>
              </a:cxn>
              <a:cxn ang="T5">
                <a:pos x="T2" y="T3"/>
              </a:cxn>
            </a:cxnLst>
            <a:rect l="0" t="0" r="r" b="b"/>
            <a:pathLst>
              <a:path w="10" h="22">
                <a:moveTo>
                  <a:pt x="10" y="0"/>
                </a:moveTo>
                <a:cubicBezTo>
                  <a:pt x="5" y="7"/>
                  <a:pt x="2" y="15"/>
                  <a:pt x="0" y="22"/>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3" name="Freeform 71"/>
          <p:cNvSpPr>
            <a:spLocks/>
          </p:cNvSpPr>
          <p:nvPr/>
        </p:nvSpPr>
        <p:spPr bwMode="auto">
          <a:xfrm>
            <a:off x="5999163" y="1508229"/>
            <a:ext cx="55562" cy="33337"/>
          </a:xfrm>
          <a:custGeom>
            <a:avLst/>
            <a:gdLst>
              <a:gd name="T0" fmla="*/ 2147483647 w 35"/>
              <a:gd name="T1" fmla="*/ 2147483647 h 21"/>
              <a:gd name="T2" fmla="*/ 0 w 35"/>
              <a:gd name="T3" fmla="*/ 0 h 21"/>
              <a:gd name="T4" fmla="*/ 0 60000 65536"/>
              <a:gd name="T5" fmla="*/ 0 60000 65536"/>
            </a:gdLst>
            <a:ahLst/>
            <a:cxnLst>
              <a:cxn ang="T4">
                <a:pos x="T0" y="T1"/>
              </a:cxn>
              <a:cxn ang="T5">
                <a:pos x="T2" y="T3"/>
              </a:cxn>
            </a:cxnLst>
            <a:rect l="0" t="0" r="r" b="b"/>
            <a:pathLst>
              <a:path w="35" h="21">
                <a:moveTo>
                  <a:pt x="35" y="21"/>
                </a:moveTo>
                <a:cubicBezTo>
                  <a:pt x="24" y="13"/>
                  <a:pt x="13" y="6"/>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4" name="Freeform 72"/>
          <p:cNvSpPr>
            <a:spLocks/>
          </p:cNvSpPr>
          <p:nvPr/>
        </p:nvSpPr>
        <p:spPr bwMode="auto">
          <a:xfrm>
            <a:off x="5573713" y="1741591"/>
            <a:ext cx="9525" cy="36513"/>
          </a:xfrm>
          <a:custGeom>
            <a:avLst/>
            <a:gdLst>
              <a:gd name="T0" fmla="*/ 0 w 6"/>
              <a:gd name="T1" fmla="*/ 0 h 23"/>
              <a:gd name="T2" fmla="*/ 2147483647 w 6"/>
              <a:gd name="T3" fmla="*/ 2147483647 h 23"/>
              <a:gd name="T4" fmla="*/ 0 60000 65536"/>
              <a:gd name="T5" fmla="*/ 0 60000 65536"/>
            </a:gdLst>
            <a:ahLst/>
            <a:cxnLst>
              <a:cxn ang="T4">
                <a:pos x="T0" y="T1"/>
              </a:cxn>
              <a:cxn ang="T5">
                <a:pos x="T2" y="T3"/>
              </a:cxn>
            </a:cxnLst>
            <a:rect l="0" t="0" r="r" b="b"/>
            <a:pathLst>
              <a:path w="6" h="23">
                <a:moveTo>
                  <a:pt x="0" y="0"/>
                </a:moveTo>
                <a:cubicBezTo>
                  <a:pt x="1" y="8"/>
                  <a:pt x="3" y="16"/>
                  <a:pt x="6" y="23"/>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5" name="Rectangle 73"/>
          <p:cNvSpPr>
            <a:spLocks noChangeArrowheads="1"/>
          </p:cNvSpPr>
          <p:nvPr/>
        </p:nvSpPr>
        <p:spPr bwMode="auto">
          <a:xfrm>
            <a:off x="5715000" y="1636816"/>
            <a:ext cx="1341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a:solidFill>
                  <a:srgbClr val="000000"/>
                </a:solidFill>
              </a:rPr>
              <a:t>Problematic</a:t>
            </a:r>
            <a:endParaRPr lang="en-US" sz="2000" dirty="0"/>
          </a:p>
        </p:txBody>
      </p:sp>
      <p:sp>
        <p:nvSpPr>
          <p:cNvPr id="29716" name="Rectangle 74"/>
          <p:cNvSpPr>
            <a:spLocks noChangeArrowheads="1"/>
          </p:cNvSpPr>
          <p:nvPr/>
        </p:nvSpPr>
        <p:spPr bwMode="auto">
          <a:xfrm>
            <a:off x="5791200" y="1930504"/>
            <a:ext cx="989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Situation</a:t>
            </a:r>
            <a:endParaRPr lang="en-US" sz="2000"/>
          </a:p>
        </p:txBody>
      </p:sp>
      <p:sp>
        <p:nvSpPr>
          <p:cNvPr id="29717" name="Rectangle 75"/>
          <p:cNvSpPr>
            <a:spLocks noChangeArrowheads="1"/>
          </p:cNvSpPr>
          <p:nvPr/>
        </p:nvSpPr>
        <p:spPr bwMode="auto">
          <a:xfrm>
            <a:off x="4327525" y="1609829"/>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t>Angst</a:t>
            </a:r>
          </a:p>
        </p:txBody>
      </p:sp>
      <p:grpSp>
        <p:nvGrpSpPr>
          <p:cNvPr id="23" name="Group 22"/>
          <p:cNvGrpSpPr>
            <a:grpSpLocks/>
          </p:cNvGrpSpPr>
          <p:nvPr/>
        </p:nvGrpSpPr>
        <p:grpSpPr bwMode="auto">
          <a:xfrm>
            <a:off x="2398745" y="1847954"/>
            <a:ext cx="3705203" cy="1898725"/>
            <a:chOff x="2399087" y="2039686"/>
            <a:chExt cx="3704851" cy="1898902"/>
          </a:xfrm>
        </p:grpSpPr>
        <p:sp>
          <p:nvSpPr>
            <p:cNvPr id="29719" name="Freeform 62"/>
            <p:cNvSpPr>
              <a:spLocks/>
            </p:cNvSpPr>
            <p:nvPr/>
          </p:nvSpPr>
          <p:spPr bwMode="auto">
            <a:xfrm>
              <a:off x="5499100" y="2216150"/>
              <a:ext cx="107950" cy="20637"/>
            </a:xfrm>
            <a:custGeom>
              <a:avLst/>
              <a:gdLst>
                <a:gd name="T0" fmla="*/ 0 w 68"/>
                <a:gd name="T1" fmla="*/ 0 h 13"/>
                <a:gd name="T2" fmla="*/ 2147483647 w 68"/>
                <a:gd name="T3" fmla="*/ 2147483647 h 13"/>
                <a:gd name="T4" fmla="*/ 2147483647 w 68"/>
                <a:gd name="T5" fmla="*/ 2147483647 h 13"/>
                <a:gd name="T6" fmla="*/ 0 60000 65536"/>
                <a:gd name="T7" fmla="*/ 0 60000 65536"/>
                <a:gd name="T8" fmla="*/ 0 60000 65536"/>
              </a:gdLst>
              <a:ahLst/>
              <a:cxnLst>
                <a:cxn ang="T6">
                  <a:pos x="T0" y="T1"/>
                </a:cxn>
                <a:cxn ang="T7">
                  <a:pos x="T2" y="T3"/>
                </a:cxn>
                <a:cxn ang="T8">
                  <a:pos x="T4" y="T5"/>
                </a:cxn>
              </a:cxnLst>
              <a:rect l="0" t="0" r="r" b="b"/>
              <a:pathLst>
                <a:path w="68" h="13">
                  <a:moveTo>
                    <a:pt x="0" y="0"/>
                  </a:moveTo>
                  <a:cubicBezTo>
                    <a:pt x="18" y="8"/>
                    <a:pt x="38" y="13"/>
                    <a:pt x="59" y="13"/>
                  </a:cubicBezTo>
                  <a:cubicBezTo>
                    <a:pt x="62" y="13"/>
                    <a:pt x="65" y="13"/>
                    <a:pt x="68" y="12"/>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0" name="Freeform 63"/>
            <p:cNvSpPr>
              <a:spLocks/>
            </p:cNvSpPr>
            <p:nvPr/>
          </p:nvSpPr>
          <p:spPr bwMode="auto">
            <a:xfrm>
              <a:off x="5654675" y="2457450"/>
              <a:ext cx="46037" cy="9525"/>
            </a:xfrm>
            <a:custGeom>
              <a:avLst/>
              <a:gdLst>
                <a:gd name="T0" fmla="*/ 0 w 29"/>
                <a:gd name="T1" fmla="*/ 2147483647 h 6"/>
                <a:gd name="T2" fmla="*/ 2147483647 w 29"/>
                <a:gd name="T3" fmla="*/ 0 h 6"/>
                <a:gd name="T4" fmla="*/ 0 60000 65536"/>
                <a:gd name="T5" fmla="*/ 0 60000 65536"/>
              </a:gdLst>
              <a:ahLst/>
              <a:cxnLst>
                <a:cxn ang="T4">
                  <a:pos x="T0" y="T1"/>
                </a:cxn>
                <a:cxn ang="T5">
                  <a:pos x="T2" y="T3"/>
                </a:cxn>
              </a:cxnLst>
              <a:rect l="0" t="0" r="r" b="b"/>
              <a:pathLst>
                <a:path w="29" h="6">
                  <a:moveTo>
                    <a:pt x="0" y="6"/>
                  </a:moveTo>
                  <a:cubicBezTo>
                    <a:pt x="10" y="5"/>
                    <a:pt x="20" y="3"/>
                    <a:pt x="29"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1" name="Freeform 64"/>
            <p:cNvSpPr>
              <a:spLocks/>
            </p:cNvSpPr>
            <p:nvPr/>
          </p:nvSpPr>
          <p:spPr bwMode="auto">
            <a:xfrm>
              <a:off x="6075363" y="2520950"/>
              <a:ext cx="28575" cy="44450"/>
            </a:xfrm>
            <a:custGeom>
              <a:avLst/>
              <a:gdLst>
                <a:gd name="T0" fmla="*/ 0 w 18"/>
                <a:gd name="T1" fmla="*/ 0 h 28"/>
                <a:gd name="T2" fmla="*/ 2147483647 w 18"/>
                <a:gd name="T3" fmla="*/ 2147483647 h 28"/>
                <a:gd name="T4" fmla="*/ 0 60000 65536"/>
                <a:gd name="T5" fmla="*/ 0 60000 65536"/>
              </a:gdLst>
              <a:ahLst/>
              <a:cxnLst>
                <a:cxn ang="T4">
                  <a:pos x="T0" y="T1"/>
                </a:cxn>
                <a:cxn ang="T5">
                  <a:pos x="T2" y="T3"/>
                </a:cxn>
              </a:cxnLst>
              <a:rect l="0" t="0" r="r" b="b"/>
              <a:pathLst>
                <a:path w="18" h="28">
                  <a:moveTo>
                    <a:pt x="0" y="0"/>
                  </a:moveTo>
                  <a:cubicBezTo>
                    <a:pt x="5" y="10"/>
                    <a:pt x="11" y="19"/>
                    <a:pt x="18" y="28"/>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2" name="Freeform 90"/>
            <p:cNvSpPr>
              <a:spLocks noEditPoints="1"/>
            </p:cNvSpPr>
            <p:nvPr/>
          </p:nvSpPr>
          <p:spPr bwMode="auto">
            <a:xfrm>
              <a:off x="3806825" y="2076450"/>
              <a:ext cx="1608138" cy="82550"/>
            </a:xfrm>
            <a:custGeom>
              <a:avLst/>
              <a:gdLst>
                <a:gd name="T0" fmla="*/ 2147483647 w 1013"/>
                <a:gd name="T1" fmla="*/ 2147483647 h 52"/>
                <a:gd name="T2" fmla="*/ 2147483647 w 1013"/>
                <a:gd name="T3" fmla="*/ 2147483647 h 52"/>
                <a:gd name="T4" fmla="*/ 2147483647 w 1013"/>
                <a:gd name="T5" fmla="*/ 2147483647 h 52"/>
                <a:gd name="T6" fmla="*/ 2147483647 w 1013"/>
                <a:gd name="T7" fmla="*/ 2147483647 h 52"/>
                <a:gd name="T8" fmla="*/ 2147483647 w 1013"/>
                <a:gd name="T9" fmla="*/ 2147483647 h 52"/>
                <a:gd name="T10" fmla="*/ 2147483647 w 1013"/>
                <a:gd name="T11" fmla="*/ 2147483647 h 52"/>
                <a:gd name="T12" fmla="*/ 0 w 1013"/>
                <a:gd name="T13" fmla="*/ 2147483647 h 52"/>
                <a:gd name="T14" fmla="*/ 2147483647 w 1013"/>
                <a:gd name="T15" fmla="*/ 0 h 52"/>
                <a:gd name="T16" fmla="*/ 2147483647 w 1013"/>
                <a:gd name="T17" fmla="*/ 2147483647 h 52"/>
                <a:gd name="T18" fmla="*/ 2147483647 w 1013"/>
                <a:gd name="T19" fmla="*/ 0 h 52"/>
                <a:gd name="T20" fmla="*/ 2147483647 w 1013"/>
                <a:gd name="T21" fmla="*/ 2147483647 h 52"/>
                <a:gd name="T22" fmla="*/ 2147483647 w 1013"/>
                <a:gd name="T23" fmla="*/ 2147483647 h 52"/>
                <a:gd name="T24" fmla="*/ 2147483647 w 101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3" h="52">
                  <a:moveTo>
                    <a:pt x="44" y="18"/>
                  </a:moveTo>
                  <a:lnTo>
                    <a:pt x="969" y="18"/>
                  </a:lnTo>
                  <a:lnTo>
                    <a:pt x="969" y="35"/>
                  </a:lnTo>
                  <a:lnTo>
                    <a:pt x="44" y="35"/>
                  </a:lnTo>
                  <a:lnTo>
                    <a:pt x="44" y="18"/>
                  </a:lnTo>
                  <a:close/>
                  <a:moveTo>
                    <a:pt x="52" y="52"/>
                  </a:moveTo>
                  <a:lnTo>
                    <a:pt x="0" y="26"/>
                  </a:lnTo>
                  <a:lnTo>
                    <a:pt x="52" y="0"/>
                  </a:lnTo>
                  <a:lnTo>
                    <a:pt x="52" y="52"/>
                  </a:lnTo>
                  <a:close/>
                  <a:moveTo>
                    <a:pt x="961" y="0"/>
                  </a:moveTo>
                  <a:lnTo>
                    <a:pt x="1013" y="26"/>
                  </a:lnTo>
                  <a:lnTo>
                    <a:pt x="961" y="52"/>
                  </a:lnTo>
                  <a:lnTo>
                    <a:pt x="961"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23" name="Freeform 86"/>
            <p:cNvSpPr>
              <a:spLocks noEditPoints="1"/>
            </p:cNvSpPr>
            <p:nvPr/>
          </p:nvSpPr>
          <p:spPr bwMode="auto">
            <a:xfrm>
              <a:off x="5008563" y="2393950"/>
              <a:ext cx="82550" cy="169863"/>
            </a:xfrm>
            <a:custGeom>
              <a:avLst/>
              <a:gdLst>
                <a:gd name="T0" fmla="*/ 0 w 52"/>
                <a:gd name="T1" fmla="*/ 2147483647 h 107"/>
                <a:gd name="T2" fmla="*/ 2147483647 w 52"/>
                <a:gd name="T3" fmla="*/ 2147483647 h 107"/>
                <a:gd name="T4" fmla="*/ 2147483647 w 52"/>
                <a:gd name="T5" fmla="*/ 2147483647 h 107"/>
                <a:gd name="T6" fmla="*/ 2147483647 w 52"/>
                <a:gd name="T7" fmla="*/ 2147483647 h 107"/>
                <a:gd name="T8" fmla="*/ 0 w 52"/>
                <a:gd name="T9" fmla="*/ 2147483647 h 107"/>
                <a:gd name="T10" fmla="*/ 2147483647 w 52"/>
                <a:gd name="T11" fmla="*/ 2147483647 h 107"/>
                <a:gd name="T12" fmla="*/ 2147483647 w 52"/>
                <a:gd name="T13" fmla="*/ 0 h 107"/>
                <a:gd name="T14" fmla="*/ 2147483647 w 52"/>
                <a:gd name="T15" fmla="*/ 2147483647 h 107"/>
                <a:gd name="T16" fmla="*/ 2147483647 w 52"/>
                <a:gd name="T17" fmla="*/ 214748364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 h="107">
                  <a:moveTo>
                    <a:pt x="0" y="102"/>
                  </a:moveTo>
                  <a:lnTo>
                    <a:pt x="21" y="39"/>
                  </a:lnTo>
                  <a:lnTo>
                    <a:pt x="38" y="44"/>
                  </a:lnTo>
                  <a:lnTo>
                    <a:pt x="17" y="107"/>
                  </a:lnTo>
                  <a:lnTo>
                    <a:pt x="0" y="102"/>
                  </a:lnTo>
                  <a:close/>
                  <a:moveTo>
                    <a:pt x="2" y="41"/>
                  </a:moveTo>
                  <a:lnTo>
                    <a:pt x="43" y="0"/>
                  </a:lnTo>
                  <a:lnTo>
                    <a:pt x="52" y="58"/>
                  </a:lnTo>
                  <a:lnTo>
                    <a:pt x="2" y="41"/>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24" name="Freeform 88"/>
            <p:cNvSpPr>
              <a:spLocks noEditPoints="1"/>
            </p:cNvSpPr>
            <p:nvPr/>
          </p:nvSpPr>
          <p:spPr bwMode="auto">
            <a:xfrm>
              <a:off x="4140200" y="2506663"/>
              <a:ext cx="101600" cy="211137"/>
            </a:xfrm>
            <a:custGeom>
              <a:avLst/>
              <a:gdLst>
                <a:gd name="T0" fmla="*/ 2147483647 w 64"/>
                <a:gd name="T1" fmla="*/ 0 h 133"/>
                <a:gd name="T2" fmla="*/ 2147483647 w 64"/>
                <a:gd name="T3" fmla="*/ 2147483647 h 133"/>
                <a:gd name="T4" fmla="*/ 2147483647 w 64"/>
                <a:gd name="T5" fmla="*/ 2147483647 h 133"/>
                <a:gd name="T6" fmla="*/ 0 w 64"/>
                <a:gd name="T7" fmla="*/ 2147483647 h 133"/>
                <a:gd name="T8" fmla="*/ 2147483647 w 64"/>
                <a:gd name="T9" fmla="*/ 0 h 133"/>
                <a:gd name="T10" fmla="*/ 2147483647 w 64"/>
                <a:gd name="T11" fmla="*/ 2147483647 h 133"/>
                <a:gd name="T12" fmla="*/ 2147483647 w 64"/>
                <a:gd name="T13" fmla="*/ 2147483647 h 133"/>
                <a:gd name="T14" fmla="*/ 2147483647 w 64"/>
                <a:gd name="T15" fmla="*/ 2147483647 h 133"/>
                <a:gd name="T16" fmla="*/ 2147483647 w 64"/>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133">
                  <a:moveTo>
                    <a:pt x="17" y="0"/>
                  </a:moveTo>
                  <a:lnTo>
                    <a:pt x="51" y="89"/>
                  </a:lnTo>
                  <a:lnTo>
                    <a:pt x="35" y="95"/>
                  </a:lnTo>
                  <a:lnTo>
                    <a:pt x="0" y="6"/>
                  </a:lnTo>
                  <a:lnTo>
                    <a:pt x="17" y="0"/>
                  </a:lnTo>
                  <a:close/>
                  <a:moveTo>
                    <a:pt x="64" y="75"/>
                  </a:moveTo>
                  <a:lnTo>
                    <a:pt x="59" y="133"/>
                  </a:lnTo>
                  <a:lnTo>
                    <a:pt x="16" y="94"/>
                  </a:lnTo>
                  <a:lnTo>
                    <a:pt x="64" y="75"/>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25" name="Freeform 80"/>
            <p:cNvSpPr>
              <a:spLocks noEditPoints="1"/>
            </p:cNvSpPr>
            <p:nvPr/>
          </p:nvSpPr>
          <p:spPr bwMode="auto">
            <a:xfrm>
              <a:off x="3800475" y="2117725"/>
              <a:ext cx="785813" cy="1820863"/>
            </a:xfrm>
            <a:custGeom>
              <a:avLst/>
              <a:gdLst>
                <a:gd name="T0" fmla="*/ 2147483647 w 495"/>
                <a:gd name="T1" fmla="*/ 2147483647 h 1147"/>
                <a:gd name="T2" fmla="*/ 2147483647 w 495"/>
                <a:gd name="T3" fmla="*/ 2147483647 h 1147"/>
                <a:gd name="T4" fmla="*/ 2147483647 w 495"/>
                <a:gd name="T5" fmla="*/ 2147483647 h 1147"/>
                <a:gd name="T6" fmla="*/ 2147483647 w 495"/>
                <a:gd name="T7" fmla="*/ 2147483647 h 1147"/>
                <a:gd name="T8" fmla="*/ 2147483647 w 495"/>
                <a:gd name="T9" fmla="*/ 2147483647 h 1147"/>
                <a:gd name="T10" fmla="*/ 0 w 495"/>
                <a:gd name="T11" fmla="*/ 2147483647 h 1147"/>
                <a:gd name="T12" fmla="*/ 2147483647 w 495"/>
                <a:gd name="T13" fmla="*/ 0 h 1147"/>
                <a:gd name="T14" fmla="*/ 2147483647 w 495"/>
                <a:gd name="T15" fmla="*/ 2147483647 h 1147"/>
                <a:gd name="T16" fmla="*/ 0 w 495"/>
                <a:gd name="T17" fmla="*/ 2147483647 h 1147"/>
                <a:gd name="T18" fmla="*/ 2147483647 w 495"/>
                <a:gd name="T19" fmla="*/ 2147483647 h 1147"/>
                <a:gd name="T20" fmla="*/ 2147483647 w 495"/>
                <a:gd name="T21" fmla="*/ 2147483647 h 1147"/>
                <a:gd name="T22" fmla="*/ 2147483647 w 495"/>
                <a:gd name="T23" fmla="*/ 2147483647 h 1147"/>
                <a:gd name="T24" fmla="*/ 2147483647 w 495"/>
                <a:gd name="T25" fmla="*/ 2147483647 h 11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5" h="1147">
                  <a:moveTo>
                    <a:pt x="29" y="37"/>
                  </a:moveTo>
                  <a:lnTo>
                    <a:pt x="482" y="1103"/>
                  </a:lnTo>
                  <a:lnTo>
                    <a:pt x="466" y="1110"/>
                  </a:lnTo>
                  <a:lnTo>
                    <a:pt x="13" y="44"/>
                  </a:lnTo>
                  <a:lnTo>
                    <a:pt x="29" y="37"/>
                  </a:lnTo>
                  <a:close/>
                  <a:moveTo>
                    <a:pt x="0" y="59"/>
                  </a:moveTo>
                  <a:lnTo>
                    <a:pt x="4" y="0"/>
                  </a:lnTo>
                  <a:lnTo>
                    <a:pt x="49" y="38"/>
                  </a:lnTo>
                  <a:lnTo>
                    <a:pt x="0" y="59"/>
                  </a:lnTo>
                  <a:close/>
                  <a:moveTo>
                    <a:pt x="495" y="1089"/>
                  </a:moveTo>
                  <a:lnTo>
                    <a:pt x="491" y="1147"/>
                  </a:lnTo>
                  <a:lnTo>
                    <a:pt x="447" y="1109"/>
                  </a:lnTo>
                  <a:lnTo>
                    <a:pt x="495" y="1089"/>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26" name="Freeform 81"/>
            <p:cNvSpPr>
              <a:spLocks noEditPoints="1"/>
            </p:cNvSpPr>
            <p:nvPr/>
          </p:nvSpPr>
          <p:spPr bwMode="auto">
            <a:xfrm>
              <a:off x="4576763" y="2117725"/>
              <a:ext cx="841375" cy="1820863"/>
            </a:xfrm>
            <a:custGeom>
              <a:avLst/>
              <a:gdLst>
                <a:gd name="T0" fmla="*/ 2147483647 w 530"/>
                <a:gd name="T1" fmla="*/ 2147483647 h 1147"/>
                <a:gd name="T2" fmla="*/ 2147483647 w 530"/>
                <a:gd name="T3" fmla="*/ 2147483647 h 1147"/>
                <a:gd name="T4" fmla="*/ 2147483647 w 530"/>
                <a:gd name="T5" fmla="*/ 2147483647 h 1147"/>
                <a:gd name="T6" fmla="*/ 2147483647 w 530"/>
                <a:gd name="T7" fmla="*/ 2147483647 h 1147"/>
                <a:gd name="T8" fmla="*/ 2147483647 w 530"/>
                <a:gd name="T9" fmla="*/ 2147483647 h 1147"/>
                <a:gd name="T10" fmla="*/ 2147483647 w 530"/>
                <a:gd name="T11" fmla="*/ 2147483647 h 1147"/>
                <a:gd name="T12" fmla="*/ 2147483647 w 530"/>
                <a:gd name="T13" fmla="*/ 0 h 1147"/>
                <a:gd name="T14" fmla="*/ 2147483647 w 530"/>
                <a:gd name="T15" fmla="*/ 2147483647 h 1147"/>
                <a:gd name="T16" fmla="*/ 2147483647 w 530"/>
                <a:gd name="T17" fmla="*/ 2147483647 h 1147"/>
                <a:gd name="T18" fmla="*/ 2147483647 w 530"/>
                <a:gd name="T19" fmla="*/ 2147483647 h 1147"/>
                <a:gd name="T20" fmla="*/ 2147483647 w 530"/>
                <a:gd name="T21" fmla="*/ 2147483647 h 1147"/>
                <a:gd name="T22" fmla="*/ 0 w 530"/>
                <a:gd name="T23" fmla="*/ 2147483647 h 1147"/>
                <a:gd name="T24" fmla="*/ 2147483647 w 530"/>
                <a:gd name="T25" fmla="*/ 2147483647 h 11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0" h="1147">
                  <a:moveTo>
                    <a:pt x="518" y="43"/>
                  </a:moveTo>
                  <a:lnTo>
                    <a:pt x="28" y="1111"/>
                  </a:lnTo>
                  <a:lnTo>
                    <a:pt x="12" y="1104"/>
                  </a:lnTo>
                  <a:lnTo>
                    <a:pt x="502" y="36"/>
                  </a:lnTo>
                  <a:lnTo>
                    <a:pt x="518" y="43"/>
                  </a:lnTo>
                  <a:close/>
                  <a:moveTo>
                    <a:pt x="482" y="37"/>
                  </a:moveTo>
                  <a:lnTo>
                    <a:pt x="528" y="0"/>
                  </a:lnTo>
                  <a:lnTo>
                    <a:pt x="530" y="59"/>
                  </a:lnTo>
                  <a:lnTo>
                    <a:pt x="482" y="37"/>
                  </a:lnTo>
                  <a:close/>
                  <a:moveTo>
                    <a:pt x="48" y="1110"/>
                  </a:moveTo>
                  <a:lnTo>
                    <a:pt x="2" y="1147"/>
                  </a:lnTo>
                  <a:lnTo>
                    <a:pt x="0" y="1088"/>
                  </a:lnTo>
                  <a:lnTo>
                    <a:pt x="48" y="111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27" name="Rectangle 82"/>
            <p:cNvSpPr>
              <a:spLocks noChangeArrowheads="1"/>
            </p:cNvSpPr>
            <p:nvPr/>
          </p:nvSpPr>
          <p:spPr bwMode="auto">
            <a:xfrm rot="17340000">
              <a:off x="4688682" y="2831306"/>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Observe</a:t>
              </a:r>
              <a:endParaRPr lang="en-US"/>
            </a:p>
          </p:txBody>
        </p:sp>
        <p:sp>
          <p:nvSpPr>
            <p:cNvPr id="29728" name="Rectangle 83"/>
            <p:cNvSpPr>
              <a:spLocks noChangeArrowheads="1"/>
            </p:cNvSpPr>
            <p:nvPr/>
          </p:nvSpPr>
          <p:spPr bwMode="auto">
            <a:xfrm rot="17460000">
              <a:off x="4493419" y="2828131"/>
              <a:ext cx="73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Control</a:t>
              </a:r>
              <a:endParaRPr lang="en-US"/>
            </a:p>
          </p:txBody>
        </p:sp>
        <p:sp>
          <p:nvSpPr>
            <p:cNvPr id="29729" name="Rectangle 84"/>
            <p:cNvSpPr>
              <a:spLocks noChangeArrowheads="1"/>
            </p:cNvSpPr>
            <p:nvPr/>
          </p:nvSpPr>
          <p:spPr bwMode="auto">
            <a:xfrm rot="4200000">
              <a:off x="3755232" y="2917031"/>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Know</a:t>
              </a:r>
              <a:endParaRPr lang="en-US"/>
            </a:p>
          </p:txBody>
        </p:sp>
        <p:sp>
          <p:nvSpPr>
            <p:cNvPr id="29730" name="Rectangle 85"/>
            <p:cNvSpPr>
              <a:spLocks noChangeArrowheads="1"/>
            </p:cNvSpPr>
            <p:nvPr/>
          </p:nvSpPr>
          <p:spPr bwMode="auto">
            <a:xfrm rot="4080000">
              <a:off x="4125119" y="2831307"/>
              <a:ext cx="457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Goal</a:t>
              </a:r>
              <a:endParaRPr lang="en-US"/>
            </a:p>
          </p:txBody>
        </p:sp>
        <p:sp>
          <p:nvSpPr>
            <p:cNvPr id="29731" name="Freeform 87"/>
            <p:cNvSpPr>
              <a:spLocks noEditPoints="1"/>
            </p:cNvSpPr>
            <p:nvPr/>
          </p:nvSpPr>
          <p:spPr bwMode="auto">
            <a:xfrm>
              <a:off x="4843463" y="3436938"/>
              <a:ext cx="80962" cy="169862"/>
            </a:xfrm>
            <a:custGeom>
              <a:avLst/>
              <a:gdLst>
                <a:gd name="T0" fmla="*/ 2147483647 w 51"/>
                <a:gd name="T1" fmla="*/ 2147483647 h 107"/>
                <a:gd name="T2" fmla="*/ 2147483647 w 51"/>
                <a:gd name="T3" fmla="*/ 2147483647 h 107"/>
                <a:gd name="T4" fmla="*/ 2147483647 w 51"/>
                <a:gd name="T5" fmla="*/ 2147483647 h 107"/>
                <a:gd name="T6" fmla="*/ 2147483647 w 51"/>
                <a:gd name="T7" fmla="*/ 0 h 107"/>
                <a:gd name="T8" fmla="*/ 2147483647 w 51"/>
                <a:gd name="T9" fmla="*/ 2147483647 h 107"/>
                <a:gd name="T10" fmla="*/ 2147483647 w 51"/>
                <a:gd name="T11" fmla="*/ 2147483647 h 107"/>
                <a:gd name="T12" fmla="*/ 2147483647 w 51"/>
                <a:gd name="T13" fmla="*/ 2147483647 h 107"/>
                <a:gd name="T14" fmla="*/ 0 w 51"/>
                <a:gd name="T15" fmla="*/ 2147483647 h 107"/>
                <a:gd name="T16" fmla="*/ 2147483647 w 51"/>
                <a:gd name="T17" fmla="*/ 214748364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107">
                  <a:moveTo>
                    <a:pt x="51" y="6"/>
                  </a:moveTo>
                  <a:lnTo>
                    <a:pt x="30" y="69"/>
                  </a:lnTo>
                  <a:lnTo>
                    <a:pt x="14" y="63"/>
                  </a:lnTo>
                  <a:lnTo>
                    <a:pt x="35" y="0"/>
                  </a:lnTo>
                  <a:lnTo>
                    <a:pt x="51" y="6"/>
                  </a:lnTo>
                  <a:close/>
                  <a:moveTo>
                    <a:pt x="50" y="66"/>
                  </a:moveTo>
                  <a:lnTo>
                    <a:pt x="8" y="107"/>
                  </a:lnTo>
                  <a:lnTo>
                    <a:pt x="0" y="50"/>
                  </a:lnTo>
                  <a:lnTo>
                    <a:pt x="50" y="66"/>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32" name="Freeform 89"/>
            <p:cNvSpPr>
              <a:spLocks noEditPoints="1"/>
            </p:cNvSpPr>
            <p:nvPr/>
          </p:nvSpPr>
          <p:spPr bwMode="auto">
            <a:xfrm>
              <a:off x="4144963" y="3338513"/>
              <a:ext cx="101600" cy="211137"/>
            </a:xfrm>
            <a:custGeom>
              <a:avLst/>
              <a:gdLst>
                <a:gd name="T0" fmla="*/ 2147483647 w 64"/>
                <a:gd name="T1" fmla="*/ 2147483647 h 133"/>
                <a:gd name="T2" fmla="*/ 2147483647 w 64"/>
                <a:gd name="T3" fmla="*/ 2147483647 h 133"/>
                <a:gd name="T4" fmla="*/ 2147483647 w 64"/>
                <a:gd name="T5" fmla="*/ 2147483647 h 133"/>
                <a:gd name="T6" fmla="*/ 2147483647 w 64"/>
                <a:gd name="T7" fmla="*/ 2147483647 h 133"/>
                <a:gd name="T8" fmla="*/ 2147483647 w 64"/>
                <a:gd name="T9" fmla="*/ 2147483647 h 133"/>
                <a:gd name="T10" fmla="*/ 0 w 64"/>
                <a:gd name="T11" fmla="*/ 2147483647 h 133"/>
                <a:gd name="T12" fmla="*/ 2147483647 w 64"/>
                <a:gd name="T13" fmla="*/ 0 h 133"/>
                <a:gd name="T14" fmla="*/ 2147483647 w 64"/>
                <a:gd name="T15" fmla="*/ 2147483647 h 133"/>
                <a:gd name="T16" fmla="*/ 0 w 64"/>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133">
                  <a:moveTo>
                    <a:pt x="48" y="133"/>
                  </a:moveTo>
                  <a:lnTo>
                    <a:pt x="13" y="44"/>
                  </a:lnTo>
                  <a:lnTo>
                    <a:pt x="29" y="38"/>
                  </a:lnTo>
                  <a:lnTo>
                    <a:pt x="64" y="127"/>
                  </a:lnTo>
                  <a:lnTo>
                    <a:pt x="48" y="133"/>
                  </a:lnTo>
                  <a:close/>
                  <a:moveTo>
                    <a:pt x="0" y="58"/>
                  </a:moveTo>
                  <a:lnTo>
                    <a:pt x="5" y="0"/>
                  </a:lnTo>
                  <a:lnTo>
                    <a:pt x="49" y="39"/>
                  </a:lnTo>
                  <a:lnTo>
                    <a:pt x="0" y="58"/>
                  </a:lnTo>
                  <a:close/>
                </a:path>
              </a:pathLst>
            </a:custGeom>
            <a:solidFill>
              <a:srgbClr val="000000"/>
            </a:solidFill>
            <a:ln w="1588" cap="flat">
              <a:solidFill>
                <a:srgbClr val="000000"/>
              </a:solidFill>
              <a:prstDash val="solid"/>
              <a:bevel/>
              <a:headEnd/>
              <a:tailEnd/>
            </a:ln>
          </p:spPr>
          <p:txBody>
            <a:bodyPr/>
            <a:lstStyle/>
            <a:p>
              <a:endParaRPr lang="en-US"/>
            </a:p>
          </p:txBody>
        </p:sp>
        <p:sp>
          <p:nvSpPr>
            <p:cNvPr id="29733" name="Rectangle 93"/>
            <p:cNvSpPr>
              <a:spLocks noChangeArrowheads="1"/>
            </p:cNvSpPr>
            <p:nvPr/>
          </p:nvSpPr>
          <p:spPr bwMode="auto">
            <a:xfrm>
              <a:off x="2399087" y="3608057"/>
              <a:ext cx="1143661" cy="30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smtClean="0">
                  <a:solidFill>
                    <a:srgbClr val="000000"/>
                  </a:solidFill>
                </a:rPr>
                <a:t>Administer</a:t>
              </a:r>
              <a:endParaRPr lang="en-US" sz="2000" dirty="0"/>
            </a:p>
          </p:txBody>
        </p:sp>
        <p:sp>
          <p:nvSpPr>
            <p:cNvPr id="29734" name="Rectangle 5"/>
            <p:cNvSpPr>
              <a:spLocks noChangeArrowheads="1"/>
            </p:cNvSpPr>
            <p:nvPr/>
          </p:nvSpPr>
          <p:spPr bwMode="auto">
            <a:xfrm>
              <a:off x="3958716" y="2039686"/>
              <a:ext cx="1226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FF0000"/>
                  </a:solidFill>
                </a:rPr>
                <a:t>Acceptable</a:t>
              </a:r>
            </a:p>
          </p:txBody>
        </p:sp>
        <p:cxnSp>
          <p:nvCxnSpPr>
            <p:cNvPr id="56" name="AutoShape 104"/>
            <p:cNvCxnSpPr>
              <a:cxnSpLocks noChangeShapeType="1"/>
              <a:stCxn id="29704" idx="4"/>
              <a:endCxn id="29733" idx="0"/>
            </p:cNvCxnSpPr>
            <p:nvPr/>
          </p:nvCxnSpPr>
          <p:spPr bwMode="auto">
            <a:xfrm rot="5400000">
              <a:off x="2470471" y="3100092"/>
              <a:ext cx="1008412" cy="7519"/>
            </a:xfrm>
            <a:prstGeom prst="curvedConnector3">
              <a:avLst>
                <a:gd name="adj1" fmla="val 50000"/>
              </a:avLst>
            </a:prstGeom>
            <a:noFill/>
            <a:ln w="9525" cmpd="sng">
              <a:solidFill>
                <a:srgbClr val="1F497D"/>
              </a:solidFill>
              <a:prstDash val="sys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Elbow Connector 4"/>
          <p:cNvCxnSpPr>
            <a:stCxn id="29733" idx="2"/>
            <a:endCxn id="48224" idx="1"/>
          </p:cNvCxnSpPr>
          <p:nvPr/>
        </p:nvCxnSpPr>
        <p:spPr>
          <a:xfrm rot="16200000" flipH="1">
            <a:off x="3152772" y="3541813"/>
            <a:ext cx="503660" cy="867945"/>
          </a:xfrm>
          <a:prstGeom prst="bentConnector2">
            <a:avLst/>
          </a:prstGeom>
          <a:ln w="9525" cmpd="sng">
            <a:solidFill>
              <a:schemeClr val="tx2"/>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5" name="AutoShape 104"/>
          <p:cNvCxnSpPr>
            <a:cxnSpLocks noChangeShapeType="1"/>
            <a:stCxn id="29715" idx="3"/>
            <a:endCxn id="29741" idx="3"/>
          </p:cNvCxnSpPr>
          <p:nvPr/>
        </p:nvCxnSpPr>
        <p:spPr bwMode="auto">
          <a:xfrm flipH="1">
            <a:off x="5728943" y="1789216"/>
            <a:ext cx="1327495" cy="4011305"/>
          </a:xfrm>
          <a:prstGeom prst="curvedConnector3">
            <a:avLst>
              <a:gd name="adj1" fmla="val -10927"/>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TextBox 32"/>
          <p:cNvSpPr txBox="1"/>
          <p:nvPr/>
        </p:nvSpPr>
        <p:spPr>
          <a:xfrm>
            <a:off x="3609144" y="1245208"/>
            <a:ext cx="340658" cy="461665"/>
          </a:xfrm>
          <a:prstGeom prst="rect">
            <a:avLst/>
          </a:prstGeom>
          <a:noFill/>
        </p:spPr>
        <p:txBody>
          <a:bodyPr wrap="none" rtlCol="0">
            <a:spAutoFit/>
          </a:bodyPr>
          <a:lstStyle/>
          <a:p>
            <a:r>
              <a:rPr lang="en-US" sz="2400" dirty="0" smtClean="0"/>
              <a:t>1</a:t>
            </a:r>
            <a:endParaRPr lang="en-US" sz="2400" dirty="0"/>
          </a:p>
        </p:txBody>
      </p:sp>
      <p:sp>
        <p:nvSpPr>
          <p:cNvPr id="34" name="TextBox 33"/>
          <p:cNvSpPr txBox="1"/>
          <p:nvPr/>
        </p:nvSpPr>
        <p:spPr>
          <a:xfrm>
            <a:off x="5263335" y="1245202"/>
            <a:ext cx="340658" cy="461665"/>
          </a:xfrm>
          <a:prstGeom prst="rect">
            <a:avLst/>
          </a:prstGeom>
          <a:noFill/>
        </p:spPr>
        <p:txBody>
          <a:bodyPr wrap="none" rtlCol="0">
            <a:spAutoFit/>
          </a:bodyPr>
          <a:lstStyle/>
          <a:p>
            <a:r>
              <a:rPr lang="en-US" sz="2400" dirty="0" smtClean="0"/>
              <a:t>2</a:t>
            </a:r>
            <a:endParaRPr lang="en-US" sz="2400" dirty="0"/>
          </a:p>
        </p:txBody>
      </p:sp>
      <p:sp>
        <p:nvSpPr>
          <p:cNvPr id="35" name="TextBox 34"/>
          <p:cNvSpPr txBox="1"/>
          <p:nvPr/>
        </p:nvSpPr>
        <p:spPr>
          <a:xfrm>
            <a:off x="2149475" y="5240476"/>
            <a:ext cx="340658" cy="461665"/>
          </a:xfrm>
          <a:prstGeom prst="rect">
            <a:avLst/>
          </a:prstGeom>
          <a:noFill/>
        </p:spPr>
        <p:txBody>
          <a:bodyPr wrap="none" rtlCol="0">
            <a:spAutoFit/>
          </a:bodyPr>
          <a:lstStyle/>
          <a:p>
            <a:r>
              <a:rPr lang="en-US" sz="2400" dirty="0" smtClean="0"/>
              <a:t>4</a:t>
            </a:r>
            <a:endParaRPr lang="en-US" sz="2400" dirty="0"/>
          </a:p>
        </p:txBody>
      </p:sp>
      <p:sp>
        <p:nvSpPr>
          <p:cNvPr id="36" name="TextBox 35"/>
          <p:cNvSpPr txBox="1"/>
          <p:nvPr/>
        </p:nvSpPr>
        <p:spPr>
          <a:xfrm>
            <a:off x="6802135" y="5148538"/>
            <a:ext cx="340658" cy="461665"/>
          </a:xfrm>
          <a:prstGeom prst="rect">
            <a:avLst/>
          </a:prstGeom>
          <a:noFill/>
        </p:spPr>
        <p:txBody>
          <a:bodyPr wrap="none" rtlCol="0">
            <a:spAutoFit/>
          </a:bodyPr>
          <a:lstStyle/>
          <a:p>
            <a:r>
              <a:rPr lang="en-US" sz="2400" dirty="0"/>
              <a:t>5</a:t>
            </a:r>
          </a:p>
        </p:txBody>
      </p:sp>
      <p:sp>
        <p:nvSpPr>
          <p:cNvPr id="37" name="TextBox 36"/>
          <p:cNvSpPr txBox="1"/>
          <p:nvPr/>
        </p:nvSpPr>
        <p:spPr>
          <a:xfrm>
            <a:off x="4897293" y="4592185"/>
            <a:ext cx="340658" cy="461665"/>
          </a:xfrm>
          <a:prstGeom prst="rect">
            <a:avLst/>
          </a:prstGeom>
          <a:noFill/>
        </p:spPr>
        <p:txBody>
          <a:bodyPr wrap="none" rtlCol="0">
            <a:spAutoFit/>
          </a:bodyPr>
          <a:lstStyle/>
          <a:p>
            <a:r>
              <a:rPr lang="en-US" sz="2400" dirty="0" smtClean="0"/>
              <a:t>6</a:t>
            </a:r>
            <a:endParaRPr lang="en-US" sz="2400" dirty="0"/>
          </a:p>
        </p:txBody>
      </p:sp>
      <p:sp>
        <p:nvSpPr>
          <p:cNvPr id="38" name="TextBox 37"/>
          <p:cNvSpPr txBox="1"/>
          <p:nvPr/>
        </p:nvSpPr>
        <p:spPr>
          <a:xfrm>
            <a:off x="2489641" y="3751933"/>
            <a:ext cx="340658" cy="461665"/>
          </a:xfrm>
          <a:prstGeom prst="rect">
            <a:avLst/>
          </a:prstGeom>
          <a:noFill/>
        </p:spPr>
        <p:txBody>
          <a:bodyPr wrap="none" rtlCol="0">
            <a:spAutoFit/>
          </a:bodyPr>
          <a:lstStyle/>
          <a:p>
            <a:r>
              <a:rPr lang="en-US" sz="2400" dirty="0" smtClean="0"/>
              <a:t>7</a:t>
            </a:r>
            <a:endParaRPr lang="en-US" sz="2400" dirty="0"/>
          </a:p>
        </p:txBody>
      </p:sp>
      <p:sp>
        <p:nvSpPr>
          <p:cNvPr id="39" name="TextBox 38"/>
          <p:cNvSpPr txBox="1"/>
          <p:nvPr/>
        </p:nvSpPr>
        <p:spPr>
          <a:xfrm>
            <a:off x="4431088" y="2089316"/>
            <a:ext cx="340658" cy="461665"/>
          </a:xfrm>
          <a:prstGeom prst="rect">
            <a:avLst/>
          </a:prstGeom>
          <a:noFill/>
        </p:spPr>
        <p:txBody>
          <a:bodyPr wrap="none" rtlCol="0">
            <a:spAutoFit/>
          </a:bodyPr>
          <a:lstStyle/>
          <a:p>
            <a:r>
              <a:rPr lang="en-US" sz="2400" b="1" dirty="0" smtClean="0">
                <a:solidFill>
                  <a:srgbClr val="FF0000"/>
                </a:solidFill>
              </a:rPr>
              <a:t>8</a:t>
            </a:r>
            <a:endParaRPr lang="en-US" sz="2400" b="1" dirty="0">
              <a:solidFill>
                <a:srgbClr val="FF0000"/>
              </a:solidFill>
            </a:endParaRPr>
          </a:p>
        </p:txBody>
      </p:sp>
      <p:sp>
        <p:nvSpPr>
          <p:cNvPr id="40" name="TextBox 39"/>
          <p:cNvSpPr txBox="1"/>
          <p:nvPr/>
        </p:nvSpPr>
        <p:spPr>
          <a:xfrm>
            <a:off x="4461303" y="1312051"/>
            <a:ext cx="340658" cy="461665"/>
          </a:xfrm>
          <a:prstGeom prst="rect">
            <a:avLst/>
          </a:prstGeom>
          <a:noFill/>
        </p:spPr>
        <p:txBody>
          <a:bodyPr wrap="none" rtlCol="0">
            <a:spAutoFit/>
          </a:bodyPr>
          <a:lstStyle/>
          <a:p>
            <a:r>
              <a:rPr lang="en-US" sz="2400" dirty="0" smtClean="0"/>
              <a:t>3</a:t>
            </a:r>
            <a:endParaRPr lang="en-US" sz="2400" dirty="0"/>
          </a:p>
        </p:txBody>
      </p:sp>
      <p:sp>
        <p:nvSpPr>
          <p:cNvPr id="4" name="Date Placeholder 3"/>
          <p:cNvSpPr>
            <a:spLocks noGrp="1"/>
          </p:cNvSpPr>
          <p:nvPr>
            <p:ph type="dt" sz="half" idx="10"/>
          </p:nvPr>
        </p:nvSpPr>
        <p:spPr/>
        <p:txBody>
          <a:bodyPr/>
          <a:lstStyle/>
          <a:p>
            <a:r>
              <a:rPr lang="en-US" smtClean="0"/>
              <a:t>10/9/17</a:t>
            </a:r>
            <a:endParaRPr lang="en-US"/>
          </a:p>
        </p:txBody>
      </p:sp>
      <p:sp>
        <p:nvSpPr>
          <p:cNvPr id="6" name="Footer Placeholder 5"/>
          <p:cNvSpPr>
            <a:spLocks noGrp="1"/>
          </p:cNvSpPr>
          <p:nvPr>
            <p:ph type="ftr" sz="quarter" idx="11"/>
          </p:nvPr>
        </p:nvSpPr>
        <p:spPr/>
        <p:txBody>
          <a:bodyPr/>
          <a:lstStyle/>
          <a:p>
            <a:r>
              <a:rPr lang="en-US" dirty="0" smtClean="0"/>
              <a:t>jring7@gmail.com</a:t>
            </a:r>
            <a:endParaRPr lang="en-US" dirty="0"/>
          </a:p>
        </p:txBody>
      </p:sp>
    </p:spTree>
    <p:extLst>
      <p:ext uri="{BB962C8B-B14F-4D97-AF65-F5344CB8AC3E}">
        <p14:creationId xmlns:p14="http://schemas.microsoft.com/office/powerpoint/2010/main" val="42834880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descr="GeoTest.JPG"/>
          <p:cNvPicPr>
            <a:picLocks noChangeAspect="1"/>
          </p:cNvPicPr>
          <p:nvPr/>
        </p:nvPicPr>
        <p:blipFill>
          <a:blip r:embed="rId3">
            <a:extLst>
              <a:ext uri="{28A0092B-C50C-407E-A947-70E740481C1C}">
                <a14:useLocalDpi xmlns:a14="http://schemas.microsoft.com/office/drawing/2010/main" val="0"/>
              </a:ext>
            </a:extLst>
          </a:blip>
          <a:srcRect t="10001"/>
          <a:stretch>
            <a:fillRect/>
          </a:stretch>
        </p:blipFill>
        <p:spPr bwMode="auto">
          <a:xfrm>
            <a:off x="0" y="4108205"/>
            <a:ext cx="35179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9" name="Title 1"/>
          <p:cNvSpPr>
            <a:spLocks noGrp="1"/>
          </p:cNvSpPr>
          <p:nvPr>
            <p:ph type="title"/>
          </p:nvPr>
        </p:nvSpPr>
        <p:spPr>
          <a:xfrm>
            <a:off x="2917825" y="274638"/>
            <a:ext cx="2894013" cy="1143000"/>
          </a:xfrm>
          <a:ln w="28575">
            <a:solidFill>
              <a:srgbClr val="FF0000"/>
            </a:solidFill>
            <a:miter lim="800000"/>
            <a:headEnd/>
            <a:tailEnd/>
          </a:ln>
        </p:spPr>
        <p:txBody>
          <a:bodyPr/>
          <a:lstStyle/>
          <a:p>
            <a:pPr eaLnBrk="1" hangingPunct="1"/>
            <a:r>
              <a:rPr lang="en-US" smtClean="0">
                <a:solidFill>
                  <a:srgbClr val="FF0000"/>
                </a:solidFill>
                <a:latin typeface="Calibri" charset="0"/>
              </a:rPr>
              <a:t>Scope</a:t>
            </a:r>
            <a:endParaRPr lang="en-US" dirty="0">
              <a:solidFill>
                <a:srgbClr val="FF0000"/>
              </a:solidFill>
              <a:latin typeface="Calibri" charset="0"/>
            </a:endParaRPr>
          </a:p>
        </p:txBody>
      </p:sp>
      <p:sp>
        <p:nvSpPr>
          <p:cNvPr id="27651" name="TextBox 11"/>
          <p:cNvSpPr txBox="1">
            <a:spLocks noChangeArrowheads="1"/>
          </p:cNvSpPr>
          <p:nvPr/>
        </p:nvSpPr>
        <p:spPr bwMode="auto">
          <a:xfrm>
            <a:off x="3981450" y="1806575"/>
            <a:ext cx="877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b="1">
                <a:solidFill>
                  <a:srgbClr val="FF0000"/>
                </a:solidFill>
              </a:rPr>
              <a:t>WHAT</a:t>
            </a:r>
          </a:p>
        </p:txBody>
      </p:sp>
      <p:sp>
        <p:nvSpPr>
          <p:cNvPr id="27652" name="TextBox 12"/>
          <p:cNvSpPr txBox="1">
            <a:spLocks noChangeArrowheads="1"/>
          </p:cNvSpPr>
          <p:nvPr/>
        </p:nvSpPr>
        <p:spPr bwMode="auto">
          <a:xfrm>
            <a:off x="5670550" y="2662238"/>
            <a:ext cx="87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b="1" dirty="0">
                <a:solidFill>
                  <a:srgbClr val="FF0000"/>
                </a:solidFill>
              </a:rPr>
              <a:t>WHEN</a:t>
            </a:r>
          </a:p>
        </p:txBody>
      </p:sp>
      <p:sp>
        <p:nvSpPr>
          <p:cNvPr id="27653" name="TextBox 13"/>
          <p:cNvSpPr txBox="1">
            <a:spLocks noChangeArrowheads="1"/>
          </p:cNvSpPr>
          <p:nvPr/>
        </p:nvSpPr>
        <p:spPr bwMode="auto">
          <a:xfrm>
            <a:off x="2420938" y="2662238"/>
            <a:ext cx="75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b="1">
                <a:solidFill>
                  <a:srgbClr val="FF0000"/>
                </a:solidFill>
              </a:rPr>
              <a:t>WHO</a:t>
            </a:r>
          </a:p>
        </p:txBody>
      </p:sp>
      <p:sp>
        <p:nvSpPr>
          <p:cNvPr id="27654" name="TextBox 14"/>
          <p:cNvSpPr txBox="1">
            <a:spLocks noChangeArrowheads="1"/>
          </p:cNvSpPr>
          <p:nvPr/>
        </p:nvSpPr>
        <p:spPr bwMode="auto">
          <a:xfrm>
            <a:off x="2228850" y="3979863"/>
            <a:ext cx="973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b="1">
                <a:solidFill>
                  <a:srgbClr val="FF0000"/>
                </a:solidFill>
              </a:rPr>
              <a:t>WHERE</a:t>
            </a:r>
          </a:p>
        </p:txBody>
      </p:sp>
      <p:sp>
        <p:nvSpPr>
          <p:cNvPr id="27655" name="TextBox 15"/>
          <p:cNvSpPr txBox="1">
            <a:spLocks noChangeArrowheads="1"/>
          </p:cNvSpPr>
          <p:nvPr/>
        </p:nvSpPr>
        <p:spPr bwMode="auto">
          <a:xfrm>
            <a:off x="4110038" y="4846638"/>
            <a:ext cx="72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b="1">
                <a:solidFill>
                  <a:srgbClr val="FF0000"/>
                </a:solidFill>
              </a:rPr>
              <a:t>WHY</a:t>
            </a:r>
          </a:p>
        </p:txBody>
      </p:sp>
      <p:sp>
        <p:nvSpPr>
          <p:cNvPr id="27656" name="TextBox 16"/>
          <p:cNvSpPr txBox="1">
            <a:spLocks noChangeArrowheads="1"/>
          </p:cNvSpPr>
          <p:nvPr/>
        </p:nvSpPr>
        <p:spPr bwMode="auto">
          <a:xfrm>
            <a:off x="5686425" y="3975100"/>
            <a:ext cx="75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000" b="1">
                <a:solidFill>
                  <a:srgbClr val="FF0000"/>
                </a:solidFill>
              </a:rPr>
              <a:t>HOW</a:t>
            </a:r>
          </a:p>
        </p:txBody>
      </p:sp>
      <p:cxnSp>
        <p:nvCxnSpPr>
          <p:cNvPr id="18" name="Straight Arrow Connector 17"/>
          <p:cNvCxnSpPr>
            <a:stCxn id="27651" idx="2"/>
            <a:endCxn id="27653" idx="3"/>
          </p:cNvCxnSpPr>
          <p:nvPr/>
        </p:nvCxnSpPr>
        <p:spPr>
          <a:xfrm flipH="1">
            <a:off x="3173413" y="2206625"/>
            <a:ext cx="1246187" cy="65563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7652" idx="1"/>
            <a:endCxn id="27651" idx="2"/>
          </p:cNvCxnSpPr>
          <p:nvPr/>
        </p:nvCxnSpPr>
        <p:spPr>
          <a:xfrm flipH="1" flipV="1">
            <a:off x="4419600" y="2206625"/>
            <a:ext cx="1250950" cy="65563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7656" idx="1"/>
            <a:endCxn id="27652" idx="1"/>
          </p:cNvCxnSpPr>
          <p:nvPr/>
        </p:nvCxnSpPr>
        <p:spPr>
          <a:xfrm flipH="1" flipV="1">
            <a:off x="5670550" y="2862263"/>
            <a:ext cx="15875" cy="13128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7655" idx="0"/>
            <a:endCxn id="27656" idx="1"/>
          </p:cNvCxnSpPr>
          <p:nvPr/>
        </p:nvCxnSpPr>
        <p:spPr>
          <a:xfrm flipV="1">
            <a:off x="4471988" y="4175125"/>
            <a:ext cx="1214437" cy="6715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7654" idx="3"/>
            <a:endCxn id="27655" idx="0"/>
          </p:cNvCxnSpPr>
          <p:nvPr/>
        </p:nvCxnSpPr>
        <p:spPr>
          <a:xfrm>
            <a:off x="3201988" y="4179888"/>
            <a:ext cx="1270000" cy="6667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7651" idx="2"/>
            <a:endCxn id="27654" idx="3"/>
          </p:cNvCxnSpPr>
          <p:nvPr/>
        </p:nvCxnSpPr>
        <p:spPr>
          <a:xfrm flipH="1">
            <a:off x="3201988" y="2206625"/>
            <a:ext cx="1217612" cy="1973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7651" idx="2"/>
            <a:endCxn id="27655" idx="0"/>
          </p:cNvCxnSpPr>
          <p:nvPr/>
        </p:nvCxnSpPr>
        <p:spPr>
          <a:xfrm>
            <a:off x="4419600" y="2206625"/>
            <a:ext cx="52388" cy="26400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7651" idx="2"/>
            <a:endCxn id="27656" idx="1"/>
          </p:cNvCxnSpPr>
          <p:nvPr/>
        </p:nvCxnSpPr>
        <p:spPr>
          <a:xfrm>
            <a:off x="4419600" y="2206625"/>
            <a:ext cx="1266825" cy="1968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7652" idx="1"/>
            <a:endCxn id="27655" idx="0"/>
          </p:cNvCxnSpPr>
          <p:nvPr/>
        </p:nvCxnSpPr>
        <p:spPr>
          <a:xfrm flipH="1">
            <a:off x="4471988" y="2862263"/>
            <a:ext cx="1198562" cy="1984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7652" idx="1"/>
            <a:endCxn id="27654" idx="3"/>
          </p:cNvCxnSpPr>
          <p:nvPr/>
        </p:nvCxnSpPr>
        <p:spPr>
          <a:xfrm flipH="1">
            <a:off x="3201988" y="2862263"/>
            <a:ext cx="2468562" cy="13176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7656" idx="1"/>
            <a:endCxn id="27653" idx="3"/>
          </p:cNvCxnSpPr>
          <p:nvPr/>
        </p:nvCxnSpPr>
        <p:spPr>
          <a:xfrm flipH="1" flipV="1">
            <a:off x="3173413" y="2862263"/>
            <a:ext cx="2513012" cy="13128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7655" idx="0"/>
            <a:endCxn id="27653" idx="3"/>
          </p:cNvCxnSpPr>
          <p:nvPr/>
        </p:nvCxnSpPr>
        <p:spPr>
          <a:xfrm flipH="1" flipV="1">
            <a:off x="3173413" y="2862263"/>
            <a:ext cx="1298575" cy="1984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7654" idx="3"/>
            <a:endCxn id="27656" idx="1"/>
          </p:cNvCxnSpPr>
          <p:nvPr/>
        </p:nvCxnSpPr>
        <p:spPr>
          <a:xfrm flipV="1">
            <a:off x="3201988" y="4175125"/>
            <a:ext cx="2484437" cy="476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076157" y="3273540"/>
            <a:ext cx="758547" cy="510778"/>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none">
            <a:spAutoFit/>
          </a:bodyPr>
          <a:lstStyle/>
          <a:p>
            <a:pPr algn="ctr" fontAlgn="auto">
              <a:spcBef>
                <a:spcPts val="0"/>
              </a:spcBef>
              <a:spcAft>
                <a:spcPts val="0"/>
              </a:spcAft>
              <a:defRPr/>
            </a:pPr>
            <a:r>
              <a:rPr lang="en-US" sz="2400" b="1" dirty="0" smtClean="0">
                <a:solidFill>
                  <a:schemeClr val="bg1">
                    <a:lumMod val="95000"/>
                  </a:schemeClr>
                </a:solidFill>
              </a:rPr>
              <a:t>EVA</a:t>
            </a:r>
            <a:endParaRPr lang="en-US" sz="2400" b="1" dirty="0">
              <a:solidFill>
                <a:schemeClr val="bg1">
                  <a:lumMod val="95000"/>
                </a:schemeClr>
              </a:solidFill>
            </a:endParaRPr>
          </a:p>
        </p:txBody>
      </p:sp>
      <p:cxnSp>
        <p:nvCxnSpPr>
          <p:cNvPr id="32" name="Straight Connector 31"/>
          <p:cNvCxnSpPr>
            <a:stCxn id="27653" idx="3"/>
            <a:endCxn id="27654" idx="3"/>
          </p:cNvCxnSpPr>
          <p:nvPr/>
        </p:nvCxnSpPr>
        <p:spPr>
          <a:xfrm>
            <a:off x="3173413" y="2862263"/>
            <a:ext cx="28575" cy="13176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652" idx="1"/>
            <a:endCxn id="27653" idx="3"/>
          </p:cNvCxnSpPr>
          <p:nvPr/>
        </p:nvCxnSpPr>
        <p:spPr>
          <a:xfrm flipH="1" flipV="1">
            <a:off x="3173413" y="2862263"/>
            <a:ext cx="249713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34" name="Picture 33" descr="jazz-quartet-debra-hur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32488" y="141288"/>
            <a:ext cx="3130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l="19096" t="6548" r="-1735" b="-146"/>
          <a:stretch>
            <a:fillRect/>
          </a:stretch>
        </p:blipFill>
        <p:spPr bwMode="auto">
          <a:xfrm>
            <a:off x="119063" y="109538"/>
            <a:ext cx="2405062"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quarter" idx="10"/>
          </p:nvPr>
        </p:nvSpPr>
        <p:spPr/>
        <p:txBody>
          <a:bodyPr/>
          <a:lstStyle/>
          <a:p>
            <a:pPr>
              <a:defRPr/>
            </a:pPr>
            <a:r>
              <a:rPr lang="en-US" smtClean="0"/>
              <a:t>10/9/17</a:t>
            </a:r>
            <a:endParaRPr lang="en-US"/>
          </a:p>
        </p:txBody>
      </p:sp>
      <p:sp>
        <p:nvSpPr>
          <p:cNvPr id="6" name="Footer Placeholder 5"/>
          <p:cNvSpPr>
            <a:spLocks noGrp="1"/>
          </p:cNvSpPr>
          <p:nvPr>
            <p:ph type="ftr" sz="quarter" idx="11"/>
          </p:nvPr>
        </p:nvSpPr>
        <p:spPr/>
        <p:txBody>
          <a:bodyPr/>
          <a:lstStyle/>
          <a:p>
            <a:pPr>
              <a:defRPr/>
            </a:pPr>
            <a:r>
              <a:rPr lang="en-US"/>
              <a:t>jring7@gmail.com</a:t>
            </a:r>
          </a:p>
        </p:txBody>
      </p:sp>
      <p:sp>
        <p:nvSpPr>
          <p:cNvPr id="7" name="Slide Number Placeholder 6"/>
          <p:cNvSpPr>
            <a:spLocks noGrp="1"/>
          </p:cNvSpPr>
          <p:nvPr>
            <p:ph type="sldNum" sz="quarter" idx="12"/>
          </p:nvPr>
        </p:nvSpPr>
        <p:spPr/>
        <p:txBody>
          <a:bodyPr/>
          <a:lstStyle/>
          <a:p>
            <a:pPr>
              <a:defRPr/>
            </a:pPr>
            <a:fld id="{508E2D86-E3CE-594C-8E04-E87D9A57B12A}" type="slidenum">
              <a:rPr lang="en-US" sz="2400"/>
              <a:pPr>
                <a:defRPr/>
              </a:pPr>
              <a:t>6</a:t>
            </a:fld>
            <a:endParaRPr lang="en-US" sz="2400"/>
          </a:p>
        </p:txBody>
      </p:sp>
      <p:sp>
        <p:nvSpPr>
          <p:cNvPr id="2" name="Rectangle 1"/>
          <p:cNvSpPr/>
          <p:nvPr/>
        </p:nvSpPr>
        <p:spPr>
          <a:xfrm>
            <a:off x="5849707" y="4566580"/>
            <a:ext cx="2837093" cy="1877437"/>
          </a:xfrm>
          <a:prstGeom prst="rect">
            <a:avLst/>
          </a:prstGeom>
          <a:ln w="38100" cmpd="sng">
            <a:solidFill>
              <a:srgbClr val="000000"/>
            </a:solidFill>
          </a:ln>
        </p:spPr>
        <p:txBody>
          <a:bodyPr wrap="square">
            <a:spAutoFit/>
          </a:bodyPr>
          <a:lstStyle/>
          <a:p>
            <a:r>
              <a:rPr lang="en-US" sz="2000" dirty="0"/>
              <a:t>" The FAA predicts </a:t>
            </a:r>
            <a:r>
              <a:rPr lang="en-US" sz="2000" dirty="0" smtClean="0"/>
              <a:t>400,000 to </a:t>
            </a:r>
            <a:r>
              <a:rPr lang="en-US" sz="2000" dirty="0"/>
              <a:t>2.3M licensed Part 107 remote pilots by </a:t>
            </a:r>
            <a:r>
              <a:rPr lang="en-US" sz="2000" dirty="0" smtClean="0"/>
              <a:t>2020”</a:t>
            </a:r>
            <a:endParaRPr lang="en-US" sz="2000" dirty="0"/>
          </a:p>
          <a:p>
            <a:pPr algn="r"/>
            <a:r>
              <a:rPr lang="sk-SK" sz="1600" dirty="0" smtClean="0"/>
              <a:t>- FAA </a:t>
            </a:r>
            <a:r>
              <a:rPr lang="sk-SK" sz="1600" dirty="0"/>
              <a:t>Air Traffic Organization Policy: Order JO 7200.23</a:t>
            </a:r>
            <a:r>
              <a:rPr lang="sk-SK" dirty="0"/>
              <a:t>	</a:t>
            </a:r>
          </a:p>
        </p:txBody>
      </p:sp>
    </p:spTree>
    <p:extLst>
      <p:ext uri="{BB962C8B-B14F-4D97-AF65-F5344CB8AC3E}">
        <p14:creationId xmlns:p14="http://schemas.microsoft.com/office/powerpoint/2010/main" val="4150700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457200" y="98425"/>
            <a:ext cx="8229600" cy="800100"/>
          </a:xfrm>
          <a:ln w="28575">
            <a:solidFill>
              <a:srgbClr val="FF0000"/>
            </a:solidFill>
            <a:miter lim="800000"/>
            <a:headEnd/>
            <a:tailEnd/>
          </a:ln>
        </p:spPr>
        <p:txBody>
          <a:bodyPr/>
          <a:lstStyle/>
          <a:p>
            <a:pPr eaLnBrk="1" hangingPunct="1"/>
            <a:r>
              <a:rPr lang="en-US" sz="3600">
                <a:solidFill>
                  <a:srgbClr val="FF0000"/>
                </a:solidFill>
                <a:latin typeface="Calibri" charset="0"/>
              </a:rPr>
              <a:t>SE Constructs a Theory</a:t>
            </a:r>
          </a:p>
        </p:txBody>
      </p:sp>
      <p:pic>
        <p:nvPicPr>
          <p:cNvPr id="3584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003300"/>
            <a:ext cx="6945312" cy="584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5"/>
          <p:cNvSpPr txBox="1">
            <a:spLocks noChangeArrowheads="1"/>
          </p:cNvSpPr>
          <p:nvPr/>
        </p:nvSpPr>
        <p:spPr bwMode="auto">
          <a:xfrm>
            <a:off x="4689475" y="6488113"/>
            <a:ext cx="3694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a:solidFill>
                  <a:schemeClr val="bg1"/>
                </a:solidFill>
              </a:rPr>
              <a:t>Zinaida Serebryakova (1884 – 1967)</a:t>
            </a:r>
            <a:endParaRPr lang="en-US" sz="1800">
              <a:solidFill>
                <a:schemeClr val="bg1"/>
              </a:solidFill>
            </a:endParaRPr>
          </a:p>
        </p:txBody>
      </p:sp>
      <p:sp>
        <p:nvSpPr>
          <p:cNvPr id="2" name="Date Placeholder 1"/>
          <p:cNvSpPr>
            <a:spLocks noGrp="1"/>
          </p:cNvSpPr>
          <p:nvPr>
            <p:ph type="dt" sz="quarter" idx="10"/>
          </p:nvPr>
        </p:nvSpPr>
        <p:spPr/>
        <p:txBody>
          <a:bodyPr/>
          <a:lstStyle/>
          <a:p>
            <a:pPr>
              <a:defRPr/>
            </a:pPr>
            <a:r>
              <a:rPr lang="en-US" smtClean="0"/>
              <a:t>10/9/17</a:t>
            </a:r>
            <a:endParaRPr lang="en-US"/>
          </a:p>
        </p:txBody>
      </p:sp>
      <p:sp>
        <p:nvSpPr>
          <p:cNvPr id="3" name="Footer Placeholder 2"/>
          <p:cNvSpPr>
            <a:spLocks noGrp="1"/>
          </p:cNvSpPr>
          <p:nvPr>
            <p:ph type="ftr" sz="quarter" idx="11"/>
          </p:nvPr>
        </p:nvSpPr>
        <p:spPr/>
        <p:txBody>
          <a:bodyPr/>
          <a:lstStyle/>
          <a:p>
            <a:pPr>
              <a:defRPr/>
            </a:pPr>
            <a:r>
              <a:rPr lang="en-US"/>
              <a:t>jring7@gmail.com</a:t>
            </a:r>
          </a:p>
        </p:txBody>
      </p:sp>
      <p:sp>
        <p:nvSpPr>
          <p:cNvPr id="4" name="Slide Number Placeholder 3"/>
          <p:cNvSpPr>
            <a:spLocks noGrp="1"/>
          </p:cNvSpPr>
          <p:nvPr>
            <p:ph type="sldNum" sz="quarter" idx="12"/>
          </p:nvPr>
        </p:nvSpPr>
        <p:spPr/>
        <p:txBody>
          <a:bodyPr/>
          <a:lstStyle/>
          <a:p>
            <a:pPr>
              <a:defRPr/>
            </a:pPr>
            <a:fld id="{FA93DB55-3F0D-8D46-8394-D2E291C21B54}" type="slidenum">
              <a:rPr lang="en-US" sz="2400"/>
              <a:pPr>
                <a:defRPr/>
              </a:pPr>
              <a:t>7</a:t>
            </a:fld>
            <a:endParaRPr lang="en-US" sz="2400"/>
          </a:p>
        </p:txBody>
      </p:sp>
    </p:spTree>
    <p:extLst>
      <p:ext uri="{BB962C8B-B14F-4D97-AF65-F5344CB8AC3E}">
        <p14:creationId xmlns:p14="http://schemas.microsoft.com/office/powerpoint/2010/main" val="19254834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599" cy="764344"/>
          </a:xfrm>
        </p:spPr>
        <p:txBody>
          <a:bodyPr>
            <a:normAutofit/>
          </a:bodyPr>
          <a:lstStyle/>
          <a:p>
            <a:r>
              <a:rPr lang="en-US" sz="3600" dirty="0" smtClean="0"/>
              <a:t>Questions for </a:t>
            </a:r>
            <a:r>
              <a:rPr lang="en-US" sz="3600" dirty="0" err="1" smtClean="0"/>
              <a:t>Ontologists</a:t>
            </a:r>
            <a:endParaRPr lang="en-US" sz="3600" dirty="0"/>
          </a:p>
        </p:txBody>
      </p:sp>
      <p:sp>
        <p:nvSpPr>
          <p:cNvPr id="3" name="Date Placeholder 2"/>
          <p:cNvSpPr>
            <a:spLocks noGrp="1"/>
          </p:cNvSpPr>
          <p:nvPr>
            <p:ph type="dt" sz="half" idx="10"/>
          </p:nvPr>
        </p:nvSpPr>
        <p:spPr/>
        <p:txBody>
          <a:bodyPr/>
          <a:lstStyle/>
          <a:p>
            <a:r>
              <a:rPr lang="en-US" smtClean="0"/>
              <a:t>10/9/17</a:t>
            </a:r>
            <a:endParaRPr lang="en-US"/>
          </a:p>
        </p:txBody>
      </p:sp>
      <p:sp>
        <p:nvSpPr>
          <p:cNvPr id="4" name="Footer Placeholder 3"/>
          <p:cNvSpPr>
            <a:spLocks noGrp="1"/>
          </p:cNvSpPr>
          <p:nvPr>
            <p:ph type="ftr" sz="quarter" idx="11"/>
          </p:nvPr>
        </p:nvSpPr>
        <p:spPr/>
        <p:txBody>
          <a:bodyPr/>
          <a:lstStyle/>
          <a:p>
            <a:r>
              <a:rPr lang="en-US" smtClean="0"/>
              <a:t>jring7@gmail.com</a:t>
            </a:r>
            <a:endParaRPr lang="en-US"/>
          </a:p>
        </p:txBody>
      </p:sp>
      <p:sp>
        <p:nvSpPr>
          <p:cNvPr id="5" name="Slide Number Placeholder 4"/>
          <p:cNvSpPr>
            <a:spLocks noGrp="1"/>
          </p:cNvSpPr>
          <p:nvPr>
            <p:ph type="sldNum" sz="quarter" idx="12"/>
          </p:nvPr>
        </p:nvSpPr>
        <p:spPr/>
        <p:txBody>
          <a:bodyPr/>
          <a:lstStyle/>
          <a:p>
            <a:fld id="{BBCCC632-733A-2547-8EA1-2669D5148902}" type="slidenum">
              <a:rPr lang="en-US" smtClean="0"/>
              <a:t>8</a:t>
            </a:fld>
            <a:endParaRPr lang="en-US"/>
          </a:p>
        </p:txBody>
      </p:sp>
      <p:sp>
        <p:nvSpPr>
          <p:cNvPr id="6" name="TextBox 5"/>
          <p:cNvSpPr txBox="1"/>
          <p:nvPr/>
        </p:nvSpPr>
        <p:spPr>
          <a:xfrm>
            <a:off x="457201" y="1007703"/>
            <a:ext cx="8229599" cy="5386090"/>
          </a:xfrm>
          <a:prstGeom prst="rect">
            <a:avLst/>
          </a:prstGeom>
          <a:noFill/>
        </p:spPr>
        <p:txBody>
          <a:bodyPr wrap="square" rtlCol="0">
            <a:spAutoFit/>
          </a:bodyPr>
          <a:lstStyle/>
          <a:p>
            <a:r>
              <a:rPr lang="en-US" sz="2000" b="1" dirty="0" smtClean="0"/>
              <a:t>What’s </a:t>
            </a:r>
            <a:r>
              <a:rPr lang="en-US" sz="2000" b="1" dirty="0"/>
              <a:t>the problem? </a:t>
            </a:r>
            <a:r>
              <a:rPr lang="en-US" sz="2000" dirty="0"/>
              <a:t>Stakeholders, our intended beneficiaries, are overwhelmed with the Extent, Variety (semantic and temporal), and Ambiguity of their respective fields of discourse each of which is becoming increasingly non-deterministic. </a:t>
            </a:r>
            <a:endParaRPr lang="en-US" sz="2000" dirty="0" smtClean="0"/>
          </a:p>
          <a:p>
            <a:endParaRPr lang="en-US" sz="1200" dirty="0"/>
          </a:p>
          <a:p>
            <a:r>
              <a:rPr lang="en-US" sz="2000" dirty="0" smtClean="0"/>
              <a:t>Because </a:t>
            </a:r>
            <a:r>
              <a:rPr lang="en-US" sz="2000" dirty="0"/>
              <a:t>they lack a mutually coherent understanding of what ‘system’ signifies they do not understand ‘The Problem’ as a system let alone conceive and leverage Problem Suppression as a system. </a:t>
            </a:r>
            <a:endParaRPr lang="en-US" sz="2000" dirty="0" smtClean="0"/>
          </a:p>
          <a:p>
            <a:endParaRPr lang="en-US" sz="2000" dirty="0"/>
          </a:p>
          <a:p>
            <a:r>
              <a:rPr lang="en-US" sz="2000" b="1" dirty="0"/>
              <a:t>Who cares? </a:t>
            </a:r>
            <a:r>
              <a:rPr lang="en-US" sz="2000" dirty="0"/>
              <a:t>Who are these stakeholders and what makes them our intended beneficiaries? What value proposition will they respond to and how meaningful is it to them</a:t>
            </a:r>
            <a:r>
              <a:rPr lang="en-US" sz="2000" dirty="0" smtClean="0"/>
              <a:t>? </a:t>
            </a:r>
            <a:r>
              <a:rPr lang="en-US" sz="2000" dirty="0"/>
              <a:t>Do we need an ontology of the intended beneficiaries</a:t>
            </a:r>
            <a:r>
              <a:rPr lang="en-US" sz="2000" dirty="0" smtClean="0"/>
              <a:t>?</a:t>
            </a:r>
          </a:p>
          <a:p>
            <a:endParaRPr lang="en-US" sz="1200" dirty="0" smtClean="0"/>
          </a:p>
          <a:p>
            <a:r>
              <a:rPr lang="en-US" sz="2000" b="1" dirty="0"/>
              <a:t>What will help them? </a:t>
            </a:r>
            <a:r>
              <a:rPr lang="en-US" sz="2000" dirty="0"/>
              <a:t>Will providing them with cogent ontologies </a:t>
            </a:r>
            <a:r>
              <a:rPr lang="en-US" sz="2000" dirty="0" smtClean="0"/>
              <a:t>be </a:t>
            </a:r>
            <a:r>
              <a:rPr lang="en-US" sz="2000" dirty="0"/>
              <a:t>sufficient and efficient? Will they adopt and successfully apply such artifacts? Or will they need to experience formulating useful ontologies? Or what? </a:t>
            </a:r>
          </a:p>
          <a:p>
            <a:endParaRPr lang="en-US" sz="2000" dirty="0" smtClean="0"/>
          </a:p>
        </p:txBody>
      </p:sp>
    </p:spTree>
    <p:extLst>
      <p:ext uri="{BB962C8B-B14F-4D97-AF65-F5344CB8AC3E}">
        <p14:creationId xmlns:p14="http://schemas.microsoft.com/office/powerpoint/2010/main" val="2904180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Questions for </a:t>
            </a:r>
            <a:r>
              <a:rPr lang="en-US" sz="3600" dirty="0" err="1"/>
              <a:t>Ontologists</a:t>
            </a:r>
            <a:r>
              <a:rPr lang="en-US" sz="3600" dirty="0"/>
              <a:t>, </a:t>
            </a:r>
            <a:r>
              <a:rPr lang="en-US" sz="3600" dirty="0" err="1" smtClean="0"/>
              <a:t>con’t</a:t>
            </a:r>
            <a:r>
              <a:rPr lang="en-US" sz="3600" dirty="0" smtClean="0"/>
              <a:t>.</a:t>
            </a:r>
            <a:endParaRPr lang="en-US" sz="3600" dirty="0"/>
          </a:p>
        </p:txBody>
      </p:sp>
      <p:sp>
        <p:nvSpPr>
          <p:cNvPr id="3" name="Date Placeholder 2"/>
          <p:cNvSpPr>
            <a:spLocks noGrp="1"/>
          </p:cNvSpPr>
          <p:nvPr>
            <p:ph type="dt" sz="half" idx="10"/>
          </p:nvPr>
        </p:nvSpPr>
        <p:spPr/>
        <p:txBody>
          <a:bodyPr/>
          <a:lstStyle/>
          <a:p>
            <a:r>
              <a:rPr lang="en-US" smtClean="0"/>
              <a:t>10/9/17</a:t>
            </a:r>
            <a:endParaRPr lang="en-US"/>
          </a:p>
        </p:txBody>
      </p:sp>
      <p:sp>
        <p:nvSpPr>
          <p:cNvPr id="4" name="Footer Placeholder 3"/>
          <p:cNvSpPr>
            <a:spLocks noGrp="1"/>
          </p:cNvSpPr>
          <p:nvPr>
            <p:ph type="ftr" sz="quarter" idx="11"/>
          </p:nvPr>
        </p:nvSpPr>
        <p:spPr/>
        <p:txBody>
          <a:bodyPr/>
          <a:lstStyle/>
          <a:p>
            <a:r>
              <a:rPr lang="en-US" smtClean="0"/>
              <a:t>jring7@gmail.com</a:t>
            </a:r>
            <a:endParaRPr lang="en-US"/>
          </a:p>
        </p:txBody>
      </p:sp>
      <p:sp>
        <p:nvSpPr>
          <p:cNvPr id="5" name="Slide Number Placeholder 4"/>
          <p:cNvSpPr>
            <a:spLocks noGrp="1"/>
          </p:cNvSpPr>
          <p:nvPr>
            <p:ph type="sldNum" sz="quarter" idx="12"/>
          </p:nvPr>
        </p:nvSpPr>
        <p:spPr/>
        <p:txBody>
          <a:bodyPr/>
          <a:lstStyle/>
          <a:p>
            <a:fld id="{BBCCC632-733A-2547-8EA1-2669D5148902}" type="slidenum">
              <a:rPr lang="en-US" smtClean="0"/>
              <a:t>9</a:t>
            </a:fld>
            <a:endParaRPr lang="en-US"/>
          </a:p>
        </p:txBody>
      </p:sp>
      <p:sp>
        <p:nvSpPr>
          <p:cNvPr id="6" name="TextBox 5"/>
          <p:cNvSpPr txBox="1"/>
          <p:nvPr/>
        </p:nvSpPr>
        <p:spPr>
          <a:xfrm>
            <a:off x="457200" y="1532292"/>
            <a:ext cx="8097300" cy="5016758"/>
          </a:xfrm>
          <a:prstGeom prst="rect">
            <a:avLst/>
          </a:prstGeom>
          <a:noFill/>
        </p:spPr>
        <p:txBody>
          <a:bodyPr wrap="square" rtlCol="0">
            <a:spAutoFit/>
          </a:bodyPr>
          <a:lstStyle/>
          <a:p>
            <a:r>
              <a:rPr lang="en-US" sz="2000" b="1" dirty="0" smtClean="0"/>
              <a:t>How </a:t>
            </a:r>
            <a:r>
              <a:rPr lang="en-US" sz="2000" b="1" dirty="0"/>
              <a:t>can we be sure that our recommendations will or did help them?</a:t>
            </a:r>
          </a:p>
          <a:p>
            <a:r>
              <a:rPr lang="en-US" sz="2000" dirty="0"/>
              <a:t>Systems </a:t>
            </a:r>
            <a:r>
              <a:rPr lang="en-US" sz="2000" dirty="0" smtClean="0"/>
              <a:t>are composed </a:t>
            </a:r>
            <a:r>
              <a:rPr lang="en-US" sz="2000" dirty="0"/>
              <a:t>of automatons, automatons containing faults and humans as operators and administrators. </a:t>
            </a:r>
          </a:p>
          <a:p>
            <a:endParaRPr lang="en-US" sz="2000" b="1" dirty="0"/>
          </a:p>
          <a:p>
            <a:r>
              <a:rPr lang="en-US" sz="2000" b="1" dirty="0"/>
              <a:t>Are we too focused on procedural models </a:t>
            </a:r>
            <a:r>
              <a:rPr lang="en-US" sz="2000" dirty="0"/>
              <a:t>(Data Base and Data Processing) </a:t>
            </a:r>
            <a:r>
              <a:rPr lang="en-US" sz="2000" b="1" dirty="0"/>
              <a:t>vs. Goal-seeking </a:t>
            </a:r>
            <a:r>
              <a:rPr lang="en-US" sz="2000" b="1" dirty="0" smtClean="0"/>
              <a:t>Objects </a:t>
            </a:r>
            <a:r>
              <a:rPr lang="en-US" sz="2000" dirty="0" err="1" smtClean="0"/>
              <a:t>ala</a:t>
            </a:r>
            <a:r>
              <a:rPr lang="en-US" sz="2000" dirty="0" smtClean="0"/>
              <a:t> </a:t>
            </a:r>
            <a:r>
              <a:rPr lang="en-US" sz="2000" dirty="0"/>
              <a:t>Smalltalk, and Objective </a:t>
            </a:r>
            <a:r>
              <a:rPr lang="en-US" sz="2000" dirty="0" smtClean="0"/>
              <a:t>C? Note: Object</a:t>
            </a:r>
            <a:r>
              <a:rPr lang="en-US" sz="2000" dirty="0"/>
              <a:t>-oriented is not Object </a:t>
            </a:r>
            <a:r>
              <a:rPr lang="en-US" sz="2000" dirty="0" smtClean="0"/>
              <a:t>Technology</a:t>
            </a:r>
            <a:r>
              <a:rPr lang="en-US" sz="2000" dirty="0"/>
              <a:t>.</a:t>
            </a:r>
          </a:p>
          <a:p>
            <a:endParaRPr lang="en-US" sz="2000" b="1" dirty="0" smtClean="0"/>
          </a:p>
          <a:p>
            <a:r>
              <a:rPr lang="en-US" sz="2000" b="1" dirty="0" smtClean="0"/>
              <a:t>Do </a:t>
            </a:r>
            <a:r>
              <a:rPr lang="en-US" sz="2000" b="1" dirty="0"/>
              <a:t>Requirements establish Ontology? </a:t>
            </a:r>
            <a:r>
              <a:rPr lang="en-US" sz="2000" dirty="0"/>
              <a:t>Should we estimate the efficacy of a set of requirements?</a:t>
            </a:r>
          </a:p>
          <a:p>
            <a:endParaRPr lang="en-US" sz="2000" b="1" dirty="0"/>
          </a:p>
          <a:p>
            <a:r>
              <a:rPr lang="en-US" sz="2000" b="1" dirty="0"/>
              <a:t>Example Ontological faults: </a:t>
            </a:r>
          </a:p>
          <a:p>
            <a:r>
              <a:rPr lang="en-US" sz="2000" dirty="0"/>
              <a:t>	Aircraft on ground </a:t>
            </a:r>
            <a:r>
              <a:rPr lang="en-US" sz="2000" dirty="0">
                <a:sym typeface="Wingdings"/>
              </a:rPr>
              <a:t></a:t>
            </a:r>
            <a:r>
              <a:rPr lang="en-US" sz="2000" dirty="0"/>
              <a:t> wheels turning</a:t>
            </a:r>
          </a:p>
          <a:p>
            <a:r>
              <a:rPr lang="en-US" sz="2000" dirty="0"/>
              <a:t>	One year = 365 days</a:t>
            </a:r>
          </a:p>
          <a:p>
            <a:r>
              <a:rPr lang="en-US" sz="2000" dirty="0"/>
              <a:t>	Metric vs. English units</a:t>
            </a:r>
          </a:p>
          <a:p>
            <a:endParaRPr lang="en-US" sz="2000" dirty="0"/>
          </a:p>
        </p:txBody>
      </p:sp>
    </p:spTree>
    <p:extLst>
      <p:ext uri="{BB962C8B-B14F-4D97-AF65-F5344CB8AC3E}">
        <p14:creationId xmlns:p14="http://schemas.microsoft.com/office/powerpoint/2010/main" val="28281568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319</TotalTime>
  <Words>2421</Words>
  <Application>Microsoft Macintosh PowerPoint</Application>
  <PresentationFormat>On-screen Show (4:3)</PresentationFormat>
  <Paragraphs>367</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Clarifying the Relationships among Ontologies, Context and System Realization and Efficacy</vt:lpstr>
      <vt:lpstr>Agenda</vt:lpstr>
      <vt:lpstr>Caveat Emptor</vt:lpstr>
      <vt:lpstr>PowerPoint Presentation</vt:lpstr>
      <vt:lpstr>Context of Ontology</vt:lpstr>
      <vt:lpstr>Scope</vt:lpstr>
      <vt:lpstr>SE Constructs a Theory</vt:lpstr>
      <vt:lpstr>Questions for Ontologists</vt:lpstr>
      <vt:lpstr>Questions for Ontologists, con’t.</vt:lpstr>
      <vt:lpstr>Your P(faults)</vt:lpstr>
      <vt:lpstr>Objective vs. Team Player? (highly simplified)</vt:lpstr>
      <vt:lpstr>Humans Interaction Model</vt:lpstr>
      <vt:lpstr>Limits of System Adaptation</vt:lpstr>
      <vt:lpstr>Angel(s) vs. Demons </vt:lpstr>
      <vt:lpstr>Design Intent vs. Efficacy Estimation</vt:lpstr>
      <vt:lpstr> Four Known Fallacies</vt:lpstr>
      <vt:lpstr>Potential Participants</vt:lpstr>
    </vt:vector>
  </TitlesOfParts>
  <Company>Innovaton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Ring</dc:creator>
  <cp:lastModifiedBy>Jack Ring</cp:lastModifiedBy>
  <cp:revision>28</cp:revision>
  <dcterms:created xsi:type="dcterms:W3CDTF">2017-10-09T13:46:29Z</dcterms:created>
  <dcterms:modified xsi:type="dcterms:W3CDTF">2017-10-09T19:39:35Z</dcterms:modified>
</cp:coreProperties>
</file>