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78" r:id="rId2"/>
    <p:sldId id="262" r:id="rId3"/>
    <p:sldId id="280" r:id="rId4"/>
    <p:sldId id="283" r:id="rId5"/>
    <p:sldId id="281" r:id="rId6"/>
    <p:sldId id="282" r:id="rId7"/>
    <p:sldId id="284" r:id="rId8"/>
    <p:sldId id="28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55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8B6327-2219-7E46-B9FF-1B42BDA83378}" type="datetimeFigureOut">
              <a:rPr lang="en-US" smtClean="0"/>
              <a:pPr/>
              <a:t>10/23/2015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C912AE-61DA-434A-9CFD-142CD6B6011C}" type="slidenum">
              <a:rPr lang="en-US" smtClean="0"/>
              <a:pPr/>
              <a:t>‹#›</a:t>
            </a:fld>
            <a:endParaRPr lang="en-US"/>
          </a:p>
        </p:txBody>
      </p:sp>
    </p:spTree>
    <p:extLst>
      <p:ext uri="{BB962C8B-B14F-4D97-AF65-F5344CB8AC3E}">
        <p14:creationId xmlns:p14="http://schemas.microsoft.com/office/powerpoint/2010/main" val="2162923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C912AE-61DA-434A-9CFD-142CD6B6011C}" type="slidenum">
              <a:rPr lang="en-US" smtClean="0"/>
              <a:pPr/>
              <a:t>1</a:t>
            </a:fld>
            <a:endParaRPr lang="en-US"/>
          </a:p>
        </p:txBody>
      </p:sp>
    </p:spTree>
    <p:extLst>
      <p:ext uri="{BB962C8B-B14F-4D97-AF65-F5344CB8AC3E}">
        <p14:creationId xmlns:p14="http://schemas.microsoft.com/office/powerpoint/2010/main" val="2818890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 wrote and ran a parser and grammar checker</a:t>
            </a:r>
            <a:r>
              <a:rPr lang="en-US" baseline="0" dirty="0" smtClean="0"/>
              <a:t> on the CLIF text.</a:t>
            </a:r>
            <a:endParaRPr lang="en-US" dirty="0"/>
          </a:p>
        </p:txBody>
      </p:sp>
      <p:sp>
        <p:nvSpPr>
          <p:cNvPr id="4" name="Slide Number Placeholder 3"/>
          <p:cNvSpPr>
            <a:spLocks noGrp="1"/>
          </p:cNvSpPr>
          <p:nvPr>
            <p:ph type="sldNum" sz="quarter" idx="10"/>
          </p:nvPr>
        </p:nvSpPr>
        <p:spPr/>
        <p:txBody>
          <a:bodyPr/>
          <a:lstStyle/>
          <a:p>
            <a:fld id="{55C912AE-61DA-434A-9CFD-142CD6B6011C}" type="slidenum">
              <a:rPr lang="en-US" smtClean="0"/>
              <a:pPr/>
              <a:t>2</a:t>
            </a:fld>
            <a:endParaRPr lang="en-US"/>
          </a:p>
        </p:txBody>
      </p:sp>
    </p:spTree>
    <p:extLst>
      <p:ext uri="{BB962C8B-B14F-4D97-AF65-F5344CB8AC3E}">
        <p14:creationId xmlns:p14="http://schemas.microsoft.com/office/powerpoint/2010/main" val="21924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 wrote and ran a parser and grammar checker</a:t>
            </a:r>
            <a:r>
              <a:rPr lang="en-US" baseline="0" dirty="0" smtClean="0"/>
              <a:t> on the CLIF text.</a:t>
            </a:r>
            <a:endParaRPr lang="en-US" dirty="0"/>
          </a:p>
        </p:txBody>
      </p:sp>
      <p:sp>
        <p:nvSpPr>
          <p:cNvPr id="4" name="Slide Number Placeholder 3"/>
          <p:cNvSpPr>
            <a:spLocks noGrp="1"/>
          </p:cNvSpPr>
          <p:nvPr>
            <p:ph type="sldNum" sz="quarter" idx="10"/>
          </p:nvPr>
        </p:nvSpPr>
        <p:spPr/>
        <p:txBody>
          <a:bodyPr/>
          <a:lstStyle/>
          <a:p>
            <a:fld id="{55C912AE-61DA-434A-9CFD-142CD6B6011C}" type="slidenum">
              <a:rPr lang="en-US" smtClean="0"/>
              <a:pPr/>
              <a:t>3</a:t>
            </a:fld>
            <a:endParaRPr lang="en-US"/>
          </a:p>
        </p:txBody>
      </p:sp>
    </p:spTree>
    <p:extLst>
      <p:ext uri="{BB962C8B-B14F-4D97-AF65-F5344CB8AC3E}">
        <p14:creationId xmlns:p14="http://schemas.microsoft.com/office/powerpoint/2010/main" val="927085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 wrote and ran a parser and grammar checker</a:t>
            </a:r>
            <a:r>
              <a:rPr lang="en-US" baseline="0" dirty="0" smtClean="0"/>
              <a:t> on the CLIF text.</a:t>
            </a:r>
            <a:endParaRPr lang="en-US" dirty="0"/>
          </a:p>
        </p:txBody>
      </p:sp>
      <p:sp>
        <p:nvSpPr>
          <p:cNvPr id="4" name="Slide Number Placeholder 3"/>
          <p:cNvSpPr>
            <a:spLocks noGrp="1"/>
          </p:cNvSpPr>
          <p:nvPr>
            <p:ph type="sldNum" sz="quarter" idx="10"/>
          </p:nvPr>
        </p:nvSpPr>
        <p:spPr/>
        <p:txBody>
          <a:bodyPr/>
          <a:lstStyle/>
          <a:p>
            <a:fld id="{55C912AE-61DA-434A-9CFD-142CD6B6011C}" type="slidenum">
              <a:rPr lang="en-US" smtClean="0"/>
              <a:pPr/>
              <a:t>4</a:t>
            </a:fld>
            <a:endParaRPr lang="en-US"/>
          </a:p>
        </p:txBody>
      </p:sp>
    </p:spTree>
    <p:extLst>
      <p:ext uri="{BB962C8B-B14F-4D97-AF65-F5344CB8AC3E}">
        <p14:creationId xmlns:p14="http://schemas.microsoft.com/office/powerpoint/2010/main" val="504471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 wrote and ran a parser and grammar checker</a:t>
            </a:r>
            <a:r>
              <a:rPr lang="en-US" baseline="0" dirty="0" smtClean="0"/>
              <a:t> on the CLIF text.</a:t>
            </a:r>
            <a:endParaRPr lang="en-US" dirty="0"/>
          </a:p>
        </p:txBody>
      </p:sp>
      <p:sp>
        <p:nvSpPr>
          <p:cNvPr id="4" name="Slide Number Placeholder 3"/>
          <p:cNvSpPr>
            <a:spLocks noGrp="1"/>
          </p:cNvSpPr>
          <p:nvPr>
            <p:ph type="sldNum" sz="quarter" idx="10"/>
          </p:nvPr>
        </p:nvSpPr>
        <p:spPr/>
        <p:txBody>
          <a:bodyPr/>
          <a:lstStyle/>
          <a:p>
            <a:fld id="{55C912AE-61DA-434A-9CFD-142CD6B6011C}" type="slidenum">
              <a:rPr lang="en-US" smtClean="0"/>
              <a:pPr/>
              <a:t>5</a:t>
            </a:fld>
            <a:endParaRPr lang="en-US"/>
          </a:p>
        </p:txBody>
      </p:sp>
    </p:spTree>
    <p:extLst>
      <p:ext uri="{BB962C8B-B14F-4D97-AF65-F5344CB8AC3E}">
        <p14:creationId xmlns:p14="http://schemas.microsoft.com/office/powerpoint/2010/main" val="3616510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 wrote and ran a parser and grammar checker</a:t>
            </a:r>
            <a:r>
              <a:rPr lang="en-US" baseline="0" dirty="0" smtClean="0"/>
              <a:t> on the CLIF text.</a:t>
            </a:r>
            <a:endParaRPr lang="en-US" dirty="0"/>
          </a:p>
        </p:txBody>
      </p:sp>
      <p:sp>
        <p:nvSpPr>
          <p:cNvPr id="4" name="Slide Number Placeholder 3"/>
          <p:cNvSpPr>
            <a:spLocks noGrp="1"/>
          </p:cNvSpPr>
          <p:nvPr>
            <p:ph type="sldNum" sz="quarter" idx="10"/>
          </p:nvPr>
        </p:nvSpPr>
        <p:spPr/>
        <p:txBody>
          <a:bodyPr/>
          <a:lstStyle/>
          <a:p>
            <a:fld id="{55C912AE-61DA-434A-9CFD-142CD6B6011C}" type="slidenum">
              <a:rPr lang="en-US" smtClean="0"/>
              <a:pPr/>
              <a:t>6</a:t>
            </a:fld>
            <a:endParaRPr lang="en-US"/>
          </a:p>
        </p:txBody>
      </p:sp>
    </p:spTree>
    <p:extLst>
      <p:ext uri="{BB962C8B-B14F-4D97-AF65-F5344CB8AC3E}">
        <p14:creationId xmlns:p14="http://schemas.microsoft.com/office/powerpoint/2010/main" val="1907122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 wrote and ran a parser and grammar checker</a:t>
            </a:r>
            <a:r>
              <a:rPr lang="en-US" baseline="0" dirty="0" smtClean="0"/>
              <a:t> on the CLIF text.</a:t>
            </a:r>
            <a:endParaRPr lang="en-US" dirty="0"/>
          </a:p>
        </p:txBody>
      </p:sp>
      <p:sp>
        <p:nvSpPr>
          <p:cNvPr id="4" name="Slide Number Placeholder 3"/>
          <p:cNvSpPr>
            <a:spLocks noGrp="1"/>
          </p:cNvSpPr>
          <p:nvPr>
            <p:ph type="sldNum" sz="quarter" idx="10"/>
          </p:nvPr>
        </p:nvSpPr>
        <p:spPr/>
        <p:txBody>
          <a:bodyPr/>
          <a:lstStyle/>
          <a:p>
            <a:fld id="{55C912AE-61DA-434A-9CFD-142CD6B6011C}" type="slidenum">
              <a:rPr lang="en-US" smtClean="0"/>
              <a:pPr/>
              <a:t>7</a:t>
            </a:fld>
            <a:endParaRPr lang="en-US"/>
          </a:p>
        </p:txBody>
      </p:sp>
    </p:spTree>
    <p:extLst>
      <p:ext uri="{BB962C8B-B14F-4D97-AF65-F5344CB8AC3E}">
        <p14:creationId xmlns:p14="http://schemas.microsoft.com/office/powerpoint/2010/main" val="3972835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 wrote and ran a parser and grammar checker</a:t>
            </a:r>
            <a:r>
              <a:rPr lang="en-US" baseline="0" dirty="0" smtClean="0"/>
              <a:t> on the CLIF text.</a:t>
            </a:r>
            <a:endParaRPr lang="en-US" dirty="0"/>
          </a:p>
        </p:txBody>
      </p:sp>
      <p:sp>
        <p:nvSpPr>
          <p:cNvPr id="4" name="Slide Number Placeholder 3"/>
          <p:cNvSpPr>
            <a:spLocks noGrp="1"/>
          </p:cNvSpPr>
          <p:nvPr>
            <p:ph type="sldNum" sz="quarter" idx="10"/>
          </p:nvPr>
        </p:nvSpPr>
        <p:spPr/>
        <p:txBody>
          <a:bodyPr/>
          <a:lstStyle/>
          <a:p>
            <a:fld id="{55C912AE-61DA-434A-9CFD-142CD6B6011C}" type="slidenum">
              <a:rPr lang="en-US" smtClean="0"/>
              <a:pPr/>
              <a:t>8</a:t>
            </a:fld>
            <a:endParaRPr lang="en-US"/>
          </a:p>
        </p:txBody>
      </p:sp>
    </p:spTree>
    <p:extLst>
      <p:ext uri="{BB962C8B-B14F-4D97-AF65-F5344CB8AC3E}">
        <p14:creationId xmlns:p14="http://schemas.microsoft.com/office/powerpoint/2010/main" val="204284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389115-4890-9B4F-B284-6EC19C9FE5B4}"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2045C-BD52-8541-B2D6-9B152D4F0D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89115-4890-9B4F-B284-6EC19C9FE5B4}"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2045C-BD52-8541-B2D6-9B152D4F0D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89115-4890-9B4F-B284-6EC19C9FE5B4}"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2045C-BD52-8541-B2D6-9B152D4F0D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89115-4890-9B4F-B284-6EC19C9FE5B4}"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2045C-BD52-8541-B2D6-9B152D4F0D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389115-4890-9B4F-B284-6EC19C9FE5B4}"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2045C-BD52-8541-B2D6-9B152D4F0D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389115-4890-9B4F-B284-6EC19C9FE5B4}" type="datetimeFigureOut">
              <a:rPr lang="en-US" smtClean="0"/>
              <a:pPr/>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2045C-BD52-8541-B2D6-9B152D4F0D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389115-4890-9B4F-B284-6EC19C9FE5B4}" type="datetimeFigureOut">
              <a:rPr lang="en-US" smtClean="0"/>
              <a:pPr/>
              <a:t>10/23/2015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2045C-BD52-8541-B2D6-9B152D4F0D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389115-4890-9B4F-B284-6EC19C9FE5B4}" type="datetimeFigureOut">
              <a:rPr lang="en-US" smtClean="0"/>
              <a:pPr/>
              <a:t>10/23/2015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2045C-BD52-8541-B2D6-9B152D4F0D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89115-4890-9B4F-B284-6EC19C9FE5B4}" type="datetimeFigureOut">
              <a:rPr lang="en-US" smtClean="0"/>
              <a:pPr/>
              <a:t>10/23/2015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2045C-BD52-8541-B2D6-9B152D4F0D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89115-4890-9B4F-B284-6EC19C9FE5B4}" type="datetimeFigureOut">
              <a:rPr lang="en-US" smtClean="0"/>
              <a:pPr/>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2045C-BD52-8541-B2D6-9B152D4F0D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89115-4890-9B4F-B284-6EC19C9FE5B4}" type="datetimeFigureOut">
              <a:rPr lang="en-US" smtClean="0"/>
              <a:pPr/>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2045C-BD52-8541-B2D6-9B152D4F0D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89115-4890-9B4F-B284-6EC19C9FE5B4}" type="datetimeFigureOut">
              <a:rPr lang="en-US" smtClean="0"/>
              <a:pPr/>
              <a:t>10/23/2015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2045C-BD52-8541-B2D6-9B152D4F0D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LOGICMOO </a:t>
            </a:r>
            <a:r>
              <a:rPr lang="en-US" sz="2400" dirty="0" smtClean="0"/>
              <a:t>INFERENCE </a:t>
            </a:r>
            <a:r>
              <a:rPr lang="en-US" sz="2400" dirty="0"/>
              <a:t>ENGINE:</a:t>
            </a:r>
          </a:p>
        </p:txBody>
      </p:sp>
      <p:sp>
        <p:nvSpPr>
          <p:cNvPr id="3" name="Content Placeholder 2"/>
          <p:cNvSpPr>
            <a:spLocks noGrp="1"/>
          </p:cNvSpPr>
          <p:nvPr>
            <p:ph idx="1"/>
          </p:nvPr>
        </p:nvSpPr>
        <p:spPr>
          <a:xfrm>
            <a:off x="578113" y="1600200"/>
            <a:ext cx="8229600" cy="4525963"/>
          </a:xfrm>
        </p:spPr>
        <p:txBody>
          <a:bodyPr>
            <a:normAutofit fontScale="55000" lnSpcReduction="20000"/>
          </a:bodyPr>
          <a:lstStyle/>
          <a:p>
            <a:pPr>
              <a:buNone/>
            </a:pPr>
            <a:r>
              <a:rPr lang="en-US" dirty="0"/>
              <a:t>Use only “decidable” fragments of Logic. (No false </a:t>
            </a:r>
            <a:r>
              <a:rPr lang="en-US" dirty="0" smtClean="0"/>
              <a:t>negatives and no false positives)</a:t>
            </a:r>
            <a:endParaRPr lang="en-US" dirty="0"/>
          </a:p>
          <a:p>
            <a:pPr>
              <a:buNone/>
            </a:pPr>
            <a:endParaRPr lang="en-US" dirty="0" smtClean="0"/>
          </a:p>
          <a:p>
            <a:pPr>
              <a:buNone/>
            </a:pPr>
            <a:r>
              <a:rPr lang="en-US" dirty="0" smtClean="0"/>
              <a:t>Expect the systems </a:t>
            </a:r>
            <a:r>
              <a:rPr lang="en-US" dirty="0"/>
              <a:t>Knowledge </a:t>
            </a:r>
            <a:r>
              <a:rPr lang="en-US" dirty="0" smtClean="0"/>
              <a:t>of the world to be incomplete.</a:t>
            </a:r>
          </a:p>
          <a:p>
            <a:pPr>
              <a:buNone/>
            </a:pPr>
            <a:endParaRPr lang="en-US" dirty="0" smtClean="0"/>
          </a:p>
          <a:p>
            <a:pPr>
              <a:buNone/>
            </a:pPr>
            <a:r>
              <a:rPr lang="en-US" dirty="0" smtClean="0"/>
              <a:t>Expect </a:t>
            </a:r>
            <a:r>
              <a:rPr lang="en-US" dirty="0"/>
              <a:t>our Knowledge </a:t>
            </a:r>
            <a:r>
              <a:rPr lang="en-US" dirty="0" smtClean="0"/>
              <a:t>of the world to </a:t>
            </a:r>
            <a:r>
              <a:rPr lang="en-US" dirty="0"/>
              <a:t>be a </a:t>
            </a:r>
            <a:r>
              <a:rPr lang="en-US" dirty="0" smtClean="0"/>
              <a:t>“convenient generalization” </a:t>
            </a:r>
            <a:r>
              <a:rPr lang="en-US" dirty="0"/>
              <a:t>of the </a:t>
            </a:r>
            <a:r>
              <a:rPr lang="en-US" dirty="0" smtClean="0"/>
              <a:t>truth.</a:t>
            </a:r>
          </a:p>
          <a:p>
            <a:pPr>
              <a:buNone/>
            </a:pPr>
            <a:endParaRPr lang="en-US" dirty="0"/>
          </a:p>
          <a:p>
            <a:pPr>
              <a:buNone/>
            </a:pPr>
            <a:r>
              <a:rPr lang="en-US" dirty="0" smtClean="0"/>
              <a:t>More </a:t>
            </a:r>
            <a:r>
              <a:rPr lang="en-US" dirty="0"/>
              <a:t>Knowledge</a:t>
            </a:r>
            <a:r>
              <a:rPr lang="en-US" dirty="0" smtClean="0"/>
              <a:t> must make us run faster not slower.   Since new Knowledge helps  us understand the world better.  It takes our generalized world and makes it more specific.   Constraint based problems are solved faster be narrowing possibility.</a:t>
            </a:r>
          </a:p>
          <a:p>
            <a:pPr>
              <a:buNone/>
            </a:pPr>
            <a:endParaRPr lang="en-US" dirty="0" smtClean="0"/>
          </a:p>
          <a:p>
            <a:pPr>
              <a:buNone/>
            </a:pPr>
            <a:r>
              <a:rPr lang="en-US" dirty="0" smtClean="0"/>
              <a:t>Know how to decide when we don’t know the answer.  (</a:t>
            </a:r>
            <a:r>
              <a:rPr lang="en-US" dirty="0"/>
              <a:t>C</a:t>
            </a:r>
            <a:r>
              <a:rPr lang="en-US" dirty="0" smtClean="0"/>
              <a:t>onstruct a proof showing why we don’t know an answer.)</a:t>
            </a:r>
          </a:p>
          <a:p>
            <a:pPr>
              <a:buNone/>
            </a:pPr>
            <a:endParaRPr lang="en-US" dirty="0"/>
          </a:p>
          <a:p>
            <a:pPr>
              <a:buNone/>
            </a:pPr>
            <a:r>
              <a:rPr lang="en-US" dirty="0" smtClean="0"/>
              <a:t>Surgical Conflict resolution.   </a:t>
            </a:r>
            <a:endParaRPr lang="en-US" dirty="0"/>
          </a:p>
        </p:txBody>
      </p:sp>
    </p:spTree>
    <p:extLst>
      <p:ext uri="{BB962C8B-B14F-4D97-AF65-F5344CB8AC3E}">
        <p14:creationId xmlns:p14="http://schemas.microsoft.com/office/powerpoint/2010/main" val="842678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Use only “decidable” fragments of Logic</a:t>
            </a:r>
            <a:r>
              <a:rPr lang="en-US" sz="3600" dirty="0" smtClean="0"/>
              <a:t>.</a:t>
            </a:r>
            <a:r>
              <a:rPr lang="en-US" sz="3600" dirty="0"/>
              <a:t/>
            </a:r>
            <a:br>
              <a:rPr lang="en-US" sz="3600" dirty="0"/>
            </a:br>
            <a:r>
              <a:rPr lang="en-US" sz="3600" dirty="0" smtClean="0"/>
              <a:t>.      </a:t>
            </a:r>
            <a:endParaRPr lang="en-US" sz="3600" dirty="0"/>
          </a:p>
        </p:txBody>
      </p:sp>
      <p:sp>
        <p:nvSpPr>
          <p:cNvPr id="3" name="Content Placeholder 2"/>
          <p:cNvSpPr>
            <a:spLocks noGrp="1"/>
          </p:cNvSpPr>
          <p:nvPr>
            <p:ph idx="1"/>
          </p:nvPr>
        </p:nvSpPr>
        <p:spPr>
          <a:xfrm>
            <a:off x="297459" y="1600200"/>
            <a:ext cx="8706391" cy="5116206"/>
          </a:xfrm>
        </p:spPr>
        <p:txBody>
          <a:bodyPr>
            <a:normAutofit fontScale="92500" lnSpcReduction="10000"/>
          </a:bodyPr>
          <a:lstStyle/>
          <a:p>
            <a:pPr>
              <a:buNone/>
            </a:pPr>
            <a:r>
              <a:rPr lang="en-US" i="1" dirty="0" smtClean="0"/>
              <a:t>No </a:t>
            </a:r>
            <a:r>
              <a:rPr lang="en-US" i="1" dirty="0"/>
              <a:t>false positives:</a:t>
            </a:r>
          </a:p>
          <a:p>
            <a:pPr>
              <a:buNone/>
            </a:pPr>
            <a:r>
              <a:rPr lang="en-US" dirty="0" smtClean="0"/>
              <a:t>Do </a:t>
            </a:r>
            <a:r>
              <a:rPr lang="en-US" dirty="0"/>
              <a:t>not assume something is true unless we can </a:t>
            </a:r>
            <a:r>
              <a:rPr lang="en-US" dirty="0" smtClean="0"/>
              <a:t>both find </a:t>
            </a:r>
            <a:r>
              <a:rPr lang="en-US" dirty="0"/>
              <a:t>concrete </a:t>
            </a:r>
            <a:r>
              <a:rPr lang="en-US" dirty="0" smtClean="0"/>
              <a:t>evidence </a:t>
            </a:r>
            <a:r>
              <a:rPr lang="en-US" dirty="0"/>
              <a:t>to prove it and additionally </a:t>
            </a:r>
            <a:r>
              <a:rPr lang="en-US" i="1" dirty="0"/>
              <a:t>fail</a:t>
            </a:r>
            <a:r>
              <a:rPr lang="en-US" dirty="0"/>
              <a:t> to find </a:t>
            </a:r>
            <a:r>
              <a:rPr lang="en-US" dirty="0" smtClean="0"/>
              <a:t>cases that subsets of the  evidence proves to be false.</a:t>
            </a:r>
          </a:p>
          <a:p>
            <a:pPr>
              <a:buNone/>
            </a:pPr>
            <a:endParaRPr lang="en-US" dirty="0" smtClean="0"/>
          </a:p>
          <a:p>
            <a:pPr>
              <a:buNone/>
            </a:pPr>
            <a:r>
              <a:rPr lang="en-US" i="1" dirty="0"/>
              <a:t>No false </a:t>
            </a:r>
            <a:r>
              <a:rPr lang="en-US" i="1" dirty="0" smtClean="0"/>
              <a:t>negatives:</a:t>
            </a:r>
            <a:endParaRPr lang="en-US" i="1" dirty="0"/>
          </a:p>
          <a:p>
            <a:pPr>
              <a:buNone/>
            </a:pPr>
            <a:r>
              <a:rPr lang="en-US" dirty="0"/>
              <a:t>   Do not assume something is false until we find concrete evidence that proves it false.  And </a:t>
            </a:r>
            <a:r>
              <a:rPr lang="en-US" dirty="0" smtClean="0"/>
              <a:t>we additionally </a:t>
            </a:r>
            <a:r>
              <a:rPr lang="en-US" i="1" dirty="0" smtClean="0"/>
              <a:t>fail</a:t>
            </a:r>
            <a:r>
              <a:rPr lang="en-US" dirty="0" smtClean="0"/>
              <a:t> </a:t>
            </a:r>
            <a:r>
              <a:rPr lang="en-US" dirty="0"/>
              <a:t>to find cases that </a:t>
            </a:r>
            <a:r>
              <a:rPr lang="en-US" dirty="0" smtClean="0"/>
              <a:t>subsets of this </a:t>
            </a:r>
            <a:r>
              <a:rPr lang="en-US" dirty="0"/>
              <a:t>evidence proves to be </a:t>
            </a:r>
            <a:r>
              <a:rPr lang="en-US" dirty="0" smtClean="0"/>
              <a:t>true.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Use only “decidable” fragments of Logic. </a:t>
            </a:r>
            <a:r>
              <a:rPr lang="en-US" sz="3600" dirty="0" smtClean="0"/>
              <a:t/>
            </a:r>
            <a:br>
              <a:rPr lang="en-US" sz="3600" dirty="0" smtClean="0"/>
            </a:br>
            <a:r>
              <a:rPr lang="en-US" sz="3600" dirty="0" smtClean="0"/>
              <a:t>(No false </a:t>
            </a:r>
            <a:r>
              <a:rPr lang="en-US" sz="3600" dirty="0"/>
              <a:t>positives)</a:t>
            </a:r>
            <a:br>
              <a:rPr lang="en-US" sz="3600" dirty="0"/>
            </a:br>
            <a:r>
              <a:rPr lang="en-US" sz="3600" dirty="0" smtClean="0"/>
              <a:t>.      </a:t>
            </a:r>
            <a:endParaRPr lang="en-US" sz="3600" dirty="0"/>
          </a:p>
        </p:txBody>
      </p:sp>
      <p:sp>
        <p:nvSpPr>
          <p:cNvPr id="3" name="Content Placeholder 2"/>
          <p:cNvSpPr>
            <a:spLocks noGrp="1"/>
          </p:cNvSpPr>
          <p:nvPr>
            <p:ph idx="1"/>
          </p:nvPr>
        </p:nvSpPr>
        <p:spPr>
          <a:xfrm>
            <a:off x="297459" y="1600200"/>
            <a:ext cx="8706391" cy="5116206"/>
          </a:xfrm>
          <a:ln>
            <a:solidFill>
              <a:schemeClr val="accent1"/>
            </a:solidFill>
          </a:ln>
        </p:spPr>
        <p:txBody>
          <a:bodyPr>
            <a:normAutofit lnSpcReduction="10000"/>
          </a:bodyPr>
          <a:lstStyle/>
          <a:p>
            <a:pPr>
              <a:buNone/>
            </a:pPr>
            <a:r>
              <a:rPr lang="en-US" dirty="0" smtClean="0"/>
              <a:t>Do </a:t>
            </a:r>
            <a:r>
              <a:rPr lang="en-US" dirty="0"/>
              <a:t>not assume something is true unless </a:t>
            </a:r>
            <a:endParaRPr lang="en-US" dirty="0" smtClean="0"/>
          </a:p>
          <a:p>
            <a:pPr marL="514350" indent="-514350">
              <a:buAutoNum type="arabicParenR"/>
            </a:pPr>
            <a:r>
              <a:rPr lang="en-US" dirty="0" smtClean="0"/>
              <a:t>We </a:t>
            </a:r>
            <a:r>
              <a:rPr lang="en-US" dirty="0"/>
              <a:t>can </a:t>
            </a:r>
            <a:r>
              <a:rPr lang="en-US" dirty="0" smtClean="0"/>
              <a:t>both find </a:t>
            </a:r>
            <a:r>
              <a:rPr lang="en-US" dirty="0"/>
              <a:t>concrete </a:t>
            </a:r>
            <a:r>
              <a:rPr lang="en-US" dirty="0" smtClean="0"/>
              <a:t>evidence </a:t>
            </a:r>
            <a:r>
              <a:rPr lang="en-US" dirty="0"/>
              <a:t>to prove it and </a:t>
            </a:r>
            <a:r>
              <a:rPr lang="en-US" dirty="0" smtClean="0"/>
              <a:t>…</a:t>
            </a:r>
            <a:r>
              <a:rPr lang="en-US" dirty="0"/>
              <a:t> (Prolog success</a:t>
            </a:r>
            <a:r>
              <a:rPr lang="en-US" dirty="0" smtClean="0"/>
              <a:t>)</a:t>
            </a:r>
            <a:endParaRPr lang="en-US" dirty="0"/>
          </a:p>
          <a:p>
            <a:pPr marL="514350" indent="-514350">
              <a:buAutoNum type="arabicParenR"/>
            </a:pPr>
            <a:r>
              <a:rPr lang="en-US" dirty="0" smtClean="0"/>
              <a:t>additionally </a:t>
            </a:r>
            <a:r>
              <a:rPr lang="en-US" i="1" dirty="0"/>
              <a:t>fail</a:t>
            </a:r>
            <a:r>
              <a:rPr lang="en-US" dirty="0"/>
              <a:t> to find </a:t>
            </a:r>
            <a:r>
              <a:rPr lang="en-US" dirty="0" smtClean="0"/>
              <a:t>cases that subsets of the  evidence found proves to be false. </a:t>
            </a:r>
            <a:br>
              <a:rPr lang="en-US" dirty="0" smtClean="0"/>
            </a:br>
            <a:r>
              <a:rPr lang="en-US" dirty="0" smtClean="0"/>
              <a:t>(</a:t>
            </a:r>
            <a:r>
              <a:rPr lang="en-US" dirty="0"/>
              <a:t>Prolog </a:t>
            </a:r>
            <a:r>
              <a:rPr lang="en-US" dirty="0" smtClean="0"/>
              <a:t>failure)</a:t>
            </a:r>
          </a:p>
          <a:p>
            <a:pPr marL="0" indent="0">
              <a:buNone/>
            </a:pPr>
            <a:endParaRPr lang="en-US" dirty="0" smtClean="0"/>
          </a:p>
          <a:p>
            <a:pPr marL="0" indent="0">
              <a:buNone/>
            </a:pPr>
            <a:r>
              <a:rPr lang="en-US" dirty="0" smtClean="0"/>
              <a:t>Arbitration Hint:</a:t>
            </a:r>
          </a:p>
          <a:p>
            <a:pPr marL="0" indent="0">
              <a:buNone/>
            </a:pPr>
            <a:r>
              <a:rPr lang="en-US" dirty="0" smtClean="0"/>
              <a:t>Remove evidence that succeeds in #2.  Retain only evidence that fails.</a:t>
            </a:r>
          </a:p>
        </p:txBody>
      </p:sp>
    </p:spTree>
    <p:extLst>
      <p:ext uri="{BB962C8B-B14F-4D97-AF65-F5344CB8AC3E}">
        <p14:creationId xmlns:p14="http://schemas.microsoft.com/office/powerpoint/2010/main" val="668452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Use only “decidable” fragments of Logic. </a:t>
            </a:r>
            <a:r>
              <a:rPr lang="en-US" sz="3600" dirty="0" smtClean="0"/>
              <a:t/>
            </a:r>
            <a:br>
              <a:rPr lang="en-US" sz="3600" dirty="0" smtClean="0"/>
            </a:br>
            <a:r>
              <a:rPr lang="en-US" sz="3600" dirty="0" smtClean="0"/>
              <a:t>(No false negatives)</a:t>
            </a:r>
            <a:r>
              <a:rPr lang="en-US" sz="3600" dirty="0"/>
              <a:t/>
            </a:r>
            <a:br>
              <a:rPr lang="en-US" sz="3600" dirty="0"/>
            </a:br>
            <a:r>
              <a:rPr lang="en-US" sz="3600" dirty="0" smtClean="0"/>
              <a:t>.      </a:t>
            </a:r>
            <a:endParaRPr lang="en-US" sz="3600" dirty="0"/>
          </a:p>
        </p:txBody>
      </p:sp>
      <p:sp>
        <p:nvSpPr>
          <p:cNvPr id="3" name="Content Placeholder 2"/>
          <p:cNvSpPr>
            <a:spLocks noGrp="1"/>
          </p:cNvSpPr>
          <p:nvPr>
            <p:ph idx="1"/>
          </p:nvPr>
        </p:nvSpPr>
        <p:spPr>
          <a:xfrm>
            <a:off x="297459" y="1600200"/>
            <a:ext cx="8706391" cy="5116206"/>
          </a:xfrm>
        </p:spPr>
        <p:txBody>
          <a:bodyPr>
            <a:normAutofit lnSpcReduction="10000"/>
          </a:bodyPr>
          <a:lstStyle/>
          <a:p>
            <a:pPr>
              <a:buNone/>
            </a:pPr>
            <a:r>
              <a:rPr lang="en-US" dirty="0" smtClean="0"/>
              <a:t>Do </a:t>
            </a:r>
            <a:r>
              <a:rPr lang="en-US" dirty="0"/>
              <a:t>not assume something is </a:t>
            </a:r>
            <a:r>
              <a:rPr lang="en-US" dirty="0" smtClean="0"/>
              <a:t>False unless </a:t>
            </a:r>
          </a:p>
          <a:p>
            <a:pPr marL="514350" indent="-514350">
              <a:buAutoNum type="arabicParenR"/>
            </a:pPr>
            <a:r>
              <a:rPr lang="en-US" dirty="0" smtClean="0"/>
              <a:t>We </a:t>
            </a:r>
            <a:r>
              <a:rPr lang="en-US" dirty="0"/>
              <a:t>can </a:t>
            </a:r>
            <a:r>
              <a:rPr lang="en-US" dirty="0" smtClean="0"/>
              <a:t>both find </a:t>
            </a:r>
            <a:r>
              <a:rPr lang="en-US" dirty="0"/>
              <a:t>concrete </a:t>
            </a:r>
            <a:r>
              <a:rPr lang="en-US" dirty="0" smtClean="0"/>
              <a:t>evidence </a:t>
            </a:r>
            <a:r>
              <a:rPr lang="en-US" dirty="0"/>
              <a:t>to prove it False </a:t>
            </a:r>
            <a:r>
              <a:rPr lang="en-US" dirty="0" smtClean="0"/>
              <a:t>(</a:t>
            </a:r>
            <a:r>
              <a:rPr lang="en-US" dirty="0"/>
              <a:t>Prolog success</a:t>
            </a:r>
            <a:r>
              <a:rPr lang="en-US" dirty="0" smtClean="0"/>
              <a:t>) </a:t>
            </a:r>
            <a:r>
              <a:rPr lang="en-US" dirty="0"/>
              <a:t>and … </a:t>
            </a:r>
          </a:p>
          <a:p>
            <a:pPr marL="514350" indent="-514350">
              <a:buAutoNum type="arabicParenR"/>
            </a:pPr>
            <a:r>
              <a:rPr lang="en-US" dirty="0" smtClean="0"/>
              <a:t>additionally </a:t>
            </a:r>
            <a:r>
              <a:rPr lang="en-US" i="1" dirty="0"/>
              <a:t>fail</a:t>
            </a:r>
            <a:r>
              <a:rPr lang="en-US" dirty="0"/>
              <a:t> to find </a:t>
            </a:r>
            <a:r>
              <a:rPr lang="en-US" dirty="0" smtClean="0"/>
              <a:t>cases that subsets of the  evidence found proves to be True. </a:t>
            </a:r>
            <a:br>
              <a:rPr lang="en-US" dirty="0" smtClean="0"/>
            </a:br>
            <a:r>
              <a:rPr lang="en-US" dirty="0" smtClean="0"/>
              <a:t>(</a:t>
            </a:r>
            <a:r>
              <a:rPr lang="en-US" dirty="0"/>
              <a:t>Prolog </a:t>
            </a:r>
            <a:r>
              <a:rPr lang="en-US" dirty="0" smtClean="0"/>
              <a:t>failure)</a:t>
            </a:r>
          </a:p>
          <a:p>
            <a:pPr marL="0" indent="0">
              <a:buNone/>
            </a:pPr>
            <a:endParaRPr lang="en-US" dirty="0" smtClean="0"/>
          </a:p>
          <a:p>
            <a:pPr marL="0" indent="0">
              <a:buNone/>
            </a:pPr>
            <a:r>
              <a:rPr lang="en-US" dirty="0" smtClean="0"/>
              <a:t>Arbitration Hint:</a:t>
            </a:r>
          </a:p>
          <a:p>
            <a:pPr marL="0" indent="0">
              <a:buNone/>
            </a:pPr>
            <a:r>
              <a:rPr lang="en-US" dirty="0" smtClean="0"/>
              <a:t>Remove evidence that succeeds in #2.  Retain only evidence that fails in #2.</a:t>
            </a:r>
          </a:p>
        </p:txBody>
      </p:sp>
    </p:spTree>
    <p:extLst>
      <p:ext uri="{BB962C8B-B14F-4D97-AF65-F5344CB8AC3E}">
        <p14:creationId xmlns:p14="http://schemas.microsoft.com/office/powerpoint/2010/main" val="2992236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Use only “decidable” fragments of Logic. </a:t>
            </a:r>
            <a:r>
              <a:rPr lang="en-US" sz="3600" dirty="0" smtClean="0"/>
              <a:t/>
            </a:r>
            <a:br>
              <a:rPr lang="en-US" sz="3600" dirty="0" smtClean="0"/>
            </a:br>
            <a:r>
              <a:rPr lang="en-US" sz="3600" dirty="0" smtClean="0"/>
              <a:t>Implementation?</a:t>
            </a:r>
            <a:endParaRPr lang="en-US" sz="3600" dirty="0"/>
          </a:p>
        </p:txBody>
      </p:sp>
      <p:sp>
        <p:nvSpPr>
          <p:cNvPr id="3" name="Content Placeholder 2"/>
          <p:cNvSpPr>
            <a:spLocks noGrp="1"/>
          </p:cNvSpPr>
          <p:nvPr>
            <p:ph idx="1"/>
          </p:nvPr>
        </p:nvSpPr>
        <p:spPr>
          <a:xfrm>
            <a:off x="297459" y="1600200"/>
            <a:ext cx="8706391" cy="5116206"/>
          </a:xfrm>
        </p:spPr>
        <p:txBody>
          <a:bodyPr>
            <a:normAutofit/>
          </a:bodyPr>
          <a:lstStyle/>
          <a:p>
            <a:pPr>
              <a:buNone/>
            </a:pPr>
            <a:r>
              <a:rPr lang="en-US" dirty="0" smtClean="0"/>
              <a:t>CNF -&gt; HORN   Translation.  (From the 1970s/80s)</a:t>
            </a:r>
          </a:p>
          <a:p>
            <a:pPr>
              <a:buNone/>
            </a:pPr>
            <a:endParaRPr lang="en-US" dirty="0" smtClean="0"/>
          </a:p>
          <a:p>
            <a:pPr>
              <a:buNone/>
            </a:pPr>
            <a:r>
              <a:rPr lang="en-US" dirty="0" smtClean="0"/>
              <a:t>Can this be enough?</a:t>
            </a:r>
          </a:p>
          <a:p>
            <a:pPr>
              <a:buNone/>
            </a:pPr>
            <a:endParaRPr lang="en-US" dirty="0"/>
          </a:p>
          <a:p>
            <a:pPr>
              <a:buNone/>
            </a:pPr>
            <a:endParaRPr lang="en-US" dirty="0" smtClean="0"/>
          </a:p>
        </p:txBody>
      </p:sp>
    </p:spTree>
    <p:extLst>
      <p:ext uri="{BB962C8B-B14F-4D97-AF65-F5344CB8AC3E}">
        <p14:creationId xmlns:p14="http://schemas.microsoft.com/office/powerpoint/2010/main" val="672264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Use only “decidable” fragments of Logic. </a:t>
            </a:r>
            <a:r>
              <a:rPr lang="en-US" sz="3600" dirty="0" smtClean="0"/>
              <a:t/>
            </a:r>
            <a:br>
              <a:rPr lang="en-US" sz="3600" dirty="0" smtClean="0"/>
            </a:br>
            <a:r>
              <a:rPr lang="en-US" sz="3600" dirty="0"/>
              <a:t>Implementation?</a:t>
            </a:r>
            <a:br>
              <a:rPr lang="en-US" sz="3600" dirty="0"/>
            </a:br>
            <a:r>
              <a:rPr lang="en-US" sz="3600" dirty="0" smtClean="0"/>
              <a:t>.      </a:t>
            </a:r>
            <a:endParaRPr lang="en-US" sz="3600" dirty="0"/>
          </a:p>
        </p:txBody>
      </p:sp>
      <p:sp>
        <p:nvSpPr>
          <p:cNvPr id="3" name="Content Placeholder 2"/>
          <p:cNvSpPr>
            <a:spLocks noGrp="1"/>
          </p:cNvSpPr>
          <p:nvPr>
            <p:ph idx="1"/>
          </p:nvPr>
        </p:nvSpPr>
        <p:spPr>
          <a:xfrm>
            <a:off x="297459" y="1600200"/>
            <a:ext cx="8706391" cy="5116206"/>
          </a:xfrm>
        </p:spPr>
        <p:txBody>
          <a:bodyPr>
            <a:normAutofit fontScale="47500" lnSpcReduction="20000"/>
          </a:bodyPr>
          <a:lstStyle/>
          <a:p>
            <a:pPr>
              <a:buNone/>
            </a:pPr>
            <a:r>
              <a:rPr lang="en-US" dirty="0" smtClean="0"/>
              <a:t>?- </a:t>
            </a:r>
            <a:r>
              <a:rPr lang="en-US" dirty="0" err="1" smtClean="0"/>
              <a:t>kif_add</a:t>
            </a:r>
            <a:r>
              <a:rPr lang="en-US" dirty="0" smtClean="0"/>
              <a:t>(male(P</a:t>
            </a:r>
            <a:r>
              <a:rPr lang="en-US" dirty="0"/>
              <a:t>)  =&gt; ~female(P)).</a:t>
            </a:r>
          </a:p>
          <a:p>
            <a:pPr>
              <a:buNone/>
            </a:pPr>
            <a:r>
              <a:rPr lang="en-US" dirty="0"/>
              <a:t>%%%%%%%%%%%%%%%%%%%%%%%%%%%%%%%%%%%%%%%%%%%%%</a:t>
            </a:r>
          </a:p>
          <a:p>
            <a:pPr>
              <a:buNone/>
            </a:pPr>
            <a:r>
              <a:rPr lang="en-US" dirty="0"/>
              <a:t>% </a:t>
            </a:r>
            <a:r>
              <a:rPr lang="en-US" dirty="0" err="1"/>
              <a:t>kif</a:t>
            </a:r>
            <a:r>
              <a:rPr lang="en-US" dirty="0"/>
              <a:t> = </a:t>
            </a:r>
          </a:p>
          <a:p>
            <a:pPr>
              <a:buNone/>
            </a:pPr>
            <a:r>
              <a:rPr lang="en-US" dirty="0"/>
              <a:t>%       all(P, (male(P)=&gt; ~female(P))).</a:t>
            </a:r>
          </a:p>
          <a:p>
            <a:pPr>
              <a:buNone/>
            </a:pPr>
            <a:r>
              <a:rPr lang="en-US" dirty="0"/>
              <a:t>%</a:t>
            </a:r>
          </a:p>
          <a:p>
            <a:pPr>
              <a:buNone/>
            </a:pPr>
            <a:r>
              <a:rPr lang="en-US" dirty="0"/>
              <a:t>% </a:t>
            </a:r>
            <a:r>
              <a:rPr lang="en-US" dirty="0" err="1"/>
              <a:t>pkif</a:t>
            </a:r>
            <a:r>
              <a:rPr lang="en-US" dirty="0"/>
              <a:t> = </a:t>
            </a:r>
          </a:p>
          <a:p>
            <a:pPr>
              <a:buNone/>
            </a:pPr>
            <a:r>
              <a:rPr lang="en-US" dirty="0"/>
              <a:t>%       all(P, (male(P)=&gt;not(female(P)))).</a:t>
            </a:r>
          </a:p>
          <a:p>
            <a:pPr>
              <a:buNone/>
            </a:pPr>
            <a:r>
              <a:rPr lang="en-US" dirty="0"/>
              <a:t>%</a:t>
            </a:r>
          </a:p>
          <a:p>
            <a:pPr>
              <a:buNone/>
            </a:pPr>
            <a:r>
              <a:rPr lang="en-US" dirty="0"/>
              <a:t>% </a:t>
            </a:r>
            <a:r>
              <a:rPr lang="en-US" dirty="0" err="1"/>
              <a:t>cnf</a:t>
            </a:r>
            <a:r>
              <a:rPr lang="en-US" dirty="0"/>
              <a:t> = </a:t>
            </a:r>
          </a:p>
          <a:p>
            <a:pPr>
              <a:buNone/>
            </a:pPr>
            <a:r>
              <a:rPr lang="en-US" dirty="0"/>
              <a:t>%       not(male(P))v not(female(P)).</a:t>
            </a:r>
          </a:p>
          <a:p>
            <a:pPr>
              <a:buNone/>
            </a:pPr>
            <a:r>
              <a:rPr lang="en-US" dirty="0"/>
              <a:t>%</a:t>
            </a:r>
          </a:p>
          <a:p>
            <a:pPr>
              <a:buNone/>
            </a:pPr>
            <a:r>
              <a:rPr lang="en-US" dirty="0"/>
              <a:t>% horn = </a:t>
            </a:r>
          </a:p>
          <a:p>
            <a:pPr>
              <a:buNone/>
            </a:pPr>
            <a:r>
              <a:rPr lang="en-US" dirty="0"/>
              <a:t>%       [ (not(female(P)):-male(P)), (not(male(P)):-female(P))].</a:t>
            </a:r>
          </a:p>
          <a:p>
            <a:pPr>
              <a:buNone/>
            </a:pPr>
            <a:r>
              <a:rPr lang="en-US" dirty="0" smtClean="0"/>
              <a:t>%</a:t>
            </a:r>
            <a:endParaRPr lang="en-US" dirty="0"/>
          </a:p>
          <a:p>
            <a:pPr>
              <a:buNone/>
            </a:pPr>
            <a:r>
              <a:rPr lang="en-US" dirty="0"/>
              <a:t>% succeed(</a:t>
            </a:r>
            <a:r>
              <a:rPr lang="en-US" dirty="0" err="1"/>
              <a:t>user:boxlog_to_pfc</a:t>
            </a:r>
            <a:r>
              <a:rPr lang="en-US" dirty="0"/>
              <a:t>((not(female(P)):-male(P)), (male(P), {</a:t>
            </a:r>
            <a:r>
              <a:rPr lang="en-US" dirty="0" err="1"/>
              <a:t>is_unit</a:t>
            </a:r>
            <a:r>
              <a:rPr lang="en-US" dirty="0"/>
              <a:t>(P)}==&gt;</a:t>
            </a:r>
            <a:r>
              <a:rPr lang="en-US" dirty="0" err="1"/>
              <a:t>neg</a:t>
            </a:r>
            <a:r>
              <a:rPr lang="en-US" dirty="0"/>
              <a:t>(female(P))))).</a:t>
            </a:r>
          </a:p>
          <a:p>
            <a:pPr>
              <a:buNone/>
            </a:pPr>
            <a:r>
              <a:rPr lang="en-US" dirty="0"/>
              <a:t>%</a:t>
            </a:r>
          </a:p>
          <a:p>
            <a:pPr>
              <a:buNone/>
            </a:pPr>
            <a:r>
              <a:rPr lang="en-US" dirty="0"/>
              <a:t>% succeed(</a:t>
            </a:r>
            <a:r>
              <a:rPr lang="en-US" dirty="0" err="1"/>
              <a:t>user:boxlog_to_pfc</a:t>
            </a:r>
            <a:r>
              <a:rPr lang="en-US" dirty="0"/>
              <a:t>((not(male(P)):-female(P)), (female(P), {</a:t>
            </a:r>
            <a:r>
              <a:rPr lang="en-US" dirty="0" err="1"/>
              <a:t>is_unit</a:t>
            </a:r>
            <a:r>
              <a:rPr lang="en-US" dirty="0"/>
              <a:t>(P)}==&gt;</a:t>
            </a:r>
            <a:r>
              <a:rPr lang="en-US" dirty="0" err="1"/>
              <a:t>neg</a:t>
            </a:r>
            <a:r>
              <a:rPr lang="en-US" dirty="0"/>
              <a:t>(male(P))))).</a:t>
            </a:r>
          </a:p>
          <a:p>
            <a:pPr>
              <a:buNone/>
            </a:pPr>
            <a:r>
              <a:rPr lang="en-US" dirty="0"/>
              <a:t>%</a:t>
            </a:r>
          </a:p>
          <a:p>
            <a:pPr>
              <a:buNone/>
            </a:pPr>
            <a:r>
              <a:rPr lang="en-US" dirty="0" smtClean="0"/>
              <a:t>%%%%%%%%%%%%%%%%%%%%%%%%%%%%%%%%%%%%%%%%%%%%%</a:t>
            </a:r>
          </a:p>
          <a:p>
            <a:pPr>
              <a:buNone/>
            </a:pPr>
            <a:endParaRPr lang="en-US" dirty="0"/>
          </a:p>
          <a:p>
            <a:pPr>
              <a:buNone/>
            </a:pPr>
            <a:r>
              <a:rPr lang="en-US" b="1" dirty="0" smtClean="0"/>
              <a:t>Notice that </a:t>
            </a:r>
            <a:r>
              <a:rPr lang="en-US" b="1" dirty="0"/>
              <a:t>we do not have </a:t>
            </a:r>
            <a:r>
              <a:rPr lang="en-US" b="1" dirty="0" smtClean="0"/>
              <a:t>the rule </a:t>
            </a:r>
            <a:r>
              <a:rPr lang="en-US" b="1" dirty="0"/>
              <a:t>to prove anyone male to </a:t>
            </a:r>
            <a:r>
              <a:rPr lang="en-US" b="1" dirty="0" smtClean="0"/>
              <a:t>female</a:t>
            </a:r>
            <a:r>
              <a:rPr lang="en-US" b="1" dirty="0"/>
              <a:t>?</a:t>
            </a:r>
            <a:r>
              <a:rPr lang="en-US" b="1" dirty="0" smtClean="0"/>
              <a:t>  We have only rules to disprove!  (Rules to narrow search space)</a:t>
            </a:r>
          </a:p>
        </p:txBody>
      </p:sp>
    </p:spTree>
    <p:extLst>
      <p:ext uri="{BB962C8B-B14F-4D97-AF65-F5344CB8AC3E}">
        <p14:creationId xmlns:p14="http://schemas.microsoft.com/office/powerpoint/2010/main" val="2196634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Use only “decidable” fragments of Logic. </a:t>
            </a:r>
            <a:r>
              <a:rPr lang="en-US" sz="3600" dirty="0" smtClean="0"/>
              <a:t/>
            </a:r>
            <a:br>
              <a:rPr lang="en-US" sz="3600" dirty="0" smtClean="0"/>
            </a:br>
            <a:r>
              <a:rPr lang="en-US" sz="3600" dirty="0"/>
              <a:t>Implementation</a:t>
            </a:r>
            <a:r>
              <a:rPr lang="en-US" sz="3600" dirty="0" smtClean="0"/>
              <a:t>?      </a:t>
            </a:r>
            <a:endParaRPr lang="en-US" sz="3600" dirty="0"/>
          </a:p>
        </p:txBody>
      </p:sp>
      <p:sp>
        <p:nvSpPr>
          <p:cNvPr id="3" name="Content Placeholder 2"/>
          <p:cNvSpPr>
            <a:spLocks noGrp="1"/>
          </p:cNvSpPr>
          <p:nvPr>
            <p:ph idx="1"/>
          </p:nvPr>
        </p:nvSpPr>
        <p:spPr>
          <a:xfrm>
            <a:off x="297459" y="1600200"/>
            <a:ext cx="8706391" cy="5116206"/>
          </a:xfrm>
        </p:spPr>
        <p:txBody>
          <a:bodyPr>
            <a:normAutofit fontScale="32500" lnSpcReduction="20000"/>
          </a:bodyPr>
          <a:lstStyle/>
          <a:p>
            <a:pPr>
              <a:buNone/>
            </a:pPr>
            <a:endParaRPr lang="en-US" dirty="0"/>
          </a:p>
          <a:p>
            <a:pPr>
              <a:buNone/>
            </a:pPr>
            <a:r>
              <a:rPr lang="en-US" dirty="0" smtClean="0"/>
              <a:t>%  </a:t>
            </a:r>
            <a:r>
              <a:rPr lang="en-US" dirty="0"/>
              <a:t>Humans are male or female</a:t>
            </a:r>
          </a:p>
          <a:p>
            <a:pPr>
              <a:buNone/>
            </a:pPr>
            <a:r>
              <a:rPr lang="en-US" dirty="0" smtClean="0"/>
              <a:t>?- </a:t>
            </a:r>
            <a:r>
              <a:rPr lang="en-US" dirty="0" err="1" smtClean="0"/>
              <a:t>kif_add</a:t>
            </a:r>
            <a:r>
              <a:rPr lang="en-US" dirty="0" smtClean="0"/>
              <a:t>(human(P</a:t>
            </a:r>
            <a:r>
              <a:rPr lang="en-US" dirty="0"/>
              <a:t>) =&gt; (female(P) v male(P))).</a:t>
            </a:r>
          </a:p>
          <a:p>
            <a:pPr>
              <a:buNone/>
            </a:pPr>
            <a:endParaRPr lang="en-US" dirty="0"/>
          </a:p>
          <a:p>
            <a:pPr>
              <a:buNone/>
            </a:pPr>
            <a:r>
              <a:rPr lang="en-US" dirty="0"/>
              <a:t>%%%%%%%%%%%%%%%%%%%%%%%%%%%%%%%%%%%%%%%%%%%%%</a:t>
            </a:r>
          </a:p>
          <a:p>
            <a:pPr>
              <a:buNone/>
            </a:pPr>
            <a:r>
              <a:rPr lang="en-US" dirty="0"/>
              <a:t>% </a:t>
            </a:r>
            <a:r>
              <a:rPr lang="en-US" dirty="0" err="1"/>
              <a:t>kif</a:t>
            </a:r>
            <a:r>
              <a:rPr lang="en-US" dirty="0"/>
              <a:t> = </a:t>
            </a:r>
          </a:p>
          <a:p>
            <a:pPr>
              <a:buNone/>
            </a:pPr>
            <a:r>
              <a:rPr lang="en-US" dirty="0"/>
              <a:t>%       all(P, (human(P)=&gt;female(P)v male(P))).</a:t>
            </a:r>
          </a:p>
          <a:p>
            <a:pPr>
              <a:buNone/>
            </a:pPr>
            <a:r>
              <a:rPr lang="en-US" dirty="0"/>
              <a:t>%</a:t>
            </a:r>
          </a:p>
          <a:p>
            <a:pPr>
              <a:buNone/>
            </a:pPr>
            <a:r>
              <a:rPr lang="en-US" dirty="0"/>
              <a:t>% </a:t>
            </a:r>
            <a:r>
              <a:rPr lang="en-US" dirty="0" err="1"/>
              <a:t>pkif</a:t>
            </a:r>
            <a:r>
              <a:rPr lang="en-US" dirty="0"/>
              <a:t> = </a:t>
            </a:r>
          </a:p>
          <a:p>
            <a:pPr>
              <a:buNone/>
            </a:pPr>
            <a:r>
              <a:rPr lang="en-US" dirty="0"/>
              <a:t>%       all(P, (human(P)=&gt;female(P)v male(P))).</a:t>
            </a:r>
          </a:p>
          <a:p>
            <a:pPr>
              <a:buNone/>
            </a:pPr>
            <a:r>
              <a:rPr lang="en-US" dirty="0"/>
              <a:t>%</a:t>
            </a:r>
          </a:p>
          <a:p>
            <a:pPr>
              <a:buNone/>
            </a:pPr>
            <a:r>
              <a:rPr lang="en-US" dirty="0"/>
              <a:t>% </a:t>
            </a:r>
            <a:r>
              <a:rPr lang="en-US" dirty="0" err="1"/>
              <a:t>cnf</a:t>
            </a:r>
            <a:r>
              <a:rPr lang="en-US" dirty="0"/>
              <a:t> = </a:t>
            </a:r>
          </a:p>
          <a:p>
            <a:pPr>
              <a:buNone/>
            </a:pPr>
            <a:r>
              <a:rPr lang="en-US" dirty="0"/>
              <a:t>%       not(human(P))v (female(P)v male(P)).</a:t>
            </a:r>
          </a:p>
          <a:p>
            <a:pPr>
              <a:buNone/>
            </a:pPr>
            <a:r>
              <a:rPr lang="en-US" dirty="0"/>
              <a:t>%</a:t>
            </a:r>
          </a:p>
          <a:p>
            <a:pPr>
              <a:buNone/>
            </a:pPr>
            <a:r>
              <a:rPr lang="en-US" dirty="0"/>
              <a:t>% horn = </a:t>
            </a:r>
          </a:p>
          <a:p>
            <a:pPr>
              <a:buNone/>
            </a:pPr>
            <a:r>
              <a:rPr lang="en-US" dirty="0"/>
              <a:t>%</a:t>
            </a:r>
          </a:p>
          <a:p>
            <a:pPr>
              <a:buNone/>
            </a:pPr>
            <a:r>
              <a:rPr lang="en-US" dirty="0"/>
              <a:t>%       [</a:t>
            </a:r>
            <a:r>
              <a:rPr lang="en-US" b="1" dirty="0"/>
              <a:t> (female(P)</a:t>
            </a:r>
            <a:r>
              <a:rPr lang="en-US" dirty="0"/>
              <a:t>:-human(P), not(male(P))),</a:t>
            </a:r>
          </a:p>
          <a:p>
            <a:pPr>
              <a:buNone/>
            </a:pPr>
            <a:r>
              <a:rPr lang="en-US" dirty="0" smtClean="0"/>
              <a:t>%         (</a:t>
            </a:r>
            <a:r>
              <a:rPr lang="en-US" b="1" dirty="0" smtClean="0"/>
              <a:t>male(P)</a:t>
            </a:r>
            <a:r>
              <a:rPr lang="en-US" dirty="0" smtClean="0"/>
              <a:t>:-human(P), not(female(P))),</a:t>
            </a:r>
          </a:p>
          <a:p>
            <a:pPr>
              <a:buNone/>
            </a:pPr>
            <a:r>
              <a:rPr lang="en-US" dirty="0" smtClean="0"/>
              <a:t>%         </a:t>
            </a:r>
            <a:r>
              <a:rPr lang="en-US" b="1" dirty="0" smtClean="0"/>
              <a:t>(not(human(P))</a:t>
            </a:r>
            <a:r>
              <a:rPr lang="en-US" dirty="0" smtClean="0"/>
              <a:t>:-not(female(P)), not(male(P)))</a:t>
            </a:r>
          </a:p>
          <a:p>
            <a:pPr>
              <a:buNone/>
            </a:pPr>
            <a:r>
              <a:rPr lang="en-US" dirty="0" smtClean="0"/>
              <a:t>%       ].</a:t>
            </a:r>
            <a:endParaRPr lang="en-US" dirty="0"/>
          </a:p>
          <a:p>
            <a:pPr>
              <a:buNone/>
            </a:pPr>
            <a:r>
              <a:rPr lang="en-US" dirty="0"/>
              <a:t>%</a:t>
            </a:r>
          </a:p>
          <a:p>
            <a:pPr>
              <a:buNone/>
            </a:pPr>
            <a:r>
              <a:rPr lang="en-US" dirty="0"/>
              <a:t>% succeed(</a:t>
            </a:r>
            <a:r>
              <a:rPr lang="en-US" dirty="0" err="1"/>
              <a:t>user:boxlog_to_pfc</a:t>
            </a:r>
            <a:r>
              <a:rPr lang="en-US" dirty="0"/>
              <a:t>((female(P):-human(P), not(male(P))), (human(P), </a:t>
            </a:r>
            <a:r>
              <a:rPr lang="en-US" dirty="0" err="1"/>
              <a:t>neg</a:t>
            </a:r>
            <a:r>
              <a:rPr lang="en-US" dirty="0"/>
              <a:t>(male(P)), {</a:t>
            </a:r>
            <a:r>
              <a:rPr lang="en-US" dirty="0" err="1"/>
              <a:t>is_unit</a:t>
            </a:r>
            <a:r>
              <a:rPr lang="en-US" dirty="0"/>
              <a:t>(P)}==&gt;female(P)))).</a:t>
            </a:r>
          </a:p>
          <a:p>
            <a:pPr>
              <a:buNone/>
            </a:pPr>
            <a:r>
              <a:rPr lang="en-US" dirty="0"/>
              <a:t>%</a:t>
            </a:r>
          </a:p>
          <a:p>
            <a:pPr>
              <a:buNone/>
            </a:pPr>
            <a:r>
              <a:rPr lang="en-US" dirty="0"/>
              <a:t>% succeed(</a:t>
            </a:r>
            <a:r>
              <a:rPr lang="en-US" dirty="0" err="1"/>
              <a:t>user:boxlog_to_pfc</a:t>
            </a:r>
            <a:r>
              <a:rPr lang="en-US" dirty="0"/>
              <a:t>((male(P):-human(P), not(female(P))), (human(P), </a:t>
            </a:r>
            <a:r>
              <a:rPr lang="en-US" dirty="0" err="1"/>
              <a:t>neg</a:t>
            </a:r>
            <a:r>
              <a:rPr lang="en-US" dirty="0"/>
              <a:t>(female(P)), {</a:t>
            </a:r>
            <a:r>
              <a:rPr lang="en-US" dirty="0" err="1"/>
              <a:t>is_unit</a:t>
            </a:r>
            <a:r>
              <a:rPr lang="en-US" dirty="0"/>
              <a:t>(P)}==&gt;male(P)))).</a:t>
            </a:r>
          </a:p>
          <a:p>
            <a:pPr>
              <a:buNone/>
            </a:pPr>
            <a:r>
              <a:rPr lang="en-US" dirty="0"/>
              <a:t>%</a:t>
            </a:r>
          </a:p>
          <a:p>
            <a:pPr>
              <a:buNone/>
            </a:pPr>
            <a:r>
              <a:rPr lang="en-US" dirty="0"/>
              <a:t>% succeed(</a:t>
            </a:r>
            <a:r>
              <a:rPr lang="en-US" dirty="0" err="1"/>
              <a:t>user:boxlog_to_pfc</a:t>
            </a:r>
            <a:r>
              <a:rPr lang="en-US" dirty="0"/>
              <a:t>((not(human(P)):-not(female(P)), not(male(P))), (</a:t>
            </a:r>
            <a:r>
              <a:rPr lang="en-US" dirty="0" err="1"/>
              <a:t>neg</a:t>
            </a:r>
            <a:r>
              <a:rPr lang="en-US" dirty="0"/>
              <a:t>(female(P)), </a:t>
            </a:r>
            <a:r>
              <a:rPr lang="en-US" dirty="0" err="1"/>
              <a:t>neg</a:t>
            </a:r>
            <a:r>
              <a:rPr lang="en-US" dirty="0"/>
              <a:t>(male(P)), {</a:t>
            </a:r>
            <a:r>
              <a:rPr lang="en-US" dirty="0" err="1"/>
              <a:t>is_unit</a:t>
            </a:r>
            <a:r>
              <a:rPr lang="en-US" dirty="0"/>
              <a:t>(P)}==&gt;</a:t>
            </a:r>
            <a:r>
              <a:rPr lang="en-US" dirty="0" err="1"/>
              <a:t>neg</a:t>
            </a:r>
            <a:r>
              <a:rPr lang="en-US" dirty="0"/>
              <a:t>(human(P))))).</a:t>
            </a:r>
          </a:p>
          <a:p>
            <a:pPr>
              <a:buNone/>
            </a:pPr>
            <a:r>
              <a:rPr lang="en-US" dirty="0"/>
              <a:t>%</a:t>
            </a:r>
          </a:p>
          <a:p>
            <a:pPr>
              <a:buNone/>
            </a:pPr>
            <a:r>
              <a:rPr lang="en-US" dirty="0" smtClean="0"/>
              <a:t>%%%%%%%%%%%%%%%%%%%%%%%%%%%%%%%%%%%%%%%%%%%%%%</a:t>
            </a:r>
          </a:p>
          <a:p>
            <a:pPr>
              <a:buNone/>
            </a:pPr>
            <a:endParaRPr lang="en-US" b="1" dirty="0"/>
          </a:p>
          <a:p>
            <a:pPr>
              <a:buNone/>
            </a:pPr>
            <a:r>
              <a:rPr lang="en-US" b="1" dirty="0" smtClean="0"/>
              <a:t>We can prove something male</a:t>
            </a:r>
            <a:r>
              <a:rPr lang="en-US" b="1" dirty="0"/>
              <a:t> (P)</a:t>
            </a:r>
            <a:r>
              <a:rPr lang="en-US" b="1" dirty="0" smtClean="0"/>
              <a:t> or female</a:t>
            </a:r>
            <a:r>
              <a:rPr lang="en-US" b="1" dirty="0"/>
              <a:t> (P)</a:t>
            </a:r>
            <a:r>
              <a:rPr lang="en-US" b="1" dirty="0" smtClean="0"/>
              <a:t> as long as we can prove it is human(P) and prove that it is not male or female.  How?  The previous page shows how to disprove one or the other.</a:t>
            </a:r>
          </a:p>
          <a:p>
            <a:pPr>
              <a:buNone/>
            </a:pPr>
            <a:r>
              <a:rPr lang="en-US" b="1" dirty="0" smtClean="0"/>
              <a:t>We also can disprove something human(P) if we can prove with definite information that is neither male or female.</a:t>
            </a:r>
          </a:p>
        </p:txBody>
      </p:sp>
    </p:spTree>
    <p:extLst>
      <p:ext uri="{BB962C8B-B14F-4D97-AF65-F5344CB8AC3E}">
        <p14:creationId xmlns:p14="http://schemas.microsoft.com/office/powerpoint/2010/main" val="2573222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Use only “decidable” fragments of Logic. </a:t>
            </a:r>
            <a:r>
              <a:rPr lang="en-US" sz="3600" dirty="0" smtClean="0"/>
              <a:t/>
            </a:r>
            <a:br>
              <a:rPr lang="en-US" sz="3600" dirty="0" smtClean="0"/>
            </a:br>
            <a:r>
              <a:rPr lang="en-US" sz="3600" dirty="0"/>
              <a:t>Implementation</a:t>
            </a:r>
            <a:r>
              <a:rPr lang="en-US" sz="3600" dirty="0" smtClean="0"/>
              <a:t>? </a:t>
            </a:r>
            <a:endParaRPr lang="en-US" sz="3600" dirty="0"/>
          </a:p>
        </p:txBody>
      </p:sp>
      <p:sp>
        <p:nvSpPr>
          <p:cNvPr id="3" name="Content Placeholder 2"/>
          <p:cNvSpPr>
            <a:spLocks noGrp="1"/>
          </p:cNvSpPr>
          <p:nvPr>
            <p:ph idx="1"/>
          </p:nvPr>
        </p:nvSpPr>
        <p:spPr>
          <a:xfrm>
            <a:off x="297459" y="1600200"/>
            <a:ext cx="8706391" cy="5116206"/>
          </a:xfrm>
        </p:spPr>
        <p:txBody>
          <a:bodyPr>
            <a:normAutofit fontScale="55000" lnSpcReduction="20000"/>
          </a:bodyPr>
          <a:lstStyle/>
          <a:p>
            <a:pPr>
              <a:buNone/>
            </a:pPr>
            <a:endParaRPr lang="en-US" dirty="0"/>
          </a:p>
          <a:p>
            <a:pPr>
              <a:buNone/>
            </a:pPr>
            <a:endParaRPr lang="en-US" dirty="0"/>
          </a:p>
          <a:p>
            <a:pPr>
              <a:buNone/>
            </a:pPr>
            <a:r>
              <a:rPr lang="en-US" dirty="0"/>
              <a:t>% joe is male</a:t>
            </a:r>
          </a:p>
          <a:p>
            <a:pPr>
              <a:buNone/>
            </a:pPr>
            <a:r>
              <a:rPr lang="en-US" dirty="0"/>
              <a:t>==&gt; male(joe).</a:t>
            </a:r>
          </a:p>
          <a:p>
            <a:pPr>
              <a:buNone/>
            </a:pPr>
            <a:endParaRPr lang="en-US" dirty="0"/>
          </a:p>
          <a:p>
            <a:pPr>
              <a:buNone/>
            </a:pPr>
            <a:r>
              <a:rPr lang="en-US" dirty="0"/>
              <a:t>% pat is not female</a:t>
            </a:r>
          </a:p>
          <a:p>
            <a:pPr>
              <a:buNone/>
            </a:pPr>
            <a:r>
              <a:rPr lang="en-US" dirty="0"/>
              <a:t>==&gt; ~female(pat).</a:t>
            </a:r>
          </a:p>
          <a:p>
            <a:pPr>
              <a:buNone/>
            </a:pPr>
            <a:endParaRPr lang="en-US" dirty="0"/>
          </a:p>
          <a:p>
            <a:pPr>
              <a:buNone/>
            </a:pPr>
            <a:r>
              <a:rPr lang="en-US" dirty="0"/>
              <a:t>% We check that we cannot prove Pat is male.</a:t>
            </a:r>
          </a:p>
          <a:p>
            <a:pPr>
              <a:buNone/>
            </a:pPr>
            <a:r>
              <a:rPr lang="en-US" dirty="0"/>
              <a:t>% Thus a query to ?- male(pat ). </a:t>
            </a:r>
            <a:r>
              <a:rPr lang="en-US" dirty="0" smtClean="0"/>
              <a:t> Will fail.</a:t>
            </a:r>
            <a:endParaRPr lang="en-US" dirty="0"/>
          </a:p>
          <a:p>
            <a:pPr>
              <a:buNone/>
            </a:pPr>
            <a:r>
              <a:rPr lang="en-US" dirty="0"/>
              <a:t>:- </a:t>
            </a:r>
            <a:r>
              <a:rPr lang="en-US" dirty="0" err="1" smtClean="0"/>
              <a:t>test_if_failure</a:t>
            </a:r>
            <a:r>
              <a:rPr lang="en-US" dirty="0"/>
              <a:t>( male(pat )).</a:t>
            </a:r>
          </a:p>
          <a:p>
            <a:pPr>
              <a:buNone/>
            </a:pPr>
            <a:endParaRPr lang="en-US" dirty="0"/>
          </a:p>
          <a:p>
            <a:pPr>
              <a:buNone/>
            </a:pPr>
            <a:r>
              <a:rPr lang="en-US" dirty="0"/>
              <a:t>% Assert pat is human</a:t>
            </a:r>
          </a:p>
          <a:p>
            <a:pPr>
              <a:buNone/>
            </a:pPr>
            <a:r>
              <a:rPr lang="en-US" dirty="0"/>
              <a:t>==&gt; human(pat).</a:t>
            </a:r>
          </a:p>
          <a:p>
            <a:pPr>
              <a:buNone/>
            </a:pPr>
            <a:endParaRPr lang="en-US" dirty="0"/>
          </a:p>
          <a:p>
            <a:pPr>
              <a:buNone/>
            </a:pPr>
            <a:r>
              <a:rPr lang="en-US" dirty="0"/>
              <a:t>% Thus we can deduce he is male now </a:t>
            </a:r>
          </a:p>
          <a:p>
            <a:pPr>
              <a:buNone/>
            </a:pPr>
            <a:r>
              <a:rPr lang="en-US" dirty="0"/>
              <a:t>:- </a:t>
            </a:r>
            <a:r>
              <a:rPr lang="en-US" smtClean="0"/>
              <a:t>test_if_success</a:t>
            </a:r>
            <a:r>
              <a:rPr lang="en-US" dirty="0"/>
              <a:t>( male(pat )).</a:t>
            </a:r>
          </a:p>
          <a:p>
            <a:pPr>
              <a:buNone/>
            </a:pPr>
            <a:endParaRPr lang="en-US" dirty="0"/>
          </a:p>
          <a:p>
            <a:pPr>
              <a:buNone/>
            </a:pPr>
            <a:endParaRPr lang="en-US" dirty="0" smtClean="0"/>
          </a:p>
          <a:p>
            <a:pPr>
              <a:buNone/>
            </a:pPr>
            <a:endParaRPr lang="en-US" dirty="0"/>
          </a:p>
        </p:txBody>
      </p:sp>
    </p:spTree>
    <p:extLst>
      <p:ext uri="{BB962C8B-B14F-4D97-AF65-F5344CB8AC3E}">
        <p14:creationId xmlns:p14="http://schemas.microsoft.com/office/powerpoint/2010/main" val="2077999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659</TotalTime>
  <Words>855</Words>
  <Application>Microsoft Office PowerPoint</Application>
  <PresentationFormat>On-screen Show (4:3)</PresentationFormat>
  <Paragraphs>124</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LOGICMOO INFERENCE ENGINE:</vt:lpstr>
      <vt:lpstr>Use only “decidable” fragments of Logic. .      </vt:lpstr>
      <vt:lpstr>Use only “decidable” fragments of Logic.  (No false positives) .      </vt:lpstr>
      <vt:lpstr>Use only “decidable” fragments of Logic.  (No false negatives) .      </vt:lpstr>
      <vt:lpstr>Use only “decidable” fragments of Logic.  Implementation?</vt:lpstr>
      <vt:lpstr>Use only “decidable” fragments of Logic.  Implementation? .      </vt:lpstr>
      <vt:lpstr>Use only “decidable” fragments of Logic.  Implementation?      </vt:lpstr>
      <vt:lpstr>Use only “decidable” fragments of Logic.  Implementation? </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Toward a Common Logic (CLIF) and standard FOPL (quantificational logic) version of BFO 2.0</dc:title>
  <dc:creator>Randall Dipert</dc:creator>
  <cp:lastModifiedBy>logicmoo</cp:lastModifiedBy>
  <cp:revision>23</cp:revision>
  <dcterms:created xsi:type="dcterms:W3CDTF">2013-05-14T11:00:17Z</dcterms:created>
  <dcterms:modified xsi:type="dcterms:W3CDTF">2015-10-23T22:09:26Z</dcterms:modified>
</cp:coreProperties>
</file>