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9" r:id="rId18"/>
    <p:sldId id="272" r:id="rId19"/>
    <p:sldId id="274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B"/>
    <a:srgbClr val="EEDC9A"/>
    <a:srgbClr val="EEEE04"/>
    <a:srgbClr val="7CBF33"/>
    <a:srgbClr val="E8CB1C"/>
    <a:srgbClr val="E0E7E8"/>
    <a:srgbClr val="DE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4" autoAdjust="0"/>
    <p:restoredTop sz="91608" autoAdjust="0"/>
  </p:normalViewPr>
  <p:slideViewPr>
    <p:cSldViewPr>
      <p:cViewPr varScale="1">
        <p:scale>
          <a:sx n="82" d="100"/>
          <a:sy n="82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F5DB2-4BBD-46C3-A18F-487077A278C5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2B7D0-4E74-4930-8E01-F959D4137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few examples</a:t>
            </a:r>
            <a:r>
              <a:rPr lang="en-US" baseline="0" dirty="0" smtClean="0"/>
              <a:t> for existing game-based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tree, the prepositional phrase "with a telescope" attaches to the verb phrase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tree, the prepositional phrase attaches to the noun phrase, corresponding to the interpretation "John saw the light which had a telescope".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5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6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2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few examples</a:t>
            </a:r>
            <a:r>
              <a:rPr lang="en-US" baseline="0" dirty="0" smtClean="0"/>
              <a:t> for existing game-based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Mention: few examples</a:t>
            </a:r>
            <a:r>
              <a:rPr lang="en-US" baseline="0" dirty="0" smtClean="0"/>
              <a:t> for existing game-based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Ground assertion – </a:t>
            </a:r>
            <a:r>
              <a:rPr lang="en-US" dirty="0" err="1" smtClean="0"/>
              <a:t>CycL</a:t>
            </a:r>
            <a:r>
              <a:rPr lang="en-US" baseline="0" dirty="0" smtClean="0"/>
              <a:t> formulas with no variables</a:t>
            </a:r>
          </a:p>
          <a:p>
            <a:r>
              <a:rPr lang="en-US" baseline="0" dirty="0" smtClean="0"/>
              <a:t>Rule – </a:t>
            </a:r>
            <a:r>
              <a:rPr lang="en-US" baseline="0" dirty="0" err="1" smtClean="0"/>
              <a:t>CycL</a:t>
            </a:r>
            <a:r>
              <a:rPr lang="en-US" baseline="0" dirty="0" smtClean="0"/>
              <a:t> formulas wit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6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2B7D0-4E74-4930-8E01-F959D41374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355848"/>
            <a:ext cx="6248400" cy="1673352"/>
          </a:xfrm>
        </p:spPr>
        <p:txBody>
          <a:bodyPr/>
          <a:lstStyle/>
          <a:p>
            <a:r>
              <a:rPr lang="en-US" dirty="0" err="1" smtClean="0"/>
              <a:t>OpenCyc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6248400" cy="1499616"/>
          </a:xfrm>
        </p:spPr>
        <p:txBody>
          <a:bodyPr/>
          <a:lstStyle/>
          <a:p>
            <a:r>
              <a:rPr lang="en-US" dirty="0" smtClean="0"/>
              <a:t>Multi-Contextual Knowledge Base </a:t>
            </a:r>
            <a:r>
              <a:rPr lang="en-US" dirty="0"/>
              <a:t>and </a:t>
            </a:r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5049"/>
            <a:ext cx="9144000" cy="1708160"/>
          </a:xfrm>
          <a:prstGeom prst="rect">
            <a:avLst/>
          </a:prstGeom>
          <a:solidFill>
            <a:srgbClr val="FFFDEB"/>
          </a:solidFill>
        </p:spPr>
        <p:txBody>
          <a:bodyPr wrap="square" rtlCol="0">
            <a:spAutoFit/>
          </a:bodyPr>
          <a:lstStyle/>
          <a:p>
            <a:pPr algn="ctr"/>
            <a:endParaRPr lang="en-US" sz="3500" b="1" dirty="0" smtClean="0">
              <a:solidFill>
                <a:srgbClr val="E8CB1C"/>
              </a:solidFill>
            </a:endParaRPr>
          </a:p>
          <a:p>
            <a:pPr algn="ctr"/>
            <a:endParaRPr lang="en-US" sz="3500" b="1" dirty="0">
              <a:solidFill>
                <a:srgbClr val="E8CB1C"/>
              </a:solidFill>
            </a:endParaRPr>
          </a:p>
          <a:p>
            <a:pPr algn="ctr"/>
            <a:endParaRPr lang="en-US" sz="3500" b="1" dirty="0">
              <a:solidFill>
                <a:srgbClr val="E8CB1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7864" y="5537537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Aruna Weerakoon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7864" y="5906869"/>
            <a:ext cx="444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CSCI 8986: Natural Language Understanding</a:t>
            </a:r>
          </a:p>
          <a:p>
            <a:r>
              <a:rPr lang="en-US" dirty="0" smtClean="0"/>
              <a:t>Fall - 2012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1000"/>
            <a:ext cx="1625979" cy="12218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668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</a:t>
            </a:r>
            <a:r>
              <a:rPr lang="en-US" sz="4000" dirty="0" err="1" smtClean="0"/>
              <a:t>CycL</a:t>
            </a:r>
            <a:r>
              <a:rPr lang="en-US" sz="4000" dirty="0" smtClean="0"/>
              <a:t> Representation 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Constants (prefix: #$)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ome </a:t>
            </a:r>
            <a:r>
              <a:rPr lang="en-US" sz="1800" dirty="0"/>
              <a:t>thing or concept in the world that </a:t>
            </a:r>
            <a:r>
              <a:rPr lang="en-US" sz="1800" dirty="0" smtClean="0"/>
              <a:t>many </a:t>
            </a:r>
            <a:r>
              <a:rPr lang="en-US" sz="1800" dirty="0"/>
              <a:t>people know about and/or that most could understand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</a:t>
            </a:r>
            <a:r>
              <a:rPr lang="en-US" sz="1800" dirty="0" smtClean="0"/>
              <a:t>xamples: #$</a:t>
            </a:r>
            <a:r>
              <a:rPr lang="en-US" sz="1800" dirty="0" err="1" smtClean="0"/>
              <a:t>MapleTree</a:t>
            </a:r>
            <a:r>
              <a:rPr lang="en-US" sz="1800" dirty="0" smtClean="0"/>
              <a:t>, #$</a:t>
            </a:r>
            <a:r>
              <a:rPr lang="en-US" sz="1800" dirty="0" err="1" smtClean="0"/>
              <a:t>BarackO</a:t>
            </a:r>
            <a:r>
              <a:rPr lang="en-US" sz="1800" dirty="0" smtClean="0"/>
              <a:t>, #$</a:t>
            </a:r>
            <a:r>
              <a:rPr lang="en-US" sz="1800" dirty="0" err="1" smtClean="0"/>
              <a:t>massOfObject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200" dirty="0"/>
              <a:t>Variables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Case-insensitive identifier </a:t>
            </a:r>
            <a:r>
              <a:rPr lang="en-US" sz="1800" dirty="0" smtClean="0"/>
              <a:t>prefixes </a:t>
            </a:r>
            <a:r>
              <a:rPr lang="en-US" sz="1800" dirty="0"/>
              <a:t>with </a:t>
            </a:r>
            <a:r>
              <a:rPr lang="en-US" sz="1800" dirty="0" smtClean="0"/>
              <a:t>?.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E</a:t>
            </a:r>
            <a:r>
              <a:rPr lang="en-US" sz="1800" dirty="0" smtClean="0"/>
              <a:t>xamples</a:t>
            </a:r>
            <a:r>
              <a:rPr lang="en-US" sz="1800" dirty="0"/>
              <a:t>: </a:t>
            </a:r>
            <a:r>
              <a:rPr lang="en-US" sz="1800" dirty="0" smtClean="0"/>
              <a:t>?X,  ?Y,  ?TYPE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200" dirty="0"/>
              <a:t>Predicates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Terms that represent relation types defined in the KB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</a:t>
            </a:r>
            <a:r>
              <a:rPr lang="en-US" sz="1800" dirty="0" smtClean="0"/>
              <a:t>xamples</a:t>
            </a:r>
            <a:r>
              <a:rPr lang="en-US" sz="1800" dirty="0"/>
              <a:t>: </a:t>
            </a:r>
            <a:r>
              <a:rPr lang="en-US" sz="1800" dirty="0" smtClean="0"/>
              <a:t>#$</a:t>
            </a:r>
            <a:r>
              <a:rPr lang="en-US" sz="1800" dirty="0" err="1" smtClean="0"/>
              <a:t>isa</a:t>
            </a:r>
            <a:r>
              <a:rPr lang="en-US" sz="1800" dirty="0"/>
              <a:t>,   </a:t>
            </a:r>
            <a:r>
              <a:rPr lang="en-US" sz="1800" dirty="0" smtClean="0"/>
              <a:t>#$</a:t>
            </a:r>
            <a:r>
              <a:rPr lang="en-US" sz="1800" dirty="0" err="1" smtClean="0"/>
              <a:t>genls</a:t>
            </a:r>
            <a:r>
              <a:rPr lang="en-US" sz="1800" dirty="0"/>
              <a:t>,   </a:t>
            </a:r>
            <a:r>
              <a:rPr lang="en-US" sz="1800" dirty="0" smtClean="0"/>
              <a:t>#$</a:t>
            </a:r>
            <a:r>
              <a:rPr lang="en-US" sz="1800" dirty="0" err="1" smtClean="0"/>
              <a:t>maritalStatus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045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CycL</a:t>
            </a:r>
            <a:r>
              <a:rPr lang="en-US" sz="4000" dirty="0" smtClean="0"/>
              <a:t>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Formulas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 expression of the form (</a:t>
            </a:r>
            <a:r>
              <a:rPr lang="en-US" sz="1800" i="1" dirty="0"/>
              <a:t>predicate arg1 arg2</a:t>
            </a:r>
            <a:r>
              <a:rPr lang="en-US" sz="1800" dirty="0"/>
              <a:t> …)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Examples</a:t>
            </a:r>
            <a:r>
              <a:rPr lang="en-US" sz="18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(#$</a:t>
            </a:r>
            <a:r>
              <a:rPr lang="en-US" sz="1400" dirty="0" err="1"/>
              <a:t>isa</a:t>
            </a:r>
            <a:r>
              <a:rPr lang="en-US" sz="1400" dirty="0"/>
              <a:t> </a:t>
            </a:r>
            <a:r>
              <a:rPr lang="en-US" sz="1400" dirty="0" smtClean="0"/>
              <a:t> #$</a:t>
            </a:r>
            <a:r>
              <a:rPr lang="en-US" sz="1400" dirty="0"/>
              <a:t>Dog </a:t>
            </a:r>
            <a:r>
              <a:rPr lang="en-US" sz="1400" dirty="0" smtClean="0"/>
              <a:t> #$</a:t>
            </a:r>
            <a:r>
              <a:rPr lang="en-US" sz="1400" dirty="0" err="1"/>
              <a:t>BiologicalSpecies</a:t>
            </a:r>
            <a:r>
              <a:rPr lang="en-US" sz="1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(#$</a:t>
            </a:r>
            <a:r>
              <a:rPr lang="en-US" sz="1400" dirty="0" err="1"/>
              <a:t>genls</a:t>
            </a:r>
            <a:r>
              <a:rPr lang="en-US" sz="1400" dirty="0"/>
              <a:t> </a:t>
            </a:r>
            <a:r>
              <a:rPr lang="en-US" sz="1400" dirty="0" smtClean="0"/>
              <a:t> #$Dog  </a:t>
            </a:r>
            <a:r>
              <a:rPr lang="en-US" sz="1400" dirty="0"/>
              <a:t>#$Carnivore</a:t>
            </a:r>
            <a:r>
              <a:rPr lang="en-US" sz="1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(#$</a:t>
            </a:r>
            <a:r>
              <a:rPr lang="en-US" sz="1400" dirty="0" err="1"/>
              <a:t>maritalStatus</a:t>
            </a:r>
            <a:r>
              <a:rPr lang="en-US" sz="1400" dirty="0"/>
              <a:t> </a:t>
            </a:r>
            <a:r>
              <a:rPr lang="en-US" sz="1400" dirty="0" smtClean="0"/>
              <a:t> #$</a:t>
            </a:r>
            <a:r>
              <a:rPr lang="en-US" sz="1400" dirty="0" err="1"/>
              <a:t>BillClinton</a:t>
            </a:r>
            <a:r>
              <a:rPr lang="en-US" sz="1400" dirty="0"/>
              <a:t> </a:t>
            </a:r>
            <a:r>
              <a:rPr lang="en-US" sz="1400" dirty="0" smtClean="0"/>
              <a:t> #$</a:t>
            </a:r>
            <a:r>
              <a:rPr lang="en-US" sz="1400" dirty="0"/>
              <a:t>Married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 dirty="0" smtClean="0"/>
              <a:t>(#$</a:t>
            </a:r>
            <a:r>
              <a:rPr lang="en-US" sz="1400" dirty="0" err="1" smtClean="0"/>
              <a:t>colorOfObject</a:t>
            </a:r>
            <a:r>
              <a:rPr lang="en-US" sz="1400" dirty="0"/>
              <a:t> </a:t>
            </a:r>
            <a:r>
              <a:rPr lang="en-US" sz="1400" dirty="0" smtClean="0"/>
              <a:t>  ?CAR   ?COLOR)</a:t>
            </a:r>
          </a:p>
          <a:p>
            <a:pPr marL="768096" lvl="2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/>
              <a:t>Logical connectors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</a:t>
            </a:r>
            <a:r>
              <a:rPr lang="en-US" sz="1800" dirty="0" smtClean="0"/>
              <a:t>xamples</a:t>
            </a:r>
            <a:r>
              <a:rPr lang="en-US" sz="1800" dirty="0"/>
              <a:t>: not,   and,   or,   </a:t>
            </a:r>
            <a:r>
              <a:rPr lang="en-US" sz="1800" dirty="0" smtClean="0"/>
              <a:t>implies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(#$</a:t>
            </a:r>
            <a:r>
              <a:rPr lang="en-US" sz="1400" dirty="0" smtClean="0"/>
              <a:t>and</a:t>
            </a:r>
          </a:p>
          <a:p>
            <a:pPr marL="768096" lvl="2" indent="0">
              <a:lnSpc>
                <a:spcPct val="90000"/>
              </a:lnSpc>
              <a:buNone/>
            </a:pPr>
            <a:r>
              <a:rPr lang="en-US" sz="1400" dirty="0"/>
              <a:t>	</a:t>
            </a:r>
            <a:r>
              <a:rPr lang="en-US" sz="1400" dirty="0" smtClean="0"/>
              <a:t>        (#$</a:t>
            </a:r>
            <a:r>
              <a:rPr lang="en-US" sz="1400" dirty="0" err="1" smtClean="0"/>
              <a:t>colorOfObject</a:t>
            </a:r>
            <a:r>
              <a:rPr lang="en-US" sz="1400" dirty="0" smtClean="0"/>
              <a:t>  </a:t>
            </a:r>
            <a:r>
              <a:rPr lang="en-US" sz="1400" dirty="0"/>
              <a:t>#$</a:t>
            </a:r>
            <a:r>
              <a:rPr lang="en-US" sz="1400" dirty="0" err="1" smtClean="0"/>
              <a:t>FredsBike</a:t>
            </a:r>
            <a:r>
              <a:rPr lang="en-US" sz="1400" dirty="0" smtClean="0"/>
              <a:t>  </a:t>
            </a:r>
            <a:r>
              <a:rPr lang="en-US" sz="1400" dirty="0"/>
              <a:t>#$</a:t>
            </a:r>
            <a:r>
              <a:rPr lang="en-US" sz="1400" dirty="0" err="1"/>
              <a:t>RedColor</a:t>
            </a:r>
            <a:r>
              <a:rPr lang="en-US" sz="1400" dirty="0" smtClean="0"/>
              <a:t>) (#$</a:t>
            </a:r>
            <a:r>
              <a:rPr lang="en-US" sz="1400" dirty="0" err="1" smtClean="0"/>
              <a:t>objectFoundInLocation</a:t>
            </a:r>
            <a:r>
              <a:rPr lang="en-US" sz="1400" dirty="0" smtClean="0"/>
              <a:t>  #$</a:t>
            </a:r>
            <a:r>
              <a:rPr lang="en-US" sz="1400" dirty="0" err="1" smtClean="0"/>
              <a:t>FredsBike</a:t>
            </a:r>
            <a:r>
              <a:rPr lang="en-US" sz="1400" dirty="0" smtClean="0"/>
              <a:t>  </a:t>
            </a:r>
            <a:r>
              <a:rPr lang="en-US" sz="1400" dirty="0"/>
              <a:t>#$</a:t>
            </a:r>
            <a:r>
              <a:rPr lang="en-US" sz="1400" dirty="0" err="1"/>
              <a:t>FredsGarage</a:t>
            </a:r>
            <a:r>
              <a:rPr lang="en-US" sz="1400" dirty="0"/>
              <a:t>))</a:t>
            </a:r>
            <a:endParaRPr lang="en-US" sz="1400" dirty="0" smtClean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Quantifiers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Examples</a:t>
            </a:r>
            <a:r>
              <a:rPr lang="en-US" sz="1800" dirty="0"/>
              <a:t>: </a:t>
            </a:r>
            <a:r>
              <a:rPr lang="en-US" sz="1800" dirty="0" err="1"/>
              <a:t>forAll</a:t>
            </a:r>
            <a:r>
              <a:rPr lang="en-US" sz="1800" dirty="0"/>
              <a:t>,   </a:t>
            </a:r>
            <a:r>
              <a:rPr lang="en-US" sz="1800" dirty="0" err="1" smtClean="0"/>
              <a:t>thereExists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#$</a:t>
            </a:r>
            <a:r>
              <a:rPr lang="en-US" sz="1800" dirty="0" err="1" smtClean="0"/>
              <a:t>forAll</a:t>
            </a:r>
            <a:r>
              <a:rPr lang="en-US" sz="1800" dirty="0" smtClean="0"/>
              <a:t> takes </a:t>
            </a:r>
            <a:r>
              <a:rPr lang="en-US" sz="1800" dirty="0"/>
              <a:t>two arguments, a </a:t>
            </a:r>
            <a:r>
              <a:rPr lang="en-US" sz="1800" u="sng" dirty="0"/>
              <a:t>variable</a:t>
            </a:r>
            <a:r>
              <a:rPr lang="en-US" sz="1800" dirty="0"/>
              <a:t> and a </a:t>
            </a:r>
            <a:r>
              <a:rPr lang="en-US" sz="1800" u="sng" dirty="0"/>
              <a:t>formula</a:t>
            </a:r>
            <a:r>
              <a:rPr lang="en-US" sz="1800" dirty="0"/>
              <a:t> in which the variable appears</a:t>
            </a:r>
            <a:r>
              <a:rPr lang="en-US" sz="18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(#$</a:t>
            </a:r>
            <a:r>
              <a:rPr lang="en-US" sz="1400" dirty="0" err="1"/>
              <a:t>forAll</a:t>
            </a:r>
            <a:r>
              <a:rPr lang="en-US" sz="1400" dirty="0"/>
              <a:t> ?X (#$implies (#$owns #$Fred ?X) (#$</a:t>
            </a:r>
            <a:r>
              <a:rPr lang="en-US" sz="1400" dirty="0" err="1"/>
              <a:t>objectFoundInLocation</a:t>
            </a:r>
            <a:r>
              <a:rPr lang="en-US" sz="1400" dirty="0"/>
              <a:t> ?X #$</a:t>
            </a:r>
            <a:r>
              <a:rPr lang="en-US" sz="1400" dirty="0" err="1"/>
              <a:t>FredsHouse</a:t>
            </a:r>
            <a:r>
              <a:rPr lang="en-US" sz="1400" dirty="0"/>
              <a:t>)))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3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The Natural Language Processing Subsystem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Consider the following pair of sentences:</a:t>
            </a:r>
          </a:p>
          <a:p>
            <a:pPr lvl="1"/>
            <a:r>
              <a:rPr lang="en-US" sz="1800" dirty="0" smtClean="0"/>
              <a:t>Fred saw the plane flying over Zurich.</a:t>
            </a:r>
          </a:p>
          <a:p>
            <a:pPr lvl="1"/>
            <a:r>
              <a:rPr lang="en-US" sz="1800" dirty="0"/>
              <a:t>Fred saw the </a:t>
            </a:r>
            <a:r>
              <a:rPr lang="en-US" sz="1800" dirty="0" smtClean="0"/>
              <a:t>mountains  </a:t>
            </a:r>
            <a:r>
              <a:rPr lang="en-US" sz="1800" dirty="0"/>
              <a:t>flying over Zurich.</a:t>
            </a:r>
          </a:p>
          <a:p>
            <a:pPr lvl="2"/>
            <a:endParaRPr lang="en-US" sz="1800" dirty="0" smtClean="0"/>
          </a:p>
          <a:p>
            <a:r>
              <a:rPr lang="en-US" sz="2200" dirty="0" smtClean="0"/>
              <a:t>Cyc “knows” that:</a:t>
            </a:r>
          </a:p>
          <a:p>
            <a:pPr lvl="1"/>
            <a:r>
              <a:rPr lang="en-US" sz="1800" dirty="0" smtClean="0"/>
              <a:t>Planes fly. </a:t>
            </a:r>
          </a:p>
          <a:p>
            <a:pPr lvl="1"/>
            <a:r>
              <a:rPr lang="en-US" sz="1800" dirty="0" smtClean="0"/>
              <a:t>People fly in planes.</a:t>
            </a:r>
          </a:p>
          <a:p>
            <a:pPr lvl="1"/>
            <a:r>
              <a:rPr lang="en-US" sz="1800" dirty="0" smtClean="0"/>
              <a:t>Mountains do not fly.</a:t>
            </a:r>
          </a:p>
          <a:p>
            <a:pPr lvl="1"/>
            <a:r>
              <a:rPr lang="en-US" sz="1800" dirty="0" smtClean="0"/>
              <a:t>Zurich is a city.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Cyc</a:t>
            </a:r>
            <a:r>
              <a:rPr lang="en-US" sz="4000" dirty="0" smtClean="0"/>
              <a:t>-NL System(Cont.)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 err="1" smtClean="0"/>
              <a:t>Cyc’s</a:t>
            </a:r>
            <a:r>
              <a:rPr lang="en-US" sz="2200" dirty="0" smtClean="0"/>
              <a:t>-NL system has three components.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Lexicon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Syntactic Parser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Semantic Interpreter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621792" indent="-457200">
              <a:lnSpc>
                <a:spcPct val="150000"/>
              </a:lnSpc>
            </a:pPr>
            <a:r>
              <a:rPr lang="en-US" sz="2200" dirty="0" smtClean="0"/>
              <a:t>The Lexicon</a:t>
            </a:r>
          </a:p>
          <a:p>
            <a:pPr marL="914400" lvl="1" indent="-457200"/>
            <a:r>
              <a:rPr lang="en-US" sz="1800" dirty="0" smtClean="0"/>
              <a:t>Backbone of the NL system.</a:t>
            </a:r>
          </a:p>
          <a:p>
            <a:pPr marL="914400" lvl="1" indent="-457200"/>
            <a:r>
              <a:rPr lang="en-US" sz="1800" dirty="0" smtClean="0"/>
              <a:t>Contains syntactic and semantic information about English words.</a:t>
            </a:r>
          </a:p>
          <a:p>
            <a:pPr marL="914400" lvl="1" indent="-457200"/>
            <a:r>
              <a:rPr lang="en-US" sz="1800" dirty="0" smtClean="0"/>
              <a:t>Each word is represented as a Cyc constant.</a:t>
            </a:r>
          </a:p>
          <a:p>
            <a:pPr marL="914400" lvl="1" indent="-457200"/>
            <a:r>
              <a:rPr lang="en-US" sz="1800" dirty="0" smtClean="0"/>
              <a:t>When Cyc-NL processes an input sentence it first checks the lexicon to assign possible POS </a:t>
            </a:r>
            <a:r>
              <a:rPr lang="en-US" sz="1800" dirty="0" err="1" smtClean="0"/>
              <a:t>es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629125"/>
            <a:ext cx="5410200" cy="7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Cyc</a:t>
            </a:r>
            <a:r>
              <a:rPr lang="en-US" sz="4000" dirty="0"/>
              <a:t>-NL System(Cont.)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Syntactic parser</a:t>
            </a:r>
          </a:p>
          <a:p>
            <a:pPr lvl="1"/>
            <a:r>
              <a:rPr lang="en-US" sz="1800" dirty="0"/>
              <a:t>Using a number of </a:t>
            </a:r>
            <a:r>
              <a:rPr lang="en-US" sz="1800" dirty="0" smtClean="0"/>
              <a:t>rules</a:t>
            </a:r>
            <a:r>
              <a:rPr lang="en-US" sz="1800" dirty="0"/>
              <a:t>, the parser builds tree-structures, bottom-up, over the input string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The parser outputs all trees allowed by the rule system, so multiple parses are possible in cases of syntactic ambiguity.</a:t>
            </a:r>
            <a:endParaRPr lang="en-US" sz="1800" dirty="0" smtClean="0"/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4114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43082"/>
            <a:ext cx="4572000" cy="212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4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Cyc</a:t>
            </a:r>
            <a:r>
              <a:rPr lang="en-US" sz="4000" dirty="0"/>
              <a:t>-NL System(Cont.)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200" dirty="0" smtClean="0"/>
              <a:t>The Semantic Interpreter</a:t>
            </a:r>
          </a:p>
          <a:p>
            <a:pPr lvl="1"/>
            <a:r>
              <a:rPr lang="en-US" sz="1800" dirty="0" err="1" smtClean="0"/>
              <a:t>Cyc</a:t>
            </a:r>
            <a:r>
              <a:rPr lang="en-US" sz="1800" dirty="0" smtClean="0"/>
              <a:t>-NL’s semantic component transforms syntactic parser into </a:t>
            </a:r>
            <a:r>
              <a:rPr lang="en-US" sz="1800" dirty="0" err="1" smtClean="0"/>
              <a:t>CycL</a:t>
            </a:r>
            <a:r>
              <a:rPr lang="en-US" sz="1800" dirty="0" smtClean="0"/>
              <a:t> formulas.</a:t>
            </a:r>
          </a:p>
          <a:p>
            <a:pPr lvl="1"/>
            <a:r>
              <a:rPr lang="en-US" sz="1800" dirty="0" smtClean="0"/>
              <a:t>The output of the semantic component is pure </a:t>
            </a:r>
            <a:r>
              <a:rPr lang="en-US" sz="1800" dirty="0" err="1" smtClean="0"/>
              <a:t>CycL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Therefore,</a:t>
            </a:r>
          </a:p>
          <a:p>
            <a:pPr lvl="2"/>
            <a:r>
              <a:rPr lang="en-US" sz="1400" dirty="0" smtClean="0"/>
              <a:t>A parsed sentence can immediately be asserted in to the KB,</a:t>
            </a:r>
          </a:p>
          <a:p>
            <a:pPr lvl="2"/>
            <a:r>
              <a:rPr lang="en-US" sz="1400" dirty="0" smtClean="0"/>
              <a:t>A parsed question can be presented to the SQL generator in order to pose a database query.</a:t>
            </a:r>
          </a:p>
          <a:p>
            <a:pPr marL="768096" lvl="2" indent="0">
              <a:buNone/>
            </a:pPr>
            <a:endParaRPr lang="en-US" sz="1400" dirty="0" smtClean="0"/>
          </a:p>
          <a:p>
            <a:pPr lvl="1"/>
            <a:r>
              <a:rPr lang="en-US" sz="1800" dirty="0"/>
              <a:t>For each syntactic rule, there is a corresponding semantic procedure which applies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/>
              <a:t>Cyc</a:t>
            </a:r>
            <a:r>
              <a:rPr lang="en-US" sz="1800" dirty="0"/>
              <a:t>-NL's clausal semantics is basically "verb-driven". Verbs are stored in the lexicon with "templates" for their translation into </a:t>
            </a:r>
            <a:r>
              <a:rPr lang="en-US" sz="1800" dirty="0" err="1"/>
              <a:t>CycL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example, the template for "believe" when followed by a that-clause might look like this: (#$believes :SUBJECT :CLAUSE).</a:t>
            </a:r>
          </a:p>
        </p:txBody>
      </p:sp>
    </p:spTree>
    <p:extLst>
      <p:ext uri="{BB962C8B-B14F-4D97-AF65-F5344CB8AC3E}">
        <p14:creationId xmlns:p14="http://schemas.microsoft.com/office/powerpoint/2010/main" val="33565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Cyc Semantic Integration Bus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97992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0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Developer Toolsets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Cyc system also includes a variety of interface tools that permit the user to browse, edit, and extend the Cyc KB, to pose queries to the inference engine, and to interact with the </a:t>
            </a:r>
            <a:r>
              <a:rPr lang="en-US" sz="2200" dirty="0" smtClean="0"/>
              <a:t>natural-language.</a:t>
            </a:r>
          </a:p>
          <a:p>
            <a:pPr marL="118872" indent="0">
              <a:buNone/>
            </a:pPr>
            <a:endParaRPr lang="en-US" sz="2200" dirty="0"/>
          </a:p>
          <a:p>
            <a:r>
              <a:rPr lang="en-US" sz="2200" dirty="0"/>
              <a:t>The most commonly-used tool, </a:t>
            </a:r>
            <a:r>
              <a:rPr lang="en-US" sz="2200" dirty="0" err="1" smtClean="0"/>
              <a:t>Cyc’s</a:t>
            </a:r>
            <a:r>
              <a:rPr lang="en-US" sz="2200" dirty="0" smtClean="0"/>
              <a:t> </a:t>
            </a:r>
            <a:r>
              <a:rPr lang="en-US" sz="2200" dirty="0"/>
              <a:t>HTML browser, allows the user to view the KB in a </a:t>
            </a:r>
            <a:r>
              <a:rPr lang="en-US" sz="2200" dirty="0" err="1"/>
              <a:t>hypertexty</a:t>
            </a:r>
            <a:r>
              <a:rPr lang="en-US" sz="2200" dirty="0"/>
              <a:t> way and database integration modules</a:t>
            </a:r>
            <a:r>
              <a:rPr lang="en-US" sz="2200" dirty="0" smtClean="0"/>
              <a:t>.</a:t>
            </a:r>
          </a:p>
          <a:p>
            <a:pPr lvl="1"/>
            <a:r>
              <a:rPr lang="en-US" sz="1800" dirty="0"/>
              <a:t>HTML pages describing Cyc terms are generated on the fly by the Cyc system. </a:t>
            </a:r>
            <a:endParaRPr lang="en-US" sz="1800" dirty="0" smtClean="0"/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page describes a Cyc term by showing all the assertions in which it is involved, organized according to a standard schema.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Cyc Reasoning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2099041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lnSpc>
                <a:spcPct val="160000"/>
              </a:lnSpc>
              <a:buNone/>
            </a:pP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913" y="3190875"/>
            <a:ext cx="3771900" cy="180498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3333CC"/>
            </a:solidFill>
            <a:miter lim="800000"/>
            <a:headEnd/>
            <a:tailEnd/>
          </a:ln>
          <a:effectLst>
            <a:prstShdw prst="shdw18" dist="17961" dir="13500000">
              <a:srgbClr val="3333C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2588" y="3278188"/>
            <a:ext cx="1416050" cy="5302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200" b="1" dirty="0">
                <a:latin typeface="Tahoma" pitchFamily="34" charset="0"/>
              </a:rPr>
              <a:t>Cyc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710238" y="3581400"/>
            <a:ext cx="5508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154488" y="4113213"/>
            <a:ext cx="217011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5753100" y="4651375"/>
            <a:ext cx="55086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919413" y="3375025"/>
            <a:ext cx="2479675" cy="1471613"/>
            <a:chOff x="1696" y="1978"/>
            <a:chExt cx="1562" cy="927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696" y="1978"/>
              <a:ext cx="1562" cy="782"/>
            </a:xfrm>
            <a:custGeom>
              <a:avLst/>
              <a:gdLst>
                <a:gd name="T0" fmla="*/ 3779 w 7557"/>
                <a:gd name="T1" fmla="*/ 0 h 3785"/>
                <a:gd name="T2" fmla="*/ 0 w 7557"/>
                <a:gd name="T3" fmla="*/ 3785 h 3785"/>
                <a:gd name="T4" fmla="*/ 7557 w 7557"/>
                <a:gd name="T5" fmla="*/ 3785 h 3785"/>
                <a:gd name="T6" fmla="*/ 3779 w 7557"/>
                <a:gd name="T7" fmla="*/ 0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57" h="3785">
                  <a:moveTo>
                    <a:pt x="3779" y="0"/>
                  </a:moveTo>
                  <a:lnTo>
                    <a:pt x="0" y="3785"/>
                  </a:lnTo>
                  <a:lnTo>
                    <a:pt x="7557" y="3785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703" y="2751"/>
              <a:ext cx="1552" cy="154"/>
              <a:chOff x="506" y="1864"/>
              <a:chExt cx="1876" cy="186"/>
            </a:xfrm>
          </p:grpSpPr>
          <p:sp>
            <p:nvSpPr>
              <p:cNvPr id="129" name="Rectangle 10"/>
              <p:cNvSpPr>
                <a:spLocks noChangeArrowheads="1"/>
              </p:cNvSpPr>
              <p:nvPr/>
            </p:nvSpPr>
            <p:spPr bwMode="auto">
              <a:xfrm>
                <a:off x="506" y="1864"/>
                <a:ext cx="1871" cy="181"/>
              </a:xfrm>
              <a:prstGeom prst="rect">
                <a:avLst/>
              </a:prstGeom>
              <a:solidFill>
                <a:srgbClr val="666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11"/>
              <p:cNvSpPr>
                <a:spLocks noChangeArrowheads="1"/>
              </p:cNvSpPr>
              <p:nvPr/>
            </p:nvSpPr>
            <p:spPr bwMode="auto">
              <a:xfrm>
                <a:off x="511" y="1869"/>
                <a:ext cx="1871" cy="181"/>
              </a:xfrm>
              <a:prstGeom prst="rect">
                <a:avLst/>
              </a:prstGeom>
              <a:solidFill>
                <a:srgbClr val="000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12"/>
              <p:cNvSpPr>
                <a:spLocks noChangeArrowheads="1"/>
              </p:cNvSpPr>
              <p:nvPr/>
            </p:nvSpPr>
            <p:spPr bwMode="auto">
              <a:xfrm>
                <a:off x="509" y="1866"/>
                <a:ext cx="1871" cy="18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726" y="1990"/>
              <a:ext cx="1507" cy="758"/>
              <a:chOff x="533" y="944"/>
              <a:chExt cx="1823" cy="916"/>
            </a:xfrm>
          </p:grpSpPr>
          <p:sp>
            <p:nvSpPr>
              <p:cNvPr id="126" name="Freeform 14"/>
              <p:cNvSpPr>
                <a:spLocks/>
              </p:cNvSpPr>
              <p:nvPr/>
            </p:nvSpPr>
            <p:spPr bwMode="auto">
              <a:xfrm>
                <a:off x="533" y="944"/>
                <a:ext cx="1818" cy="911"/>
              </a:xfrm>
              <a:custGeom>
                <a:avLst/>
                <a:gdLst>
                  <a:gd name="T0" fmla="*/ 3634 w 7268"/>
                  <a:gd name="T1" fmla="*/ 0 h 3641"/>
                  <a:gd name="T2" fmla="*/ 0 w 7268"/>
                  <a:gd name="T3" fmla="*/ 3641 h 3641"/>
                  <a:gd name="T4" fmla="*/ 7268 w 7268"/>
                  <a:gd name="T5" fmla="*/ 3641 h 3641"/>
                  <a:gd name="T6" fmla="*/ 3634 w 7268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8" h="3641">
                    <a:moveTo>
                      <a:pt x="3634" y="0"/>
                    </a:moveTo>
                    <a:lnTo>
                      <a:pt x="0" y="3641"/>
                    </a:lnTo>
                    <a:lnTo>
                      <a:pt x="7268" y="3641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7B7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5"/>
              <p:cNvSpPr>
                <a:spLocks/>
              </p:cNvSpPr>
              <p:nvPr/>
            </p:nvSpPr>
            <p:spPr bwMode="auto">
              <a:xfrm>
                <a:off x="539" y="950"/>
                <a:ext cx="1817" cy="910"/>
              </a:xfrm>
              <a:custGeom>
                <a:avLst/>
                <a:gdLst>
                  <a:gd name="T0" fmla="*/ 3634 w 7268"/>
                  <a:gd name="T1" fmla="*/ 0 h 3641"/>
                  <a:gd name="T2" fmla="*/ 0 w 7268"/>
                  <a:gd name="T3" fmla="*/ 3641 h 3641"/>
                  <a:gd name="T4" fmla="*/ 7268 w 7268"/>
                  <a:gd name="T5" fmla="*/ 3641 h 3641"/>
                  <a:gd name="T6" fmla="*/ 3634 w 7268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8" h="3641">
                    <a:moveTo>
                      <a:pt x="3634" y="0"/>
                    </a:moveTo>
                    <a:lnTo>
                      <a:pt x="0" y="3641"/>
                    </a:lnTo>
                    <a:lnTo>
                      <a:pt x="7268" y="3641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151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6"/>
              <p:cNvSpPr>
                <a:spLocks/>
              </p:cNvSpPr>
              <p:nvPr/>
            </p:nvSpPr>
            <p:spPr bwMode="auto">
              <a:xfrm>
                <a:off x="536" y="947"/>
                <a:ext cx="1817" cy="910"/>
              </a:xfrm>
              <a:custGeom>
                <a:avLst/>
                <a:gdLst>
                  <a:gd name="T0" fmla="*/ 3635 w 7269"/>
                  <a:gd name="T1" fmla="*/ 0 h 3641"/>
                  <a:gd name="T2" fmla="*/ 0 w 7269"/>
                  <a:gd name="T3" fmla="*/ 3641 h 3641"/>
                  <a:gd name="T4" fmla="*/ 7269 w 7269"/>
                  <a:gd name="T5" fmla="*/ 3641 h 3641"/>
                  <a:gd name="T6" fmla="*/ 3635 w 7269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9" h="3641">
                    <a:moveTo>
                      <a:pt x="3635" y="0"/>
                    </a:moveTo>
                    <a:lnTo>
                      <a:pt x="0" y="3641"/>
                    </a:lnTo>
                    <a:lnTo>
                      <a:pt x="7269" y="364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2323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852" y="1990"/>
              <a:ext cx="1255" cy="631"/>
              <a:chOff x="686" y="944"/>
              <a:chExt cx="1517" cy="763"/>
            </a:xfrm>
          </p:grpSpPr>
          <p:sp>
            <p:nvSpPr>
              <p:cNvPr id="123" name="Freeform 18"/>
              <p:cNvSpPr>
                <a:spLocks/>
              </p:cNvSpPr>
              <p:nvPr/>
            </p:nvSpPr>
            <p:spPr bwMode="auto">
              <a:xfrm>
                <a:off x="686" y="944"/>
                <a:ext cx="1512" cy="758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9"/>
              <p:cNvSpPr>
                <a:spLocks/>
              </p:cNvSpPr>
              <p:nvPr/>
            </p:nvSpPr>
            <p:spPr bwMode="auto">
              <a:xfrm>
                <a:off x="691" y="950"/>
                <a:ext cx="1512" cy="757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20"/>
              <p:cNvSpPr>
                <a:spLocks/>
              </p:cNvSpPr>
              <p:nvPr/>
            </p:nvSpPr>
            <p:spPr bwMode="auto">
              <a:xfrm>
                <a:off x="689" y="947"/>
                <a:ext cx="1512" cy="757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1978" y="1990"/>
              <a:ext cx="1004" cy="506"/>
              <a:chOff x="838" y="944"/>
              <a:chExt cx="1214" cy="611"/>
            </a:xfrm>
          </p:grpSpPr>
          <p:sp>
            <p:nvSpPr>
              <p:cNvPr id="120" name="Freeform 22"/>
              <p:cNvSpPr>
                <a:spLocks/>
              </p:cNvSpPr>
              <p:nvPr/>
            </p:nvSpPr>
            <p:spPr bwMode="auto">
              <a:xfrm>
                <a:off x="838" y="944"/>
                <a:ext cx="1208" cy="605"/>
              </a:xfrm>
              <a:custGeom>
                <a:avLst/>
                <a:gdLst>
                  <a:gd name="T0" fmla="*/ 2418 w 4836"/>
                  <a:gd name="T1" fmla="*/ 0 h 2419"/>
                  <a:gd name="T2" fmla="*/ 0 w 4836"/>
                  <a:gd name="T3" fmla="*/ 2419 h 2419"/>
                  <a:gd name="T4" fmla="*/ 4836 w 4836"/>
                  <a:gd name="T5" fmla="*/ 2419 h 2419"/>
                  <a:gd name="T6" fmla="*/ 2418 w 4836"/>
                  <a:gd name="T7" fmla="*/ 0 h 2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6" h="2419">
                    <a:moveTo>
                      <a:pt x="2418" y="0"/>
                    </a:moveTo>
                    <a:lnTo>
                      <a:pt x="0" y="2419"/>
                    </a:lnTo>
                    <a:lnTo>
                      <a:pt x="4836" y="2419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23"/>
              <p:cNvSpPr>
                <a:spLocks/>
              </p:cNvSpPr>
              <p:nvPr/>
            </p:nvSpPr>
            <p:spPr bwMode="auto">
              <a:xfrm>
                <a:off x="843" y="950"/>
                <a:ext cx="1209" cy="605"/>
              </a:xfrm>
              <a:custGeom>
                <a:avLst/>
                <a:gdLst>
                  <a:gd name="T0" fmla="*/ 2418 w 4836"/>
                  <a:gd name="T1" fmla="*/ 0 h 2419"/>
                  <a:gd name="T2" fmla="*/ 0 w 4836"/>
                  <a:gd name="T3" fmla="*/ 2419 h 2419"/>
                  <a:gd name="T4" fmla="*/ 4836 w 4836"/>
                  <a:gd name="T5" fmla="*/ 2419 h 2419"/>
                  <a:gd name="T6" fmla="*/ 2418 w 4836"/>
                  <a:gd name="T7" fmla="*/ 0 h 2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6" h="2419">
                    <a:moveTo>
                      <a:pt x="2418" y="0"/>
                    </a:moveTo>
                    <a:lnTo>
                      <a:pt x="0" y="2419"/>
                    </a:lnTo>
                    <a:lnTo>
                      <a:pt x="4836" y="2419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24"/>
              <p:cNvSpPr>
                <a:spLocks/>
              </p:cNvSpPr>
              <p:nvPr/>
            </p:nvSpPr>
            <p:spPr bwMode="auto">
              <a:xfrm>
                <a:off x="840" y="947"/>
                <a:ext cx="1209" cy="605"/>
              </a:xfrm>
              <a:custGeom>
                <a:avLst/>
                <a:gdLst>
                  <a:gd name="T0" fmla="*/ 2418 w 4835"/>
                  <a:gd name="T1" fmla="*/ 0 h 2420"/>
                  <a:gd name="T2" fmla="*/ 0 w 4835"/>
                  <a:gd name="T3" fmla="*/ 2420 h 2420"/>
                  <a:gd name="T4" fmla="*/ 4835 w 4835"/>
                  <a:gd name="T5" fmla="*/ 2420 h 2420"/>
                  <a:gd name="T6" fmla="*/ 2418 w 4835"/>
                  <a:gd name="T7" fmla="*/ 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5" h="2420">
                    <a:moveTo>
                      <a:pt x="2418" y="0"/>
                    </a:moveTo>
                    <a:lnTo>
                      <a:pt x="0" y="2420"/>
                    </a:lnTo>
                    <a:lnTo>
                      <a:pt x="4835" y="2420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227" y="2116"/>
              <a:ext cx="755" cy="380"/>
              <a:chOff x="1139" y="1096"/>
              <a:chExt cx="913" cy="459"/>
            </a:xfrm>
          </p:grpSpPr>
          <p:sp>
            <p:nvSpPr>
              <p:cNvPr id="117" name="Freeform 26"/>
              <p:cNvSpPr>
                <a:spLocks/>
              </p:cNvSpPr>
              <p:nvPr/>
            </p:nvSpPr>
            <p:spPr bwMode="auto">
              <a:xfrm>
                <a:off x="1139" y="1096"/>
                <a:ext cx="907" cy="453"/>
              </a:xfrm>
              <a:custGeom>
                <a:avLst/>
                <a:gdLst>
                  <a:gd name="T0" fmla="*/ 1816 w 3631"/>
                  <a:gd name="T1" fmla="*/ 0 h 1812"/>
                  <a:gd name="T2" fmla="*/ 0 w 3631"/>
                  <a:gd name="T3" fmla="*/ 1812 h 1812"/>
                  <a:gd name="T4" fmla="*/ 3631 w 3631"/>
                  <a:gd name="T5" fmla="*/ 1812 h 1812"/>
                  <a:gd name="T6" fmla="*/ 1816 w 3631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1" h="1812">
                    <a:moveTo>
                      <a:pt x="1816" y="0"/>
                    </a:moveTo>
                    <a:lnTo>
                      <a:pt x="0" y="1812"/>
                    </a:lnTo>
                    <a:lnTo>
                      <a:pt x="3631" y="1812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1144" y="1101"/>
                <a:ext cx="908" cy="454"/>
              </a:xfrm>
              <a:custGeom>
                <a:avLst/>
                <a:gdLst>
                  <a:gd name="T0" fmla="*/ 1816 w 3631"/>
                  <a:gd name="T1" fmla="*/ 0 h 1812"/>
                  <a:gd name="T2" fmla="*/ 0 w 3631"/>
                  <a:gd name="T3" fmla="*/ 1812 h 1812"/>
                  <a:gd name="T4" fmla="*/ 3631 w 3631"/>
                  <a:gd name="T5" fmla="*/ 1812 h 1812"/>
                  <a:gd name="T6" fmla="*/ 1816 w 3631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1" h="1812">
                    <a:moveTo>
                      <a:pt x="1816" y="0"/>
                    </a:moveTo>
                    <a:lnTo>
                      <a:pt x="0" y="1812"/>
                    </a:lnTo>
                    <a:lnTo>
                      <a:pt x="3631" y="1812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28"/>
              <p:cNvSpPr>
                <a:spLocks/>
              </p:cNvSpPr>
              <p:nvPr/>
            </p:nvSpPr>
            <p:spPr bwMode="auto">
              <a:xfrm>
                <a:off x="1141" y="1099"/>
                <a:ext cx="908" cy="453"/>
              </a:xfrm>
              <a:custGeom>
                <a:avLst/>
                <a:gdLst>
                  <a:gd name="T0" fmla="*/ 1815 w 3630"/>
                  <a:gd name="T1" fmla="*/ 0 h 1813"/>
                  <a:gd name="T2" fmla="*/ 0 w 3630"/>
                  <a:gd name="T3" fmla="*/ 1813 h 1813"/>
                  <a:gd name="T4" fmla="*/ 3630 w 3630"/>
                  <a:gd name="T5" fmla="*/ 1813 h 1813"/>
                  <a:gd name="T6" fmla="*/ 1815 w 3630"/>
                  <a:gd name="T7" fmla="*/ 0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0" h="1813">
                    <a:moveTo>
                      <a:pt x="1815" y="0"/>
                    </a:moveTo>
                    <a:lnTo>
                      <a:pt x="0" y="1813"/>
                    </a:lnTo>
                    <a:lnTo>
                      <a:pt x="3630" y="1813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1978" y="2116"/>
              <a:ext cx="754" cy="380"/>
              <a:chOff x="838" y="1096"/>
              <a:chExt cx="912" cy="459"/>
            </a:xfrm>
          </p:grpSpPr>
          <p:sp>
            <p:nvSpPr>
              <p:cNvPr id="114" name="Freeform 30"/>
              <p:cNvSpPr>
                <a:spLocks/>
              </p:cNvSpPr>
              <p:nvPr/>
            </p:nvSpPr>
            <p:spPr bwMode="auto">
              <a:xfrm>
                <a:off x="838" y="1096"/>
                <a:ext cx="907" cy="453"/>
              </a:xfrm>
              <a:custGeom>
                <a:avLst/>
                <a:gdLst>
                  <a:gd name="T0" fmla="*/ 1814 w 3628"/>
                  <a:gd name="T1" fmla="*/ 0 h 1812"/>
                  <a:gd name="T2" fmla="*/ 0 w 3628"/>
                  <a:gd name="T3" fmla="*/ 1812 h 1812"/>
                  <a:gd name="T4" fmla="*/ 3628 w 3628"/>
                  <a:gd name="T5" fmla="*/ 1812 h 1812"/>
                  <a:gd name="T6" fmla="*/ 1814 w 3628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2">
                    <a:moveTo>
                      <a:pt x="1814" y="0"/>
                    </a:moveTo>
                    <a:lnTo>
                      <a:pt x="0" y="1812"/>
                    </a:lnTo>
                    <a:lnTo>
                      <a:pt x="3628" y="1812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1"/>
              <p:cNvSpPr>
                <a:spLocks/>
              </p:cNvSpPr>
              <p:nvPr/>
            </p:nvSpPr>
            <p:spPr bwMode="auto">
              <a:xfrm>
                <a:off x="843" y="1101"/>
                <a:ext cx="907" cy="454"/>
              </a:xfrm>
              <a:custGeom>
                <a:avLst/>
                <a:gdLst>
                  <a:gd name="T0" fmla="*/ 1814 w 3628"/>
                  <a:gd name="T1" fmla="*/ 0 h 1812"/>
                  <a:gd name="T2" fmla="*/ 0 w 3628"/>
                  <a:gd name="T3" fmla="*/ 1812 h 1812"/>
                  <a:gd name="T4" fmla="*/ 3628 w 3628"/>
                  <a:gd name="T5" fmla="*/ 1812 h 1812"/>
                  <a:gd name="T6" fmla="*/ 1814 w 3628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2">
                    <a:moveTo>
                      <a:pt x="1814" y="0"/>
                    </a:moveTo>
                    <a:lnTo>
                      <a:pt x="0" y="1812"/>
                    </a:lnTo>
                    <a:lnTo>
                      <a:pt x="3628" y="1812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2"/>
              <p:cNvSpPr>
                <a:spLocks/>
              </p:cNvSpPr>
              <p:nvPr/>
            </p:nvSpPr>
            <p:spPr bwMode="auto">
              <a:xfrm>
                <a:off x="840" y="1099"/>
                <a:ext cx="907" cy="453"/>
              </a:xfrm>
              <a:custGeom>
                <a:avLst/>
                <a:gdLst>
                  <a:gd name="T0" fmla="*/ 1814 w 3628"/>
                  <a:gd name="T1" fmla="*/ 0 h 1813"/>
                  <a:gd name="T2" fmla="*/ 0 w 3628"/>
                  <a:gd name="T3" fmla="*/ 1813 h 1813"/>
                  <a:gd name="T4" fmla="*/ 3628 w 3628"/>
                  <a:gd name="T5" fmla="*/ 1813 h 1813"/>
                  <a:gd name="T6" fmla="*/ 1814 w 3628"/>
                  <a:gd name="T7" fmla="*/ 0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3">
                    <a:moveTo>
                      <a:pt x="1814" y="0"/>
                    </a:moveTo>
                    <a:lnTo>
                      <a:pt x="0" y="1813"/>
                    </a:lnTo>
                    <a:lnTo>
                      <a:pt x="3628" y="1813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2352" y="2178"/>
              <a:ext cx="630" cy="318"/>
              <a:chOff x="1290" y="1171"/>
              <a:chExt cx="762" cy="384"/>
            </a:xfrm>
          </p:grpSpPr>
          <p:sp>
            <p:nvSpPr>
              <p:cNvPr id="111" name="Freeform 34"/>
              <p:cNvSpPr>
                <a:spLocks/>
              </p:cNvSpPr>
              <p:nvPr/>
            </p:nvSpPr>
            <p:spPr bwMode="auto">
              <a:xfrm>
                <a:off x="1290" y="1171"/>
                <a:ext cx="756" cy="378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5"/>
              <p:cNvSpPr>
                <a:spLocks/>
              </p:cNvSpPr>
              <p:nvPr/>
            </p:nvSpPr>
            <p:spPr bwMode="auto">
              <a:xfrm>
                <a:off x="1296" y="1176"/>
                <a:ext cx="756" cy="379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6"/>
              <p:cNvSpPr>
                <a:spLocks/>
              </p:cNvSpPr>
              <p:nvPr/>
            </p:nvSpPr>
            <p:spPr bwMode="auto">
              <a:xfrm>
                <a:off x="1293" y="1174"/>
                <a:ext cx="756" cy="378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1979" y="2178"/>
              <a:ext cx="628" cy="318"/>
              <a:chOff x="839" y="1171"/>
              <a:chExt cx="760" cy="384"/>
            </a:xfrm>
          </p:grpSpPr>
          <p:sp>
            <p:nvSpPr>
              <p:cNvPr id="108" name="Freeform 38"/>
              <p:cNvSpPr>
                <a:spLocks/>
              </p:cNvSpPr>
              <p:nvPr/>
            </p:nvSpPr>
            <p:spPr bwMode="auto">
              <a:xfrm>
                <a:off x="839" y="1171"/>
                <a:ext cx="755" cy="378"/>
              </a:xfrm>
              <a:custGeom>
                <a:avLst/>
                <a:gdLst>
                  <a:gd name="T0" fmla="*/ 1511 w 3022"/>
                  <a:gd name="T1" fmla="*/ 0 h 1513"/>
                  <a:gd name="T2" fmla="*/ 0 w 3022"/>
                  <a:gd name="T3" fmla="*/ 1513 h 1513"/>
                  <a:gd name="T4" fmla="*/ 3022 w 3022"/>
                  <a:gd name="T5" fmla="*/ 1513 h 1513"/>
                  <a:gd name="T6" fmla="*/ 1511 w 3022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2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2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9"/>
              <p:cNvSpPr>
                <a:spLocks/>
              </p:cNvSpPr>
              <p:nvPr/>
            </p:nvSpPr>
            <p:spPr bwMode="auto">
              <a:xfrm>
                <a:off x="844" y="1176"/>
                <a:ext cx="755" cy="379"/>
              </a:xfrm>
              <a:custGeom>
                <a:avLst/>
                <a:gdLst>
                  <a:gd name="T0" fmla="*/ 1511 w 3022"/>
                  <a:gd name="T1" fmla="*/ 0 h 1513"/>
                  <a:gd name="T2" fmla="*/ 0 w 3022"/>
                  <a:gd name="T3" fmla="*/ 1513 h 1513"/>
                  <a:gd name="T4" fmla="*/ 3022 w 3022"/>
                  <a:gd name="T5" fmla="*/ 1513 h 1513"/>
                  <a:gd name="T6" fmla="*/ 1511 w 3022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2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2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>
                <a:off x="841" y="1174"/>
                <a:ext cx="756" cy="378"/>
              </a:xfrm>
              <a:custGeom>
                <a:avLst/>
                <a:gdLst>
                  <a:gd name="T0" fmla="*/ 1511 w 3021"/>
                  <a:gd name="T1" fmla="*/ 0 h 1513"/>
                  <a:gd name="T2" fmla="*/ 0 w 3021"/>
                  <a:gd name="T3" fmla="*/ 1513 h 1513"/>
                  <a:gd name="T4" fmla="*/ 3021 w 3021"/>
                  <a:gd name="T5" fmla="*/ 1513 h 1513"/>
                  <a:gd name="T6" fmla="*/ 1511 w 3021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1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1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1726" y="2758"/>
              <a:ext cx="1511" cy="140"/>
              <a:chOff x="533" y="1872"/>
              <a:chExt cx="1828" cy="170"/>
            </a:xfrm>
          </p:grpSpPr>
          <p:sp>
            <p:nvSpPr>
              <p:cNvPr id="105" name="Rectangle 42"/>
              <p:cNvSpPr>
                <a:spLocks noChangeArrowheads="1"/>
              </p:cNvSpPr>
              <p:nvPr/>
            </p:nvSpPr>
            <p:spPr bwMode="auto">
              <a:xfrm>
                <a:off x="533" y="1872"/>
                <a:ext cx="1823" cy="164"/>
              </a:xfrm>
              <a:prstGeom prst="rect">
                <a:avLst/>
              </a:prstGeom>
              <a:solidFill>
                <a:srgbClr val="666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3"/>
              <p:cNvSpPr>
                <a:spLocks noChangeArrowheads="1"/>
              </p:cNvSpPr>
              <p:nvPr/>
            </p:nvSpPr>
            <p:spPr bwMode="auto">
              <a:xfrm>
                <a:off x="538" y="1877"/>
                <a:ext cx="1823" cy="165"/>
              </a:xfrm>
              <a:prstGeom prst="rect">
                <a:avLst/>
              </a:prstGeom>
              <a:solidFill>
                <a:srgbClr val="000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>
                <a:off x="536" y="1875"/>
                <a:ext cx="1822" cy="16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45"/>
            <p:cNvGrpSpPr>
              <a:grpSpLocks/>
            </p:cNvGrpSpPr>
            <p:nvPr/>
          </p:nvGrpSpPr>
          <p:grpSpPr bwMode="auto">
            <a:xfrm>
              <a:off x="2353" y="2242"/>
              <a:ext cx="753" cy="379"/>
              <a:chOff x="1291" y="1248"/>
              <a:chExt cx="911" cy="459"/>
            </a:xfrm>
          </p:grpSpPr>
          <p:sp>
            <p:nvSpPr>
              <p:cNvPr id="102" name="Freeform 46"/>
              <p:cNvSpPr>
                <a:spLocks/>
              </p:cNvSpPr>
              <p:nvPr/>
            </p:nvSpPr>
            <p:spPr bwMode="auto">
              <a:xfrm>
                <a:off x="1291" y="1248"/>
                <a:ext cx="906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297" y="1253"/>
                <a:ext cx="905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8"/>
              <p:cNvSpPr>
                <a:spLocks/>
              </p:cNvSpPr>
              <p:nvPr/>
            </p:nvSpPr>
            <p:spPr bwMode="auto">
              <a:xfrm>
                <a:off x="1294" y="1250"/>
                <a:ext cx="905" cy="454"/>
              </a:xfrm>
              <a:custGeom>
                <a:avLst/>
                <a:gdLst>
                  <a:gd name="T0" fmla="*/ 1810 w 3621"/>
                  <a:gd name="T1" fmla="*/ 0 h 1815"/>
                  <a:gd name="T2" fmla="*/ 0 w 3621"/>
                  <a:gd name="T3" fmla="*/ 1815 h 1815"/>
                  <a:gd name="T4" fmla="*/ 3621 w 3621"/>
                  <a:gd name="T5" fmla="*/ 1815 h 1815"/>
                  <a:gd name="T6" fmla="*/ 1810 w 3621"/>
                  <a:gd name="T7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5">
                    <a:moveTo>
                      <a:pt x="1810" y="0"/>
                    </a:moveTo>
                    <a:lnTo>
                      <a:pt x="0" y="1815"/>
                    </a:lnTo>
                    <a:lnTo>
                      <a:pt x="3621" y="18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49"/>
            <p:cNvGrpSpPr>
              <a:grpSpLocks/>
            </p:cNvGrpSpPr>
            <p:nvPr/>
          </p:nvGrpSpPr>
          <p:grpSpPr bwMode="auto">
            <a:xfrm>
              <a:off x="2603" y="2367"/>
              <a:ext cx="503" cy="254"/>
              <a:chOff x="1594" y="1400"/>
              <a:chExt cx="608" cy="307"/>
            </a:xfrm>
          </p:grpSpPr>
          <p:sp>
            <p:nvSpPr>
              <p:cNvPr id="99" name="Freeform 50"/>
              <p:cNvSpPr>
                <a:spLocks/>
              </p:cNvSpPr>
              <p:nvPr/>
            </p:nvSpPr>
            <p:spPr bwMode="auto">
              <a:xfrm>
                <a:off x="1594" y="1400"/>
                <a:ext cx="603" cy="302"/>
              </a:xfrm>
              <a:custGeom>
                <a:avLst/>
                <a:gdLst>
                  <a:gd name="T0" fmla="*/ 1207 w 2413"/>
                  <a:gd name="T1" fmla="*/ 0 h 1206"/>
                  <a:gd name="T2" fmla="*/ 0 w 2413"/>
                  <a:gd name="T3" fmla="*/ 1206 h 1206"/>
                  <a:gd name="T4" fmla="*/ 2413 w 2413"/>
                  <a:gd name="T5" fmla="*/ 1206 h 1206"/>
                  <a:gd name="T6" fmla="*/ 1207 w 2413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3" h="1206">
                    <a:moveTo>
                      <a:pt x="1207" y="0"/>
                    </a:moveTo>
                    <a:lnTo>
                      <a:pt x="0" y="1206"/>
                    </a:lnTo>
                    <a:lnTo>
                      <a:pt x="2413" y="1206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A6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51"/>
              <p:cNvSpPr>
                <a:spLocks/>
              </p:cNvSpPr>
              <p:nvPr/>
            </p:nvSpPr>
            <p:spPr bwMode="auto">
              <a:xfrm>
                <a:off x="1599" y="1405"/>
                <a:ext cx="603" cy="302"/>
              </a:xfrm>
              <a:custGeom>
                <a:avLst/>
                <a:gdLst>
                  <a:gd name="T0" fmla="*/ 1207 w 2413"/>
                  <a:gd name="T1" fmla="*/ 0 h 1206"/>
                  <a:gd name="T2" fmla="*/ 0 w 2413"/>
                  <a:gd name="T3" fmla="*/ 1206 h 1206"/>
                  <a:gd name="T4" fmla="*/ 2413 w 2413"/>
                  <a:gd name="T5" fmla="*/ 1206 h 1206"/>
                  <a:gd name="T6" fmla="*/ 1207 w 2413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3" h="1206">
                    <a:moveTo>
                      <a:pt x="1207" y="0"/>
                    </a:moveTo>
                    <a:lnTo>
                      <a:pt x="0" y="1206"/>
                    </a:lnTo>
                    <a:lnTo>
                      <a:pt x="2413" y="1206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404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2"/>
              <p:cNvSpPr>
                <a:spLocks/>
              </p:cNvSpPr>
              <p:nvPr/>
            </p:nvSpPr>
            <p:spPr bwMode="auto">
              <a:xfrm>
                <a:off x="1596" y="1403"/>
                <a:ext cx="603" cy="301"/>
              </a:xfrm>
              <a:custGeom>
                <a:avLst/>
                <a:gdLst>
                  <a:gd name="T0" fmla="*/ 1206 w 2412"/>
                  <a:gd name="T1" fmla="*/ 0 h 1206"/>
                  <a:gd name="T2" fmla="*/ 0 w 2412"/>
                  <a:gd name="T3" fmla="*/ 1206 h 1206"/>
                  <a:gd name="T4" fmla="*/ 2412 w 2412"/>
                  <a:gd name="T5" fmla="*/ 1206 h 1206"/>
                  <a:gd name="T6" fmla="*/ 1206 w 2412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2" h="1206">
                    <a:moveTo>
                      <a:pt x="1206" y="0"/>
                    </a:moveTo>
                    <a:lnTo>
                      <a:pt x="0" y="1206"/>
                    </a:lnTo>
                    <a:lnTo>
                      <a:pt x="2412" y="120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6B7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1854" y="2242"/>
              <a:ext cx="753" cy="379"/>
              <a:chOff x="688" y="1248"/>
              <a:chExt cx="911" cy="459"/>
            </a:xfrm>
          </p:grpSpPr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688" y="1248"/>
                <a:ext cx="906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694" y="1253"/>
                <a:ext cx="905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691" y="1250"/>
                <a:ext cx="905" cy="454"/>
              </a:xfrm>
              <a:custGeom>
                <a:avLst/>
                <a:gdLst>
                  <a:gd name="T0" fmla="*/ 1810 w 3621"/>
                  <a:gd name="T1" fmla="*/ 0 h 1815"/>
                  <a:gd name="T2" fmla="*/ 0 w 3621"/>
                  <a:gd name="T3" fmla="*/ 1815 h 1815"/>
                  <a:gd name="T4" fmla="*/ 3621 w 3621"/>
                  <a:gd name="T5" fmla="*/ 1815 h 1815"/>
                  <a:gd name="T6" fmla="*/ 1810 w 3621"/>
                  <a:gd name="T7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5">
                    <a:moveTo>
                      <a:pt x="1810" y="0"/>
                    </a:moveTo>
                    <a:lnTo>
                      <a:pt x="0" y="1815"/>
                    </a:lnTo>
                    <a:lnTo>
                      <a:pt x="3621" y="18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852" y="2367"/>
              <a:ext cx="505" cy="254"/>
              <a:chOff x="686" y="1400"/>
              <a:chExt cx="610" cy="307"/>
            </a:xfrm>
          </p:grpSpPr>
          <p:sp>
            <p:nvSpPr>
              <p:cNvPr id="93" name="Freeform 58"/>
              <p:cNvSpPr>
                <a:spLocks/>
              </p:cNvSpPr>
              <p:nvPr/>
            </p:nvSpPr>
            <p:spPr bwMode="auto">
              <a:xfrm>
                <a:off x="686" y="1400"/>
                <a:ext cx="604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A6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59"/>
              <p:cNvSpPr>
                <a:spLocks/>
              </p:cNvSpPr>
              <p:nvPr/>
            </p:nvSpPr>
            <p:spPr bwMode="auto">
              <a:xfrm>
                <a:off x="691" y="1405"/>
                <a:ext cx="605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04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0"/>
              <p:cNvSpPr>
                <a:spLocks/>
              </p:cNvSpPr>
              <p:nvPr/>
            </p:nvSpPr>
            <p:spPr bwMode="auto">
              <a:xfrm>
                <a:off x="689" y="1403"/>
                <a:ext cx="604" cy="301"/>
              </a:xfrm>
              <a:custGeom>
                <a:avLst/>
                <a:gdLst>
                  <a:gd name="T0" fmla="*/ 1208 w 2417"/>
                  <a:gd name="T1" fmla="*/ 0 h 1206"/>
                  <a:gd name="T2" fmla="*/ 0 w 2417"/>
                  <a:gd name="T3" fmla="*/ 1206 h 1206"/>
                  <a:gd name="T4" fmla="*/ 2417 w 2417"/>
                  <a:gd name="T5" fmla="*/ 1206 h 1206"/>
                  <a:gd name="T6" fmla="*/ 1208 w 2417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7" h="1206">
                    <a:moveTo>
                      <a:pt x="1208" y="0"/>
                    </a:moveTo>
                    <a:lnTo>
                      <a:pt x="0" y="1206"/>
                    </a:lnTo>
                    <a:lnTo>
                      <a:pt x="2417" y="1206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rgbClr val="6B7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1979" y="2367"/>
              <a:ext cx="502" cy="254"/>
              <a:chOff x="839" y="1400"/>
              <a:chExt cx="607" cy="307"/>
            </a:xfrm>
          </p:grpSpPr>
          <p:sp>
            <p:nvSpPr>
              <p:cNvPr id="90" name="Freeform 62"/>
              <p:cNvSpPr>
                <a:spLocks/>
              </p:cNvSpPr>
              <p:nvPr/>
            </p:nvSpPr>
            <p:spPr bwMode="auto">
              <a:xfrm>
                <a:off x="839" y="1400"/>
                <a:ext cx="602" cy="302"/>
              </a:xfrm>
              <a:custGeom>
                <a:avLst/>
                <a:gdLst>
                  <a:gd name="T0" fmla="*/ 1203 w 2408"/>
                  <a:gd name="T1" fmla="*/ 0 h 1206"/>
                  <a:gd name="T2" fmla="*/ 0 w 2408"/>
                  <a:gd name="T3" fmla="*/ 1206 h 1206"/>
                  <a:gd name="T4" fmla="*/ 2408 w 2408"/>
                  <a:gd name="T5" fmla="*/ 1206 h 1206"/>
                  <a:gd name="T6" fmla="*/ 1203 w 240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8" h="1206">
                    <a:moveTo>
                      <a:pt x="1203" y="0"/>
                    </a:moveTo>
                    <a:lnTo>
                      <a:pt x="0" y="1206"/>
                    </a:lnTo>
                    <a:lnTo>
                      <a:pt x="2408" y="120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9CA1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63"/>
              <p:cNvSpPr>
                <a:spLocks/>
              </p:cNvSpPr>
              <p:nvPr/>
            </p:nvSpPr>
            <p:spPr bwMode="auto">
              <a:xfrm>
                <a:off x="844" y="1405"/>
                <a:ext cx="602" cy="302"/>
              </a:xfrm>
              <a:custGeom>
                <a:avLst/>
                <a:gdLst>
                  <a:gd name="T0" fmla="*/ 1203 w 2408"/>
                  <a:gd name="T1" fmla="*/ 0 h 1206"/>
                  <a:gd name="T2" fmla="*/ 0 w 2408"/>
                  <a:gd name="T3" fmla="*/ 1206 h 1206"/>
                  <a:gd name="T4" fmla="*/ 2408 w 2408"/>
                  <a:gd name="T5" fmla="*/ 1206 h 1206"/>
                  <a:gd name="T6" fmla="*/ 1203 w 240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8" h="1206">
                    <a:moveTo>
                      <a:pt x="1203" y="0"/>
                    </a:moveTo>
                    <a:lnTo>
                      <a:pt x="0" y="1206"/>
                    </a:lnTo>
                    <a:lnTo>
                      <a:pt x="2408" y="120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363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64"/>
              <p:cNvSpPr>
                <a:spLocks/>
              </p:cNvSpPr>
              <p:nvPr/>
            </p:nvSpPr>
            <p:spPr bwMode="auto">
              <a:xfrm>
                <a:off x="842" y="1403"/>
                <a:ext cx="602" cy="301"/>
              </a:xfrm>
              <a:custGeom>
                <a:avLst/>
                <a:gdLst>
                  <a:gd name="T0" fmla="*/ 1204 w 2409"/>
                  <a:gd name="T1" fmla="*/ 0 h 1206"/>
                  <a:gd name="T2" fmla="*/ 0 w 2409"/>
                  <a:gd name="T3" fmla="*/ 1206 h 1206"/>
                  <a:gd name="T4" fmla="*/ 2409 w 2409"/>
                  <a:gd name="T5" fmla="*/ 1206 h 1206"/>
                  <a:gd name="T6" fmla="*/ 1204 w 2409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9" h="1206">
                    <a:moveTo>
                      <a:pt x="1204" y="0"/>
                    </a:moveTo>
                    <a:lnTo>
                      <a:pt x="0" y="1206"/>
                    </a:lnTo>
                    <a:lnTo>
                      <a:pt x="2409" y="1206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rgbClr val="5B6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2477" y="2367"/>
              <a:ext cx="505" cy="254"/>
              <a:chOff x="1442" y="1400"/>
              <a:chExt cx="610" cy="307"/>
            </a:xfrm>
          </p:grpSpPr>
          <p:sp>
            <p:nvSpPr>
              <p:cNvPr id="87" name="Freeform 66"/>
              <p:cNvSpPr>
                <a:spLocks/>
              </p:cNvSpPr>
              <p:nvPr/>
            </p:nvSpPr>
            <p:spPr bwMode="auto">
              <a:xfrm>
                <a:off x="1442" y="1400"/>
                <a:ext cx="604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CA1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67"/>
              <p:cNvSpPr>
                <a:spLocks/>
              </p:cNvSpPr>
              <p:nvPr/>
            </p:nvSpPr>
            <p:spPr bwMode="auto">
              <a:xfrm>
                <a:off x="1447" y="1405"/>
                <a:ext cx="605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363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68"/>
              <p:cNvSpPr>
                <a:spLocks/>
              </p:cNvSpPr>
              <p:nvPr/>
            </p:nvSpPr>
            <p:spPr bwMode="auto">
              <a:xfrm>
                <a:off x="1445" y="1403"/>
                <a:ext cx="604" cy="301"/>
              </a:xfrm>
              <a:custGeom>
                <a:avLst/>
                <a:gdLst>
                  <a:gd name="T0" fmla="*/ 1208 w 2417"/>
                  <a:gd name="T1" fmla="*/ 0 h 1206"/>
                  <a:gd name="T2" fmla="*/ 0 w 2417"/>
                  <a:gd name="T3" fmla="*/ 1206 h 1206"/>
                  <a:gd name="T4" fmla="*/ 2417 w 2417"/>
                  <a:gd name="T5" fmla="*/ 1206 h 1206"/>
                  <a:gd name="T6" fmla="*/ 1208 w 2417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7" h="1206">
                    <a:moveTo>
                      <a:pt x="1208" y="0"/>
                    </a:moveTo>
                    <a:lnTo>
                      <a:pt x="0" y="1206"/>
                    </a:lnTo>
                    <a:lnTo>
                      <a:pt x="2417" y="1206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rgbClr val="5B6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696" y="1978"/>
              <a:ext cx="1562" cy="782"/>
            </a:xfrm>
            <a:custGeom>
              <a:avLst/>
              <a:gdLst>
                <a:gd name="T0" fmla="*/ 3779 w 7557"/>
                <a:gd name="T1" fmla="*/ 0 h 3785"/>
                <a:gd name="T2" fmla="*/ 0 w 7557"/>
                <a:gd name="T3" fmla="*/ 3785 h 3785"/>
                <a:gd name="T4" fmla="*/ 7557 w 7557"/>
                <a:gd name="T5" fmla="*/ 3785 h 3785"/>
                <a:gd name="T6" fmla="*/ 3779 w 7557"/>
                <a:gd name="T7" fmla="*/ 0 h 3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57" h="3785">
                  <a:moveTo>
                    <a:pt x="3779" y="0"/>
                  </a:moveTo>
                  <a:lnTo>
                    <a:pt x="0" y="3785"/>
                  </a:lnTo>
                  <a:lnTo>
                    <a:pt x="7557" y="3785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1703" y="2751"/>
              <a:ext cx="1552" cy="154"/>
              <a:chOff x="506" y="1864"/>
              <a:chExt cx="1876" cy="186"/>
            </a:xfrm>
          </p:grpSpPr>
          <p:sp>
            <p:nvSpPr>
              <p:cNvPr id="84" name="Rectangle 71"/>
              <p:cNvSpPr>
                <a:spLocks noChangeArrowheads="1"/>
              </p:cNvSpPr>
              <p:nvPr/>
            </p:nvSpPr>
            <p:spPr bwMode="auto">
              <a:xfrm>
                <a:off x="506" y="1864"/>
                <a:ext cx="1871" cy="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72"/>
              <p:cNvSpPr>
                <a:spLocks noChangeArrowheads="1"/>
              </p:cNvSpPr>
              <p:nvPr/>
            </p:nvSpPr>
            <p:spPr bwMode="auto">
              <a:xfrm>
                <a:off x="511" y="1869"/>
                <a:ext cx="1871" cy="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73"/>
              <p:cNvSpPr>
                <a:spLocks noChangeArrowheads="1"/>
              </p:cNvSpPr>
              <p:nvPr/>
            </p:nvSpPr>
            <p:spPr bwMode="auto">
              <a:xfrm>
                <a:off x="509" y="1866"/>
                <a:ext cx="1871" cy="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74"/>
            <p:cNvGrpSpPr>
              <a:grpSpLocks/>
            </p:cNvGrpSpPr>
            <p:nvPr/>
          </p:nvGrpSpPr>
          <p:grpSpPr bwMode="auto">
            <a:xfrm>
              <a:off x="1726" y="1990"/>
              <a:ext cx="1507" cy="758"/>
              <a:chOff x="533" y="944"/>
              <a:chExt cx="1823" cy="916"/>
            </a:xfrm>
          </p:grpSpPr>
          <p:sp>
            <p:nvSpPr>
              <p:cNvPr id="81" name="Freeform 75"/>
              <p:cNvSpPr>
                <a:spLocks/>
              </p:cNvSpPr>
              <p:nvPr/>
            </p:nvSpPr>
            <p:spPr bwMode="auto">
              <a:xfrm>
                <a:off x="533" y="944"/>
                <a:ext cx="1818" cy="911"/>
              </a:xfrm>
              <a:custGeom>
                <a:avLst/>
                <a:gdLst>
                  <a:gd name="T0" fmla="*/ 3634 w 7268"/>
                  <a:gd name="T1" fmla="*/ 0 h 3641"/>
                  <a:gd name="T2" fmla="*/ 0 w 7268"/>
                  <a:gd name="T3" fmla="*/ 3641 h 3641"/>
                  <a:gd name="T4" fmla="*/ 7268 w 7268"/>
                  <a:gd name="T5" fmla="*/ 3641 h 3641"/>
                  <a:gd name="T6" fmla="*/ 3634 w 7268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8" h="3641">
                    <a:moveTo>
                      <a:pt x="3634" y="0"/>
                    </a:moveTo>
                    <a:lnTo>
                      <a:pt x="0" y="3641"/>
                    </a:lnTo>
                    <a:lnTo>
                      <a:pt x="7268" y="3641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7B7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6"/>
              <p:cNvSpPr>
                <a:spLocks/>
              </p:cNvSpPr>
              <p:nvPr/>
            </p:nvSpPr>
            <p:spPr bwMode="auto">
              <a:xfrm>
                <a:off x="539" y="950"/>
                <a:ext cx="1817" cy="910"/>
              </a:xfrm>
              <a:custGeom>
                <a:avLst/>
                <a:gdLst>
                  <a:gd name="T0" fmla="*/ 3634 w 7268"/>
                  <a:gd name="T1" fmla="*/ 0 h 3641"/>
                  <a:gd name="T2" fmla="*/ 0 w 7268"/>
                  <a:gd name="T3" fmla="*/ 3641 h 3641"/>
                  <a:gd name="T4" fmla="*/ 7268 w 7268"/>
                  <a:gd name="T5" fmla="*/ 3641 h 3641"/>
                  <a:gd name="T6" fmla="*/ 3634 w 7268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8" h="3641">
                    <a:moveTo>
                      <a:pt x="3634" y="0"/>
                    </a:moveTo>
                    <a:lnTo>
                      <a:pt x="0" y="3641"/>
                    </a:lnTo>
                    <a:lnTo>
                      <a:pt x="7268" y="3641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1515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7"/>
              <p:cNvSpPr>
                <a:spLocks/>
              </p:cNvSpPr>
              <p:nvPr/>
            </p:nvSpPr>
            <p:spPr bwMode="auto">
              <a:xfrm>
                <a:off x="536" y="947"/>
                <a:ext cx="1817" cy="910"/>
              </a:xfrm>
              <a:custGeom>
                <a:avLst/>
                <a:gdLst>
                  <a:gd name="T0" fmla="*/ 3635 w 7269"/>
                  <a:gd name="T1" fmla="*/ 0 h 3641"/>
                  <a:gd name="T2" fmla="*/ 0 w 7269"/>
                  <a:gd name="T3" fmla="*/ 3641 h 3641"/>
                  <a:gd name="T4" fmla="*/ 7269 w 7269"/>
                  <a:gd name="T5" fmla="*/ 3641 h 3641"/>
                  <a:gd name="T6" fmla="*/ 3635 w 7269"/>
                  <a:gd name="T7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9" h="3641">
                    <a:moveTo>
                      <a:pt x="3635" y="0"/>
                    </a:moveTo>
                    <a:lnTo>
                      <a:pt x="0" y="3641"/>
                    </a:lnTo>
                    <a:lnTo>
                      <a:pt x="7269" y="364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2323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78"/>
            <p:cNvGrpSpPr>
              <a:grpSpLocks/>
            </p:cNvGrpSpPr>
            <p:nvPr/>
          </p:nvGrpSpPr>
          <p:grpSpPr bwMode="auto">
            <a:xfrm>
              <a:off x="1852" y="1990"/>
              <a:ext cx="1255" cy="631"/>
              <a:chOff x="686" y="944"/>
              <a:chExt cx="1517" cy="763"/>
            </a:xfrm>
          </p:grpSpPr>
          <p:sp>
            <p:nvSpPr>
              <p:cNvPr id="78" name="Freeform 79"/>
              <p:cNvSpPr>
                <a:spLocks/>
              </p:cNvSpPr>
              <p:nvPr/>
            </p:nvSpPr>
            <p:spPr bwMode="auto">
              <a:xfrm>
                <a:off x="686" y="944"/>
                <a:ext cx="1512" cy="758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80"/>
              <p:cNvSpPr>
                <a:spLocks/>
              </p:cNvSpPr>
              <p:nvPr/>
            </p:nvSpPr>
            <p:spPr bwMode="auto">
              <a:xfrm>
                <a:off x="691" y="950"/>
                <a:ext cx="1512" cy="757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1"/>
              <p:cNvSpPr>
                <a:spLocks/>
              </p:cNvSpPr>
              <p:nvPr/>
            </p:nvSpPr>
            <p:spPr bwMode="auto">
              <a:xfrm>
                <a:off x="689" y="947"/>
                <a:ext cx="1512" cy="757"/>
              </a:xfrm>
              <a:custGeom>
                <a:avLst/>
                <a:gdLst>
                  <a:gd name="T0" fmla="*/ 3024 w 6048"/>
                  <a:gd name="T1" fmla="*/ 0 h 3029"/>
                  <a:gd name="T2" fmla="*/ 0 w 6048"/>
                  <a:gd name="T3" fmla="*/ 3029 h 3029"/>
                  <a:gd name="T4" fmla="*/ 6048 w 6048"/>
                  <a:gd name="T5" fmla="*/ 3029 h 3029"/>
                  <a:gd name="T6" fmla="*/ 3024 w 6048"/>
                  <a:gd name="T7" fmla="*/ 0 h 3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48" h="3029">
                    <a:moveTo>
                      <a:pt x="3024" y="0"/>
                    </a:moveTo>
                    <a:lnTo>
                      <a:pt x="0" y="3029"/>
                    </a:lnTo>
                    <a:lnTo>
                      <a:pt x="6048" y="3029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82"/>
            <p:cNvGrpSpPr>
              <a:grpSpLocks/>
            </p:cNvGrpSpPr>
            <p:nvPr/>
          </p:nvGrpSpPr>
          <p:grpSpPr bwMode="auto">
            <a:xfrm>
              <a:off x="1978" y="1990"/>
              <a:ext cx="1004" cy="506"/>
              <a:chOff x="838" y="944"/>
              <a:chExt cx="1214" cy="611"/>
            </a:xfrm>
          </p:grpSpPr>
          <p:sp>
            <p:nvSpPr>
              <p:cNvPr id="75" name="Freeform 83"/>
              <p:cNvSpPr>
                <a:spLocks/>
              </p:cNvSpPr>
              <p:nvPr/>
            </p:nvSpPr>
            <p:spPr bwMode="auto">
              <a:xfrm>
                <a:off x="838" y="944"/>
                <a:ext cx="1208" cy="605"/>
              </a:xfrm>
              <a:custGeom>
                <a:avLst/>
                <a:gdLst>
                  <a:gd name="T0" fmla="*/ 2418 w 4836"/>
                  <a:gd name="T1" fmla="*/ 0 h 2419"/>
                  <a:gd name="T2" fmla="*/ 0 w 4836"/>
                  <a:gd name="T3" fmla="*/ 2419 h 2419"/>
                  <a:gd name="T4" fmla="*/ 4836 w 4836"/>
                  <a:gd name="T5" fmla="*/ 2419 h 2419"/>
                  <a:gd name="T6" fmla="*/ 2418 w 4836"/>
                  <a:gd name="T7" fmla="*/ 0 h 2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6" h="2419">
                    <a:moveTo>
                      <a:pt x="2418" y="0"/>
                    </a:moveTo>
                    <a:lnTo>
                      <a:pt x="0" y="2419"/>
                    </a:lnTo>
                    <a:lnTo>
                      <a:pt x="4836" y="2419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84"/>
              <p:cNvSpPr>
                <a:spLocks/>
              </p:cNvSpPr>
              <p:nvPr/>
            </p:nvSpPr>
            <p:spPr bwMode="auto">
              <a:xfrm>
                <a:off x="843" y="950"/>
                <a:ext cx="1209" cy="605"/>
              </a:xfrm>
              <a:custGeom>
                <a:avLst/>
                <a:gdLst>
                  <a:gd name="T0" fmla="*/ 2418 w 4836"/>
                  <a:gd name="T1" fmla="*/ 0 h 2419"/>
                  <a:gd name="T2" fmla="*/ 0 w 4836"/>
                  <a:gd name="T3" fmla="*/ 2419 h 2419"/>
                  <a:gd name="T4" fmla="*/ 4836 w 4836"/>
                  <a:gd name="T5" fmla="*/ 2419 h 2419"/>
                  <a:gd name="T6" fmla="*/ 2418 w 4836"/>
                  <a:gd name="T7" fmla="*/ 0 h 2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6" h="2419">
                    <a:moveTo>
                      <a:pt x="2418" y="0"/>
                    </a:moveTo>
                    <a:lnTo>
                      <a:pt x="0" y="2419"/>
                    </a:lnTo>
                    <a:lnTo>
                      <a:pt x="4836" y="2419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85"/>
              <p:cNvSpPr>
                <a:spLocks/>
              </p:cNvSpPr>
              <p:nvPr/>
            </p:nvSpPr>
            <p:spPr bwMode="auto">
              <a:xfrm>
                <a:off x="840" y="947"/>
                <a:ext cx="1209" cy="605"/>
              </a:xfrm>
              <a:custGeom>
                <a:avLst/>
                <a:gdLst>
                  <a:gd name="T0" fmla="*/ 2418 w 4835"/>
                  <a:gd name="T1" fmla="*/ 0 h 2420"/>
                  <a:gd name="T2" fmla="*/ 0 w 4835"/>
                  <a:gd name="T3" fmla="*/ 2420 h 2420"/>
                  <a:gd name="T4" fmla="*/ 4835 w 4835"/>
                  <a:gd name="T5" fmla="*/ 2420 h 2420"/>
                  <a:gd name="T6" fmla="*/ 2418 w 4835"/>
                  <a:gd name="T7" fmla="*/ 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5" h="2420">
                    <a:moveTo>
                      <a:pt x="2418" y="0"/>
                    </a:moveTo>
                    <a:lnTo>
                      <a:pt x="0" y="2420"/>
                    </a:lnTo>
                    <a:lnTo>
                      <a:pt x="4835" y="2420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86"/>
            <p:cNvGrpSpPr>
              <a:grpSpLocks/>
            </p:cNvGrpSpPr>
            <p:nvPr/>
          </p:nvGrpSpPr>
          <p:grpSpPr bwMode="auto">
            <a:xfrm>
              <a:off x="2227" y="2116"/>
              <a:ext cx="755" cy="380"/>
              <a:chOff x="1139" y="1096"/>
              <a:chExt cx="913" cy="459"/>
            </a:xfrm>
          </p:grpSpPr>
          <p:sp>
            <p:nvSpPr>
              <p:cNvPr id="72" name="Freeform 87"/>
              <p:cNvSpPr>
                <a:spLocks/>
              </p:cNvSpPr>
              <p:nvPr/>
            </p:nvSpPr>
            <p:spPr bwMode="auto">
              <a:xfrm>
                <a:off x="1139" y="1096"/>
                <a:ext cx="907" cy="453"/>
              </a:xfrm>
              <a:custGeom>
                <a:avLst/>
                <a:gdLst>
                  <a:gd name="T0" fmla="*/ 1816 w 3631"/>
                  <a:gd name="T1" fmla="*/ 0 h 1812"/>
                  <a:gd name="T2" fmla="*/ 0 w 3631"/>
                  <a:gd name="T3" fmla="*/ 1812 h 1812"/>
                  <a:gd name="T4" fmla="*/ 3631 w 3631"/>
                  <a:gd name="T5" fmla="*/ 1812 h 1812"/>
                  <a:gd name="T6" fmla="*/ 1816 w 3631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1" h="1812">
                    <a:moveTo>
                      <a:pt x="1816" y="0"/>
                    </a:moveTo>
                    <a:lnTo>
                      <a:pt x="0" y="1812"/>
                    </a:lnTo>
                    <a:lnTo>
                      <a:pt x="3631" y="1812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144" y="1101"/>
                <a:ext cx="908" cy="454"/>
              </a:xfrm>
              <a:custGeom>
                <a:avLst/>
                <a:gdLst>
                  <a:gd name="T0" fmla="*/ 1816 w 3631"/>
                  <a:gd name="T1" fmla="*/ 0 h 1812"/>
                  <a:gd name="T2" fmla="*/ 0 w 3631"/>
                  <a:gd name="T3" fmla="*/ 1812 h 1812"/>
                  <a:gd name="T4" fmla="*/ 3631 w 3631"/>
                  <a:gd name="T5" fmla="*/ 1812 h 1812"/>
                  <a:gd name="T6" fmla="*/ 1816 w 3631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1" h="1812">
                    <a:moveTo>
                      <a:pt x="1816" y="0"/>
                    </a:moveTo>
                    <a:lnTo>
                      <a:pt x="0" y="1812"/>
                    </a:lnTo>
                    <a:lnTo>
                      <a:pt x="3631" y="1812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>
                <a:off x="1141" y="1099"/>
                <a:ext cx="908" cy="453"/>
              </a:xfrm>
              <a:custGeom>
                <a:avLst/>
                <a:gdLst>
                  <a:gd name="T0" fmla="*/ 1815 w 3630"/>
                  <a:gd name="T1" fmla="*/ 0 h 1813"/>
                  <a:gd name="T2" fmla="*/ 0 w 3630"/>
                  <a:gd name="T3" fmla="*/ 1813 h 1813"/>
                  <a:gd name="T4" fmla="*/ 3630 w 3630"/>
                  <a:gd name="T5" fmla="*/ 1813 h 1813"/>
                  <a:gd name="T6" fmla="*/ 1815 w 3630"/>
                  <a:gd name="T7" fmla="*/ 0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0" h="1813">
                    <a:moveTo>
                      <a:pt x="1815" y="0"/>
                    </a:moveTo>
                    <a:lnTo>
                      <a:pt x="0" y="1813"/>
                    </a:lnTo>
                    <a:lnTo>
                      <a:pt x="3630" y="1813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90"/>
            <p:cNvGrpSpPr>
              <a:grpSpLocks/>
            </p:cNvGrpSpPr>
            <p:nvPr/>
          </p:nvGrpSpPr>
          <p:grpSpPr bwMode="auto">
            <a:xfrm>
              <a:off x="1978" y="2116"/>
              <a:ext cx="754" cy="380"/>
              <a:chOff x="838" y="1096"/>
              <a:chExt cx="912" cy="459"/>
            </a:xfrm>
          </p:grpSpPr>
          <p:sp>
            <p:nvSpPr>
              <p:cNvPr id="69" name="Freeform 91"/>
              <p:cNvSpPr>
                <a:spLocks/>
              </p:cNvSpPr>
              <p:nvPr/>
            </p:nvSpPr>
            <p:spPr bwMode="auto">
              <a:xfrm>
                <a:off x="838" y="1096"/>
                <a:ext cx="907" cy="453"/>
              </a:xfrm>
              <a:custGeom>
                <a:avLst/>
                <a:gdLst>
                  <a:gd name="T0" fmla="*/ 1814 w 3628"/>
                  <a:gd name="T1" fmla="*/ 0 h 1812"/>
                  <a:gd name="T2" fmla="*/ 0 w 3628"/>
                  <a:gd name="T3" fmla="*/ 1812 h 1812"/>
                  <a:gd name="T4" fmla="*/ 3628 w 3628"/>
                  <a:gd name="T5" fmla="*/ 1812 h 1812"/>
                  <a:gd name="T6" fmla="*/ 1814 w 3628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2">
                    <a:moveTo>
                      <a:pt x="1814" y="0"/>
                    </a:moveTo>
                    <a:lnTo>
                      <a:pt x="0" y="1812"/>
                    </a:lnTo>
                    <a:lnTo>
                      <a:pt x="3628" y="1812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92"/>
              <p:cNvSpPr>
                <a:spLocks/>
              </p:cNvSpPr>
              <p:nvPr/>
            </p:nvSpPr>
            <p:spPr bwMode="auto">
              <a:xfrm>
                <a:off x="843" y="1101"/>
                <a:ext cx="907" cy="454"/>
              </a:xfrm>
              <a:custGeom>
                <a:avLst/>
                <a:gdLst>
                  <a:gd name="T0" fmla="*/ 1814 w 3628"/>
                  <a:gd name="T1" fmla="*/ 0 h 1812"/>
                  <a:gd name="T2" fmla="*/ 0 w 3628"/>
                  <a:gd name="T3" fmla="*/ 1812 h 1812"/>
                  <a:gd name="T4" fmla="*/ 3628 w 3628"/>
                  <a:gd name="T5" fmla="*/ 1812 h 1812"/>
                  <a:gd name="T6" fmla="*/ 1814 w 3628"/>
                  <a:gd name="T7" fmla="*/ 0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2">
                    <a:moveTo>
                      <a:pt x="1814" y="0"/>
                    </a:moveTo>
                    <a:lnTo>
                      <a:pt x="0" y="1812"/>
                    </a:lnTo>
                    <a:lnTo>
                      <a:pt x="3628" y="1812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93"/>
              <p:cNvSpPr>
                <a:spLocks/>
              </p:cNvSpPr>
              <p:nvPr/>
            </p:nvSpPr>
            <p:spPr bwMode="auto">
              <a:xfrm>
                <a:off x="840" y="1099"/>
                <a:ext cx="907" cy="453"/>
              </a:xfrm>
              <a:custGeom>
                <a:avLst/>
                <a:gdLst>
                  <a:gd name="T0" fmla="*/ 1814 w 3628"/>
                  <a:gd name="T1" fmla="*/ 0 h 1813"/>
                  <a:gd name="T2" fmla="*/ 0 w 3628"/>
                  <a:gd name="T3" fmla="*/ 1813 h 1813"/>
                  <a:gd name="T4" fmla="*/ 3628 w 3628"/>
                  <a:gd name="T5" fmla="*/ 1813 h 1813"/>
                  <a:gd name="T6" fmla="*/ 1814 w 3628"/>
                  <a:gd name="T7" fmla="*/ 0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8" h="1813">
                    <a:moveTo>
                      <a:pt x="1814" y="0"/>
                    </a:moveTo>
                    <a:lnTo>
                      <a:pt x="0" y="1813"/>
                    </a:lnTo>
                    <a:lnTo>
                      <a:pt x="3628" y="1813"/>
                    </a:ln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94"/>
            <p:cNvGrpSpPr>
              <a:grpSpLocks/>
            </p:cNvGrpSpPr>
            <p:nvPr/>
          </p:nvGrpSpPr>
          <p:grpSpPr bwMode="auto">
            <a:xfrm>
              <a:off x="2352" y="2178"/>
              <a:ext cx="630" cy="318"/>
              <a:chOff x="1290" y="1171"/>
              <a:chExt cx="762" cy="384"/>
            </a:xfrm>
          </p:grpSpPr>
          <p:sp>
            <p:nvSpPr>
              <p:cNvPr id="66" name="Freeform 95"/>
              <p:cNvSpPr>
                <a:spLocks/>
              </p:cNvSpPr>
              <p:nvPr/>
            </p:nvSpPr>
            <p:spPr bwMode="auto">
              <a:xfrm>
                <a:off x="1290" y="1171"/>
                <a:ext cx="756" cy="378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96"/>
              <p:cNvSpPr>
                <a:spLocks/>
              </p:cNvSpPr>
              <p:nvPr/>
            </p:nvSpPr>
            <p:spPr bwMode="auto">
              <a:xfrm>
                <a:off x="1296" y="1176"/>
                <a:ext cx="756" cy="379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97"/>
              <p:cNvSpPr>
                <a:spLocks/>
              </p:cNvSpPr>
              <p:nvPr/>
            </p:nvSpPr>
            <p:spPr bwMode="auto">
              <a:xfrm>
                <a:off x="1293" y="1174"/>
                <a:ext cx="756" cy="378"/>
              </a:xfrm>
              <a:custGeom>
                <a:avLst/>
                <a:gdLst>
                  <a:gd name="T0" fmla="*/ 1512 w 3024"/>
                  <a:gd name="T1" fmla="*/ 0 h 1513"/>
                  <a:gd name="T2" fmla="*/ 0 w 3024"/>
                  <a:gd name="T3" fmla="*/ 1513 h 1513"/>
                  <a:gd name="T4" fmla="*/ 3024 w 3024"/>
                  <a:gd name="T5" fmla="*/ 1513 h 1513"/>
                  <a:gd name="T6" fmla="*/ 1512 w 3024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4" h="1513">
                    <a:moveTo>
                      <a:pt x="1512" y="0"/>
                    </a:moveTo>
                    <a:lnTo>
                      <a:pt x="0" y="1513"/>
                    </a:lnTo>
                    <a:lnTo>
                      <a:pt x="3024" y="1513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98"/>
            <p:cNvGrpSpPr>
              <a:grpSpLocks/>
            </p:cNvGrpSpPr>
            <p:nvPr/>
          </p:nvGrpSpPr>
          <p:grpSpPr bwMode="auto">
            <a:xfrm>
              <a:off x="1979" y="2178"/>
              <a:ext cx="628" cy="318"/>
              <a:chOff x="839" y="1171"/>
              <a:chExt cx="760" cy="384"/>
            </a:xfrm>
          </p:grpSpPr>
          <p:sp>
            <p:nvSpPr>
              <p:cNvPr id="63" name="Freeform 99"/>
              <p:cNvSpPr>
                <a:spLocks/>
              </p:cNvSpPr>
              <p:nvPr/>
            </p:nvSpPr>
            <p:spPr bwMode="auto">
              <a:xfrm>
                <a:off x="839" y="1171"/>
                <a:ext cx="755" cy="378"/>
              </a:xfrm>
              <a:custGeom>
                <a:avLst/>
                <a:gdLst>
                  <a:gd name="T0" fmla="*/ 1511 w 3022"/>
                  <a:gd name="T1" fmla="*/ 0 h 1513"/>
                  <a:gd name="T2" fmla="*/ 0 w 3022"/>
                  <a:gd name="T3" fmla="*/ 1513 h 1513"/>
                  <a:gd name="T4" fmla="*/ 3022 w 3022"/>
                  <a:gd name="T5" fmla="*/ 1513 h 1513"/>
                  <a:gd name="T6" fmla="*/ 1511 w 3022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2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2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00"/>
              <p:cNvSpPr>
                <a:spLocks/>
              </p:cNvSpPr>
              <p:nvPr/>
            </p:nvSpPr>
            <p:spPr bwMode="auto">
              <a:xfrm>
                <a:off x="844" y="1176"/>
                <a:ext cx="755" cy="379"/>
              </a:xfrm>
              <a:custGeom>
                <a:avLst/>
                <a:gdLst>
                  <a:gd name="T0" fmla="*/ 1511 w 3022"/>
                  <a:gd name="T1" fmla="*/ 0 h 1513"/>
                  <a:gd name="T2" fmla="*/ 0 w 3022"/>
                  <a:gd name="T3" fmla="*/ 1513 h 1513"/>
                  <a:gd name="T4" fmla="*/ 3022 w 3022"/>
                  <a:gd name="T5" fmla="*/ 1513 h 1513"/>
                  <a:gd name="T6" fmla="*/ 1511 w 3022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2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2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01"/>
              <p:cNvSpPr>
                <a:spLocks/>
              </p:cNvSpPr>
              <p:nvPr/>
            </p:nvSpPr>
            <p:spPr bwMode="auto">
              <a:xfrm>
                <a:off x="841" y="1174"/>
                <a:ext cx="756" cy="378"/>
              </a:xfrm>
              <a:custGeom>
                <a:avLst/>
                <a:gdLst>
                  <a:gd name="T0" fmla="*/ 1511 w 3021"/>
                  <a:gd name="T1" fmla="*/ 0 h 1513"/>
                  <a:gd name="T2" fmla="*/ 0 w 3021"/>
                  <a:gd name="T3" fmla="*/ 1513 h 1513"/>
                  <a:gd name="T4" fmla="*/ 3021 w 3021"/>
                  <a:gd name="T5" fmla="*/ 1513 h 1513"/>
                  <a:gd name="T6" fmla="*/ 1511 w 3021"/>
                  <a:gd name="T7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1" h="1513">
                    <a:moveTo>
                      <a:pt x="1511" y="0"/>
                    </a:moveTo>
                    <a:lnTo>
                      <a:pt x="0" y="1513"/>
                    </a:lnTo>
                    <a:lnTo>
                      <a:pt x="3021" y="1513"/>
                    </a:lnTo>
                    <a:lnTo>
                      <a:pt x="151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102"/>
            <p:cNvGrpSpPr>
              <a:grpSpLocks/>
            </p:cNvGrpSpPr>
            <p:nvPr/>
          </p:nvGrpSpPr>
          <p:grpSpPr bwMode="auto">
            <a:xfrm>
              <a:off x="1714" y="2752"/>
              <a:ext cx="1528" cy="146"/>
              <a:chOff x="533" y="1872"/>
              <a:chExt cx="1828" cy="170"/>
            </a:xfrm>
          </p:grpSpPr>
          <p:sp>
            <p:nvSpPr>
              <p:cNvPr id="60" name="Rectangle 103"/>
              <p:cNvSpPr>
                <a:spLocks noChangeArrowheads="1"/>
              </p:cNvSpPr>
              <p:nvPr/>
            </p:nvSpPr>
            <p:spPr bwMode="auto">
              <a:xfrm>
                <a:off x="533" y="1872"/>
                <a:ext cx="1823" cy="164"/>
              </a:xfrm>
              <a:prstGeom prst="rect">
                <a:avLst/>
              </a:prstGeom>
              <a:solidFill>
                <a:srgbClr val="666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104"/>
              <p:cNvSpPr>
                <a:spLocks noChangeArrowheads="1"/>
              </p:cNvSpPr>
              <p:nvPr/>
            </p:nvSpPr>
            <p:spPr bwMode="auto">
              <a:xfrm>
                <a:off x="538" y="1877"/>
                <a:ext cx="1823" cy="165"/>
              </a:xfrm>
              <a:prstGeom prst="rect">
                <a:avLst/>
              </a:prstGeom>
              <a:solidFill>
                <a:srgbClr val="000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105"/>
              <p:cNvSpPr>
                <a:spLocks noChangeArrowheads="1"/>
              </p:cNvSpPr>
              <p:nvPr/>
            </p:nvSpPr>
            <p:spPr bwMode="auto">
              <a:xfrm>
                <a:off x="536" y="1875"/>
                <a:ext cx="1822" cy="16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106"/>
            <p:cNvGrpSpPr>
              <a:grpSpLocks/>
            </p:cNvGrpSpPr>
            <p:nvPr/>
          </p:nvGrpSpPr>
          <p:grpSpPr bwMode="auto">
            <a:xfrm>
              <a:off x="2353" y="2242"/>
              <a:ext cx="753" cy="379"/>
              <a:chOff x="1291" y="1248"/>
              <a:chExt cx="911" cy="459"/>
            </a:xfrm>
          </p:grpSpPr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291" y="1248"/>
                <a:ext cx="906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297" y="1253"/>
                <a:ext cx="905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9"/>
              <p:cNvSpPr>
                <a:spLocks/>
              </p:cNvSpPr>
              <p:nvPr/>
            </p:nvSpPr>
            <p:spPr bwMode="auto">
              <a:xfrm>
                <a:off x="1294" y="1250"/>
                <a:ext cx="905" cy="454"/>
              </a:xfrm>
              <a:custGeom>
                <a:avLst/>
                <a:gdLst>
                  <a:gd name="T0" fmla="*/ 1810 w 3621"/>
                  <a:gd name="T1" fmla="*/ 0 h 1815"/>
                  <a:gd name="T2" fmla="*/ 0 w 3621"/>
                  <a:gd name="T3" fmla="*/ 1815 h 1815"/>
                  <a:gd name="T4" fmla="*/ 3621 w 3621"/>
                  <a:gd name="T5" fmla="*/ 1815 h 1815"/>
                  <a:gd name="T6" fmla="*/ 1810 w 3621"/>
                  <a:gd name="T7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5">
                    <a:moveTo>
                      <a:pt x="1810" y="0"/>
                    </a:moveTo>
                    <a:lnTo>
                      <a:pt x="0" y="1815"/>
                    </a:lnTo>
                    <a:lnTo>
                      <a:pt x="3621" y="18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110"/>
            <p:cNvGrpSpPr>
              <a:grpSpLocks/>
            </p:cNvGrpSpPr>
            <p:nvPr/>
          </p:nvGrpSpPr>
          <p:grpSpPr bwMode="auto">
            <a:xfrm>
              <a:off x="2603" y="2367"/>
              <a:ext cx="503" cy="254"/>
              <a:chOff x="1594" y="1400"/>
              <a:chExt cx="608" cy="307"/>
            </a:xfrm>
          </p:grpSpPr>
          <p:sp>
            <p:nvSpPr>
              <p:cNvPr id="54" name="Freeform 111"/>
              <p:cNvSpPr>
                <a:spLocks/>
              </p:cNvSpPr>
              <p:nvPr/>
            </p:nvSpPr>
            <p:spPr bwMode="auto">
              <a:xfrm>
                <a:off x="1594" y="1400"/>
                <a:ext cx="603" cy="302"/>
              </a:xfrm>
              <a:custGeom>
                <a:avLst/>
                <a:gdLst>
                  <a:gd name="T0" fmla="*/ 1207 w 2413"/>
                  <a:gd name="T1" fmla="*/ 0 h 1206"/>
                  <a:gd name="T2" fmla="*/ 0 w 2413"/>
                  <a:gd name="T3" fmla="*/ 1206 h 1206"/>
                  <a:gd name="T4" fmla="*/ 2413 w 2413"/>
                  <a:gd name="T5" fmla="*/ 1206 h 1206"/>
                  <a:gd name="T6" fmla="*/ 1207 w 2413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3" h="1206">
                    <a:moveTo>
                      <a:pt x="1207" y="0"/>
                    </a:moveTo>
                    <a:lnTo>
                      <a:pt x="0" y="1206"/>
                    </a:lnTo>
                    <a:lnTo>
                      <a:pt x="2413" y="1206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A6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12"/>
              <p:cNvSpPr>
                <a:spLocks/>
              </p:cNvSpPr>
              <p:nvPr/>
            </p:nvSpPr>
            <p:spPr bwMode="auto">
              <a:xfrm>
                <a:off x="1599" y="1405"/>
                <a:ext cx="603" cy="302"/>
              </a:xfrm>
              <a:custGeom>
                <a:avLst/>
                <a:gdLst>
                  <a:gd name="T0" fmla="*/ 1207 w 2413"/>
                  <a:gd name="T1" fmla="*/ 0 h 1206"/>
                  <a:gd name="T2" fmla="*/ 0 w 2413"/>
                  <a:gd name="T3" fmla="*/ 1206 h 1206"/>
                  <a:gd name="T4" fmla="*/ 2413 w 2413"/>
                  <a:gd name="T5" fmla="*/ 1206 h 1206"/>
                  <a:gd name="T6" fmla="*/ 1207 w 2413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3" h="1206">
                    <a:moveTo>
                      <a:pt x="1207" y="0"/>
                    </a:moveTo>
                    <a:lnTo>
                      <a:pt x="0" y="1206"/>
                    </a:lnTo>
                    <a:lnTo>
                      <a:pt x="2413" y="1206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404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13"/>
              <p:cNvSpPr>
                <a:spLocks/>
              </p:cNvSpPr>
              <p:nvPr/>
            </p:nvSpPr>
            <p:spPr bwMode="auto">
              <a:xfrm>
                <a:off x="1596" y="1403"/>
                <a:ext cx="603" cy="301"/>
              </a:xfrm>
              <a:custGeom>
                <a:avLst/>
                <a:gdLst>
                  <a:gd name="T0" fmla="*/ 1206 w 2412"/>
                  <a:gd name="T1" fmla="*/ 0 h 1206"/>
                  <a:gd name="T2" fmla="*/ 0 w 2412"/>
                  <a:gd name="T3" fmla="*/ 1206 h 1206"/>
                  <a:gd name="T4" fmla="*/ 2412 w 2412"/>
                  <a:gd name="T5" fmla="*/ 1206 h 1206"/>
                  <a:gd name="T6" fmla="*/ 1206 w 2412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2" h="1206">
                    <a:moveTo>
                      <a:pt x="1206" y="0"/>
                    </a:moveTo>
                    <a:lnTo>
                      <a:pt x="0" y="1206"/>
                    </a:lnTo>
                    <a:lnTo>
                      <a:pt x="2412" y="120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6B7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114"/>
            <p:cNvGrpSpPr>
              <a:grpSpLocks/>
            </p:cNvGrpSpPr>
            <p:nvPr/>
          </p:nvGrpSpPr>
          <p:grpSpPr bwMode="auto">
            <a:xfrm>
              <a:off x="1854" y="2242"/>
              <a:ext cx="753" cy="379"/>
              <a:chOff x="688" y="1248"/>
              <a:chExt cx="911" cy="459"/>
            </a:xfrm>
          </p:grpSpPr>
          <p:sp>
            <p:nvSpPr>
              <p:cNvPr id="51" name="Freeform 115"/>
              <p:cNvSpPr>
                <a:spLocks/>
              </p:cNvSpPr>
              <p:nvPr/>
            </p:nvSpPr>
            <p:spPr bwMode="auto">
              <a:xfrm>
                <a:off x="688" y="1248"/>
                <a:ext cx="906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BAB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6"/>
              <p:cNvSpPr>
                <a:spLocks/>
              </p:cNvSpPr>
              <p:nvPr/>
            </p:nvSpPr>
            <p:spPr bwMode="auto">
              <a:xfrm>
                <a:off x="694" y="1253"/>
                <a:ext cx="905" cy="454"/>
              </a:xfrm>
              <a:custGeom>
                <a:avLst/>
                <a:gdLst>
                  <a:gd name="T0" fmla="*/ 1810 w 3621"/>
                  <a:gd name="T1" fmla="*/ 0 h 1816"/>
                  <a:gd name="T2" fmla="*/ 0 w 3621"/>
                  <a:gd name="T3" fmla="*/ 1816 h 1816"/>
                  <a:gd name="T4" fmla="*/ 3621 w 3621"/>
                  <a:gd name="T5" fmla="*/ 1816 h 1816"/>
                  <a:gd name="T6" fmla="*/ 1810 w 3621"/>
                  <a:gd name="T7" fmla="*/ 0 h 1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6">
                    <a:moveTo>
                      <a:pt x="1810" y="0"/>
                    </a:moveTo>
                    <a:lnTo>
                      <a:pt x="0" y="1816"/>
                    </a:lnTo>
                    <a:lnTo>
                      <a:pt x="3621" y="1816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545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7"/>
              <p:cNvSpPr>
                <a:spLocks/>
              </p:cNvSpPr>
              <p:nvPr/>
            </p:nvSpPr>
            <p:spPr bwMode="auto">
              <a:xfrm>
                <a:off x="691" y="1250"/>
                <a:ext cx="905" cy="454"/>
              </a:xfrm>
              <a:custGeom>
                <a:avLst/>
                <a:gdLst>
                  <a:gd name="T0" fmla="*/ 1810 w 3621"/>
                  <a:gd name="T1" fmla="*/ 0 h 1815"/>
                  <a:gd name="T2" fmla="*/ 0 w 3621"/>
                  <a:gd name="T3" fmla="*/ 1815 h 1815"/>
                  <a:gd name="T4" fmla="*/ 3621 w 3621"/>
                  <a:gd name="T5" fmla="*/ 1815 h 1815"/>
                  <a:gd name="T6" fmla="*/ 1810 w 3621"/>
                  <a:gd name="T7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1" h="1815">
                    <a:moveTo>
                      <a:pt x="1810" y="0"/>
                    </a:moveTo>
                    <a:lnTo>
                      <a:pt x="0" y="1815"/>
                    </a:lnTo>
                    <a:lnTo>
                      <a:pt x="3621" y="18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C91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" name="Group 118"/>
            <p:cNvGrpSpPr>
              <a:grpSpLocks/>
            </p:cNvGrpSpPr>
            <p:nvPr/>
          </p:nvGrpSpPr>
          <p:grpSpPr bwMode="auto">
            <a:xfrm>
              <a:off x="1852" y="2367"/>
              <a:ext cx="505" cy="254"/>
              <a:chOff x="686" y="1400"/>
              <a:chExt cx="610" cy="307"/>
            </a:xfrm>
          </p:grpSpPr>
          <p:sp>
            <p:nvSpPr>
              <p:cNvPr id="48" name="Freeform 119"/>
              <p:cNvSpPr>
                <a:spLocks/>
              </p:cNvSpPr>
              <p:nvPr/>
            </p:nvSpPr>
            <p:spPr bwMode="auto">
              <a:xfrm>
                <a:off x="686" y="1400"/>
                <a:ext cx="604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A6AA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20"/>
              <p:cNvSpPr>
                <a:spLocks/>
              </p:cNvSpPr>
              <p:nvPr/>
            </p:nvSpPr>
            <p:spPr bwMode="auto">
              <a:xfrm>
                <a:off x="691" y="1405"/>
                <a:ext cx="605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404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21"/>
              <p:cNvSpPr>
                <a:spLocks/>
              </p:cNvSpPr>
              <p:nvPr/>
            </p:nvSpPr>
            <p:spPr bwMode="auto">
              <a:xfrm>
                <a:off x="689" y="1403"/>
                <a:ext cx="604" cy="301"/>
              </a:xfrm>
              <a:custGeom>
                <a:avLst/>
                <a:gdLst>
                  <a:gd name="T0" fmla="*/ 1208 w 2417"/>
                  <a:gd name="T1" fmla="*/ 0 h 1206"/>
                  <a:gd name="T2" fmla="*/ 0 w 2417"/>
                  <a:gd name="T3" fmla="*/ 1206 h 1206"/>
                  <a:gd name="T4" fmla="*/ 2417 w 2417"/>
                  <a:gd name="T5" fmla="*/ 1206 h 1206"/>
                  <a:gd name="T6" fmla="*/ 1208 w 2417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7" h="1206">
                    <a:moveTo>
                      <a:pt x="1208" y="0"/>
                    </a:moveTo>
                    <a:lnTo>
                      <a:pt x="0" y="1206"/>
                    </a:lnTo>
                    <a:lnTo>
                      <a:pt x="2417" y="1206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rgbClr val="6B7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22"/>
            <p:cNvGrpSpPr>
              <a:grpSpLocks/>
            </p:cNvGrpSpPr>
            <p:nvPr/>
          </p:nvGrpSpPr>
          <p:grpSpPr bwMode="auto">
            <a:xfrm>
              <a:off x="1979" y="2367"/>
              <a:ext cx="502" cy="254"/>
              <a:chOff x="839" y="1400"/>
              <a:chExt cx="607" cy="307"/>
            </a:xfrm>
          </p:grpSpPr>
          <p:sp>
            <p:nvSpPr>
              <p:cNvPr id="45" name="Freeform 123"/>
              <p:cNvSpPr>
                <a:spLocks/>
              </p:cNvSpPr>
              <p:nvPr/>
            </p:nvSpPr>
            <p:spPr bwMode="auto">
              <a:xfrm>
                <a:off x="839" y="1400"/>
                <a:ext cx="602" cy="302"/>
              </a:xfrm>
              <a:custGeom>
                <a:avLst/>
                <a:gdLst>
                  <a:gd name="T0" fmla="*/ 1203 w 2408"/>
                  <a:gd name="T1" fmla="*/ 0 h 1206"/>
                  <a:gd name="T2" fmla="*/ 0 w 2408"/>
                  <a:gd name="T3" fmla="*/ 1206 h 1206"/>
                  <a:gd name="T4" fmla="*/ 2408 w 2408"/>
                  <a:gd name="T5" fmla="*/ 1206 h 1206"/>
                  <a:gd name="T6" fmla="*/ 1203 w 240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8" h="1206">
                    <a:moveTo>
                      <a:pt x="1203" y="0"/>
                    </a:moveTo>
                    <a:lnTo>
                      <a:pt x="0" y="1206"/>
                    </a:lnTo>
                    <a:lnTo>
                      <a:pt x="2408" y="120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9CA1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4"/>
              <p:cNvSpPr>
                <a:spLocks/>
              </p:cNvSpPr>
              <p:nvPr/>
            </p:nvSpPr>
            <p:spPr bwMode="auto">
              <a:xfrm>
                <a:off x="844" y="1405"/>
                <a:ext cx="602" cy="302"/>
              </a:xfrm>
              <a:custGeom>
                <a:avLst/>
                <a:gdLst>
                  <a:gd name="T0" fmla="*/ 1203 w 2408"/>
                  <a:gd name="T1" fmla="*/ 0 h 1206"/>
                  <a:gd name="T2" fmla="*/ 0 w 2408"/>
                  <a:gd name="T3" fmla="*/ 1206 h 1206"/>
                  <a:gd name="T4" fmla="*/ 2408 w 2408"/>
                  <a:gd name="T5" fmla="*/ 1206 h 1206"/>
                  <a:gd name="T6" fmla="*/ 1203 w 240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8" h="1206">
                    <a:moveTo>
                      <a:pt x="1203" y="0"/>
                    </a:moveTo>
                    <a:lnTo>
                      <a:pt x="0" y="1206"/>
                    </a:lnTo>
                    <a:lnTo>
                      <a:pt x="2408" y="120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363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25"/>
              <p:cNvSpPr>
                <a:spLocks/>
              </p:cNvSpPr>
              <p:nvPr/>
            </p:nvSpPr>
            <p:spPr bwMode="auto">
              <a:xfrm>
                <a:off x="842" y="1403"/>
                <a:ext cx="602" cy="301"/>
              </a:xfrm>
              <a:custGeom>
                <a:avLst/>
                <a:gdLst>
                  <a:gd name="T0" fmla="*/ 1204 w 2409"/>
                  <a:gd name="T1" fmla="*/ 0 h 1206"/>
                  <a:gd name="T2" fmla="*/ 0 w 2409"/>
                  <a:gd name="T3" fmla="*/ 1206 h 1206"/>
                  <a:gd name="T4" fmla="*/ 2409 w 2409"/>
                  <a:gd name="T5" fmla="*/ 1206 h 1206"/>
                  <a:gd name="T6" fmla="*/ 1204 w 2409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9" h="1206">
                    <a:moveTo>
                      <a:pt x="1204" y="0"/>
                    </a:moveTo>
                    <a:lnTo>
                      <a:pt x="0" y="1206"/>
                    </a:lnTo>
                    <a:lnTo>
                      <a:pt x="2409" y="1206"/>
                    </a:lnTo>
                    <a:lnTo>
                      <a:pt x="1204" y="0"/>
                    </a:lnTo>
                    <a:close/>
                  </a:path>
                </a:pathLst>
              </a:custGeom>
              <a:solidFill>
                <a:srgbClr val="5B6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126"/>
            <p:cNvGrpSpPr>
              <a:grpSpLocks/>
            </p:cNvGrpSpPr>
            <p:nvPr/>
          </p:nvGrpSpPr>
          <p:grpSpPr bwMode="auto">
            <a:xfrm>
              <a:off x="2477" y="2367"/>
              <a:ext cx="505" cy="254"/>
              <a:chOff x="1442" y="1400"/>
              <a:chExt cx="610" cy="307"/>
            </a:xfrm>
          </p:grpSpPr>
          <p:sp>
            <p:nvSpPr>
              <p:cNvPr id="42" name="Freeform 127"/>
              <p:cNvSpPr>
                <a:spLocks/>
              </p:cNvSpPr>
              <p:nvPr/>
            </p:nvSpPr>
            <p:spPr bwMode="auto">
              <a:xfrm>
                <a:off x="1442" y="1400"/>
                <a:ext cx="604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CA1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28"/>
              <p:cNvSpPr>
                <a:spLocks/>
              </p:cNvSpPr>
              <p:nvPr/>
            </p:nvSpPr>
            <p:spPr bwMode="auto">
              <a:xfrm>
                <a:off x="1447" y="1405"/>
                <a:ext cx="605" cy="302"/>
              </a:xfrm>
              <a:custGeom>
                <a:avLst/>
                <a:gdLst>
                  <a:gd name="T0" fmla="*/ 1209 w 2418"/>
                  <a:gd name="T1" fmla="*/ 0 h 1206"/>
                  <a:gd name="T2" fmla="*/ 0 w 2418"/>
                  <a:gd name="T3" fmla="*/ 1206 h 1206"/>
                  <a:gd name="T4" fmla="*/ 2418 w 2418"/>
                  <a:gd name="T5" fmla="*/ 1206 h 1206"/>
                  <a:gd name="T6" fmla="*/ 1209 w 2418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8" h="1206">
                    <a:moveTo>
                      <a:pt x="1209" y="0"/>
                    </a:moveTo>
                    <a:lnTo>
                      <a:pt x="0" y="1206"/>
                    </a:lnTo>
                    <a:lnTo>
                      <a:pt x="2418" y="1206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363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29"/>
              <p:cNvSpPr>
                <a:spLocks/>
              </p:cNvSpPr>
              <p:nvPr/>
            </p:nvSpPr>
            <p:spPr bwMode="auto">
              <a:xfrm>
                <a:off x="1445" y="1403"/>
                <a:ext cx="604" cy="301"/>
              </a:xfrm>
              <a:custGeom>
                <a:avLst/>
                <a:gdLst>
                  <a:gd name="T0" fmla="*/ 1208 w 2417"/>
                  <a:gd name="T1" fmla="*/ 0 h 1206"/>
                  <a:gd name="T2" fmla="*/ 0 w 2417"/>
                  <a:gd name="T3" fmla="*/ 1206 h 1206"/>
                  <a:gd name="T4" fmla="*/ 2417 w 2417"/>
                  <a:gd name="T5" fmla="*/ 1206 h 1206"/>
                  <a:gd name="T6" fmla="*/ 1208 w 2417"/>
                  <a:gd name="T7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7" h="1206">
                    <a:moveTo>
                      <a:pt x="1208" y="0"/>
                    </a:moveTo>
                    <a:lnTo>
                      <a:pt x="0" y="1206"/>
                    </a:lnTo>
                    <a:lnTo>
                      <a:pt x="2417" y="1206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rgbClr val="5B6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Rectangle 130"/>
          <p:cNvSpPr>
            <a:spLocks noChangeArrowheads="1"/>
          </p:cNvSpPr>
          <p:nvPr/>
        </p:nvSpPr>
        <p:spPr bwMode="auto">
          <a:xfrm>
            <a:off x="3151188" y="3883025"/>
            <a:ext cx="2032000" cy="974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600" b="1" dirty="0">
                <a:latin typeface="Tahoma" pitchFamily="34" charset="0"/>
              </a:rPr>
              <a:t>Cyc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600" b="1" dirty="0">
                <a:latin typeface="Tahoma" pitchFamily="34" charset="0"/>
              </a:rPr>
              <a:t>Ontology &amp;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600" b="1" dirty="0">
                <a:latin typeface="Tahoma" pitchFamily="34" charset="0"/>
              </a:rPr>
              <a:t>Knowledge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600" b="1" dirty="0">
                <a:latin typeface="Tahoma" pitchFamily="34" charset="0"/>
              </a:rPr>
              <a:t>Base</a:t>
            </a:r>
          </a:p>
        </p:txBody>
      </p:sp>
      <p:pic>
        <p:nvPicPr>
          <p:cNvPr id="133" name="Picture 131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3375025"/>
            <a:ext cx="406400" cy="403225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134" name="Picture 132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3906838"/>
            <a:ext cx="406400" cy="406400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135" name="Picture 133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5" y="4441825"/>
            <a:ext cx="406400" cy="404813"/>
          </a:xfrm>
          <a:prstGeom prst="rect">
            <a:avLst/>
          </a:prstGeom>
          <a:solidFill>
            <a:srgbClr val="000066"/>
          </a:solidFill>
        </p:spPr>
      </p:pic>
      <p:sp>
        <p:nvSpPr>
          <p:cNvPr id="136" name="Rectangle 134"/>
          <p:cNvSpPr>
            <a:spLocks noChangeArrowheads="1"/>
          </p:cNvSpPr>
          <p:nvPr/>
        </p:nvSpPr>
        <p:spPr bwMode="auto">
          <a:xfrm>
            <a:off x="4151313" y="3333750"/>
            <a:ext cx="1417637" cy="4762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400" b="1">
                <a:latin typeface="Tahoma" pitchFamily="34" charset="0"/>
              </a:rPr>
              <a:t>Reasoning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400" b="1">
                <a:latin typeface="Tahoma" pitchFamily="34" charset="0"/>
              </a:rPr>
              <a:t>Modules</a:t>
            </a:r>
          </a:p>
        </p:txBody>
      </p:sp>
      <p:sp>
        <p:nvSpPr>
          <p:cNvPr id="137" name="Line 135"/>
          <p:cNvSpPr>
            <a:spLocks noChangeShapeType="1"/>
          </p:cNvSpPr>
          <p:nvPr/>
        </p:nvSpPr>
        <p:spPr bwMode="auto">
          <a:xfrm>
            <a:off x="5743575" y="3551238"/>
            <a:ext cx="0" cy="11969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8" name="Picture 136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3375025"/>
            <a:ext cx="403225" cy="403225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139" name="Picture 137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3906838"/>
            <a:ext cx="403225" cy="406400"/>
          </a:xfrm>
          <a:prstGeom prst="rect">
            <a:avLst/>
          </a:prstGeom>
          <a:solidFill>
            <a:srgbClr val="000066"/>
          </a:solidFill>
        </p:spPr>
      </p:pic>
      <p:pic>
        <p:nvPicPr>
          <p:cNvPr id="140" name="Picture 138" descr="C:\WINDOWS\Application Data\Microsoft\Media Catalog\Downloaded Clips\cl65\j02545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4441825"/>
            <a:ext cx="403225" cy="404813"/>
          </a:xfrm>
          <a:prstGeom prst="rect">
            <a:avLst/>
          </a:prstGeom>
          <a:solidFill>
            <a:srgbClr val="000066"/>
          </a:solidFill>
        </p:spPr>
      </p:pic>
      <p:sp>
        <p:nvSpPr>
          <p:cNvPr id="141" name="Rectangle 139"/>
          <p:cNvSpPr>
            <a:spLocks noChangeArrowheads="1"/>
          </p:cNvSpPr>
          <p:nvPr/>
        </p:nvSpPr>
        <p:spPr bwMode="auto">
          <a:xfrm>
            <a:off x="2857500" y="5040313"/>
            <a:ext cx="3770313" cy="633412"/>
          </a:xfrm>
          <a:prstGeom prst="rect">
            <a:avLst/>
          </a:prstGeom>
          <a:solidFill>
            <a:srgbClr val="000066"/>
          </a:solidFill>
          <a:ln w="38100" cmpd="dbl">
            <a:solidFill>
              <a:srgbClr val="7272DC"/>
            </a:solidFill>
            <a:miter lim="800000"/>
            <a:headEnd/>
            <a:tailEnd/>
          </a:ln>
          <a:effectLst>
            <a:prstShdw prst="shdw17" dist="17961" dir="13500000">
              <a:schemeClr val="bg1"/>
            </a:prstShdw>
          </a:effectLst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D4D8F4"/>
                </a:solidFill>
                <a:latin typeface="Tahoma" pitchFamily="34" charset="0"/>
              </a:rPr>
              <a:t>Interface to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D4D8F4"/>
                </a:solidFill>
                <a:latin typeface="Tahoma" pitchFamily="34" charset="0"/>
              </a:rPr>
              <a:t>External Data Sources</a:t>
            </a: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 flipV="1">
            <a:off x="6672263" y="3190875"/>
            <a:ext cx="679450" cy="1804988"/>
          </a:xfrm>
          <a:prstGeom prst="rect">
            <a:avLst/>
          </a:prstGeom>
          <a:solidFill>
            <a:srgbClr val="000066"/>
          </a:solidFill>
          <a:ln w="38100" cmpd="dbl">
            <a:solidFill>
              <a:srgbClr val="7272DC"/>
            </a:solidFill>
            <a:miter lim="800000"/>
            <a:headEnd/>
            <a:tailEnd/>
          </a:ln>
          <a:effectLst>
            <a:prstShdw prst="shdw17" dist="17961" dir="13500000">
              <a:schemeClr val="bg1"/>
            </a:prstShdw>
          </a:effectLst>
        </p:spPr>
        <p:txBody>
          <a:bodyPr vert="eaVert"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>
                <a:solidFill>
                  <a:srgbClr val="D4D8F4"/>
                </a:solidFill>
                <a:latin typeface="Tahoma" pitchFamily="34" charset="0"/>
              </a:rPr>
              <a:t>Cyc API</a:t>
            </a:r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 flipH="1" flipV="1">
            <a:off x="2130425" y="3190875"/>
            <a:ext cx="679450" cy="1804988"/>
          </a:xfrm>
          <a:prstGeom prst="rect">
            <a:avLst/>
          </a:prstGeom>
          <a:solidFill>
            <a:srgbClr val="000066"/>
          </a:solidFill>
          <a:ln w="38100" cmpd="dbl">
            <a:solidFill>
              <a:srgbClr val="7272DC"/>
            </a:solidFill>
            <a:miter lim="800000"/>
            <a:headEnd/>
            <a:tailEnd/>
          </a:ln>
          <a:effectLst>
            <a:prstShdw prst="shdw17" dist="17961" dir="13500000">
              <a:schemeClr val="bg1"/>
            </a:prstShdw>
          </a:effectLst>
        </p:spPr>
        <p:txBody>
          <a:bodyPr vert="eaVert"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800" dirty="0">
                <a:solidFill>
                  <a:srgbClr val="D4D8F4"/>
                </a:solidFill>
                <a:latin typeface="Tahoma" pitchFamily="34" charset="0"/>
              </a:rPr>
              <a:t>Knowledge Entry Tools</a:t>
            </a: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2857500" y="2514600"/>
            <a:ext cx="3770313" cy="633413"/>
          </a:xfrm>
          <a:prstGeom prst="rect">
            <a:avLst/>
          </a:prstGeom>
          <a:solidFill>
            <a:srgbClr val="000066"/>
          </a:solidFill>
          <a:ln w="38100" cmpd="dbl">
            <a:solidFill>
              <a:srgbClr val="7272DC"/>
            </a:solidFill>
            <a:miter lim="800000"/>
            <a:headEnd/>
            <a:tailEnd/>
          </a:ln>
          <a:effectLst>
            <a:prstShdw prst="shdw17" dist="17961" dir="13500000">
              <a:schemeClr val="bg1"/>
            </a:prstShdw>
          </a:effectLst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D4D8F4"/>
                </a:solidFill>
                <a:latin typeface="Tahoma" pitchFamily="34" charset="0"/>
              </a:rPr>
              <a:t>User Interface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D4D8F4"/>
                </a:solidFill>
                <a:latin typeface="Tahoma" pitchFamily="34" charset="0"/>
              </a:rPr>
              <a:t>(with Natural Language Dialog)</a:t>
            </a:r>
          </a:p>
        </p:txBody>
      </p:sp>
      <p:sp>
        <p:nvSpPr>
          <p:cNvPr id="145" name="AutoShape 143"/>
          <p:cNvSpPr>
            <a:spLocks noChangeArrowheads="1"/>
          </p:cNvSpPr>
          <p:nvPr/>
        </p:nvSpPr>
        <p:spPr bwMode="auto">
          <a:xfrm>
            <a:off x="2811463" y="5927725"/>
            <a:ext cx="812800" cy="850900"/>
          </a:xfrm>
          <a:prstGeom prst="can">
            <a:avLst>
              <a:gd name="adj" fmla="val 21810"/>
            </a:avLst>
          </a:prstGeom>
          <a:solidFill>
            <a:srgbClr val="000066"/>
          </a:solidFill>
          <a:ln w="6350">
            <a:solidFill>
              <a:srgbClr val="D4D8F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4D8F4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solidFill>
                  <a:srgbClr val="CCCCFF"/>
                </a:solidFill>
                <a:latin typeface="Tahoma" pitchFamily="34" charset="0"/>
              </a:rPr>
              <a:t>Data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b="1">
                <a:solidFill>
                  <a:srgbClr val="CCCCFF"/>
                </a:solidFill>
                <a:latin typeface="Tahoma" pitchFamily="34" charset="0"/>
              </a:rPr>
              <a:t>Bases</a:t>
            </a:r>
          </a:p>
        </p:txBody>
      </p:sp>
      <p:sp>
        <p:nvSpPr>
          <p:cNvPr id="146" name="AutoShape 144"/>
          <p:cNvSpPr>
            <a:spLocks noChangeArrowheads="1"/>
          </p:cNvSpPr>
          <p:nvPr/>
        </p:nvSpPr>
        <p:spPr bwMode="auto">
          <a:xfrm>
            <a:off x="3827463" y="5927725"/>
            <a:ext cx="812800" cy="850900"/>
          </a:xfrm>
          <a:prstGeom prst="can">
            <a:avLst>
              <a:gd name="adj" fmla="val 21810"/>
            </a:avLst>
          </a:prstGeom>
          <a:solidFill>
            <a:srgbClr val="000066"/>
          </a:solidFill>
          <a:ln w="6350">
            <a:solidFill>
              <a:srgbClr val="D4D8F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4D8F4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solidFill>
                  <a:srgbClr val="CCCCFF"/>
                </a:solidFill>
                <a:latin typeface="Tahoma" pitchFamily="34" charset="0"/>
              </a:rPr>
              <a:t>Web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400" b="1">
                <a:solidFill>
                  <a:srgbClr val="CCCCFF"/>
                </a:solidFill>
                <a:latin typeface="Tahoma" pitchFamily="34" charset="0"/>
              </a:rPr>
              <a:t>Pages</a:t>
            </a:r>
          </a:p>
        </p:txBody>
      </p:sp>
      <p:sp>
        <p:nvSpPr>
          <p:cNvPr id="147" name="AutoShape 145"/>
          <p:cNvSpPr>
            <a:spLocks noChangeArrowheads="1"/>
          </p:cNvSpPr>
          <p:nvPr/>
        </p:nvSpPr>
        <p:spPr bwMode="auto">
          <a:xfrm>
            <a:off x="4843463" y="5927725"/>
            <a:ext cx="812800" cy="850900"/>
          </a:xfrm>
          <a:prstGeom prst="can">
            <a:avLst>
              <a:gd name="adj" fmla="val 21810"/>
            </a:avLst>
          </a:prstGeom>
          <a:solidFill>
            <a:srgbClr val="000066"/>
          </a:solidFill>
          <a:ln w="6350">
            <a:solidFill>
              <a:srgbClr val="D4D8F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4D8F4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solidFill>
                  <a:srgbClr val="CCCCFF"/>
                </a:solidFill>
                <a:latin typeface="Tahoma" pitchFamily="34" charset="0"/>
              </a:rPr>
              <a:t>Text Sources</a:t>
            </a:r>
          </a:p>
        </p:txBody>
      </p:sp>
      <p:sp>
        <p:nvSpPr>
          <p:cNvPr id="148" name="AutoShape 146"/>
          <p:cNvSpPr>
            <a:spLocks noChangeArrowheads="1"/>
          </p:cNvSpPr>
          <p:nvPr/>
        </p:nvSpPr>
        <p:spPr bwMode="auto">
          <a:xfrm>
            <a:off x="5859463" y="5927725"/>
            <a:ext cx="812800" cy="850900"/>
          </a:xfrm>
          <a:prstGeom prst="can">
            <a:avLst>
              <a:gd name="adj" fmla="val 21810"/>
            </a:avLst>
          </a:prstGeom>
          <a:solidFill>
            <a:srgbClr val="000066"/>
          </a:solidFill>
          <a:ln w="6350">
            <a:solidFill>
              <a:srgbClr val="D4D8F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4D8F4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sz="1400" b="1" dirty="0">
                <a:solidFill>
                  <a:srgbClr val="CCCCFF"/>
                </a:solidFill>
                <a:latin typeface="Tahoma" pitchFamily="34" charset="0"/>
              </a:rPr>
              <a:t>Other KBs</a:t>
            </a:r>
          </a:p>
        </p:txBody>
      </p:sp>
      <p:sp>
        <p:nvSpPr>
          <p:cNvPr id="149" name="Rectangle 147"/>
          <p:cNvSpPr>
            <a:spLocks noChangeArrowheads="1"/>
          </p:cNvSpPr>
          <p:nvPr/>
        </p:nvSpPr>
        <p:spPr bwMode="auto">
          <a:xfrm>
            <a:off x="7399338" y="2627313"/>
            <a:ext cx="1592262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Other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Applications</a:t>
            </a:r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677863" y="2627313"/>
            <a:ext cx="1463675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Knowledge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Authors</a:t>
            </a:r>
          </a:p>
        </p:txBody>
      </p:sp>
      <p:sp>
        <p:nvSpPr>
          <p:cNvPr id="151" name="Rectangle 149"/>
          <p:cNvSpPr>
            <a:spLocks noChangeArrowheads="1"/>
          </p:cNvSpPr>
          <p:nvPr/>
        </p:nvSpPr>
        <p:spPr bwMode="auto">
          <a:xfrm>
            <a:off x="1835150" y="1576388"/>
            <a:ext cx="1463675" cy="5873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Knowledge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Users</a:t>
            </a:r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1619250" y="5908675"/>
            <a:ext cx="1144588" cy="835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External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Data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>
                <a:latin typeface="Tahoma" pitchFamily="34" charset="0"/>
              </a:rPr>
              <a:t>Sources</a:t>
            </a:r>
          </a:p>
        </p:txBody>
      </p:sp>
      <p:sp>
        <p:nvSpPr>
          <p:cNvPr id="153" name="AutoShape 151"/>
          <p:cNvSpPr>
            <a:spLocks noChangeArrowheads="1"/>
          </p:cNvSpPr>
          <p:nvPr/>
        </p:nvSpPr>
        <p:spPr bwMode="auto">
          <a:xfrm>
            <a:off x="7429500" y="3551238"/>
            <a:ext cx="157163" cy="188912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utoShape 152"/>
          <p:cNvSpPr>
            <a:spLocks noChangeArrowheads="1"/>
          </p:cNvSpPr>
          <p:nvPr/>
        </p:nvSpPr>
        <p:spPr bwMode="auto">
          <a:xfrm>
            <a:off x="7429500" y="4418013"/>
            <a:ext cx="157163" cy="188912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AutoShape 153"/>
          <p:cNvSpPr>
            <a:spLocks noChangeArrowheads="1"/>
          </p:cNvSpPr>
          <p:nvPr/>
        </p:nvSpPr>
        <p:spPr bwMode="auto">
          <a:xfrm rot="5400000">
            <a:off x="3625850" y="2305050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AutoShape 154"/>
          <p:cNvSpPr>
            <a:spLocks noChangeArrowheads="1"/>
          </p:cNvSpPr>
          <p:nvPr/>
        </p:nvSpPr>
        <p:spPr bwMode="auto">
          <a:xfrm rot="5400000">
            <a:off x="4683125" y="2305050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AutoShape 155"/>
          <p:cNvSpPr>
            <a:spLocks noChangeArrowheads="1"/>
          </p:cNvSpPr>
          <p:nvPr/>
        </p:nvSpPr>
        <p:spPr bwMode="auto">
          <a:xfrm rot="5400000">
            <a:off x="5784850" y="2305050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AutoShape 156"/>
          <p:cNvSpPr>
            <a:spLocks noChangeArrowheads="1"/>
          </p:cNvSpPr>
          <p:nvPr/>
        </p:nvSpPr>
        <p:spPr bwMode="auto">
          <a:xfrm rot="5400000">
            <a:off x="3136900" y="5718175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5400000">
            <a:off x="4156075" y="5718175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AutoShape 158"/>
          <p:cNvSpPr>
            <a:spLocks noChangeArrowheads="1"/>
          </p:cNvSpPr>
          <p:nvPr/>
        </p:nvSpPr>
        <p:spPr bwMode="auto">
          <a:xfrm rot="5400000">
            <a:off x="5146675" y="5718175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AutoShape 159"/>
          <p:cNvSpPr>
            <a:spLocks noChangeArrowheads="1"/>
          </p:cNvSpPr>
          <p:nvPr/>
        </p:nvSpPr>
        <p:spPr bwMode="auto">
          <a:xfrm rot="5400000">
            <a:off x="6175375" y="5718175"/>
            <a:ext cx="157163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AutoShape 160"/>
          <p:cNvSpPr>
            <a:spLocks noChangeArrowheads="1"/>
          </p:cNvSpPr>
          <p:nvPr/>
        </p:nvSpPr>
        <p:spPr bwMode="auto">
          <a:xfrm>
            <a:off x="1938338" y="3517900"/>
            <a:ext cx="157162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AutoShape 161"/>
          <p:cNvSpPr>
            <a:spLocks noChangeArrowheads="1"/>
          </p:cNvSpPr>
          <p:nvPr/>
        </p:nvSpPr>
        <p:spPr bwMode="auto">
          <a:xfrm>
            <a:off x="1938338" y="4451350"/>
            <a:ext cx="157162" cy="188913"/>
          </a:xfrm>
          <a:prstGeom prst="leftRightArrow">
            <a:avLst>
              <a:gd name="adj1" fmla="val 57694"/>
              <a:gd name="adj2" fmla="val 26264"/>
            </a:avLst>
          </a:prstGeom>
          <a:solidFill>
            <a:srgbClr val="9DA6E7"/>
          </a:solidFill>
          <a:ln w="12700">
            <a:solidFill>
              <a:srgbClr val="9DA6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DA6E7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4" name="Picture 162" descr="C:\WINDOWS\Application Data\Microsoft\Media Catalog\Downloaded Clips\cl0\pe01729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524000"/>
            <a:ext cx="1131888" cy="742950"/>
          </a:xfrm>
          <a:prstGeom prst="rect">
            <a:avLst/>
          </a:prstGeom>
          <a:solidFill>
            <a:srgbClr val="9DA6E7"/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5" name="Picture 163" descr="C:\WINDOWS\Application Data\Microsoft\Media Catalog\Downloaded Clips\cl47\j017837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30350"/>
            <a:ext cx="1136650" cy="7302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4" descr="C:\WINDOWS\Application Data\Microsoft\Media Catalog\Downloaded Clips\cl47\j017891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524000"/>
            <a:ext cx="796925" cy="7429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5" descr="C:\WINDOWS\Application Data\Microsoft\Media Catalog\Downloaded Clips\cl1\pe03875_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102100"/>
            <a:ext cx="1035050" cy="873125"/>
          </a:xfrm>
          <a:prstGeom prst="rect">
            <a:avLst/>
          </a:prstGeom>
          <a:solidFill>
            <a:srgbClr val="9DA6E7"/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8" name="Picture 166" descr="C:\WINDOWS\Application Data\Microsoft\Media Catalog\Downloaded Clips\cl1f\j00786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246438"/>
            <a:ext cx="1016000" cy="679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67" descr="C:\WINDOWS\Application Data\Microsoft\Media Catalog\Downloaded Clips\cl5c\j0230312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3271838"/>
            <a:ext cx="6413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68" descr="C:\WINDOWS\Application Data\Microsoft\Media Catalog\Downloaded Clips\cl5c\j0230312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271838"/>
            <a:ext cx="64135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5524500" y="33623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6051550" y="33623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5524500" y="38957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6051550" y="38957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5524500" y="44291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6051550" y="4429125"/>
            <a:ext cx="419100" cy="419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Cyc in RTE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23415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7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/>
              <a:t>Introduction (What is Cyc?)</a:t>
            </a:r>
          </a:p>
          <a:p>
            <a:pPr>
              <a:lnSpc>
                <a:spcPct val="160000"/>
              </a:lnSpc>
            </a:pPr>
            <a:r>
              <a:rPr lang="en-US" sz="2400" dirty="0" smtClean="0"/>
              <a:t>The Cyc Technology (What’s in Cyc?)</a:t>
            </a:r>
          </a:p>
          <a:p>
            <a:pPr lvl="2"/>
            <a:r>
              <a:rPr lang="en-US" sz="1900" dirty="0" smtClean="0"/>
              <a:t>The Cyc Knowledgebase</a:t>
            </a:r>
          </a:p>
          <a:p>
            <a:pPr lvl="2"/>
            <a:r>
              <a:rPr lang="en-US" sz="1900" dirty="0" smtClean="0"/>
              <a:t>The Cyc Inference Engine</a:t>
            </a:r>
          </a:p>
          <a:p>
            <a:pPr lvl="2"/>
            <a:r>
              <a:rPr lang="en-US" sz="1900" dirty="0" smtClean="0"/>
              <a:t>The </a:t>
            </a:r>
            <a:r>
              <a:rPr lang="en-US" sz="1900" dirty="0" err="1" smtClean="0"/>
              <a:t>CycL</a:t>
            </a:r>
            <a:r>
              <a:rPr lang="en-US" sz="1900" dirty="0" smtClean="0"/>
              <a:t> Representation Language</a:t>
            </a:r>
          </a:p>
          <a:p>
            <a:pPr lvl="2"/>
            <a:r>
              <a:rPr lang="en-US" sz="1900" dirty="0" smtClean="0"/>
              <a:t>The Natural Language Processing Subsystem</a:t>
            </a:r>
          </a:p>
          <a:p>
            <a:pPr lvl="2"/>
            <a:r>
              <a:rPr lang="en-US" sz="1900" dirty="0" smtClean="0"/>
              <a:t>Cyc Semantic Integration Bus</a:t>
            </a:r>
          </a:p>
          <a:p>
            <a:pPr lvl="2"/>
            <a:r>
              <a:rPr lang="en-US" sz="1900" dirty="0" smtClean="0"/>
              <a:t>Cyc Developer Toolset</a:t>
            </a:r>
            <a:r>
              <a:rPr lang="en-US" sz="2000" dirty="0" smtClean="0"/>
              <a:t>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Cyc Reasoning System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Cyc in RTE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2791"/>
            <a:ext cx="8229600" cy="4625609"/>
          </a:xfrm>
        </p:spPr>
        <p:txBody>
          <a:bodyPr>
            <a:noAutofit/>
          </a:bodyPr>
          <a:lstStyle/>
          <a:p>
            <a:r>
              <a:rPr lang="en-US" sz="1600" dirty="0"/>
              <a:t>[1] Cyc 101 Tutorial. </a:t>
            </a:r>
            <a:r>
              <a:rPr lang="en-US" sz="1600" dirty="0" err="1"/>
              <a:t>Cycorp</a:t>
            </a:r>
            <a:r>
              <a:rPr lang="en-US" sz="1600" dirty="0"/>
              <a:t> Corporation, http://opencyc.org/doc/tut, 2002.</a:t>
            </a:r>
          </a:p>
          <a:p>
            <a:r>
              <a:rPr lang="en-US" sz="1600" dirty="0"/>
              <a:t>[2] About </a:t>
            </a:r>
            <a:r>
              <a:rPr lang="en-US" sz="1600" dirty="0" err="1"/>
              <a:t>cycorp</a:t>
            </a:r>
            <a:r>
              <a:rPr lang="en-US" sz="1600" dirty="0"/>
              <a:t>. Webpage, </a:t>
            </a:r>
            <a:r>
              <a:rPr lang="en-US" sz="1600" dirty="0" err="1"/>
              <a:t>Cycorp</a:t>
            </a:r>
            <a:r>
              <a:rPr lang="en-US" sz="1600" dirty="0"/>
              <a:t> Corporation, http://cyc.com/cyc/company/about</a:t>
            </a:r>
          </a:p>
          <a:p>
            <a:r>
              <a:rPr lang="en-US" sz="1600" dirty="0"/>
              <a:t>[3] </a:t>
            </a:r>
            <a:r>
              <a:rPr lang="en-US" sz="1600" dirty="0" err="1"/>
              <a:t>Cycorp</a:t>
            </a:r>
            <a:r>
              <a:rPr lang="en-US" sz="1600" dirty="0"/>
              <a:t>. Foundations of knowledge representation in </a:t>
            </a:r>
            <a:r>
              <a:rPr lang="en-US" sz="1600" dirty="0" err="1"/>
              <a:t>cyc</a:t>
            </a:r>
            <a:r>
              <a:rPr lang="en-US" sz="1600" dirty="0"/>
              <a:t> </a:t>
            </a:r>
            <a:r>
              <a:rPr lang="en-US" sz="1600" dirty="0" err="1"/>
              <a:t>microtheories</a:t>
            </a:r>
            <a:r>
              <a:rPr lang="en-US" sz="1600" dirty="0"/>
              <a:t>. In Cyc 101 Tutorial. </a:t>
            </a:r>
            <a:r>
              <a:rPr lang="en-US" sz="1600" dirty="0" err="1"/>
              <a:t>Cycorp</a:t>
            </a:r>
            <a:r>
              <a:rPr lang="en-US" sz="1600" dirty="0"/>
              <a:t> </a:t>
            </a:r>
            <a:r>
              <a:rPr lang="fr-FR" sz="1600" dirty="0"/>
              <a:t>Corporation, http://www.cyc.com/doc/tut/ppoint/Microtheories les/v3 document.htm, 2002.</a:t>
            </a:r>
          </a:p>
          <a:p>
            <a:r>
              <a:rPr lang="en-US" sz="1600" dirty="0"/>
              <a:t>[4] </a:t>
            </a:r>
            <a:r>
              <a:rPr lang="en-US" sz="1600" dirty="0" err="1"/>
              <a:t>Cycorp</a:t>
            </a:r>
            <a:r>
              <a:rPr lang="en-US" sz="1600" dirty="0"/>
              <a:t>. Survey of knowledge base content. In Cyc 101 Tutorial. </a:t>
            </a:r>
            <a:r>
              <a:rPr lang="en-US" sz="1600" dirty="0" err="1"/>
              <a:t>Cycorp</a:t>
            </a:r>
            <a:r>
              <a:rPr lang="en-US" sz="1600" dirty="0"/>
              <a:t> Corporation, </a:t>
            </a:r>
            <a:r>
              <a:rPr lang="fr-FR" sz="1600" dirty="0"/>
              <a:t>http://www.cyc.com/doc/tut/ppoint/MoreContentAreas les/v3 document.htm, 2002.</a:t>
            </a:r>
          </a:p>
          <a:p>
            <a:r>
              <a:rPr lang="en-US" sz="1600" dirty="0"/>
              <a:t>[5] </a:t>
            </a:r>
            <a:r>
              <a:rPr lang="en-US" sz="1600" dirty="0" err="1"/>
              <a:t>Cycorp</a:t>
            </a:r>
            <a:r>
              <a:rPr lang="en-US" sz="1600" dirty="0"/>
              <a:t>. Technical report, Cyc.com, http://www.cyc.com, 2012.</a:t>
            </a:r>
          </a:p>
          <a:p>
            <a:r>
              <a:rPr lang="en-US" sz="1600" dirty="0"/>
              <a:t>[6] </a:t>
            </a:r>
            <a:r>
              <a:rPr lang="en-US" sz="1600" dirty="0" err="1"/>
              <a:t>OpenCyc</a:t>
            </a:r>
            <a:r>
              <a:rPr lang="en-US" sz="1600" dirty="0"/>
              <a:t>. Webpage, OpenCyc.org, http://www.opencyc.org, 2012.</a:t>
            </a:r>
          </a:p>
          <a:p>
            <a:r>
              <a:rPr lang="en-US" sz="1600" dirty="0"/>
              <a:t>[7] Panton K. et al., Common Sense Reasoning – From Cyc to Intelligent Assistant,      </a:t>
            </a:r>
          </a:p>
          <a:p>
            <a:r>
              <a:rPr lang="en-US" sz="1600" dirty="0"/>
              <a:t>2006.              		</a:t>
            </a:r>
          </a:p>
          <a:p>
            <a:r>
              <a:rPr lang="en-US" sz="1600" dirty="0"/>
              <a:t>[8] </a:t>
            </a:r>
            <a:r>
              <a:rPr lang="en-US" sz="1600" dirty="0" err="1"/>
              <a:t>OpenCyc</a:t>
            </a:r>
            <a:r>
              <a:rPr lang="en-US" sz="1600" dirty="0"/>
              <a:t>. </a:t>
            </a:r>
            <a:r>
              <a:rPr lang="en-US" sz="1600" dirty="0" err="1"/>
              <a:t>Opencyc</a:t>
            </a:r>
            <a:r>
              <a:rPr lang="en-US" sz="1600" dirty="0"/>
              <a:t> documentation. Technical report, OpenCyc.org, http://opencyc.org/doc, 2012.</a:t>
            </a:r>
          </a:p>
          <a:p>
            <a:r>
              <a:rPr lang="en-US" sz="1600" dirty="0"/>
              <a:t>[9] </a:t>
            </a:r>
            <a:r>
              <a:rPr lang="en-US" sz="1600" dirty="0" err="1"/>
              <a:t>OpenCyc</a:t>
            </a:r>
            <a:r>
              <a:rPr lang="en-US" sz="1600" dirty="0"/>
              <a:t>. </a:t>
            </a:r>
            <a:r>
              <a:rPr lang="en-US" sz="1600" dirty="0" err="1"/>
              <a:t>Opencyc</a:t>
            </a:r>
            <a:r>
              <a:rPr lang="en-US" sz="1600" dirty="0"/>
              <a:t> introduction. Technical report, OpenCyc.org, http://www.opencyc.org/cb/welcome, 2012.</a:t>
            </a:r>
          </a:p>
          <a:p>
            <a:r>
              <a:rPr lang="en-US" sz="1600" dirty="0"/>
              <a:t>[10] </a:t>
            </a:r>
            <a:r>
              <a:rPr lang="en-US" sz="1600" dirty="0" err="1"/>
              <a:t>OpenCyc</a:t>
            </a:r>
            <a:r>
              <a:rPr lang="en-US" sz="1600" dirty="0"/>
              <a:t>. </a:t>
            </a:r>
            <a:r>
              <a:rPr lang="en-US" sz="1600" dirty="0" err="1"/>
              <a:t>Opencyc</a:t>
            </a:r>
            <a:r>
              <a:rPr lang="en-US" sz="1600" dirty="0"/>
              <a:t> java </a:t>
            </a:r>
            <a:r>
              <a:rPr lang="en-US" sz="1600" dirty="0" err="1"/>
              <a:t>api</a:t>
            </a:r>
            <a:r>
              <a:rPr lang="en-US" sz="1600" dirty="0"/>
              <a:t>. Technical report, OpenCyc.org, http://www.cyc.com/doc/opencyc </a:t>
            </a:r>
            <a:r>
              <a:rPr lang="en-US" sz="1600" dirty="0" err="1"/>
              <a:t>api</a:t>
            </a:r>
            <a:r>
              <a:rPr lang="en-US" sz="1600" dirty="0"/>
              <a:t>/java </a:t>
            </a:r>
            <a:r>
              <a:rPr lang="en-US" sz="1600" dirty="0" err="1"/>
              <a:t>api</a:t>
            </a:r>
            <a:r>
              <a:rPr lang="en-US" sz="1600" dirty="0"/>
              <a:t>/, 2012.</a:t>
            </a:r>
          </a:p>
          <a:p>
            <a:r>
              <a:rPr lang="en-US" sz="1600" dirty="0"/>
              <a:t>[11] </a:t>
            </a:r>
            <a:r>
              <a:rPr lang="en-US" sz="1600" dirty="0" err="1"/>
              <a:t>Buntain</a:t>
            </a:r>
            <a:r>
              <a:rPr lang="en-US" sz="1600" dirty="0"/>
              <a:t> C., The Cyc Knowledge Server CMSC828D Report 1, Department Computer Science, University of  Maryland, 2012. </a:t>
            </a:r>
          </a:p>
          <a:p>
            <a:r>
              <a:rPr lang="en-US" sz="1600" dirty="0"/>
              <a:t>[12] Cox C., Getting Cyc-</a:t>
            </a:r>
            <a:r>
              <a:rPr lang="en-US" sz="1600" dirty="0" err="1"/>
              <a:t>ed</a:t>
            </a:r>
            <a:r>
              <a:rPr lang="en-US" sz="1600" dirty="0"/>
              <a:t> About Inference, Stanford </a:t>
            </a:r>
            <a:r>
              <a:rPr lang="en-US" sz="1600" dirty="0" err="1"/>
              <a:t>Univerisity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Q &amp; A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		               ~Thank you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 people say…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81000" y="1887984"/>
            <a:ext cx="4495800" cy="1524000"/>
          </a:xfrm>
          <a:prstGeom prst="ellipse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80652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 </a:t>
            </a:r>
            <a:r>
              <a:rPr lang="en-US" sz="1400" b="1" dirty="0" smtClean="0"/>
              <a:t>”Cyc has not </a:t>
            </a:r>
            <a:r>
              <a:rPr lang="en-US" sz="1400" b="1" dirty="0"/>
              <a:t>only the world's largest knowledge base</a:t>
            </a:r>
            <a:r>
              <a:rPr lang="en-US" sz="1400" b="1" dirty="0" smtClean="0"/>
              <a:t>,</a:t>
            </a:r>
            <a:r>
              <a:rPr lang="en-US" sz="1400" b="1" dirty="0"/>
              <a:t> but the best represented from a technical </a:t>
            </a:r>
            <a:br>
              <a:rPr lang="en-US" sz="1400" b="1" dirty="0"/>
            </a:br>
            <a:r>
              <a:rPr lang="en-US" sz="1400" b="1" dirty="0"/>
              <a:t>point of view."  ~ Edward </a:t>
            </a:r>
            <a:r>
              <a:rPr lang="en-US" sz="1400" b="1" dirty="0" err="1" smtClean="0"/>
              <a:t>Feigenbaum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533400" y="4572000"/>
            <a:ext cx="5257800" cy="2057400"/>
          </a:xfrm>
          <a:prstGeom prst="ellipse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926449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"People have silly reasons why </a:t>
            </a:r>
            <a:r>
              <a:rPr lang="en-US" sz="1400" b="1" dirty="0" smtClean="0"/>
              <a:t>computers</a:t>
            </a:r>
            <a:r>
              <a:rPr lang="en-US" sz="1400" b="1" dirty="0"/>
              <a:t> don't really think. The answer is we haven't  programmed them right; they just don't </a:t>
            </a:r>
            <a:r>
              <a:rPr lang="en-US" sz="1400" b="1" dirty="0" smtClean="0"/>
              <a:t>have much </a:t>
            </a:r>
            <a:r>
              <a:rPr lang="en-US" sz="1400" b="1" dirty="0"/>
              <a:t>common sense. There's been only </a:t>
            </a:r>
            <a:r>
              <a:rPr lang="en-US" sz="1400" b="1" dirty="0" smtClean="0"/>
              <a:t>one large </a:t>
            </a:r>
            <a:r>
              <a:rPr lang="en-US" sz="1400" b="1" dirty="0"/>
              <a:t>project to do something about that</a:t>
            </a:r>
            <a:r>
              <a:rPr lang="en-US" sz="1400" b="1" dirty="0" smtClean="0"/>
              <a:t>,</a:t>
            </a:r>
            <a:r>
              <a:rPr lang="en-US" sz="1400" b="1" dirty="0"/>
              <a:t> that's the famous Cyc project</a:t>
            </a:r>
            <a:r>
              <a:rPr lang="en-US" sz="1400" b="1" dirty="0" smtClean="0"/>
              <a:t>.“ </a:t>
            </a:r>
          </a:p>
          <a:p>
            <a:r>
              <a:rPr lang="en-US" sz="1400" b="1" dirty="0" smtClean="0"/>
              <a:t>~ </a:t>
            </a:r>
            <a:r>
              <a:rPr lang="en-US" sz="1400" b="1" dirty="0"/>
              <a:t>Marvin </a:t>
            </a:r>
            <a:r>
              <a:rPr lang="en-US" sz="1400" b="1" dirty="0" err="1" smtClean="0"/>
              <a:t>Minsky</a:t>
            </a:r>
            <a:r>
              <a:rPr lang="en-US" sz="1400" b="1" dirty="0" smtClean="0"/>
              <a:t>, MIT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4495800" y="3048000"/>
            <a:ext cx="4114800" cy="1371600"/>
          </a:xfrm>
          <a:prstGeom prst="ellipse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376136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 "The scale of the Cyc </a:t>
            </a:r>
            <a:r>
              <a:rPr lang="en-US" sz="1400" b="1" dirty="0" smtClean="0"/>
              <a:t>Project</a:t>
            </a:r>
            <a:r>
              <a:rPr lang="en-US" sz="1400" b="1" dirty="0"/>
              <a:t>  elicits awe-struck appreciation </a:t>
            </a:r>
            <a:r>
              <a:rPr lang="en-US" sz="1400" b="1" dirty="0" smtClean="0"/>
              <a:t>from </a:t>
            </a:r>
            <a:r>
              <a:rPr lang="en-US" sz="1400" b="1" dirty="0"/>
              <a:t>supporters and critics alike</a:t>
            </a:r>
            <a:r>
              <a:rPr lang="en-US" sz="1400" b="1" dirty="0" smtClean="0"/>
              <a:t>.“    </a:t>
            </a:r>
            <a:r>
              <a:rPr lang="en-US" sz="1400" b="1" i="1" dirty="0" smtClean="0"/>
              <a:t>~ </a:t>
            </a:r>
            <a:r>
              <a:rPr lang="en-US" sz="1400" b="1" i="1" dirty="0"/>
              <a:t>L.A. </a:t>
            </a:r>
            <a:r>
              <a:rPr lang="en-US" sz="1400" b="1" i="1" dirty="0" smtClean="0"/>
              <a:t>Times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59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 is Cyc?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9275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dirty="0" smtClean="0"/>
              <a:t>Very large, multi</a:t>
            </a:r>
            <a:r>
              <a:rPr lang="en-US" sz="2200" dirty="0"/>
              <a:t>-contextual knowledge base and inference </a:t>
            </a:r>
            <a:r>
              <a:rPr lang="en-US" sz="2200" dirty="0" smtClean="0"/>
              <a:t>engine.</a:t>
            </a:r>
          </a:p>
          <a:p>
            <a:r>
              <a:rPr lang="en-US" sz="2200" dirty="0" smtClean="0"/>
              <a:t>Founded in 1984 by Stanford professor Doug Lenat (president and founder of the Cycorp, Inc.).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What is the objective of Cyc?</a:t>
            </a:r>
          </a:p>
          <a:p>
            <a:pPr lvl="1"/>
            <a:r>
              <a:rPr lang="en-US" sz="1800" dirty="0"/>
              <a:t>to assemble an comprehensive ontology and Knowledge Base of common sense knowledge.</a:t>
            </a:r>
          </a:p>
          <a:p>
            <a:pPr lvl="1"/>
            <a:r>
              <a:rPr lang="en-US" sz="1800" dirty="0"/>
              <a:t>to codify, in machine-usable form, millions of pieces of knowledge that comprise human common sense.</a:t>
            </a:r>
          </a:p>
          <a:p>
            <a:pPr lvl="1"/>
            <a:r>
              <a:rPr lang="en-US" sz="1800" dirty="0" smtClean="0"/>
              <a:t>Example:</a:t>
            </a:r>
          </a:p>
          <a:p>
            <a:pPr lvl="2"/>
            <a:r>
              <a:rPr lang="en-US" sz="1400" dirty="0"/>
              <a:t>“Every </a:t>
            </a:r>
            <a:r>
              <a:rPr lang="en-US" sz="1400" dirty="0" smtClean="0"/>
              <a:t>tree </a:t>
            </a:r>
            <a:r>
              <a:rPr lang="en-US" sz="1400" dirty="0"/>
              <a:t>is a </a:t>
            </a:r>
            <a:r>
              <a:rPr lang="en-US" sz="1400" dirty="0" smtClean="0"/>
              <a:t>plant</a:t>
            </a:r>
            <a:r>
              <a:rPr lang="en-US" sz="1400" dirty="0"/>
              <a:t>” &amp;&amp; “Plants eventually die”  from which we can infer “All trees </a:t>
            </a:r>
            <a:r>
              <a:rPr lang="en-US" sz="1400" dirty="0" smtClean="0"/>
              <a:t>die</a:t>
            </a:r>
            <a:r>
              <a:rPr lang="en-US" sz="1400" dirty="0"/>
              <a:t>”.</a:t>
            </a:r>
          </a:p>
          <a:p>
            <a:pPr marL="768096" lvl="2" indent="0">
              <a:buNone/>
            </a:pP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81600" y="3362325"/>
            <a:ext cx="2057400" cy="676275"/>
            <a:chOff x="7474762" y="2971800"/>
            <a:chExt cx="2240738" cy="676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762" y="2971800"/>
              <a:ext cx="714375" cy="6762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3124200"/>
              <a:ext cx="14859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What’s in Cyc?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Cyc technology is made of the following components.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Cyc Knowledgebase</a:t>
            </a:r>
          </a:p>
          <a:p>
            <a:pPr lvl="1"/>
            <a:r>
              <a:rPr lang="en-US" sz="1800" dirty="0"/>
              <a:t>The Cyc Inference </a:t>
            </a:r>
            <a:r>
              <a:rPr lang="en-US" sz="1800" dirty="0" smtClean="0"/>
              <a:t>Engine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CycL</a:t>
            </a:r>
            <a:r>
              <a:rPr lang="en-US" sz="1800" dirty="0"/>
              <a:t> Representation Language</a:t>
            </a:r>
          </a:p>
          <a:p>
            <a:pPr lvl="1"/>
            <a:r>
              <a:rPr lang="en-US" sz="1800" dirty="0"/>
              <a:t>The Natural Language Processing Subsystem</a:t>
            </a:r>
          </a:p>
          <a:p>
            <a:pPr lvl="1"/>
            <a:r>
              <a:rPr lang="en-US" sz="1800" dirty="0"/>
              <a:t>Cyc Semantic Integration Bus</a:t>
            </a:r>
          </a:p>
          <a:p>
            <a:pPr lvl="1"/>
            <a:r>
              <a:rPr lang="en-US" sz="1800" dirty="0"/>
              <a:t>Cyc Developer Toolsets</a:t>
            </a:r>
          </a:p>
          <a:p>
            <a:pPr lvl="1"/>
            <a:endParaRPr lang="en-US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695344"/>
            <a:ext cx="4495800" cy="30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formalized representation of a vast quantity of fundamental human </a:t>
            </a:r>
            <a:r>
              <a:rPr lang="en-US" sz="2200" dirty="0" smtClean="0"/>
              <a:t>knowledge : </a:t>
            </a:r>
            <a:r>
              <a:rPr lang="en-US" sz="1800" dirty="0" smtClean="0"/>
              <a:t>facts, rules, common sense, etc.</a:t>
            </a:r>
          </a:p>
          <a:p>
            <a:endParaRPr lang="en-US" sz="2200" dirty="0" smtClean="0"/>
          </a:p>
          <a:p>
            <a:r>
              <a:rPr lang="en-US" sz="2200" dirty="0" smtClean="0"/>
              <a:t>Primarily the knowledgebase(KB) consists of a collection of terms and assertions written in </a:t>
            </a:r>
            <a:r>
              <a:rPr lang="en-US" sz="2200" dirty="0" err="1"/>
              <a:t>C</a:t>
            </a:r>
            <a:r>
              <a:rPr lang="en-US" sz="2200" dirty="0" err="1" smtClean="0"/>
              <a:t>yc’s</a:t>
            </a:r>
            <a:r>
              <a:rPr lang="en-US" sz="2200" dirty="0" smtClean="0"/>
              <a:t> logical language, </a:t>
            </a:r>
            <a:r>
              <a:rPr lang="en-US" sz="2200" dirty="0" err="1" smtClean="0"/>
              <a:t>CycL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Assertions include both simple ground assertions and rules which relate the terms in the collection.</a:t>
            </a:r>
          </a:p>
          <a:p>
            <a:endParaRPr lang="en-US" sz="2200" dirty="0"/>
          </a:p>
          <a:p>
            <a:r>
              <a:rPr lang="en-US" sz="2200" dirty="0" smtClean="0"/>
              <a:t>The Cyc KB is divided into many “microtheories(contexts)”.</a:t>
            </a:r>
          </a:p>
          <a:p>
            <a:endParaRPr lang="en-US" sz="2200" dirty="0"/>
          </a:p>
          <a:p>
            <a:r>
              <a:rPr lang="en-US" sz="2200" dirty="0" smtClean="0"/>
              <a:t>A </a:t>
            </a:r>
            <a:r>
              <a:rPr lang="en-US" sz="2200" dirty="0" err="1" smtClean="0"/>
              <a:t>microtheory</a:t>
            </a:r>
            <a:r>
              <a:rPr lang="en-US" sz="2200" dirty="0" smtClean="0"/>
              <a:t> is a </a:t>
            </a:r>
            <a:r>
              <a:rPr lang="en-US" sz="2200" dirty="0"/>
              <a:t>way of grouping assertions and rules which share a set of assumptions; about a domain, level of detail, period in time, source, topic, etc.</a:t>
            </a:r>
          </a:p>
          <a:p>
            <a:pPr marL="768096" lvl="2" indent="0">
              <a:buNone/>
            </a:pPr>
            <a:endParaRPr lang="en-US" sz="14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Cyc Knowledgebase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701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Why Microtheory?</a:t>
            </a:r>
          </a:p>
          <a:p>
            <a:endParaRPr lang="en-US" sz="2200" dirty="0" smtClean="0"/>
          </a:p>
          <a:p>
            <a:pPr lvl="1"/>
            <a:r>
              <a:rPr lang="en-US" sz="1800" dirty="0" smtClean="0"/>
              <a:t>Maintains local consistency.</a:t>
            </a:r>
          </a:p>
          <a:p>
            <a:pPr lvl="2"/>
            <a:r>
              <a:rPr lang="en-US" sz="1600" dirty="0" smtClean="0"/>
              <a:t>Example: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1"/>
            <a:r>
              <a:rPr lang="en-US" sz="1800" dirty="0" smtClean="0"/>
              <a:t>Reduces the search space.</a:t>
            </a:r>
          </a:p>
          <a:p>
            <a:pPr lvl="1"/>
            <a:r>
              <a:rPr lang="en-US" sz="1800" dirty="0" smtClean="0"/>
              <a:t>Speed up the inference process.</a:t>
            </a:r>
            <a:endParaRPr lang="en-US" sz="18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1000" dirty="0" smtClean="0"/>
              <a:t>	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Cyc KB (Cont.)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33146" y="3276600"/>
            <a:ext cx="3043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CHILD:  </a:t>
            </a:r>
            <a:r>
              <a:rPr lang="en-US" sz="1600" dirty="0" smtClean="0"/>
              <a:t>Who is Dracula, Dad?</a:t>
            </a:r>
          </a:p>
          <a:p>
            <a:r>
              <a:rPr lang="en-US" sz="1400" dirty="0" smtClean="0"/>
              <a:t>FATHER:  </a:t>
            </a:r>
            <a:r>
              <a:rPr lang="en-US" sz="1600" dirty="0" smtClean="0"/>
              <a:t>A vampire.</a:t>
            </a:r>
          </a:p>
          <a:p>
            <a:r>
              <a:rPr lang="en-US" sz="1400" dirty="0" smtClean="0"/>
              <a:t>CHILD:  </a:t>
            </a:r>
            <a:r>
              <a:rPr lang="en-US" sz="1600" dirty="0" smtClean="0"/>
              <a:t>Are there really vampires?</a:t>
            </a:r>
          </a:p>
          <a:p>
            <a:r>
              <a:rPr lang="en-US" sz="1400" dirty="0" smtClean="0"/>
              <a:t>FATHER:  </a:t>
            </a:r>
            <a:r>
              <a:rPr lang="en-US" sz="1600" dirty="0" smtClean="0"/>
              <a:t>No, vampires don’t exist.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98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Cyc KB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591"/>
            <a:ext cx="8229600" cy="462560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Cyc KB is </a:t>
            </a:r>
            <a:r>
              <a:rPr lang="en-US" sz="2200" dirty="0"/>
              <a:t>being created to hold information that most people would consider to be common sense knowledge.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/>
              <a:t>The idea is to create a KB that would supply the basic knowledge needed to be applicable to many different applications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By building a KB with this general knowledge, it is hoped that the KB will be able to </a:t>
            </a:r>
            <a:r>
              <a:rPr lang="en-US" sz="2200" dirty="0" smtClean="0"/>
              <a:t>learn </a:t>
            </a:r>
            <a:r>
              <a:rPr lang="en-US" sz="2200" dirty="0"/>
              <a:t>by itself and be able to tell when it does not have enough information in a particular domain to resolve a problem.</a:t>
            </a:r>
          </a:p>
        </p:txBody>
      </p:sp>
    </p:spTree>
    <p:extLst>
      <p:ext uri="{BB962C8B-B14F-4D97-AF65-F5344CB8AC3E}">
        <p14:creationId xmlns:p14="http://schemas.microsoft.com/office/powerpoint/2010/main" val="96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The Cyc Inference Engine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 Inference engine is a computer program that tries to derive answers from a knowledge base. </a:t>
            </a:r>
          </a:p>
          <a:p>
            <a:endParaRPr lang="en-US" sz="2200" dirty="0" smtClean="0"/>
          </a:p>
          <a:p>
            <a:r>
              <a:rPr lang="en-US" sz="2200" dirty="0"/>
              <a:t>The CYC inference engine performs general logical deduction (including modus ponens, modus </a:t>
            </a:r>
            <a:r>
              <a:rPr lang="en-US" sz="2200" dirty="0" err="1"/>
              <a:t>tollens</a:t>
            </a:r>
            <a:r>
              <a:rPr lang="en-US" sz="2200" dirty="0"/>
              <a:t>, and universal and existential quantification)</a:t>
            </a:r>
          </a:p>
          <a:p>
            <a:endParaRPr lang="en-US" sz="2200" dirty="0" smtClean="0"/>
          </a:p>
          <a:p>
            <a:r>
              <a:rPr lang="en-US" sz="2200" dirty="0" smtClean="0"/>
              <a:t>Uses </a:t>
            </a:r>
            <a:r>
              <a:rPr lang="en-US" sz="2200" dirty="0"/>
              <a:t>microtheories to optimize </a:t>
            </a:r>
            <a:r>
              <a:rPr lang="en-US" sz="2200" dirty="0" err="1"/>
              <a:t>inferencing</a:t>
            </a:r>
            <a:r>
              <a:rPr lang="en-US" sz="2200" dirty="0"/>
              <a:t> by restricting </a:t>
            </a:r>
            <a:r>
              <a:rPr lang="en-US" sz="2200" dirty="0" smtClean="0"/>
              <a:t>search </a:t>
            </a:r>
            <a:r>
              <a:rPr lang="en-US" sz="2200" dirty="0"/>
              <a:t>domains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Includes several </a:t>
            </a:r>
            <a:r>
              <a:rPr lang="en-US" sz="2200" dirty="0"/>
              <a:t>special-purpose </a:t>
            </a:r>
            <a:r>
              <a:rPr lang="en-US" sz="2200" dirty="0" err="1"/>
              <a:t>inferencing</a:t>
            </a:r>
            <a:r>
              <a:rPr lang="en-US" sz="2200" dirty="0"/>
              <a:t> modules for handling a few specific classes of </a:t>
            </a:r>
            <a:r>
              <a:rPr lang="en-US" sz="2200" dirty="0" smtClean="0"/>
              <a:t>inference.</a:t>
            </a:r>
          </a:p>
          <a:p>
            <a:pPr lvl="1"/>
            <a:r>
              <a:rPr lang="en-US" sz="1800" dirty="0" smtClean="0"/>
              <a:t>Examples:  </a:t>
            </a:r>
            <a:r>
              <a:rPr lang="en-US" sz="1800" dirty="0"/>
              <a:t>quality reasoning, temporal reasoning, </a:t>
            </a:r>
            <a:r>
              <a:rPr lang="en-US" sz="1800" dirty="0" smtClean="0"/>
              <a:t>mathematical </a:t>
            </a:r>
            <a:r>
              <a:rPr lang="en-US" sz="1800" dirty="0"/>
              <a:t>reasoning.</a:t>
            </a:r>
          </a:p>
        </p:txBody>
      </p:sp>
    </p:spTree>
    <p:extLst>
      <p:ext uri="{BB962C8B-B14F-4D97-AF65-F5344CB8AC3E}">
        <p14:creationId xmlns:p14="http://schemas.microsoft.com/office/powerpoint/2010/main" val="6167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408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Presentation7</Template>
  <TotalTime>5398</TotalTime>
  <Words>1209</Words>
  <Application>Microsoft Office PowerPoint</Application>
  <PresentationFormat>On-screen Show (4:3)</PresentationFormat>
  <Paragraphs>246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Tahoma</vt:lpstr>
      <vt:lpstr>Wingdings</vt:lpstr>
      <vt:lpstr>Wingdings 2</vt:lpstr>
      <vt:lpstr>Wingdings 3</vt:lpstr>
      <vt:lpstr>TP030004080</vt:lpstr>
      <vt:lpstr>OpenCyc</vt:lpstr>
      <vt:lpstr>Outline</vt:lpstr>
      <vt:lpstr>What people say…</vt:lpstr>
      <vt:lpstr>What is Cyc?</vt:lpstr>
      <vt:lpstr>What’s in Cyc?</vt:lpstr>
      <vt:lpstr>The Cyc Knowledgebase</vt:lpstr>
      <vt:lpstr>The Cyc KB (Cont.)</vt:lpstr>
      <vt:lpstr>The Cyc KB (Cont.)</vt:lpstr>
      <vt:lpstr>The Cyc Inference Engine</vt:lpstr>
      <vt:lpstr>The CycL Representation Language</vt:lpstr>
      <vt:lpstr>CycL (Cont.)</vt:lpstr>
      <vt:lpstr>The Natural Language Processing Subsystem</vt:lpstr>
      <vt:lpstr>Cyc-NL System(Cont.)</vt:lpstr>
      <vt:lpstr>Cyc-NL System(Cont.)</vt:lpstr>
      <vt:lpstr>Cyc-NL System(Cont.)</vt:lpstr>
      <vt:lpstr>Cyc Semantic Integration Bus</vt:lpstr>
      <vt:lpstr>Developer Toolsets</vt:lpstr>
      <vt:lpstr>Cyc Reasoning System</vt:lpstr>
      <vt:lpstr>Cyc in RTE</vt:lpstr>
      <vt:lpstr>References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Adapting Training Systems Based on User Interactions</dc:title>
  <dc:creator>aruna</dc:creator>
  <cp:lastModifiedBy>logicmoo</cp:lastModifiedBy>
  <cp:revision>821</cp:revision>
  <dcterms:created xsi:type="dcterms:W3CDTF">2006-08-16T00:00:00Z</dcterms:created>
  <dcterms:modified xsi:type="dcterms:W3CDTF">2015-10-23T22:08:38Z</dcterms:modified>
</cp:coreProperties>
</file>