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537" r:id="rId2"/>
    <p:sldId id="289" r:id="rId3"/>
    <p:sldId id="260" r:id="rId4"/>
    <p:sldId id="261" r:id="rId5"/>
    <p:sldId id="290" r:id="rId6"/>
    <p:sldId id="257" r:id="rId7"/>
    <p:sldId id="259" r:id="rId8"/>
    <p:sldId id="262" r:id="rId9"/>
    <p:sldId id="263" r:id="rId10"/>
    <p:sldId id="264" r:id="rId11"/>
    <p:sldId id="265" r:id="rId12"/>
    <p:sldId id="276" r:id="rId13"/>
    <p:sldId id="275" r:id="rId14"/>
    <p:sldId id="266" r:id="rId15"/>
    <p:sldId id="282" r:id="rId16"/>
    <p:sldId id="292" r:id="rId17"/>
    <p:sldId id="291" r:id="rId18"/>
    <p:sldId id="268" r:id="rId19"/>
    <p:sldId id="540" r:id="rId20"/>
    <p:sldId id="267" r:id="rId21"/>
    <p:sldId id="299" r:id="rId22"/>
    <p:sldId id="298" r:id="rId23"/>
    <p:sldId id="293" r:id="rId24"/>
    <p:sldId id="296" r:id="rId25"/>
    <p:sldId id="269" r:id="rId26"/>
    <p:sldId id="270" r:id="rId27"/>
    <p:sldId id="294" r:id="rId28"/>
    <p:sldId id="295" r:id="rId29"/>
    <p:sldId id="271" r:id="rId30"/>
    <p:sldId id="300" r:id="rId31"/>
    <p:sldId id="304" r:id="rId32"/>
    <p:sldId id="297" r:id="rId33"/>
    <p:sldId id="538" r:id="rId34"/>
    <p:sldId id="272" r:id="rId35"/>
    <p:sldId id="278" r:id="rId36"/>
    <p:sldId id="274" r:id="rId37"/>
    <p:sldId id="301" r:id="rId38"/>
    <p:sldId id="302" r:id="rId39"/>
    <p:sldId id="281" r:id="rId40"/>
    <p:sldId id="273" r:id="rId41"/>
    <p:sldId id="303" r:id="rId42"/>
    <p:sldId id="539" r:id="rId43"/>
    <p:sldId id="283" r:id="rId44"/>
    <p:sldId id="284" r:id="rId45"/>
    <p:sldId id="285" r:id="rId46"/>
    <p:sldId id="287" r:id="rId47"/>
    <p:sldId id="541" r:id="rId4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71" autoAdjust="0"/>
    <p:restoredTop sz="94660"/>
  </p:normalViewPr>
  <p:slideViewPr>
    <p:cSldViewPr snapToGrid="0">
      <p:cViewPr>
        <p:scale>
          <a:sx n="66" d="100"/>
          <a:sy n="66" d="100"/>
        </p:scale>
        <p:origin x="1044"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ABB236-79B0-4B3F-9120-2F37C7903C3B}" type="datetimeFigureOut">
              <a:rPr lang="es-ES" smtClean="0"/>
              <a:t>17/07/2020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6BCCAF-4E7E-410B-8941-B11006D6D1E0}" type="slidenum">
              <a:rPr lang="es-ES" smtClean="0"/>
              <a:t>‹Nº›</a:t>
            </a:fld>
            <a:endParaRPr lang="es-ES"/>
          </a:p>
        </p:txBody>
      </p:sp>
    </p:spTree>
    <p:extLst>
      <p:ext uri="{BB962C8B-B14F-4D97-AF65-F5344CB8AC3E}">
        <p14:creationId xmlns:p14="http://schemas.microsoft.com/office/powerpoint/2010/main" val="2182884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miter lim="800000"/>
            <a:headEnd/>
            <a:tailEnd/>
          </a:ln>
        </p:spPr>
        <p:txBody>
          <a:bodyPr/>
          <a:lstStyle/>
          <a:p>
            <a:pPr defTabSz="944563"/>
            <a:fld id="{81BBA8AC-26F1-44BE-AB13-B15C16163F79}" type="slidenum">
              <a:rPr lang="es-ES" altLang="es-ES_tradnl" smtClean="0"/>
              <a:pPr defTabSz="944563"/>
              <a:t>1</a:t>
            </a:fld>
            <a:endParaRPr lang="es-ES" altLang="es-ES_tradnl"/>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p:spPr>
        <p:txBody>
          <a:bodyPr/>
          <a:lstStyle/>
          <a:p>
            <a:pPr eaLnBrk="1" hangingPunct="1"/>
            <a:r>
              <a:rPr lang="es-ES" sz="1200" b="0" i="0" kern="1200" dirty="0">
                <a:solidFill>
                  <a:schemeClr val="tx1"/>
                </a:solidFill>
                <a:effectLst/>
                <a:latin typeface="Times New Roman" pitchFamily="18" charset="0"/>
                <a:ea typeface="+mn-ea"/>
                <a:cs typeface="+mn-cs"/>
              </a:rPr>
              <a:t>REGLA DE LOS DOS PIES  "Si en cualquier momento durante el tiempo que usted esté aquí, se encuentra en una situación en la que no está ni aprendiendo ni contribuyendo, use sus dos pies. Vaya a otro lugar donde pueda aprender o contribuir"</a:t>
            </a:r>
            <a:endParaRPr lang="en-US" altLang="es-ES_tradnl" dirty="0"/>
          </a:p>
        </p:txBody>
      </p:sp>
    </p:spTree>
    <p:extLst>
      <p:ext uri="{BB962C8B-B14F-4D97-AF65-F5344CB8AC3E}">
        <p14:creationId xmlns:p14="http://schemas.microsoft.com/office/powerpoint/2010/main" val="3693447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17AFC1-1D97-4BD9-A571-9F88F061D3B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FDC2FA89-B04E-4136-BCA8-3428ACA6AB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8C855792-B011-4B3A-994F-F7FA51DDFDC0}"/>
              </a:ext>
            </a:extLst>
          </p:cNvPr>
          <p:cNvSpPr>
            <a:spLocks noGrp="1"/>
          </p:cNvSpPr>
          <p:nvPr>
            <p:ph type="dt" sz="half" idx="10"/>
          </p:nvPr>
        </p:nvSpPr>
        <p:spPr/>
        <p:txBody>
          <a:bodyPr/>
          <a:lstStyle/>
          <a:p>
            <a:fld id="{16C98E91-DC53-4C31-A429-263085F163FB}" type="datetimeFigureOut">
              <a:rPr lang="es-ES" smtClean="0"/>
              <a:t>17/07/2020</a:t>
            </a:fld>
            <a:endParaRPr lang="es-ES"/>
          </a:p>
        </p:txBody>
      </p:sp>
      <p:sp>
        <p:nvSpPr>
          <p:cNvPr id="5" name="Marcador de pie de página 4">
            <a:extLst>
              <a:ext uri="{FF2B5EF4-FFF2-40B4-BE49-F238E27FC236}">
                <a16:creationId xmlns:a16="http://schemas.microsoft.com/office/drawing/2014/main" id="{2EB43C39-A880-4FF4-9CCB-78E794A0D6F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FD92F60-0EAB-4D85-B3EF-C2A9DF5CB27B}"/>
              </a:ext>
            </a:extLst>
          </p:cNvPr>
          <p:cNvSpPr>
            <a:spLocks noGrp="1"/>
          </p:cNvSpPr>
          <p:nvPr>
            <p:ph type="sldNum" sz="quarter" idx="12"/>
          </p:nvPr>
        </p:nvSpPr>
        <p:spPr/>
        <p:txBody>
          <a:bodyPr/>
          <a:lstStyle/>
          <a:p>
            <a:fld id="{25F39F0D-5C5B-4396-AA12-2EC5F4A5F1FB}" type="slidenum">
              <a:rPr lang="es-ES" smtClean="0"/>
              <a:t>‹Nº›</a:t>
            </a:fld>
            <a:endParaRPr lang="es-ES"/>
          </a:p>
        </p:txBody>
      </p:sp>
    </p:spTree>
    <p:extLst>
      <p:ext uri="{BB962C8B-B14F-4D97-AF65-F5344CB8AC3E}">
        <p14:creationId xmlns:p14="http://schemas.microsoft.com/office/powerpoint/2010/main" val="1153324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83DE05-C334-4DBA-BED7-F7F7FE4E5CBE}"/>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BFC76A7-8DAC-4830-8AFD-F3EB7CA4298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5F834E7-A611-4A4C-A6BD-00E2E16C4CA2}"/>
              </a:ext>
            </a:extLst>
          </p:cNvPr>
          <p:cNvSpPr>
            <a:spLocks noGrp="1"/>
          </p:cNvSpPr>
          <p:nvPr>
            <p:ph type="dt" sz="half" idx="10"/>
          </p:nvPr>
        </p:nvSpPr>
        <p:spPr/>
        <p:txBody>
          <a:bodyPr/>
          <a:lstStyle/>
          <a:p>
            <a:fld id="{16C98E91-DC53-4C31-A429-263085F163FB}" type="datetimeFigureOut">
              <a:rPr lang="es-ES" smtClean="0"/>
              <a:t>17/07/2020</a:t>
            </a:fld>
            <a:endParaRPr lang="es-ES"/>
          </a:p>
        </p:txBody>
      </p:sp>
      <p:sp>
        <p:nvSpPr>
          <p:cNvPr id="5" name="Marcador de pie de página 4">
            <a:extLst>
              <a:ext uri="{FF2B5EF4-FFF2-40B4-BE49-F238E27FC236}">
                <a16:creationId xmlns:a16="http://schemas.microsoft.com/office/drawing/2014/main" id="{31AE93B5-9DCC-4497-8568-C22C45DF5A6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69A96F7-5053-4FBF-A9B4-A06CC8847A65}"/>
              </a:ext>
            </a:extLst>
          </p:cNvPr>
          <p:cNvSpPr>
            <a:spLocks noGrp="1"/>
          </p:cNvSpPr>
          <p:nvPr>
            <p:ph type="sldNum" sz="quarter" idx="12"/>
          </p:nvPr>
        </p:nvSpPr>
        <p:spPr/>
        <p:txBody>
          <a:bodyPr/>
          <a:lstStyle/>
          <a:p>
            <a:fld id="{25F39F0D-5C5B-4396-AA12-2EC5F4A5F1FB}" type="slidenum">
              <a:rPr lang="es-ES" smtClean="0"/>
              <a:t>‹Nº›</a:t>
            </a:fld>
            <a:endParaRPr lang="es-ES"/>
          </a:p>
        </p:txBody>
      </p:sp>
    </p:spTree>
    <p:extLst>
      <p:ext uri="{BB962C8B-B14F-4D97-AF65-F5344CB8AC3E}">
        <p14:creationId xmlns:p14="http://schemas.microsoft.com/office/powerpoint/2010/main" val="279325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C5CE14A-8E8F-4315-805F-1EFEDBBFA08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0F68D99-89D1-4179-A108-5F769D9C0F0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6B138A5-26EF-472D-AFDF-2FDD22F41BC3}"/>
              </a:ext>
            </a:extLst>
          </p:cNvPr>
          <p:cNvSpPr>
            <a:spLocks noGrp="1"/>
          </p:cNvSpPr>
          <p:nvPr>
            <p:ph type="dt" sz="half" idx="10"/>
          </p:nvPr>
        </p:nvSpPr>
        <p:spPr/>
        <p:txBody>
          <a:bodyPr/>
          <a:lstStyle/>
          <a:p>
            <a:fld id="{16C98E91-DC53-4C31-A429-263085F163FB}" type="datetimeFigureOut">
              <a:rPr lang="es-ES" smtClean="0"/>
              <a:t>17/07/2020</a:t>
            </a:fld>
            <a:endParaRPr lang="es-ES"/>
          </a:p>
        </p:txBody>
      </p:sp>
      <p:sp>
        <p:nvSpPr>
          <p:cNvPr id="5" name="Marcador de pie de página 4">
            <a:extLst>
              <a:ext uri="{FF2B5EF4-FFF2-40B4-BE49-F238E27FC236}">
                <a16:creationId xmlns:a16="http://schemas.microsoft.com/office/drawing/2014/main" id="{5CEEE696-22A4-41D4-B23E-5DD3B0B6BEA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52B959F-79BE-4598-B756-A796064D1879}"/>
              </a:ext>
            </a:extLst>
          </p:cNvPr>
          <p:cNvSpPr>
            <a:spLocks noGrp="1"/>
          </p:cNvSpPr>
          <p:nvPr>
            <p:ph type="sldNum" sz="quarter" idx="12"/>
          </p:nvPr>
        </p:nvSpPr>
        <p:spPr/>
        <p:txBody>
          <a:bodyPr/>
          <a:lstStyle/>
          <a:p>
            <a:fld id="{25F39F0D-5C5B-4396-AA12-2EC5F4A5F1FB}" type="slidenum">
              <a:rPr lang="es-ES" smtClean="0"/>
              <a:t>‹Nº›</a:t>
            </a:fld>
            <a:endParaRPr lang="es-ES"/>
          </a:p>
        </p:txBody>
      </p:sp>
    </p:spTree>
    <p:extLst>
      <p:ext uri="{BB962C8B-B14F-4D97-AF65-F5344CB8AC3E}">
        <p14:creationId xmlns:p14="http://schemas.microsoft.com/office/powerpoint/2010/main" val="333468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90519E-164C-4792-84FE-14F2E195B0D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192B1F4-A6CB-43ED-A2D9-CE854205DB1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89A9039-AAB8-4F09-A923-5627C8EC8113}"/>
              </a:ext>
            </a:extLst>
          </p:cNvPr>
          <p:cNvSpPr>
            <a:spLocks noGrp="1"/>
          </p:cNvSpPr>
          <p:nvPr>
            <p:ph type="dt" sz="half" idx="10"/>
          </p:nvPr>
        </p:nvSpPr>
        <p:spPr/>
        <p:txBody>
          <a:bodyPr/>
          <a:lstStyle/>
          <a:p>
            <a:fld id="{16C98E91-DC53-4C31-A429-263085F163FB}" type="datetimeFigureOut">
              <a:rPr lang="es-ES" smtClean="0"/>
              <a:t>17/07/2020</a:t>
            </a:fld>
            <a:endParaRPr lang="es-ES"/>
          </a:p>
        </p:txBody>
      </p:sp>
      <p:sp>
        <p:nvSpPr>
          <p:cNvPr id="5" name="Marcador de pie de página 4">
            <a:extLst>
              <a:ext uri="{FF2B5EF4-FFF2-40B4-BE49-F238E27FC236}">
                <a16:creationId xmlns:a16="http://schemas.microsoft.com/office/drawing/2014/main" id="{1623AF10-1F68-4A32-841E-55702C6FB90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1326655-491B-4D95-98AC-523B402DC8EC}"/>
              </a:ext>
            </a:extLst>
          </p:cNvPr>
          <p:cNvSpPr>
            <a:spLocks noGrp="1"/>
          </p:cNvSpPr>
          <p:nvPr>
            <p:ph type="sldNum" sz="quarter" idx="12"/>
          </p:nvPr>
        </p:nvSpPr>
        <p:spPr/>
        <p:txBody>
          <a:bodyPr/>
          <a:lstStyle/>
          <a:p>
            <a:fld id="{25F39F0D-5C5B-4396-AA12-2EC5F4A5F1FB}" type="slidenum">
              <a:rPr lang="es-ES" smtClean="0"/>
              <a:t>‹Nº›</a:t>
            </a:fld>
            <a:endParaRPr lang="es-ES"/>
          </a:p>
        </p:txBody>
      </p:sp>
    </p:spTree>
    <p:extLst>
      <p:ext uri="{BB962C8B-B14F-4D97-AF65-F5344CB8AC3E}">
        <p14:creationId xmlns:p14="http://schemas.microsoft.com/office/powerpoint/2010/main" val="3147415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15D626-BE0F-45F7-B90F-03854281C7B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98FDEF4-31D6-4450-81AB-90E778230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9CB2053-ABBB-432B-B9C7-40F2FD0A4E86}"/>
              </a:ext>
            </a:extLst>
          </p:cNvPr>
          <p:cNvSpPr>
            <a:spLocks noGrp="1"/>
          </p:cNvSpPr>
          <p:nvPr>
            <p:ph type="dt" sz="half" idx="10"/>
          </p:nvPr>
        </p:nvSpPr>
        <p:spPr/>
        <p:txBody>
          <a:bodyPr/>
          <a:lstStyle/>
          <a:p>
            <a:fld id="{16C98E91-DC53-4C31-A429-263085F163FB}" type="datetimeFigureOut">
              <a:rPr lang="es-ES" smtClean="0"/>
              <a:t>17/07/2020</a:t>
            </a:fld>
            <a:endParaRPr lang="es-ES"/>
          </a:p>
        </p:txBody>
      </p:sp>
      <p:sp>
        <p:nvSpPr>
          <p:cNvPr id="5" name="Marcador de pie de página 4">
            <a:extLst>
              <a:ext uri="{FF2B5EF4-FFF2-40B4-BE49-F238E27FC236}">
                <a16:creationId xmlns:a16="http://schemas.microsoft.com/office/drawing/2014/main" id="{5D763CD9-CD50-471C-BF67-418AD8CE39A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17BF953-7014-48BA-8C5D-BD688DE43462}"/>
              </a:ext>
            </a:extLst>
          </p:cNvPr>
          <p:cNvSpPr>
            <a:spLocks noGrp="1"/>
          </p:cNvSpPr>
          <p:nvPr>
            <p:ph type="sldNum" sz="quarter" idx="12"/>
          </p:nvPr>
        </p:nvSpPr>
        <p:spPr/>
        <p:txBody>
          <a:bodyPr/>
          <a:lstStyle/>
          <a:p>
            <a:fld id="{25F39F0D-5C5B-4396-AA12-2EC5F4A5F1FB}" type="slidenum">
              <a:rPr lang="es-ES" smtClean="0"/>
              <a:t>‹Nº›</a:t>
            </a:fld>
            <a:endParaRPr lang="es-ES"/>
          </a:p>
        </p:txBody>
      </p:sp>
    </p:spTree>
    <p:extLst>
      <p:ext uri="{BB962C8B-B14F-4D97-AF65-F5344CB8AC3E}">
        <p14:creationId xmlns:p14="http://schemas.microsoft.com/office/powerpoint/2010/main" val="3121893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3B312B-17D3-4258-812C-ABD3916D428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E3DCBC4-F212-4C9A-80B3-2FBD8FF4D9A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3EA1A9C-2EE5-4729-821F-4D907C16FB2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AA6AED5D-86B1-420C-94AC-9509E34263BB}"/>
              </a:ext>
            </a:extLst>
          </p:cNvPr>
          <p:cNvSpPr>
            <a:spLocks noGrp="1"/>
          </p:cNvSpPr>
          <p:nvPr>
            <p:ph type="dt" sz="half" idx="10"/>
          </p:nvPr>
        </p:nvSpPr>
        <p:spPr/>
        <p:txBody>
          <a:bodyPr/>
          <a:lstStyle/>
          <a:p>
            <a:fld id="{16C98E91-DC53-4C31-A429-263085F163FB}" type="datetimeFigureOut">
              <a:rPr lang="es-ES" smtClean="0"/>
              <a:t>17/07/2020</a:t>
            </a:fld>
            <a:endParaRPr lang="es-ES"/>
          </a:p>
        </p:txBody>
      </p:sp>
      <p:sp>
        <p:nvSpPr>
          <p:cNvPr id="6" name="Marcador de pie de página 5">
            <a:extLst>
              <a:ext uri="{FF2B5EF4-FFF2-40B4-BE49-F238E27FC236}">
                <a16:creationId xmlns:a16="http://schemas.microsoft.com/office/drawing/2014/main" id="{939A4A10-B347-4E0A-BCBA-1C73A86B3EE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9C5A82A-AC44-4EB8-9D78-1420F1D4745D}"/>
              </a:ext>
            </a:extLst>
          </p:cNvPr>
          <p:cNvSpPr>
            <a:spLocks noGrp="1"/>
          </p:cNvSpPr>
          <p:nvPr>
            <p:ph type="sldNum" sz="quarter" idx="12"/>
          </p:nvPr>
        </p:nvSpPr>
        <p:spPr/>
        <p:txBody>
          <a:bodyPr/>
          <a:lstStyle/>
          <a:p>
            <a:fld id="{25F39F0D-5C5B-4396-AA12-2EC5F4A5F1FB}" type="slidenum">
              <a:rPr lang="es-ES" smtClean="0"/>
              <a:t>‹Nº›</a:t>
            </a:fld>
            <a:endParaRPr lang="es-ES"/>
          </a:p>
        </p:txBody>
      </p:sp>
    </p:spTree>
    <p:extLst>
      <p:ext uri="{BB962C8B-B14F-4D97-AF65-F5344CB8AC3E}">
        <p14:creationId xmlns:p14="http://schemas.microsoft.com/office/powerpoint/2010/main" val="4037186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5EFDB9-B053-4131-8308-4F6269C7FB6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E878873-131B-4F0E-ADF9-5C8236B839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2AB6E6B-4899-4A18-ABA7-BABD970844E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113717A4-E2EA-48D2-93CF-048865A56B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8AEA10D-9AC7-424E-91DE-7C38088301B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2BBDF39C-5267-4B4A-8648-43AF9F760F63}"/>
              </a:ext>
            </a:extLst>
          </p:cNvPr>
          <p:cNvSpPr>
            <a:spLocks noGrp="1"/>
          </p:cNvSpPr>
          <p:nvPr>
            <p:ph type="dt" sz="half" idx="10"/>
          </p:nvPr>
        </p:nvSpPr>
        <p:spPr/>
        <p:txBody>
          <a:bodyPr/>
          <a:lstStyle/>
          <a:p>
            <a:fld id="{16C98E91-DC53-4C31-A429-263085F163FB}" type="datetimeFigureOut">
              <a:rPr lang="es-ES" smtClean="0"/>
              <a:t>17/07/2020</a:t>
            </a:fld>
            <a:endParaRPr lang="es-ES"/>
          </a:p>
        </p:txBody>
      </p:sp>
      <p:sp>
        <p:nvSpPr>
          <p:cNvPr id="8" name="Marcador de pie de página 7">
            <a:extLst>
              <a:ext uri="{FF2B5EF4-FFF2-40B4-BE49-F238E27FC236}">
                <a16:creationId xmlns:a16="http://schemas.microsoft.com/office/drawing/2014/main" id="{61B38DF1-3ADD-4CD2-966D-99D28845541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FE91F88D-FA9A-4F3A-92B9-B69F5C092B09}"/>
              </a:ext>
            </a:extLst>
          </p:cNvPr>
          <p:cNvSpPr>
            <a:spLocks noGrp="1"/>
          </p:cNvSpPr>
          <p:nvPr>
            <p:ph type="sldNum" sz="quarter" idx="12"/>
          </p:nvPr>
        </p:nvSpPr>
        <p:spPr/>
        <p:txBody>
          <a:bodyPr/>
          <a:lstStyle/>
          <a:p>
            <a:fld id="{25F39F0D-5C5B-4396-AA12-2EC5F4A5F1FB}" type="slidenum">
              <a:rPr lang="es-ES" smtClean="0"/>
              <a:t>‹Nº›</a:t>
            </a:fld>
            <a:endParaRPr lang="es-ES"/>
          </a:p>
        </p:txBody>
      </p:sp>
    </p:spTree>
    <p:extLst>
      <p:ext uri="{BB962C8B-B14F-4D97-AF65-F5344CB8AC3E}">
        <p14:creationId xmlns:p14="http://schemas.microsoft.com/office/powerpoint/2010/main" val="165344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6ACFFB-BA10-4FB2-9596-7E89FD6B7412}"/>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40150A6-96DF-4E9E-8C8E-AA91CA6D2F43}"/>
              </a:ext>
            </a:extLst>
          </p:cNvPr>
          <p:cNvSpPr>
            <a:spLocks noGrp="1"/>
          </p:cNvSpPr>
          <p:nvPr>
            <p:ph type="dt" sz="half" idx="10"/>
          </p:nvPr>
        </p:nvSpPr>
        <p:spPr/>
        <p:txBody>
          <a:bodyPr/>
          <a:lstStyle/>
          <a:p>
            <a:fld id="{16C98E91-DC53-4C31-A429-263085F163FB}" type="datetimeFigureOut">
              <a:rPr lang="es-ES" smtClean="0"/>
              <a:t>17/07/2020</a:t>
            </a:fld>
            <a:endParaRPr lang="es-ES"/>
          </a:p>
        </p:txBody>
      </p:sp>
      <p:sp>
        <p:nvSpPr>
          <p:cNvPr id="4" name="Marcador de pie de página 3">
            <a:extLst>
              <a:ext uri="{FF2B5EF4-FFF2-40B4-BE49-F238E27FC236}">
                <a16:creationId xmlns:a16="http://schemas.microsoft.com/office/drawing/2014/main" id="{1F48D899-CC37-4C79-91D0-FF0D8F7FBBE8}"/>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759C4961-7C43-4975-B880-1D129389FE7A}"/>
              </a:ext>
            </a:extLst>
          </p:cNvPr>
          <p:cNvSpPr>
            <a:spLocks noGrp="1"/>
          </p:cNvSpPr>
          <p:nvPr>
            <p:ph type="sldNum" sz="quarter" idx="12"/>
          </p:nvPr>
        </p:nvSpPr>
        <p:spPr/>
        <p:txBody>
          <a:bodyPr/>
          <a:lstStyle/>
          <a:p>
            <a:fld id="{25F39F0D-5C5B-4396-AA12-2EC5F4A5F1FB}" type="slidenum">
              <a:rPr lang="es-ES" smtClean="0"/>
              <a:t>‹Nº›</a:t>
            </a:fld>
            <a:endParaRPr lang="es-ES"/>
          </a:p>
        </p:txBody>
      </p:sp>
    </p:spTree>
    <p:extLst>
      <p:ext uri="{BB962C8B-B14F-4D97-AF65-F5344CB8AC3E}">
        <p14:creationId xmlns:p14="http://schemas.microsoft.com/office/powerpoint/2010/main" val="2101841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912766C-D247-4BF4-A76B-F8675600AD6C}"/>
              </a:ext>
            </a:extLst>
          </p:cNvPr>
          <p:cNvSpPr>
            <a:spLocks noGrp="1"/>
          </p:cNvSpPr>
          <p:nvPr>
            <p:ph type="dt" sz="half" idx="10"/>
          </p:nvPr>
        </p:nvSpPr>
        <p:spPr/>
        <p:txBody>
          <a:bodyPr/>
          <a:lstStyle/>
          <a:p>
            <a:fld id="{16C98E91-DC53-4C31-A429-263085F163FB}" type="datetimeFigureOut">
              <a:rPr lang="es-ES" smtClean="0"/>
              <a:t>17/07/2020</a:t>
            </a:fld>
            <a:endParaRPr lang="es-ES"/>
          </a:p>
        </p:txBody>
      </p:sp>
      <p:sp>
        <p:nvSpPr>
          <p:cNvPr id="3" name="Marcador de pie de página 2">
            <a:extLst>
              <a:ext uri="{FF2B5EF4-FFF2-40B4-BE49-F238E27FC236}">
                <a16:creationId xmlns:a16="http://schemas.microsoft.com/office/drawing/2014/main" id="{71B629CE-C6E4-47FA-8588-191E6DF1267E}"/>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5170B69F-CD05-4C8D-B3F3-D1FA7356BD3B}"/>
              </a:ext>
            </a:extLst>
          </p:cNvPr>
          <p:cNvSpPr>
            <a:spLocks noGrp="1"/>
          </p:cNvSpPr>
          <p:nvPr>
            <p:ph type="sldNum" sz="quarter" idx="12"/>
          </p:nvPr>
        </p:nvSpPr>
        <p:spPr/>
        <p:txBody>
          <a:bodyPr/>
          <a:lstStyle/>
          <a:p>
            <a:fld id="{25F39F0D-5C5B-4396-AA12-2EC5F4A5F1FB}" type="slidenum">
              <a:rPr lang="es-ES" smtClean="0"/>
              <a:t>‹Nº›</a:t>
            </a:fld>
            <a:endParaRPr lang="es-ES"/>
          </a:p>
        </p:txBody>
      </p:sp>
    </p:spTree>
    <p:extLst>
      <p:ext uri="{BB962C8B-B14F-4D97-AF65-F5344CB8AC3E}">
        <p14:creationId xmlns:p14="http://schemas.microsoft.com/office/powerpoint/2010/main" val="2070566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5A90BE-ADC6-4141-A3B4-2871F67B475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12CD32F-BDC0-4A5E-8999-0BD6657261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C1E46296-538B-442D-BB5C-CC5F55D07E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E081FDE-25EB-4E7A-884E-AC640EF8007A}"/>
              </a:ext>
            </a:extLst>
          </p:cNvPr>
          <p:cNvSpPr>
            <a:spLocks noGrp="1"/>
          </p:cNvSpPr>
          <p:nvPr>
            <p:ph type="dt" sz="half" idx="10"/>
          </p:nvPr>
        </p:nvSpPr>
        <p:spPr/>
        <p:txBody>
          <a:bodyPr/>
          <a:lstStyle/>
          <a:p>
            <a:fld id="{16C98E91-DC53-4C31-A429-263085F163FB}" type="datetimeFigureOut">
              <a:rPr lang="es-ES" smtClean="0"/>
              <a:t>17/07/2020</a:t>
            </a:fld>
            <a:endParaRPr lang="es-ES"/>
          </a:p>
        </p:txBody>
      </p:sp>
      <p:sp>
        <p:nvSpPr>
          <p:cNvPr id="6" name="Marcador de pie de página 5">
            <a:extLst>
              <a:ext uri="{FF2B5EF4-FFF2-40B4-BE49-F238E27FC236}">
                <a16:creationId xmlns:a16="http://schemas.microsoft.com/office/drawing/2014/main" id="{D1011141-628C-444B-8367-B54540A1ED3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7716790-9475-439F-8C89-304187743237}"/>
              </a:ext>
            </a:extLst>
          </p:cNvPr>
          <p:cNvSpPr>
            <a:spLocks noGrp="1"/>
          </p:cNvSpPr>
          <p:nvPr>
            <p:ph type="sldNum" sz="quarter" idx="12"/>
          </p:nvPr>
        </p:nvSpPr>
        <p:spPr/>
        <p:txBody>
          <a:bodyPr/>
          <a:lstStyle/>
          <a:p>
            <a:fld id="{25F39F0D-5C5B-4396-AA12-2EC5F4A5F1FB}" type="slidenum">
              <a:rPr lang="es-ES" smtClean="0"/>
              <a:t>‹Nº›</a:t>
            </a:fld>
            <a:endParaRPr lang="es-ES"/>
          </a:p>
        </p:txBody>
      </p:sp>
    </p:spTree>
    <p:extLst>
      <p:ext uri="{BB962C8B-B14F-4D97-AF65-F5344CB8AC3E}">
        <p14:creationId xmlns:p14="http://schemas.microsoft.com/office/powerpoint/2010/main" val="413912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883D4F-4441-465B-9E26-9743B8C4237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4788D9A8-A26B-4573-85A7-1E099895A6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51571D3-2E8B-4ECC-84FE-0DE142F52D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A8DD99A-E7C5-42DB-A9DA-5CCF115ADA40}"/>
              </a:ext>
            </a:extLst>
          </p:cNvPr>
          <p:cNvSpPr>
            <a:spLocks noGrp="1"/>
          </p:cNvSpPr>
          <p:nvPr>
            <p:ph type="dt" sz="half" idx="10"/>
          </p:nvPr>
        </p:nvSpPr>
        <p:spPr/>
        <p:txBody>
          <a:bodyPr/>
          <a:lstStyle/>
          <a:p>
            <a:fld id="{16C98E91-DC53-4C31-A429-263085F163FB}" type="datetimeFigureOut">
              <a:rPr lang="es-ES" smtClean="0"/>
              <a:t>17/07/2020</a:t>
            </a:fld>
            <a:endParaRPr lang="es-ES"/>
          </a:p>
        </p:txBody>
      </p:sp>
      <p:sp>
        <p:nvSpPr>
          <p:cNvPr id="6" name="Marcador de pie de página 5">
            <a:extLst>
              <a:ext uri="{FF2B5EF4-FFF2-40B4-BE49-F238E27FC236}">
                <a16:creationId xmlns:a16="http://schemas.microsoft.com/office/drawing/2014/main" id="{DC26A750-98DF-49E6-A6FF-0DD6803DB6A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31D6419-304D-4416-AB3B-30D89ED2FB54}"/>
              </a:ext>
            </a:extLst>
          </p:cNvPr>
          <p:cNvSpPr>
            <a:spLocks noGrp="1"/>
          </p:cNvSpPr>
          <p:nvPr>
            <p:ph type="sldNum" sz="quarter" idx="12"/>
          </p:nvPr>
        </p:nvSpPr>
        <p:spPr/>
        <p:txBody>
          <a:bodyPr/>
          <a:lstStyle/>
          <a:p>
            <a:fld id="{25F39F0D-5C5B-4396-AA12-2EC5F4A5F1FB}" type="slidenum">
              <a:rPr lang="es-ES" smtClean="0"/>
              <a:t>‹Nº›</a:t>
            </a:fld>
            <a:endParaRPr lang="es-ES"/>
          </a:p>
        </p:txBody>
      </p:sp>
    </p:spTree>
    <p:extLst>
      <p:ext uri="{BB962C8B-B14F-4D97-AF65-F5344CB8AC3E}">
        <p14:creationId xmlns:p14="http://schemas.microsoft.com/office/powerpoint/2010/main" val="1154533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2FB58E1-6F67-4E7F-8BE9-96D49E8EE3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2783F82-462B-4ACD-9B78-3644985474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42E7032-9F5F-4F9A-AAD5-F912A03415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C98E91-DC53-4C31-A429-263085F163FB}" type="datetimeFigureOut">
              <a:rPr lang="es-ES" smtClean="0"/>
              <a:t>17/07/2020</a:t>
            </a:fld>
            <a:endParaRPr lang="es-ES"/>
          </a:p>
        </p:txBody>
      </p:sp>
      <p:sp>
        <p:nvSpPr>
          <p:cNvPr id="5" name="Marcador de pie de página 4">
            <a:extLst>
              <a:ext uri="{FF2B5EF4-FFF2-40B4-BE49-F238E27FC236}">
                <a16:creationId xmlns:a16="http://schemas.microsoft.com/office/drawing/2014/main" id="{8BFDFFAA-4D3D-4F7E-920E-5D5E1BD6D6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26A3908-8171-46F2-963D-015F11AA82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F39F0D-5C5B-4396-AA12-2EC5F4A5F1FB}" type="slidenum">
              <a:rPr lang="es-ES" smtClean="0"/>
              <a:t>‹Nº›</a:t>
            </a:fld>
            <a:endParaRPr lang="es-ES"/>
          </a:p>
        </p:txBody>
      </p:sp>
    </p:spTree>
    <p:extLst>
      <p:ext uri="{BB962C8B-B14F-4D97-AF65-F5344CB8AC3E}">
        <p14:creationId xmlns:p14="http://schemas.microsoft.com/office/powerpoint/2010/main" val="507337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TeamSQAPanel/Zahori-Carreras.git"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drive.google.com/file/d/1CDYXJBFeEqJbYVadOsq5-ws99iFhHe0D/view?usp=sharing"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hromedriver.chromium.org/downloads"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2C9BF28-4E4C-40A6-9B23-CEC18C937E0A}"/>
              </a:ext>
            </a:extLst>
          </p:cNvPr>
          <p:cNvPicPr>
            <a:picLocks noChangeAspect="1"/>
          </p:cNvPicPr>
          <p:nvPr/>
        </p:nvPicPr>
        <p:blipFill>
          <a:blip r:embed="rId3"/>
          <a:stretch>
            <a:fillRect/>
          </a:stretch>
        </p:blipFill>
        <p:spPr>
          <a:xfrm>
            <a:off x="888238" y="0"/>
            <a:ext cx="9887712" cy="6874555"/>
          </a:xfrm>
          <a:prstGeom prst="rect">
            <a:avLst/>
          </a:prstGeom>
        </p:spPr>
      </p:pic>
      <p:sp>
        <p:nvSpPr>
          <p:cNvPr id="28673" name="1 Título"/>
          <p:cNvSpPr>
            <a:spLocks noGrp="1"/>
          </p:cNvSpPr>
          <p:nvPr>
            <p:ph type="ctrTitle"/>
          </p:nvPr>
        </p:nvSpPr>
        <p:spPr bwMode="auto">
          <a:xfrm>
            <a:off x="4151376" y="3545140"/>
            <a:ext cx="6735242" cy="372169"/>
          </a:xfrm>
          <a:noFill/>
          <a:ln>
            <a:miter lim="800000"/>
            <a:headEnd/>
            <a:tailEnd/>
          </a:ln>
        </p:spPr>
        <p:txBody>
          <a:bodyPr vert="horz" wrap="square" lIns="91440" tIns="45720" rIns="91440" bIns="45720" numCol="1" rtlCol="0" anchor="t" anchorCtr="0" compatLnSpc="1">
            <a:prstTxWarp prst="textNoShape">
              <a:avLst/>
            </a:prstTxWarp>
            <a:noAutofit/>
          </a:bodyPr>
          <a:lstStyle/>
          <a:p>
            <a:pPr eaLnBrk="1" hangingPunct="1"/>
            <a:r>
              <a:rPr lang="es-ES" altLang="es-ES_tradnl" sz="3200" b="1" dirty="0">
                <a:latin typeface="Calibri" pitchFamily="34" charset="0"/>
              </a:rPr>
              <a:t>ZAHORÍ</a:t>
            </a:r>
            <a:endParaRPr lang="es-ES_tradnl" altLang="es-ES_tradnl" sz="3200" b="1" dirty="0">
              <a:latin typeface="Calibri" pitchFamily="34" charset="0"/>
            </a:endParaRPr>
          </a:p>
        </p:txBody>
      </p:sp>
      <p:pic>
        <p:nvPicPr>
          <p:cNvPr id="3" name="Imagen 2" descr="Imagen que contiene dibujo, señal&#10;&#10;Descripción generada automáticamente">
            <a:extLst>
              <a:ext uri="{FF2B5EF4-FFF2-40B4-BE49-F238E27FC236}">
                <a16:creationId xmlns:a16="http://schemas.microsoft.com/office/drawing/2014/main" id="{7806D024-F5E8-4E9A-85A9-8A1199854C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7791" y="2260109"/>
            <a:ext cx="4118689" cy="1285031"/>
          </a:xfrm>
          <a:prstGeom prst="rect">
            <a:avLst/>
          </a:prstGeom>
        </p:spPr>
      </p:pic>
      <p:grpSp>
        <p:nvGrpSpPr>
          <p:cNvPr id="28675" name="1 Grupo"/>
          <p:cNvGrpSpPr>
            <a:grpSpLocks/>
          </p:cNvGrpSpPr>
          <p:nvPr/>
        </p:nvGrpSpPr>
        <p:grpSpPr bwMode="auto">
          <a:xfrm>
            <a:off x="1409700" y="5827714"/>
            <a:ext cx="1733550" cy="409575"/>
            <a:chOff x="267122" y="5827713"/>
            <a:chExt cx="1733550" cy="409599"/>
          </a:xfrm>
        </p:grpSpPr>
        <p:sp>
          <p:nvSpPr>
            <p:cNvPr id="28677" name="Text Box 68"/>
            <p:cNvSpPr txBox="1">
              <a:spLocks noChangeArrowheads="1"/>
            </p:cNvSpPr>
            <p:nvPr/>
          </p:nvSpPr>
          <p:spPr bwMode="auto">
            <a:xfrm>
              <a:off x="273472" y="5827713"/>
              <a:ext cx="870751" cy="261625"/>
            </a:xfrm>
            <a:prstGeom prst="rect">
              <a:avLst/>
            </a:prstGeom>
            <a:noFill/>
            <a:ln w="9525">
              <a:noFill/>
              <a:miter lim="800000"/>
              <a:headEnd/>
              <a:tailEnd/>
            </a:ln>
          </p:spPr>
          <p:txBody>
            <a:bodyPr wrap="none">
              <a:spAutoFit/>
            </a:bodyPr>
            <a:lstStyle/>
            <a:p>
              <a:r>
                <a:rPr lang="es-ES" altLang="es-ES_tradnl" sz="1100" i="1" dirty="0">
                  <a:solidFill>
                    <a:srgbClr val="00629C"/>
                  </a:solidFill>
                </a:rPr>
                <a:t>16/07/2020</a:t>
              </a:r>
            </a:p>
          </p:txBody>
        </p:sp>
        <p:sp>
          <p:nvSpPr>
            <p:cNvPr id="28678" name="Text Box 1"/>
            <p:cNvSpPr txBox="1">
              <a:spLocks noChangeArrowheads="1"/>
            </p:cNvSpPr>
            <p:nvPr/>
          </p:nvSpPr>
          <p:spPr bwMode="auto">
            <a:xfrm>
              <a:off x="267122" y="6021868"/>
              <a:ext cx="1733550" cy="215444"/>
            </a:xfrm>
            <a:prstGeom prst="rect">
              <a:avLst/>
            </a:prstGeom>
            <a:noFill/>
            <a:ln w="9525">
              <a:noFill/>
              <a:miter lim="800000"/>
              <a:headEnd/>
              <a:tailEnd/>
            </a:ln>
          </p:spPr>
          <p:txBody>
            <a:bodyPr>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ltLang="es-ES_tradnl" sz="800" i="1" dirty="0" err="1">
                  <a:solidFill>
                    <a:srgbClr val="00629C"/>
                  </a:solidFill>
                  <a:ea typeface="Microsoft YaHei"/>
                  <a:cs typeface="Microsoft YaHei"/>
                </a:rPr>
                <a:t>CEllST</a:t>
              </a:r>
              <a:r>
                <a:rPr lang="es-ES" altLang="es-ES_tradnl" sz="800" i="1" dirty="0">
                  <a:solidFill>
                    <a:srgbClr val="00629C"/>
                  </a:solidFill>
                  <a:ea typeface="Microsoft YaHei"/>
                  <a:cs typeface="Microsoft YaHei"/>
                </a:rPr>
                <a:t> -spa- v1.0</a:t>
              </a:r>
            </a:p>
          </p:txBody>
        </p:sp>
      </p:grpSp>
      <p:sp>
        <p:nvSpPr>
          <p:cNvPr id="8" name="1 Título">
            <a:extLst>
              <a:ext uri="{FF2B5EF4-FFF2-40B4-BE49-F238E27FC236}">
                <a16:creationId xmlns:a16="http://schemas.microsoft.com/office/drawing/2014/main" id="{AAEF09A6-7462-4DBA-ACCD-376A5F9051F2}"/>
              </a:ext>
            </a:extLst>
          </p:cNvPr>
          <p:cNvSpPr txBox="1">
            <a:spLocks/>
          </p:cNvSpPr>
          <p:nvPr/>
        </p:nvSpPr>
        <p:spPr bwMode="auto">
          <a:xfrm>
            <a:off x="4151376" y="4057986"/>
            <a:ext cx="6735242" cy="372169"/>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altLang="es-ES_tradnl" sz="1600" b="1" dirty="0">
                <a:latin typeface="Calibri" pitchFamily="34" charset="0"/>
              </a:rPr>
              <a:t>David Vázquez Novella</a:t>
            </a:r>
            <a:endParaRPr lang="es-ES_tradnl" altLang="es-ES_tradnl" sz="1600" b="1" dirty="0">
              <a:latin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3248270" y="2789923"/>
            <a:ext cx="11113477" cy="502919"/>
          </a:xfrm>
        </p:spPr>
        <p:txBody>
          <a:bodyPr/>
          <a:lstStyle/>
          <a:p>
            <a:r>
              <a:rPr lang="es-ES" b="1" dirty="0"/>
              <a:t>ESTRUCTURA DEL PROYECTO</a:t>
            </a:r>
          </a:p>
        </p:txBody>
      </p:sp>
      <p:sp>
        <p:nvSpPr>
          <p:cNvPr id="5" name="CuadroTexto 4">
            <a:extLst>
              <a:ext uri="{FF2B5EF4-FFF2-40B4-BE49-F238E27FC236}">
                <a16:creationId xmlns:a16="http://schemas.microsoft.com/office/drawing/2014/main" id="{B744C05D-0243-44BD-8A83-6DA281F8D767}"/>
              </a:ext>
            </a:extLst>
          </p:cNvPr>
          <p:cNvSpPr txBox="1"/>
          <p:nvPr/>
        </p:nvSpPr>
        <p:spPr>
          <a:xfrm>
            <a:off x="-2083777" y="1543427"/>
            <a:ext cx="8979877"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726831" y="1958926"/>
            <a:ext cx="11113477" cy="41839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s-ES" dirty="0"/>
          </a:p>
        </p:txBody>
      </p:sp>
      <p:pic>
        <p:nvPicPr>
          <p:cNvPr id="11" name="Imagen 10">
            <a:extLst>
              <a:ext uri="{FF2B5EF4-FFF2-40B4-BE49-F238E27FC236}">
                <a16:creationId xmlns:a16="http://schemas.microsoft.com/office/drawing/2014/main" id="{8C99CA09-B18E-4DDB-A8E0-BA3F00B45D8E}"/>
              </a:ext>
            </a:extLst>
          </p:cNvPr>
          <p:cNvPicPr>
            <a:picLocks noChangeAspect="1"/>
          </p:cNvPicPr>
          <p:nvPr/>
        </p:nvPicPr>
        <p:blipFill>
          <a:blip r:embed="rId2"/>
          <a:stretch>
            <a:fillRect/>
          </a:stretch>
        </p:blipFill>
        <p:spPr>
          <a:xfrm>
            <a:off x="4557757" y="0"/>
            <a:ext cx="6118058" cy="6858000"/>
          </a:xfrm>
          <a:prstGeom prst="rect">
            <a:avLst/>
          </a:prstGeom>
        </p:spPr>
      </p:pic>
    </p:spTree>
    <p:extLst>
      <p:ext uri="{BB962C8B-B14F-4D97-AF65-F5344CB8AC3E}">
        <p14:creationId xmlns:p14="http://schemas.microsoft.com/office/powerpoint/2010/main" val="4146528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726830" y="927882"/>
            <a:ext cx="11113477" cy="502919"/>
          </a:xfrm>
        </p:spPr>
        <p:txBody>
          <a:bodyPr/>
          <a:lstStyle/>
          <a:p>
            <a:r>
              <a:rPr lang="es-ES" b="1" dirty="0"/>
              <a:t>PARAMETRIZACIÓN DE DATOS (Excel)</a:t>
            </a:r>
          </a:p>
        </p:txBody>
      </p:sp>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726829" y="1641426"/>
            <a:ext cx="11113477" cy="50260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ES" dirty="0"/>
              <a:t>Repositorio donde definir y almacenar los datos para cada caso de prueba</a:t>
            </a:r>
          </a:p>
          <a:p>
            <a:pPr marL="342900" indent="-342900" algn="l">
              <a:buFont typeface="Arial" panose="020B0604020202020204" pitchFamily="34" charset="0"/>
              <a:buChar char="•"/>
            </a:pPr>
            <a:r>
              <a:rPr lang="es-ES" dirty="0"/>
              <a:t>Opciones: Excel, CSV, Base de datos, </a:t>
            </a:r>
            <a:r>
              <a:rPr lang="es-ES" dirty="0" err="1"/>
              <a:t>AirTable</a:t>
            </a:r>
            <a:r>
              <a:rPr lang="es-ES" dirty="0"/>
              <a:t>…</a:t>
            </a:r>
          </a:p>
          <a:p>
            <a:pPr marL="342900" indent="-342900" algn="l">
              <a:buFont typeface="Arial" panose="020B0604020202020204" pitchFamily="34" charset="0"/>
              <a:buChar char="•"/>
            </a:pPr>
            <a:r>
              <a:rPr lang="es-ES" dirty="0"/>
              <a:t>Ruta: carreras-e2e-tests_aat/</a:t>
            </a:r>
            <a:r>
              <a:rPr lang="es-ES" dirty="0" err="1"/>
              <a:t>src</a:t>
            </a:r>
            <a:r>
              <a:rPr lang="es-ES" dirty="0"/>
              <a:t>/test/</a:t>
            </a:r>
            <a:r>
              <a:rPr lang="es-ES" dirty="0" err="1"/>
              <a:t>resources</a:t>
            </a:r>
            <a:r>
              <a:rPr lang="es-ES" dirty="0"/>
              <a:t>/</a:t>
            </a:r>
            <a:r>
              <a:rPr lang="es-ES" dirty="0" err="1"/>
              <a:t>excel</a:t>
            </a:r>
            <a:r>
              <a:rPr lang="es-ES" dirty="0"/>
              <a:t>/pre/TestCases.xls</a:t>
            </a:r>
          </a:p>
          <a:p>
            <a:pPr algn="l"/>
            <a:endParaRPr lang="es-ES" dirty="0"/>
          </a:p>
          <a:p>
            <a:pPr algn="l"/>
            <a:endParaRPr lang="es-ES" dirty="0"/>
          </a:p>
          <a:p>
            <a:pPr algn="l"/>
            <a:endParaRPr lang="es-ES" dirty="0"/>
          </a:p>
          <a:p>
            <a:pPr algn="l"/>
            <a:endParaRPr lang="es-ES" dirty="0"/>
          </a:p>
          <a:p>
            <a:pPr algn="l"/>
            <a:endParaRPr lang="es-ES" dirty="0"/>
          </a:p>
          <a:p>
            <a:pPr algn="l"/>
            <a:endParaRPr lang="es-ES" dirty="0"/>
          </a:p>
          <a:p>
            <a:pPr algn="l"/>
            <a:endParaRPr lang="es-ES" dirty="0"/>
          </a:p>
          <a:p>
            <a:pPr algn="l"/>
            <a:endParaRPr lang="es-ES" dirty="0"/>
          </a:p>
          <a:p>
            <a:pPr algn="l"/>
            <a:endParaRPr lang="es-ES" dirty="0"/>
          </a:p>
          <a:p>
            <a:pPr algn="l"/>
            <a:endParaRPr lang="es-ES" dirty="0"/>
          </a:p>
          <a:p>
            <a:pPr algn="l"/>
            <a:endParaRPr lang="es-ES" dirty="0"/>
          </a:p>
        </p:txBody>
      </p:sp>
      <p:pic>
        <p:nvPicPr>
          <p:cNvPr id="4" name="Imagen 3">
            <a:extLst>
              <a:ext uri="{FF2B5EF4-FFF2-40B4-BE49-F238E27FC236}">
                <a16:creationId xmlns:a16="http://schemas.microsoft.com/office/drawing/2014/main" id="{5B573155-66F4-4EA0-A6C8-CC92427E2202}"/>
              </a:ext>
            </a:extLst>
          </p:cNvPr>
          <p:cNvPicPr>
            <a:picLocks noChangeAspect="1"/>
          </p:cNvPicPr>
          <p:nvPr/>
        </p:nvPicPr>
        <p:blipFill>
          <a:blip r:embed="rId2"/>
          <a:stretch>
            <a:fillRect/>
          </a:stretch>
        </p:blipFill>
        <p:spPr>
          <a:xfrm>
            <a:off x="868252" y="3249539"/>
            <a:ext cx="10455494" cy="3090130"/>
          </a:xfrm>
          <a:prstGeom prst="rect">
            <a:avLst/>
          </a:prstGeom>
        </p:spPr>
      </p:pic>
      <p:pic>
        <p:nvPicPr>
          <p:cNvPr id="10" name="Imagen 9">
            <a:extLst>
              <a:ext uri="{FF2B5EF4-FFF2-40B4-BE49-F238E27FC236}">
                <a16:creationId xmlns:a16="http://schemas.microsoft.com/office/drawing/2014/main" id="{8CA33108-4559-4051-954A-A7425B426D8A}"/>
              </a:ext>
            </a:extLst>
          </p:cNvPr>
          <p:cNvPicPr>
            <a:picLocks noChangeAspect="1"/>
          </p:cNvPicPr>
          <p:nvPr/>
        </p:nvPicPr>
        <p:blipFill>
          <a:blip r:embed="rId3"/>
          <a:stretch>
            <a:fillRect/>
          </a:stretch>
        </p:blipFill>
        <p:spPr>
          <a:xfrm>
            <a:off x="12362688" y="2746839"/>
            <a:ext cx="2247900" cy="3714750"/>
          </a:xfrm>
          <a:prstGeom prst="rect">
            <a:avLst/>
          </a:prstGeom>
        </p:spPr>
      </p:pic>
    </p:spTree>
    <p:extLst>
      <p:ext uri="{BB962C8B-B14F-4D97-AF65-F5344CB8AC3E}">
        <p14:creationId xmlns:p14="http://schemas.microsoft.com/office/powerpoint/2010/main" val="3526624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726830" y="927882"/>
            <a:ext cx="11113477" cy="502919"/>
          </a:xfrm>
        </p:spPr>
        <p:txBody>
          <a:bodyPr/>
          <a:lstStyle/>
          <a:p>
            <a:r>
              <a:rPr lang="es-ES" b="1" dirty="0"/>
              <a:t>PARAMETRIZACIÓN DE DATOS (Clases del modelo)</a:t>
            </a:r>
          </a:p>
        </p:txBody>
      </p:sp>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726829" y="1456006"/>
            <a:ext cx="11113477" cy="41839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ES" dirty="0"/>
              <a:t>Clases Java para manejar los datos específicos de una prueba</a:t>
            </a:r>
          </a:p>
          <a:p>
            <a:pPr marL="342900" indent="-342900" algn="l">
              <a:buFont typeface="Arial" panose="020B0604020202020204" pitchFamily="34" charset="0"/>
              <a:buChar char="•"/>
            </a:pPr>
            <a:r>
              <a:rPr lang="es-ES" dirty="0"/>
              <a:t>Buena práctica: una clase por cada página (page </a:t>
            </a:r>
            <a:r>
              <a:rPr lang="es-ES" dirty="0" err="1"/>
              <a:t>object</a:t>
            </a:r>
            <a:r>
              <a:rPr lang="es-ES" dirty="0"/>
              <a:t>)</a:t>
            </a:r>
          </a:p>
          <a:p>
            <a:pPr marL="342900" indent="-342900" algn="l">
              <a:buFont typeface="Arial" panose="020B0604020202020204" pitchFamily="34" charset="0"/>
              <a:buChar char="•"/>
            </a:pPr>
            <a:r>
              <a:rPr lang="es-ES" dirty="0"/>
              <a:t>Ruta: carreras-e2e-tests_app/</a:t>
            </a:r>
            <a:r>
              <a:rPr lang="es-ES" dirty="0" err="1"/>
              <a:t>src</a:t>
            </a:r>
            <a:r>
              <a:rPr lang="es-ES" dirty="0"/>
              <a:t>/</a:t>
            </a:r>
            <a:r>
              <a:rPr lang="es-ES" dirty="0" err="1"/>
              <a:t>main</a:t>
            </a:r>
            <a:r>
              <a:rPr lang="es-ES" dirty="0"/>
              <a:t>/java/</a:t>
            </a:r>
            <a:r>
              <a:rPr lang="es-ES" dirty="0" err="1"/>
              <a:t>com</a:t>
            </a:r>
            <a:r>
              <a:rPr lang="es-ES" dirty="0"/>
              <a:t>/</a:t>
            </a:r>
            <a:r>
              <a:rPr lang="es-ES" dirty="0" err="1"/>
              <a:t>grupocarreras</a:t>
            </a:r>
            <a:r>
              <a:rPr lang="es-ES" dirty="0"/>
              <a:t>/</a:t>
            </a:r>
            <a:r>
              <a:rPr lang="es-ES" dirty="0" err="1"/>
              <a:t>zahori</a:t>
            </a:r>
            <a:r>
              <a:rPr lang="es-ES" dirty="0"/>
              <a:t>/app/</a:t>
            </a:r>
            <a:r>
              <a:rPr lang="es-ES" dirty="0" err="1"/>
              <a:t>model</a:t>
            </a:r>
            <a:r>
              <a:rPr lang="es-ES" dirty="0"/>
              <a:t>/</a:t>
            </a:r>
          </a:p>
          <a:p>
            <a:pPr algn="l"/>
            <a:endParaRPr lang="es-ES" dirty="0"/>
          </a:p>
          <a:p>
            <a:pPr algn="l"/>
            <a:endParaRPr lang="es-ES" dirty="0"/>
          </a:p>
        </p:txBody>
      </p:sp>
      <p:pic>
        <p:nvPicPr>
          <p:cNvPr id="4" name="Imagen 3">
            <a:extLst>
              <a:ext uri="{FF2B5EF4-FFF2-40B4-BE49-F238E27FC236}">
                <a16:creationId xmlns:a16="http://schemas.microsoft.com/office/drawing/2014/main" id="{CE79A480-0548-44EC-A825-9AB6F54EB794}"/>
              </a:ext>
            </a:extLst>
          </p:cNvPr>
          <p:cNvPicPr>
            <a:picLocks noChangeAspect="1"/>
          </p:cNvPicPr>
          <p:nvPr/>
        </p:nvPicPr>
        <p:blipFill>
          <a:blip r:embed="rId2"/>
          <a:stretch>
            <a:fillRect/>
          </a:stretch>
        </p:blipFill>
        <p:spPr>
          <a:xfrm>
            <a:off x="2723529" y="2863839"/>
            <a:ext cx="6293471" cy="3994161"/>
          </a:xfrm>
          <a:prstGeom prst="rect">
            <a:avLst/>
          </a:prstGeom>
        </p:spPr>
      </p:pic>
    </p:spTree>
    <p:extLst>
      <p:ext uri="{BB962C8B-B14F-4D97-AF65-F5344CB8AC3E}">
        <p14:creationId xmlns:p14="http://schemas.microsoft.com/office/powerpoint/2010/main" val="3100602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726830" y="927882"/>
            <a:ext cx="11113477" cy="502919"/>
          </a:xfrm>
        </p:spPr>
        <p:txBody>
          <a:bodyPr/>
          <a:lstStyle/>
          <a:p>
            <a:r>
              <a:rPr lang="es-ES" b="1" dirty="0"/>
              <a:t>PARAMETRIZACIÓN DE DATOS (TestCaseData.java)</a:t>
            </a:r>
          </a:p>
        </p:txBody>
      </p:sp>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726830" y="1456006"/>
            <a:ext cx="11113477" cy="53303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dirty="0"/>
              <a:t>Clase o clases encargadas de leer los datos del repositorio de datos y crear instancias de las clases del modelo con los datos correspondientes a la prueba a ejecutar</a:t>
            </a:r>
          </a:p>
          <a:p>
            <a:pPr algn="l"/>
            <a:endParaRPr lang="es-ES" dirty="0"/>
          </a:p>
        </p:txBody>
      </p:sp>
      <p:pic>
        <p:nvPicPr>
          <p:cNvPr id="4" name="Imagen 3">
            <a:extLst>
              <a:ext uri="{FF2B5EF4-FFF2-40B4-BE49-F238E27FC236}">
                <a16:creationId xmlns:a16="http://schemas.microsoft.com/office/drawing/2014/main" id="{15465514-477A-40F4-BD75-BC03ED113E01}"/>
              </a:ext>
            </a:extLst>
          </p:cNvPr>
          <p:cNvPicPr>
            <a:picLocks noChangeAspect="1"/>
          </p:cNvPicPr>
          <p:nvPr/>
        </p:nvPicPr>
        <p:blipFill>
          <a:blip r:embed="rId2"/>
          <a:stretch>
            <a:fillRect/>
          </a:stretch>
        </p:blipFill>
        <p:spPr>
          <a:xfrm>
            <a:off x="3114986" y="2344545"/>
            <a:ext cx="5962025" cy="4441775"/>
          </a:xfrm>
          <a:prstGeom prst="rect">
            <a:avLst/>
          </a:prstGeom>
        </p:spPr>
      </p:pic>
    </p:spTree>
    <p:extLst>
      <p:ext uri="{BB962C8B-B14F-4D97-AF65-F5344CB8AC3E}">
        <p14:creationId xmlns:p14="http://schemas.microsoft.com/office/powerpoint/2010/main" val="351306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726830" y="927882"/>
            <a:ext cx="11113477" cy="502919"/>
          </a:xfrm>
        </p:spPr>
        <p:txBody>
          <a:bodyPr/>
          <a:lstStyle/>
          <a:p>
            <a:r>
              <a:rPr lang="es-ES" b="1" dirty="0"/>
              <a:t>PARAMETRIZACIÓN DE CASOS A EJECUTAR</a:t>
            </a:r>
          </a:p>
          <a:p>
            <a:endParaRPr lang="es-ES" dirty="0"/>
          </a:p>
        </p:txBody>
      </p:sp>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726831" y="1676400"/>
            <a:ext cx="11113477" cy="446649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ES" dirty="0"/>
              <a:t>Suites de </a:t>
            </a:r>
            <a:r>
              <a:rPr lang="es-ES" dirty="0" err="1"/>
              <a:t>TestNG</a:t>
            </a:r>
            <a:r>
              <a:rPr lang="es-ES" dirty="0"/>
              <a:t> donde definir y agrupar los casos de prueba que queremos ejecutar</a:t>
            </a:r>
          </a:p>
          <a:p>
            <a:pPr marL="342900" indent="-342900" algn="l">
              <a:buFont typeface="Arial" panose="020B0604020202020204" pitchFamily="34" charset="0"/>
              <a:buChar char="•"/>
            </a:pPr>
            <a:r>
              <a:rPr lang="es-ES" dirty="0"/>
              <a:t>Ruta: carreras-e2e-tests_aat/</a:t>
            </a:r>
            <a:r>
              <a:rPr lang="es-ES" dirty="0" err="1"/>
              <a:t>src</a:t>
            </a:r>
            <a:r>
              <a:rPr lang="es-ES" dirty="0"/>
              <a:t>/test/</a:t>
            </a:r>
            <a:r>
              <a:rPr lang="es-ES" dirty="0" err="1"/>
              <a:t>resources</a:t>
            </a:r>
            <a:r>
              <a:rPr lang="es-ES" dirty="0"/>
              <a:t>/</a:t>
            </a:r>
            <a:r>
              <a:rPr lang="es-ES" dirty="0" err="1"/>
              <a:t>testng</a:t>
            </a:r>
            <a:r>
              <a:rPr lang="es-ES" dirty="0"/>
              <a:t>/</a:t>
            </a:r>
            <a:r>
              <a:rPr lang="es-ES" i="1" dirty="0"/>
              <a:t>&lt;entorno&gt;</a:t>
            </a:r>
            <a:r>
              <a:rPr lang="es-ES" dirty="0"/>
              <a:t>/</a:t>
            </a:r>
          </a:p>
          <a:p>
            <a:pPr marL="342900" indent="-342900" algn="l">
              <a:buFont typeface="Arial" panose="020B0604020202020204" pitchFamily="34" charset="0"/>
              <a:buChar char="•"/>
            </a:pPr>
            <a:r>
              <a:rPr lang="es-ES" dirty="0"/>
              <a:t>Los nombre o </a:t>
            </a:r>
            <a:r>
              <a:rPr lang="es-ES" dirty="0" err="1"/>
              <a:t>Ids</a:t>
            </a:r>
            <a:r>
              <a:rPr lang="es-ES" dirty="0"/>
              <a:t> de los casos de prueba debe corresponderse con los parametrizados en el repositorio de datos (</a:t>
            </a:r>
            <a:r>
              <a:rPr lang="es-ES" dirty="0" err="1"/>
              <a:t>excel</a:t>
            </a:r>
            <a:r>
              <a:rPr lang="es-ES" dirty="0"/>
              <a:t>)</a:t>
            </a:r>
          </a:p>
        </p:txBody>
      </p:sp>
      <p:pic>
        <p:nvPicPr>
          <p:cNvPr id="4" name="Imagen 3">
            <a:extLst>
              <a:ext uri="{FF2B5EF4-FFF2-40B4-BE49-F238E27FC236}">
                <a16:creationId xmlns:a16="http://schemas.microsoft.com/office/drawing/2014/main" id="{B5EB2EB9-ADCA-4F3A-A825-9E6575233AC8}"/>
              </a:ext>
            </a:extLst>
          </p:cNvPr>
          <p:cNvPicPr>
            <a:picLocks noChangeAspect="1"/>
          </p:cNvPicPr>
          <p:nvPr/>
        </p:nvPicPr>
        <p:blipFill>
          <a:blip r:embed="rId2"/>
          <a:stretch>
            <a:fillRect/>
          </a:stretch>
        </p:blipFill>
        <p:spPr>
          <a:xfrm>
            <a:off x="12458700" y="2628900"/>
            <a:ext cx="4229100" cy="4229100"/>
          </a:xfrm>
          <a:prstGeom prst="rect">
            <a:avLst/>
          </a:prstGeom>
        </p:spPr>
      </p:pic>
      <p:pic>
        <p:nvPicPr>
          <p:cNvPr id="12" name="Imagen 11">
            <a:extLst>
              <a:ext uri="{FF2B5EF4-FFF2-40B4-BE49-F238E27FC236}">
                <a16:creationId xmlns:a16="http://schemas.microsoft.com/office/drawing/2014/main" id="{092ED6D0-F680-4B99-83AB-AB091D2B7A15}"/>
              </a:ext>
            </a:extLst>
          </p:cNvPr>
          <p:cNvPicPr>
            <a:picLocks noChangeAspect="1"/>
          </p:cNvPicPr>
          <p:nvPr/>
        </p:nvPicPr>
        <p:blipFill>
          <a:blip r:embed="rId3"/>
          <a:stretch>
            <a:fillRect/>
          </a:stretch>
        </p:blipFill>
        <p:spPr>
          <a:xfrm>
            <a:off x="108439" y="3645765"/>
            <a:ext cx="7977700" cy="2900982"/>
          </a:xfrm>
          <a:prstGeom prst="rect">
            <a:avLst/>
          </a:prstGeom>
        </p:spPr>
      </p:pic>
      <p:pic>
        <p:nvPicPr>
          <p:cNvPr id="14" name="Imagen 13">
            <a:extLst>
              <a:ext uri="{FF2B5EF4-FFF2-40B4-BE49-F238E27FC236}">
                <a16:creationId xmlns:a16="http://schemas.microsoft.com/office/drawing/2014/main" id="{E34477E1-23C7-4A71-B8C4-66C8B78580D4}"/>
              </a:ext>
            </a:extLst>
          </p:cNvPr>
          <p:cNvPicPr>
            <a:picLocks noChangeAspect="1"/>
          </p:cNvPicPr>
          <p:nvPr/>
        </p:nvPicPr>
        <p:blipFill>
          <a:blip r:embed="rId4"/>
          <a:stretch>
            <a:fillRect/>
          </a:stretch>
        </p:blipFill>
        <p:spPr>
          <a:xfrm>
            <a:off x="8815754" y="3283341"/>
            <a:ext cx="3333750" cy="3105150"/>
          </a:xfrm>
          <a:prstGeom prst="rect">
            <a:avLst/>
          </a:prstGeom>
        </p:spPr>
      </p:pic>
      <p:pic>
        <p:nvPicPr>
          <p:cNvPr id="16" name="Imagen 15">
            <a:extLst>
              <a:ext uri="{FF2B5EF4-FFF2-40B4-BE49-F238E27FC236}">
                <a16:creationId xmlns:a16="http://schemas.microsoft.com/office/drawing/2014/main" id="{78437207-C863-40D1-A028-48536162C270}"/>
              </a:ext>
            </a:extLst>
          </p:cNvPr>
          <p:cNvPicPr>
            <a:picLocks noChangeAspect="1"/>
          </p:cNvPicPr>
          <p:nvPr/>
        </p:nvPicPr>
        <p:blipFill>
          <a:blip r:embed="rId5"/>
          <a:stretch>
            <a:fillRect/>
          </a:stretch>
        </p:blipFill>
        <p:spPr>
          <a:xfrm>
            <a:off x="7980207" y="5181600"/>
            <a:ext cx="847725" cy="466725"/>
          </a:xfrm>
          <a:prstGeom prst="rect">
            <a:avLst/>
          </a:prstGeom>
        </p:spPr>
      </p:pic>
    </p:spTree>
    <p:extLst>
      <p:ext uri="{BB962C8B-B14F-4D97-AF65-F5344CB8AC3E}">
        <p14:creationId xmlns:p14="http://schemas.microsoft.com/office/powerpoint/2010/main" val="1482018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726830" y="927882"/>
            <a:ext cx="11113477" cy="502919"/>
          </a:xfrm>
        </p:spPr>
        <p:txBody>
          <a:bodyPr/>
          <a:lstStyle/>
          <a:p>
            <a:r>
              <a:rPr lang="es-ES" b="1" dirty="0"/>
              <a:t>EJECUTAR EL PROYECTO</a:t>
            </a:r>
          </a:p>
        </p:txBody>
      </p:sp>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726831" y="1958926"/>
            <a:ext cx="11113477" cy="41839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s-ES" dirty="0"/>
          </a:p>
        </p:txBody>
      </p:sp>
      <p:pic>
        <p:nvPicPr>
          <p:cNvPr id="2" name="Imagen 1">
            <a:extLst>
              <a:ext uri="{FF2B5EF4-FFF2-40B4-BE49-F238E27FC236}">
                <a16:creationId xmlns:a16="http://schemas.microsoft.com/office/drawing/2014/main" id="{1F6F48CA-4294-4B14-9D50-794936F5FF2E}"/>
              </a:ext>
            </a:extLst>
          </p:cNvPr>
          <p:cNvPicPr>
            <a:picLocks noChangeAspect="1"/>
          </p:cNvPicPr>
          <p:nvPr/>
        </p:nvPicPr>
        <p:blipFill>
          <a:blip r:embed="rId2"/>
          <a:stretch>
            <a:fillRect/>
          </a:stretch>
        </p:blipFill>
        <p:spPr>
          <a:xfrm>
            <a:off x="1985963" y="1570544"/>
            <a:ext cx="8026250" cy="4960729"/>
          </a:xfrm>
          <a:prstGeom prst="rect">
            <a:avLst/>
          </a:prstGeom>
        </p:spPr>
      </p:pic>
    </p:spTree>
    <p:extLst>
      <p:ext uri="{BB962C8B-B14F-4D97-AF65-F5344CB8AC3E}">
        <p14:creationId xmlns:p14="http://schemas.microsoft.com/office/powerpoint/2010/main" val="1445876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726830" y="927882"/>
            <a:ext cx="11113477" cy="502919"/>
          </a:xfrm>
        </p:spPr>
        <p:txBody>
          <a:bodyPr/>
          <a:lstStyle/>
          <a:p>
            <a:r>
              <a:rPr lang="es-ES" b="1" dirty="0"/>
              <a:t>DEPURAR EL PROYECTO</a:t>
            </a:r>
          </a:p>
        </p:txBody>
      </p:sp>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726831" y="1958926"/>
            <a:ext cx="11113477" cy="41839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s-ES" dirty="0"/>
          </a:p>
        </p:txBody>
      </p:sp>
      <p:pic>
        <p:nvPicPr>
          <p:cNvPr id="6" name="Imagen 5">
            <a:extLst>
              <a:ext uri="{FF2B5EF4-FFF2-40B4-BE49-F238E27FC236}">
                <a16:creationId xmlns:a16="http://schemas.microsoft.com/office/drawing/2014/main" id="{D1CCEA29-77B8-4839-B48D-7BE9C19F88B5}"/>
              </a:ext>
            </a:extLst>
          </p:cNvPr>
          <p:cNvPicPr>
            <a:picLocks noChangeAspect="1"/>
          </p:cNvPicPr>
          <p:nvPr/>
        </p:nvPicPr>
        <p:blipFill>
          <a:blip r:embed="rId2"/>
          <a:stretch>
            <a:fillRect/>
          </a:stretch>
        </p:blipFill>
        <p:spPr>
          <a:xfrm>
            <a:off x="1765788" y="1293421"/>
            <a:ext cx="8820150" cy="5514975"/>
          </a:xfrm>
          <a:prstGeom prst="rect">
            <a:avLst/>
          </a:prstGeom>
        </p:spPr>
      </p:pic>
    </p:spTree>
    <p:extLst>
      <p:ext uri="{BB962C8B-B14F-4D97-AF65-F5344CB8AC3E}">
        <p14:creationId xmlns:p14="http://schemas.microsoft.com/office/powerpoint/2010/main" val="956857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726830" y="927882"/>
            <a:ext cx="11113477" cy="502919"/>
          </a:xfrm>
        </p:spPr>
        <p:txBody>
          <a:bodyPr/>
          <a:lstStyle/>
          <a:p>
            <a:r>
              <a:rPr lang="es-ES" b="1" dirty="0"/>
              <a:t>PARAMETRIZACIÓN DE DATOS Y CASOS</a:t>
            </a:r>
          </a:p>
          <a:p>
            <a:endParaRPr lang="es-ES" dirty="0"/>
          </a:p>
        </p:txBody>
      </p:sp>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1706684" y="3177149"/>
            <a:ext cx="9407769" cy="11017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dirty="0"/>
              <a:t>EJERCICIO: Parametrizar y ejecutar un nuevo caso de prueba: TEST-2</a:t>
            </a:r>
          </a:p>
          <a:p>
            <a:pPr algn="l"/>
            <a:endParaRPr lang="es-ES" dirty="0"/>
          </a:p>
        </p:txBody>
      </p:sp>
    </p:spTree>
    <p:extLst>
      <p:ext uri="{BB962C8B-B14F-4D97-AF65-F5344CB8AC3E}">
        <p14:creationId xmlns:p14="http://schemas.microsoft.com/office/powerpoint/2010/main" val="2066298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238210" y="2789923"/>
            <a:ext cx="3501451" cy="1278155"/>
          </a:xfrm>
        </p:spPr>
        <p:txBody>
          <a:bodyPr>
            <a:normAutofit lnSpcReduction="10000"/>
          </a:bodyPr>
          <a:lstStyle/>
          <a:p>
            <a:r>
              <a:rPr lang="es-ES" b="1" dirty="0"/>
              <a:t>ARQUITECTURA</a:t>
            </a:r>
          </a:p>
          <a:p>
            <a:r>
              <a:rPr lang="es-ES" b="1" dirty="0"/>
              <a:t>DEL </a:t>
            </a:r>
          </a:p>
          <a:p>
            <a:r>
              <a:rPr lang="es-ES" b="1" dirty="0"/>
              <a:t>PROYECTO</a:t>
            </a:r>
          </a:p>
        </p:txBody>
      </p:sp>
      <p:sp>
        <p:nvSpPr>
          <p:cNvPr id="5" name="CuadroTexto 4">
            <a:extLst>
              <a:ext uri="{FF2B5EF4-FFF2-40B4-BE49-F238E27FC236}">
                <a16:creationId xmlns:a16="http://schemas.microsoft.com/office/drawing/2014/main" id="{B744C05D-0243-44BD-8A83-6DA281F8D767}"/>
              </a:ext>
            </a:extLst>
          </p:cNvPr>
          <p:cNvSpPr txBox="1"/>
          <p:nvPr/>
        </p:nvSpPr>
        <p:spPr>
          <a:xfrm>
            <a:off x="523550" y="1701019"/>
            <a:ext cx="2930769"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726831" y="1958926"/>
            <a:ext cx="11113477" cy="41839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s-ES" dirty="0"/>
          </a:p>
        </p:txBody>
      </p:sp>
      <p:pic>
        <p:nvPicPr>
          <p:cNvPr id="2" name="Imagen 1">
            <a:extLst>
              <a:ext uri="{FF2B5EF4-FFF2-40B4-BE49-F238E27FC236}">
                <a16:creationId xmlns:a16="http://schemas.microsoft.com/office/drawing/2014/main" id="{69DA889F-C9C8-4D98-A780-5CCDF47C6D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1836" y="229045"/>
            <a:ext cx="3687764" cy="6399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ubtítulo 2">
            <a:extLst>
              <a:ext uri="{FF2B5EF4-FFF2-40B4-BE49-F238E27FC236}">
                <a16:creationId xmlns:a16="http://schemas.microsoft.com/office/drawing/2014/main" id="{A1A9D294-CBEE-45B1-BB4E-FCAACFF000FD}"/>
              </a:ext>
            </a:extLst>
          </p:cNvPr>
          <p:cNvSpPr txBox="1">
            <a:spLocks/>
          </p:cNvSpPr>
          <p:nvPr/>
        </p:nvSpPr>
        <p:spPr>
          <a:xfrm>
            <a:off x="238210" y="4629444"/>
            <a:ext cx="5204029" cy="15955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1600" dirty="0"/>
              <a:t>Objetivos: </a:t>
            </a:r>
          </a:p>
          <a:p>
            <a:pPr algn="l"/>
            <a:r>
              <a:rPr lang="es-ES" sz="1600" dirty="0"/>
              <a:t>- Separar responsabilidades</a:t>
            </a:r>
          </a:p>
          <a:p>
            <a:pPr algn="l"/>
            <a:r>
              <a:rPr lang="es-ES" sz="1600" dirty="0"/>
              <a:t>- Eliminar código duplicado</a:t>
            </a:r>
          </a:p>
          <a:p>
            <a:pPr algn="l"/>
            <a:r>
              <a:rPr lang="es-ES" sz="1600" dirty="0"/>
              <a:t>- Reducir y facilitar el mantenimiento</a:t>
            </a:r>
          </a:p>
          <a:p>
            <a:pPr algn="l"/>
            <a:endParaRPr lang="es-ES" dirty="0"/>
          </a:p>
        </p:txBody>
      </p:sp>
    </p:spTree>
    <p:extLst>
      <p:ext uri="{BB962C8B-B14F-4D97-AF65-F5344CB8AC3E}">
        <p14:creationId xmlns:p14="http://schemas.microsoft.com/office/powerpoint/2010/main" val="535489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498774" y="2574918"/>
            <a:ext cx="3501451" cy="1278155"/>
          </a:xfrm>
        </p:spPr>
        <p:txBody>
          <a:bodyPr>
            <a:normAutofit lnSpcReduction="10000"/>
          </a:bodyPr>
          <a:lstStyle/>
          <a:p>
            <a:r>
              <a:rPr lang="es-ES" b="1" dirty="0"/>
              <a:t>ARQUITECTURA</a:t>
            </a:r>
          </a:p>
          <a:p>
            <a:r>
              <a:rPr lang="es-ES" b="1" dirty="0"/>
              <a:t>DEL </a:t>
            </a:r>
          </a:p>
          <a:p>
            <a:r>
              <a:rPr lang="es-ES" b="1" dirty="0"/>
              <a:t>PROYECTO</a:t>
            </a:r>
          </a:p>
        </p:txBody>
      </p:sp>
      <p:sp>
        <p:nvSpPr>
          <p:cNvPr id="5" name="CuadroTexto 4">
            <a:extLst>
              <a:ext uri="{FF2B5EF4-FFF2-40B4-BE49-F238E27FC236}">
                <a16:creationId xmlns:a16="http://schemas.microsoft.com/office/drawing/2014/main" id="{B744C05D-0243-44BD-8A83-6DA281F8D767}"/>
              </a:ext>
            </a:extLst>
          </p:cNvPr>
          <p:cNvSpPr txBox="1"/>
          <p:nvPr/>
        </p:nvSpPr>
        <p:spPr>
          <a:xfrm>
            <a:off x="-118905" y="184214"/>
            <a:ext cx="2930769"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726831" y="1958926"/>
            <a:ext cx="11113477" cy="41839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s-ES" dirty="0"/>
          </a:p>
        </p:txBody>
      </p:sp>
      <p:sp>
        <p:nvSpPr>
          <p:cNvPr id="4" name="Subtítulo 2">
            <a:extLst>
              <a:ext uri="{FF2B5EF4-FFF2-40B4-BE49-F238E27FC236}">
                <a16:creationId xmlns:a16="http://schemas.microsoft.com/office/drawing/2014/main" id="{A1A9D294-CBEE-45B1-BB4E-FCAACFF000FD}"/>
              </a:ext>
            </a:extLst>
          </p:cNvPr>
          <p:cNvSpPr txBox="1">
            <a:spLocks/>
          </p:cNvSpPr>
          <p:nvPr/>
        </p:nvSpPr>
        <p:spPr>
          <a:xfrm>
            <a:off x="98511" y="5078340"/>
            <a:ext cx="3000002" cy="15955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1600" dirty="0"/>
              <a:t>Objetivos: </a:t>
            </a:r>
          </a:p>
          <a:p>
            <a:pPr algn="l"/>
            <a:r>
              <a:rPr lang="es-ES" sz="1600" dirty="0"/>
              <a:t>- Separar responsabilidades</a:t>
            </a:r>
          </a:p>
          <a:p>
            <a:pPr algn="l"/>
            <a:r>
              <a:rPr lang="es-ES" sz="1600" dirty="0"/>
              <a:t>- Eliminar código duplicado</a:t>
            </a:r>
          </a:p>
          <a:p>
            <a:pPr algn="l"/>
            <a:r>
              <a:rPr lang="es-ES" sz="1600" dirty="0"/>
              <a:t>- Reducir y facilitar el mantenimiento</a:t>
            </a:r>
          </a:p>
          <a:p>
            <a:pPr algn="l"/>
            <a:endParaRPr lang="es-ES" dirty="0"/>
          </a:p>
        </p:txBody>
      </p:sp>
      <p:pic>
        <p:nvPicPr>
          <p:cNvPr id="6" name="Imagen 5">
            <a:extLst>
              <a:ext uri="{FF2B5EF4-FFF2-40B4-BE49-F238E27FC236}">
                <a16:creationId xmlns:a16="http://schemas.microsoft.com/office/drawing/2014/main" id="{E14AF80F-81B6-437E-A6CA-27400EA8FF94}"/>
              </a:ext>
            </a:extLst>
          </p:cNvPr>
          <p:cNvPicPr>
            <a:picLocks noChangeAspect="1"/>
          </p:cNvPicPr>
          <p:nvPr/>
        </p:nvPicPr>
        <p:blipFill>
          <a:blip r:embed="rId2"/>
          <a:stretch>
            <a:fillRect/>
          </a:stretch>
        </p:blipFill>
        <p:spPr>
          <a:xfrm>
            <a:off x="2461301" y="0"/>
            <a:ext cx="9730699" cy="6858000"/>
          </a:xfrm>
          <a:prstGeom prst="rect">
            <a:avLst/>
          </a:prstGeom>
        </p:spPr>
      </p:pic>
    </p:spTree>
    <p:extLst>
      <p:ext uri="{BB962C8B-B14F-4D97-AF65-F5344CB8AC3E}">
        <p14:creationId xmlns:p14="http://schemas.microsoft.com/office/powerpoint/2010/main" val="2699959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F0D9B18-AA15-423E-8BCB-AAC94C908582}"/>
              </a:ext>
            </a:extLst>
          </p:cNvPr>
          <p:cNvSpPr txBox="1"/>
          <p:nvPr/>
        </p:nvSpPr>
        <p:spPr>
          <a:xfrm>
            <a:off x="1606061" y="468923"/>
            <a:ext cx="8979877" cy="830997"/>
          </a:xfrm>
          <a:prstGeom prst="rect">
            <a:avLst/>
          </a:prstGeom>
          <a:noFill/>
        </p:spPr>
        <p:txBody>
          <a:bodyPr wrap="square" rtlCol="0">
            <a:spAutoFit/>
          </a:bodyPr>
          <a:lstStyle/>
          <a:p>
            <a:pPr algn="ctr"/>
            <a:r>
              <a:rPr lang="es-ES" sz="4800" b="1" dirty="0"/>
              <a:t>Configuración</a:t>
            </a:r>
          </a:p>
        </p:txBody>
      </p:sp>
      <p:pic>
        <p:nvPicPr>
          <p:cNvPr id="5" name="Imagen 4">
            <a:extLst>
              <a:ext uri="{FF2B5EF4-FFF2-40B4-BE49-F238E27FC236}">
                <a16:creationId xmlns:a16="http://schemas.microsoft.com/office/drawing/2014/main" id="{35121B55-88CE-4C97-BD55-C1D8F553D0B3}"/>
              </a:ext>
            </a:extLst>
          </p:cNvPr>
          <p:cNvPicPr>
            <a:picLocks noChangeAspect="1"/>
          </p:cNvPicPr>
          <p:nvPr/>
        </p:nvPicPr>
        <p:blipFill>
          <a:blip r:embed="rId2"/>
          <a:stretch>
            <a:fillRect/>
          </a:stretch>
        </p:blipFill>
        <p:spPr>
          <a:xfrm>
            <a:off x="2422037" y="1747337"/>
            <a:ext cx="2609850" cy="1466850"/>
          </a:xfrm>
          <a:prstGeom prst="rect">
            <a:avLst/>
          </a:prstGeom>
        </p:spPr>
      </p:pic>
      <p:pic>
        <p:nvPicPr>
          <p:cNvPr id="7" name="Imagen 6">
            <a:extLst>
              <a:ext uri="{FF2B5EF4-FFF2-40B4-BE49-F238E27FC236}">
                <a16:creationId xmlns:a16="http://schemas.microsoft.com/office/drawing/2014/main" id="{883A8838-B56B-425F-9AD6-F60646F99F89}"/>
              </a:ext>
            </a:extLst>
          </p:cNvPr>
          <p:cNvPicPr>
            <a:picLocks noChangeAspect="1"/>
          </p:cNvPicPr>
          <p:nvPr/>
        </p:nvPicPr>
        <p:blipFill>
          <a:blip r:embed="rId3"/>
          <a:stretch>
            <a:fillRect/>
          </a:stretch>
        </p:blipFill>
        <p:spPr>
          <a:xfrm>
            <a:off x="7041313" y="2164724"/>
            <a:ext cx="2728326" cy="632076"/>
          </a:xfrm>
          <a:prstGeom prst="rect">
            <a:avLst/>
          </a:prstGeom>
        </p:spPr>
      </p:pic>
      <p:pic>
        <p:nvPicPr>
          <p:cNvPr id="9" name="Imagen 8">
            <a:extLst>
              <a:ext uri="{FF2B5EF4-FFF2-40B4-BE49-F238E27FC236}">
                <a16:creationId xmlns:a16="http://schemas.microsoft.com/office/drawing/2014/main" id="{BC64BB4C-29AD-4589-B9B9-17F8E2CFFA80}"/>
              </a:ext>
            </a:extLst>
          </p:cNvPr>
          <p:cNvPicPr>
            <a:picLocks noChangeAspect="1"/>
          </p:cNvPicPr>
          <p:nvPr/>
        </p:nvPicPr>
        <p:blipFill>
          <a:blip r:embed="rId4"/>
          <a:stretch>
            <a:fillRect/>
          </a:stretch>
        </p:blipFill>
        <p:spPr>
          <a:xfrm>
            <a:off x="7041313" y="4468496"/>
            <a:ext cx="2211265" cy="916096"/>
          </a:xfrm>
          <a:prstGeom prst="rect">
            <a:avLst/>
          </a:prstGeom>
        </p:spPr>
      </p:pic>
      <p:pic>
        <p:nvPicPr>
          <p:cNvPr id="11" name="Imagen 10">
            <a:extLst>
              <a:ext uri="{FF2B5EF4-FFF2-40B4-BE49-F238E27FC236}">
                <a16:creationId xmlns:a16="http://schemas.microsoft.com/office/drawing/2014/main" id="{ACDD0520-C661-41AE-9CCF-57152E02DC6E}"/>
              </a:ext>
            </a:extLst>
          </p:cNvPr>
          <p:cNvPicPr>
            <a:picLocks noChangeAspect="1"/>
          </p:cNvPicPr>
          <p:nvPr/>
        </p:nvPicPr>
        <p:blipFill>
          <a:blip r:embed="rId5"/>
          <a:stretch>
            <a:fillRect/>
          </a:stretch>
        </p:blipFill>
        <p:spPr>
          <a:xfrm>
            <a:off x="2549852" y="4327538"/>
            <a:ext cx="3058410" cy="1057054"/>
          </a:xfrm>
          <a:prstGeom prst="rect">
            <a:avLst/>
          </a:prstGeom>
        </p:spPr>
      </p:pic>
      <p:sp>
        <p:nvSpPr>
          <p:cNvPr id="3" name="Subtítulo 2">
            <a:extLst>
              <a:ext uri="{FF2B5EF4-FFF2-40B4-BE49-F238E27FC236}">
                <a16:creationId xmlns:a16="http://schemas.microsoft.com/office/drawing/2014/main" id="{F4E6EB16-B28B-4738-B9C7-CA4454C7988C}"/>
              </a:ext>
            </a:extLst>
          </p:cNvPr>
          <p:cNvSpPr txBox="1">
            <a:spLocks/>
          </p:cNvSpPr>
          <p:nvPr/>
        </p:nvSpPr>
        <p:spPr>
          <a:xfrm>
            <a:off x="539260" y="1299920"/>
            <a:ext cx="11113477" cy="5029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b="1" dirty="0"/>
              <a:t>REQUISITOS INICIALES</a:t>
            </a:r>
          </a:p>
        </p:txBody>
      </p:sp>
    </p:spTree>
    <p:extLst>
      <p:ext uri="{BB962C8B-B14F-4D97-AF65-F5344CB8AC3E}">
        <p14:creationId xmlns:p14="http://schemas.microsoft.com/office/powerpoint/2010/main" val="989664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539260" y="927882"/>
            <a:ext cx="11113477" cy="502919"/>
          </a:xfrm>
        </p:spPr>
        <p:txBody>
          <a:bodyPr/>
          <a:lstStyle/>
          <a:p>
            <a:r>
              <a:rPr lang="es-ES" b="1" dirty="0"/>
              <a:t>TEST BASE</a:t>
            </a:r>
          </a:p>
        </p:txBody>
      </p:sp>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ZAHORÍ</a:t>
            </a:r>
          </a:p>
        </p:txBody>
      </p:sp>
      <p:pic>
        <p:nvPicPr>
          <p:cNvPr id="4" name="Imagen 3">
            <a:extLst>
              <a:ext uri="{FF2B5EF4-FFF2-40B4-BE49-F238E27FC236}">
                <a16:creationId xmlns:a16="http://schemas.microsoft.com/office/drawing/2014/main" id="{98DB23D6-124E-4ED5-8A5F-CD3B96C03453}"/>
              </a:ext>
            </a:extLst>
          </p:cNvPr>
          <p:cNvPicPr>
            <a:picLocks noChangeAspect="1"/>
          </p:cNvPicPr>
          <p:nvPr/>
        </p:nvPicPr>
        <p:blipFill>
          <a:blip r:embed="rId2"/>
          <a:stretch>
            <a:fillRect/>
          </a:stretch>
        </p:blipFill>
        <p:spPr>
          <a:xfrm>
            <a:off x="818272" y="3429000"/>
            <a:ext cx="4330648" cy="3017959"/>
          </a:xfrm>
          <a:prstGeom prst="rect">
            <a:avLst/>
          </a:prstGeom>
        </p:spPr>
      </p:pic>
      <p:sp>
        <p:nvSpPr>
          <p:cNvPr id="6" name="Subtítulo 2">
            <a:extLst>
              <a:ext uri="{FF2B5EF4-FFF2-40B4-BE49-F238E27FC236}">
                <a16:creationId xmlns:a16="http://schemas.microsoft.com/office/drawing/2014/main" id="{7FFD6DF4-CF12-48DC-BBBA-F5C3C9F04175}"/>
              </a:ext>
            </a:extLst>
          </p:cNvPr>
          <p:cNvSpPr txBox="1">
            <a:spLocks/>
          </p:cNvSpPr>
          <p:nvPr/>
        </p:nvSpPr>
        <p:spPr>
          <a:xfrm>
            <a:off x="818272" y="1460063"/>
            <a:ext cx="11113477" cy="193357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ES" dirty="0"/>
              <a:t>Es la primera clase del proyecto que se ejecuta al lanzar una prueba</a:t>
            </a:r>
          </a:p>
          <a:p>
            <a:pPr marL="342900" indent="-342900" algn="l">
              <a:buFont typeface="Arial" panose="020B0604020202020204" pitchFamily="34" charset="0"/>
              <a:buChar char="•"/>
            </a:pPr>
            <a:r>
              <a:rPr lang="es-ES" dirty="0"/>
              <a:t>Se encarga de: cargar los datos de prueba, cargar la </a:t>
            </a:r>
            <a:r>
              <a:rPr lang="es-ES" dirty="0" err="1"/>
              <a:t>url</a:t>
            </a:r>
            <a:r>
              <a:rPr lang="es-ES" dirty="0"/>
              <a:t> e invocar al flujo definido en la prueba</a:t>
            </a:r>
          </a:p>
          <a:p>
            <a:pPr marL="342900" indent="-342900" algn="l">
              <a:buFont typeface="Arial" panose="020B0604020202020204" pitchFamily="34" charset="0"/>
              <a:buChar char="•"/>
            </a:pPr>
            <a:r>
              <a:rPr lang="es-ES" dirty="0"/>
              <a:t>Para crear un test base creamos una clase que herede de la clase </a:t>
            </a:r>
            <a:r>
              <a:rPr lang="es-ES" dirty="0" err="1"/>
              <a:t>BaseTest</a:t>
            </a:r>
            <a:r>
              <a:rPr lang="es-ES" dirty="0"/>
              <a:t> del </a:t>
            </a:r>
            <a:r>
              <a:rPr lang="es-ES" dirty="0" err="1"/>
              <a:t>framework</a:t>
            </a:r>
            <a:endParaRPr lang="es-ES" dirty="0"/>
          </a:p>
          <a:p>
            <a:pPr algn="l"/>
            <a:endParaRPr lang="es-ES" dirty="0"/>
          </a:p>
          <a:p>
            <a:pPr algn="l"/>
            <a:endParaRPr lang="es-ES" dirty="0"/>
          </a:p>
        </p:txBody>
      </p:sp>
      <p:pic>
        <p:nvPicPr>
          <p:cNvPr id="10" name="Imagen 9">
            <a:extLst>
              <a:ext uri="{FF2B5EF4-FFF2-40B4-BE49-F238E27FC236}">
                <a16:creationId xmlns:a16="http://schemas.microsoft.com/office/drawing/2014/main" id="{45D96EF2-3CDB-42DE-9A0E-AB93EA94EB81}"/>
              </a:ext>
            </a:extLst>
          </p:cNvPr>
          <p:cNvPicPr>
            <a:picLocks noChangeAspect="1"/>
          </p:cNvPicPr>
          <p:nvPr/>
        </p:nvPicPr>
        <p:blipFill>
          <a:blip r:embed="rId3"/>
          <a:stretch>
            <a:fillRect/>
          </a:stretch>
        </p:blipFill>
        <p:spPr>
          <a:xfrm>
            <a:off x="5366893" y="3464364"/>
            <a:ext cx="6659486" cy="2619914"/>
          </a:xfrm>
          <a:prstGeom prst="rect">
            <a:avLst/>
          </a:prstGeom>
        </p:spPr>
      </p:pic>
    </p:spTree>
    <p:extLst>
      <p:ext uri="{BB962C8B-B14F-4D97-AF65-F5344CB8AC3E}">
        <p14:creationId xmlns:p14="http://schemas.microsoft.com/office/powerpoint/2010/main" val="1307846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539260" y="927882"/>
            <a:ext cx="11113477" cy="502919"/>
          </a:xfrm>
        </p:spPr>
        <p:txBody>
          <a:bodyPr/>
          <a:lstStyle/>
          <a:p>
            <a:r>
              <a:rPr lang="es-ES" b="1" dirty="0"/>
              <a:t>TEST BASE</a:t>
            </a:r>
          </a:p>
        </p:txBody>
      </p:sp>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ZAHORÍ</a:t>
            </a:r>
          </a:p>
        </p:txBody>
      </p:sp>
      <p:sp>
        <p:nvSpPr>
          <p:cNvPr id="6" name="Subtítulo 2">
            <a:extLst>
              <a:ext uri="{FF2B5EF4-FFF2-40B4-BE49-F238E27FC236}">
                <a16:creationId xmlns:a16="http://schemas.microsoft.com/office/drawing/2014/main" id="{7FFD6DF4-CF12-48DC-BBBA-F5C3C9F04175}"/>
              </a:ext>
            </a:extLst>
          </p:cNvPr>
          <p:cNvSpPr txBox="1">
            <a:spLocks/>
          </p:cNvSpPr>
          <p:nvPr/>
        </p:nvSpPr>
        <p:spPr>
          <a:xfrm>
            <a:off x="818272" y="1327908"/>
            <a:ext cx="11113477" cy="9197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dirty="0"/>
              <a:t>Para poder ejecutar el test base hay que definirlo en una suite de </a:t>
            </a:r>
            <a:r>
              <a:rPr lang="es-ES" dirty="0" err="1"/>
              <a:t>TestNG</a:t>
            </a:r>
            <a:endParaRPr lang="es-ES" dirty="0"/>
          </a:p>
          <a:p>
            <a:pPr algn="l"/>
            <a:endParaRPr lang="es-ES" dirty="0"/>
          </a:p>
        </p:txBody>
      </p:sp>
      <p:pic>
        <p:nvPicPr>
          <p:cNvPr id="7" name="Imagen 6">
            <a:extLst>
              <a:ext uri="{FF2B5EF4-FFF2-40B4-BE49-F238E27FC236}">
                <a16:creationId xmlns:a16="http://schemas.microsoft.com/office/drawing/2014/main" id="{24B7FE3A-DE9C-4BDC-B3AE-AFD03FFC12B2}"/>
              </a:ext>
            </a:extLst>
          </p:cNvPr>
          <p:cNvPicPr>
            <a:picLocks noChangeAspect="1"/>
          </p:cNvPicPr>
          <p:nvPr/>
        </p:nvPicPr>
        <p:blipFill>
          <a:blip r:embed="rId2"/>
          <a:stretch>
            <a:fillRect/>
          </a:stretch>
        </p:blipFill>
        <p:spPr>
          <a:xfrm>
            <a:off x="1000123" y="1787769"/>
            <a:ext cx="10191750" cy="5181600"/>
          </a:xfrm>
          <a:prstGeom prst="rect">
            <a:avLst/>
          </a:prstGeom>
        </p:spPr>
      </p:pic>
    </p:spTree>
    <p:extLst>
      <p:ext uri="{BB962C8B-B14F-4D97-AF65-F5344CB8AC3E}">
        <p14:creationId xmlns:p14="http://schemas.microsoft.com/office/powerpoint/2010/main" val="2928835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539260" y="927882"/>
            <a:ext cx="11113477" cy="502919"/>
          </a:xfrm>
        </p:spPr>
        <p:txBody>
          <a:bodyPr/>
          <a:lstStyle/>
          <a:p>
            <a:r>
              <a:rPr lang="es-ES" b="1" dirty="0"/>
              <a:t>TEST CONTEXT</a:t>
            </a:r>
          </a:p>
        </p:txBody>
      </p:sp>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726831" y="1841695"/>
            <a:ext cx="11113477" cy="418396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ES" dirty="0"/>
              <a:t>Clase del </a:t>
            </a:r>
            <a:r>
              <a:rPr lang="es-ES" dirty="0" err="1"/>
              <a:t>framework</a:t>
            </a:r>
            <a:endParaRPr lang="es-ES" dirty="0"/>
          </a:p>
          <a:p>
            <a:pPr marL="342900" indent="-342900" algn="l">
              <a:buFont typeface="Arial" panose="020B0604020202020204" pitchFamily="34" charset="0"/>
              <a:buChar char="•"/>
            </a:pPr>
            <a:r>
              <a:rPr lang="es-ES" dirty="0"/>
              <a:t>Se encarga de gestionar todo lo relativo al contexto de la prueba que se está ejecutando:</a:t>
            </a:r>
          </a:p>
          <a:p>
            <a:pPr algn="l"/>
            <a:r>
              <a:rPr lang="es-ES" dirty="0"/>
              <a:t>	- Nombre o ID del caso de prueba</a:t>
            </a:r>
          </a:p>
          <a:p>
            <a:pPr algn="l"/>
            <a:r>
              <a:rPr lang="es-ES" dirty="0"/>
              <a:t>	- Instancia y gestiona el driver del navegador elegido para la prueba</a:t>
            </a:r>
          </a:p>
          <a:p>
            <a:pPr algn="l"/>
            <a:r>
              <a:rPr lang="es-ES" dirty="0"/>
              <a:t>	- Estado de la prueba</a:t>
            </a:r>
          </a:p>
          <a:p>
            <a:pPr algn="l"/>
            <a:r>
              <a:rPr lang="es-ES" dirty="0"/>
              <a:t>	- Tiempo de ejecución de la prueba</a:t>
            </a:r>
          </a:p>
          <a:p>
            <a:pPr algn="l"/>
            <a:r>
              <a:rPr lang="es-ES" dirty="0"/>
              <a:t>	- Lee e interpreta los fichero de propiedades de Zahorí y del proyecto</a:t>
            </a:r>
          </a:p>
          <a:p>
            <a:pPr algn="l"/>
            <a:r>
              <a:rPr lang="es-ES" dirty="0"/>
              <a:t>	- Genera y guarda las evidencias (i18n)</a:t>
            </a:r>
          </a:p>
          <a:p>
            <a:pPr algn="l"/>
            <a:r>
              <a:rPr lang="es-ES" dirty="0"/>
              <a:t>	- Actualiza el estado de ejecución en los repositorios de pruebas (Jira </a:t>
            </a:r>
            <a:r>
              <a:rPr lang="es-ES" dirty="0" err="1"/>
              <a:t>xray</a:t>
            </a:r>
            <a:r>
              <a:rPr lang="es-ES" dirty="0"/>
              <a:t>,…)</a:t>
            </a:r>
          </a:p>
        </p:txBody>
      </p:sp>
    </p:spTree>
    <p:extLst>
      <p:ext uri="{BB962C8B-B14F-4D97-AF65-F5344CB8AC3E}">
        <p14:creationId xmlns:p14="http://schemas.microsoft.com/office/powerpoint/2010/main" val="2806105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539260" y="927882"/>
            <a:ext cx="11113477" cy="502919"/>
          </a:xfrm>
        </p:spPr>
        <p:txBody>
          <a:bodyPr/>
          <a:lstStyle/>
          <a:p>
            <a:r>
              <a:rPr lang="es-ES" b="1" dirty="0"/>
              <a:t>TEST CONTEXT</a:t>
            </a:r>
          </a:p>
        </p:txBody>
      </p:sp>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726831" y="1778643"/>
            <a:ext cx="11113477" cy="41839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ES" dirty="0"/>
              <a:t>Se hereda del </a:t>
            </a:r>
            <a:r>
              <a:rPr lang="es-ES" dirty="0" err="1"/>
              <a:t>BaseTest</a:t>
            </a:r>
            <a:r>
              <a:rPr lang="es-ES" dirty="0"/>
              <a:t> y se propaga a lo largo del código</a:t>
            </a:r>
          </a:p>
          <a:p>
            <a:pPr marL="342900" indent="-342900" algn="l">
              <a:buFont typeface="Arial" panose="020B0604020202020204" pitchFamily="34" charset="0"/>
              <a:buChar char="•"/>
            </a:pPr>
            <a:r>
              <a:rPr lang="es-ES" dirty="0"/>
              <a:t>Métodos más importantes:</a:t>
            </a:r>
          </a:p>
          <a:p>
            <a:pPr algn="l"/>
            <a:endParaRPr lang="es-ES" dirty="0"/>
          </a:p>
          <a:p>
            <a:pPr algn="l"/>
            <a:endParaRPr lang="es-ES" dirty="0"/>
          </a:p>
        </p:txBody>
      </p:sp>
      <p:pic>
        <p:nvPicPr>
          <p:cNvPr id="12" name="Imagen 11">
            <a:extLst>
              <a:ext uri="{FF2B5EF4-FFF2-40B4-BE49-F238E27FC236}">
                <a16:creationId xmlns:a16="http://schemas.microsoft.com/office/drawing/2014/main" id="{90CC3C7E-84CA-4977-83A5-7EDDE6B2B8D4}"/>
              </a:ext>
            </a:extLst>
          </p:cNvPr>
          <p:cNvPicPr>
            <a:picLocks noChangeAspect="1"/>
          </p:cNvPicPr>
          <p:nvPr/>
        </p:nvPicPr>
        <p:blipFill>
          <a:blip r:embed="rId2"/>
          <a:stretch>
            <a:fillRect/>
          </a:stretch>
        </p:blipFill>
        <p:spPr>
          <a:xfrm>
            <a:off x="2473568" y="4050909"/>
            <a:ext cx="3971967" cy="972243"/>
          </a:xfrm>
          <a:prstGeom prst="rect">
            <a:avLst/>
          </a:prstGeom>
        </p:spPr>
      </p:pic>
      <p:pic>
        <p:nvPicPr>
          <p:cNvPr id="14" name="Imagen 13">
            <a:extLst>
              <a:ext uri="{FF2B5EF4-FFF2-40B4-BE49-F238E27FC236}">
                <a16:creationId xmlns:a16="http://schemas.microsoft.com/office/drawing/2014/main" id="{930DBF78-3F91-42F8-B694-5A8DBE233378}"/>
              </a:ext>
            </a:extLst>
          </p:cNvPr>
          <p:cNvPicPr>
            <a:picLocks noChangeAspect="1"/>
          </p:cNvPicPr>
          <p:nvPr/>
        </p:nvPicPr>
        <p:blipFill>
          <a:blip r:embed="rId3"/>
          <a:stretch>
            <a:fillRect/>
          </a:stretch>
        </p:blipFill>
        <p:spPr>
          <a:xfrm>
            <a:off x="2473568" y="5826145"/>
            <a:ext cx="2441331" cy="271259"/>
          </a:xfrm>
          <a:prstGeom prst="rect">
            <a:avLst/>
          </a:prstGeom>
        </p:spPr>
      </p:pic>
      <p:pic>
        <p:nvPicPr>
          <p:cNvPr id="16" name="Imagen 15">
            <a:extLst>
              <a:ext uri="{FF2B5EF4-FFF2-40B4-BE49-F238E27FC236}">
                <a16:creationId xmlns:a16="http://schemas.microsoft.com/office/drawing/2014/main" id="{5EE62D2A-28F9-4D27-BA12-A7E1F10FC4D4}"/>
              </a:ext>
            </a:extLst>
          </p:cNvPr>
          <p:cNvPicPr>
            <a:picLocks noChangeAspect="1"/>
          </p:cNvPicPr>
          <p:nvPr/>
        </p:nvPicPr>
        <p:blipFill>
          <a:blip r:embed="rId4"/>
          <a:stretch>
            <a:fillRect/>
          </a:stretch>
        </p:blipFill>
        <p:spPr>
          <a:xfrm>
            <a:off x="2473568" y="5280855"/>
            <a:ext cx="2961765" cy="270422"/>
          </a:xfrm>
          <a:prstGeom prst="rect">
            <a:avLst/>
          </a:prstGeom>
        </p:spPr>
      </p:pic>
      <p:pic>
        <p:nvPicPr>
          <p:cNvPr id="18" name="Imagen 17">
            <a:extLst>
              <a:ext uri="{FF2B5EF4-FFF2-40B4-BE49-F238E27FC236}">
                <a16:creationId xmlns:a16="http://schemas.microsoft.com/office/drawing/2014/main" id="{8AB824DF-1784-49C6-8D6F-EB789BDE3A8F}"/>
              </a:ext>
            </a:extLst>
          </p:cNvPr>
          <p:cNvPicPr>
            <a:picLocks noChangeAspect="1"/>
          </p:cNvPicPr>
          <p:nvPr/>
        </p:nvPicPr>
        <p:blipFill>
          <a:blip r:embed="rId5"/>
          <a:stretch>
            <a:fillRect/>
          </a:stretch>
        </p:blipFill>
        <p:spPr>
          <a:xfrm>
            <a:off x="2443088" y="2987373"/>
            <a:ext cx="5807393" cy="883253"/>
          </a:xfrm>
          <a:prstGeom prst="rect">
            <a:avLst/>
          </a:prstGeom>
        </p:spPr>
      </p:pic>
    </p:spTree>
    <p:extLst>
      <p:ext uri="{BB962C8B-B14F-4D97-AF65-F5344CB8AC3E}">
        <p14:creationId xmlns:p14="http://schemas.microsoft.com/office/powerpoint/2010/main" val="520672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539260" y="927882"/>
            <a:ext cx="11113477" cy="502919"/>
          </a:xfrm>
        </p:spPr>
        <p:txBody>
          <a:bodyPr/>
          <a:lstStyle/>
          <a:p>
            <a:r>
              <a:rPr lang="es-ES" b="1" dirty="0"/>
              <a:t>Clase Browser</a:t>
            </a:r>
          </a:p>
        </p:txBody>
      </p:sp>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715108" y="1746152"/>
            <a:ext cx="11113477" cy="41839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dirty="0"/>
              <a:t>Está disponible por medio del Test </a:t>
            </a:r>
            <a:r>
              <a:rPr lang="es-ES" dirty="0" err="1"/>
              <a:t>Context</a:t>
            </a:r>
            <a:r>
              <a:rPr lang="es-ES" dirty="0"/>
              <a:t>: </a:t>
            </a:r>
            <a:r>
              <a:rPr lang="es-ES" dirty="0" err="1"/>
              <a:t>testContext.getBrowser</a:t>
            </a:r>
            <a:r>
              <a:rPr lang="es-ES" dirty="0"/>
              <a:t>()</a:t>
            </a:r>
          </a:p>
          <a:p>
            <a:pPr algn="l"/>
            <a:r>
              <a:rPr lang="es-ES" dirty="0"/>
              <a:t>Métodos principales:</a:t>
            </a:r>
          </a:p>
          <a:p>
            <a:pPr algn="l"/>
            <a:endParaRPr lang="es-ES" dirty="0"/>
          </a:p>
          <a:p>
            <a:pPr algn="l"/>
            <a:endParaRPr lang="es-ES" dirty="0"/>
          </a:p>
        </p:txBody>
      </p:sp>
      <p:pic>
        <p:nvPicPr>
          <p:cNvPr id="9" name="Imagen 8">
            <a:extLst>
              <a:ext uri="{FF2B5EF4-FFF2-40B4-BE49-F238E27FC236}">
                <a16:creationId xmlns:a16="http://schemas.microsoft.com/office/drawing/2014/main" id="{48D726D8-81A9-4DE2-B258-B39BE3929CFE}"/>
              </a:ext>
            </a:extLst>
          </p:cNvPr>
          <p:cNvPicPr>
            <a:picLocks noChangeAspect="1"/>
          </p:cNvPicPr>
          <p:nvPr/>
        </p:nvPicPr>
        <p:blipFill>
          <a:blip r:embed="rId2"/>
          <a:stretch>
            <a:fillRect/>
          </a:stretch>
        </p:blipFill>
        <p:spPr>
          <a:xfrm>
            <a:off x="3800473" y="2440465"/>
            <a:ext cx="5331803" cy="4170009"/>
          </a:xfrm>
          <a:prstGeom prst="rect">
            <a:avLst/>
          </a:prstGeom>
        </p:spPr>
      </p:pic>
    </p:spTree>
    <p:extLst>
      <p:ext uri="{BB962C8B-B14F-4D97-AF65-F5344CB8AC3E}">
        <p14:creationId xmlns:p14="http://schemas.microsoft.com/office/powerpoint/2010/main" val="3270085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726830" y="927882"/>
            <a:ext cx="11113477" cy="502919"/>
          </a:xfrm>
        </p:spPr>
        <p:txBody>
          <a:bodyPr/>
          <a:lstStyle/>
          <a:p>
            <a:r>
              <a:rPr lang="es-ES" b="1" dirty="0"/>
              <a:t>BUSINES OBJECTS (BO)</a:t>
            </a:r>
          </a:p>
        </p:txBody>
      </p:sp>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726831" y="1958926"/>
            <a:ext cx="11113477" cy="418396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ES" dirty="0"/>
              <a:t>Clases encargadas de definir la lógica de negocio del flujo de automatización</a:t>
            </a:r>
          </a:p>
          <a:p>
            <a:pPr marL="342900" indent="-342900" algn="l">
              <a:buFont typeface="Arial" panose="020B0604020202020204" pitchFamily="34" charset="0"/>
              <a:buChar char="•"/>
            </a:pPr>
            <a:r>
              <a:rPr lang="es-ES" dirty="0"/>
              <a:t>Divide el flujo o proceso a automatizar en partes lógicas más pequeñas</a:t>
            </a:r>
          </a:p>
          <a:p>
            <a:pPr marL="342900" indent="-342900" algn="l">
              <a:buFont typeface="Arial" panose="020B0604020202020204" pitchFamily="34" charset="0"/>
              <a:buChar char="•"/>
            </a:pPr>
            <a:r>
              <a:rPr lang="es-ES" dirty="0"/>
              <a:t>Invoca a las clases Página (Page </a:t>
            </a:r>
            <a:r>
              <a:rPr lang="es-ES" dirty="0" err="1"/>
              <a:t>Objects</a:t>
            </a:r>
            <a:r>
              <a:rPr lang="es-ES" dirty="0"/>
              <a:t>)</a:t>
            </a:r>
          </a:p>
          <a:p>
            <a:pPr marL="342900" indent="-342900" algn="l">
              <a:buFont typeface="Arial" panose="020B0604020202020204" pitchFamily="34" charset="0"/>
              <a:buChar char="•"/>
            </a:pPr>
            <a:r>
              <a:rPr lang="es-ES" dirty="0"/>
              <a:t>Define las condiciones para navegar a unas u otras páginas (lógica de negocio)</a:t>
            </a:r>
          </a:p>
          <a:p>
            <a:pPr marL="342900" indent="-342900" algn="l">
              <a:buFont typeface="Arial" panose="020B0604020202020204" pitchFamily="34" charset="0"/>
              <a:buChar char="•"/>
            </a:pPr>
            <a:r>
              <a:rPr lang="es-ES" dirty="0"/>
              <a:t>Define cuando damos por pasados o fallados los pasos de la prueba</a:t>
            </a:r>
          </a:p>
          <a:p>
            <a:pPr marL="342900" indent="-342900" algn="l">
              <a:buFont typeface="Arial" panose="020B0604020202020204" pitchFamily="34" charset="0"/>
              <a:buChar char="•"/>
            </a:pPr>
            <a:endParaRPr lang="es-ES" dirty="0"/>
          </a:p>
          <a:p>
            <a:pPr marL="342900" indent="-342900" algn="l">
              <a:buFont typeface="Arial" panose="020B0604020202020204" pitchFamily="34" charset="0"/>
              <a:buChar char="•"/>
            </a:pPr>
            <a:r>
              <a:rPr lang="es-ES" dirty="0"/>
              <a:t>Objetivo: Minimizar y facilitar el mantenimiento</a:t>
            </a:r>
          </a:p>
          <a:p>
            <a:pPr marL="342900" indent="-342900" algn="l">
              <a:buFont typeface="Arial" panose="020B0604020202020204" pitchFamily="34" charset="0"/>
              <a:buChar char="•"/>
            </a:pPr>
            <a:endParaRPr lang="es-ES" dirty="0"/>
          </a:p>
          <a:p>
            <a:pPr marL="342900" indent="-342900" algn="l">
              <a:buFont typeface="Arial" panose="020B0604020202020204" pitchFamily="34" charset="0"/>
              <a:buChar char="•"/>
            </a:pPr>
            <a:r>
              <a:rPr lang="es-ES" dirty="0"/>
              <a:t>Ruta: carreras-e2e-tests_app/</a:t>
            </a:r>
            <a:r>
              <a:rPr lang="es-ES" dirty="0" err="1"/>
              <a:t>src</a:t>
            </a:r>
            <a:r>
              <a:rPr lang="es-ES" dirty="0"/>
              <a:t>/</a:t>
            </a:r>
            <a:r>
              <a:rPr lang="es-ES" dirty="0" err="1"/>
              <a:t>main</a:t>
            </a:r>
            <a:r>
              <a:rPr lang="es-ES" dirty="0"/>
              <a:t>/java/</a:t>
            </a:r>
            <a:r>
              <a:rPr lang="es-ES" dirty="0" err="1"/>
              <a:t>com</a:t>
            </a:r>
            <a:r>
              <a:rPr lang="es-ES" dirty="0"/>
              <a:t>/</a:t>
            </a:r>
            <a:r>
              <a:rPr lang="es-ES" dirty="0" err="1"/>
              <a:t>grupocarreras</a:t>
            </a:r>
            <a:r>
              <a:rPr lang="es-ES" dirty="0"/>
              <a:t>/</a:t>
            </a:r>
            <a:r>
              <a:rPr lang="es-ES" dirty="0" err="1"/>
              <a:t>zahori</a:t>
            </a:r>
            <a:r>
              <a:rPr lang="es-ES" dirty="0"/>
              <a:t>/app/</a:t>
            </a:r>
            <a:r>
              <a:rPr lang="es-ES" dirty="0" err="1"/>
              <a:t>business</a:t>
            </a:r>
            <a:r>
              <a:rPr lang="es-ES" dirty="0"/>
              <a:t>/</a:t>
            </a:r>
          </a:p>
        </p:txBody>
      </p:sp>
    </p:spTree>
    <p:extLst>
      <p:ext uri="{BB962C8B-B14F-4D97-AF65-F5344CB8AC3E}">
        <p14:creationId xmlns:p14="http://schemas.microsoft.com/office/powerpoint/2010/main" val="38658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726830" y="927882"/>
            <a:ext cx="11113477" cy="502919"/>
          </a:xfrm>
        </p:spPr>
        <p:txBody>
          <a:bodyPr/>
          <a:lstStyle/>
          <a:p>
            <a:r>
              <a:rPr lang="es-ES" b="1" dirty="0"/>
              <a:t>PAGE OBJECTS (PO)</a:t>
            </a:r>
          </a:p>
        </p:txBody>
      </p:sp>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574431" y="1958926"/>
            <a:ext cx="11265877" cy="41839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ES" dirty="0"/>
              <a:t>Clases cuya función es representar las diferentes páginas y elementos del proceso que queremos automatizar</a:t>
            </a:r>
          </a:p>
          <a:p>
            <a:pPr marL="342900" indent="-342900" algn="l">
              <a:buFont typeface="Arial" panose="020B0604020202020204" pitchFamily="34" charset="0"/>
              <a:buChar char="•"/>
            </a:pPr>
            <a:r>
              <a:rPr lang="es-ES" dirty="0"/>
              <a:t>En cada clase o página definimos los diferentes elementos que la componen y las acciones a realizar sobre ellos</a:t>
            </a:r>
          </a:p>
          <a:p>
            <a:pPr marL="342900" indent="-342900" algn="l">
              <a:buFont typeface="Arial" panose="020B0604020202020204" pitchFamily="34" charset="0"/>
              <a:buChar char="•"/>
            </a:pPr>
            <a:endParaRPr lang="es-ES" dirty="0"/>
          </a:p>
          <a:p>
            <a:pPr marL="342900" indent="-342900" algn="l">
              <a:buFont typeface="Arial" panose="020B0604020202020204" pitchFamily="34" charset="0"/>
              <a:buChar char="•"/>
            </a:pPr>
            <a:r>
              <a:rPr lang="es-ES" dirty="0"/>
              <a:t>Objetivo: Minimizar y facilitar el mantenimiento</a:t>
            </a:r>
          </a:p>
          <a:p>
            <a:pPr marL="342900" indent="-342900" algn="l">
              <a:buFont typeface="Arial" panose="020B0604020202020204" pitchFamily="34" charset="0"/>
              <a:buChar char="•"/>
            </a:pPr>
            <a:endParaRPr lang="es-ES" dirty="0"/>
          </a:p>
          <a:p>
            <a:pPr marL="342900" indent="-342900" algn="l">
              <a:buFont typeface="Arial" panose="020B0604020202020204" pitchFamily="34" charset="0"/>
              <a:buChar char="•"/>
            </a:pPr>
            <a:r>
              <a:rPr lang="es-ES" dirty="0"/>
              <a:t>Ruta: carreras-e2e-tests_app/</a:t>
            </a:r>
            <a:r>
              <a:rPr lang="es-ES" dirty="0" err="1"/>
              <a:t>src</a:t>
            </a:r>
            <a:r>
              <a:rPr lang="es-ES" dirty="0"/>
              <a:t>/</a:t>
            </a:r>
            <a:r>
              <a:rPr lang="es-ES" dirty="0" err="1"/>
              <a:t>main</a:t>
            </a:r>
            <a:r>
              <a:rPr lang="es-ES" dirty="0"/>
              <a:t>/java/</a:t>
            </a:r>
            <a:r>
              <a:rPr lang="es-ES" dirty="0" err="1"/>
              <a:t>com</a:t>
            </a:r>
            <a:r>
              <a:rPr lang="es-ES" dirty="0"/>
              <a:t>/</a:t>
            </a:r>
            <a:r>
              <a:rPr lang="es-ES" dirty="0" err="1"/>
              <a:t>grupocarreras</a:t>
            </a:r>
            <a:r>
              <a:rPr lang="es-ES" dirty="0"/>
              <a:t>/</a:t>
            </a:r>
            <a:r>
              <a:rPr lang="es-ES" dirty="0" err="1"/>
              <a:t>zahori</a:t>
            </a:r>
            <a:r>
              <a:rPr lang="es-ES" dirty="0"/>
              <a:t>/app/</a:t>
            </a:r>
            <a:r>
              <a:rPr lang="es-ES" dirty="0" err="1"/>
              <a:t>pages</a:t>
            </a:r>
            <a:r>
              <a:rPr lang="es-ES" dirty="0"/>
              <a:t>/</a:t>
            </a:r>
          </a:p>
        </p:txBody>
      </p:sp>
    </p:spTree>
    <p:extLst>
      <p:ext uri="{BB962C8B-B14F-4D97-AF65-F5344CB8AC3E}">
        <p14:creationId xmlns:p14="http://schemas.microsoft.com/office/powerpoint/2010/main" val="392937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726830" y="927882"/>
            <a:ext cx="11113477" cy="502919"/>
          </a:xfrm>
        </p:spPr>
        <p:txBody>
          <a:bodyPr/>
          <a:lstStyle/>
          <a:p>
            <a:r>
              <a:rPr lang="es-ES" b="1" dirty="0"/>
              <a:t>PAGE OBJECTS (PO)</a:t>
            </a:r>
          </a:p>
        </p:txBody>
      </p:sp>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726831" y="1958926"/>
            <a:ext cx="11113477" cy="41839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ES" dirty="0"/>
              <a:t>Heredan de la clase Page de Zahorí</a:t>
            </a:r>
          </a:p>
          <a:p>
            <a:pPr marL="342900" indent="-342900" algn="l">
              <a:buFont typeface="Arial" panose="020B0604020202020204" pitchFamily="34" charset="0"/>
              <a:buChar char="•"/>
            </a:pPr>
            <a:r>
              <a:rPr lang="es-ES" dirty="0"/>
              <a:t>El constructor debe recibir como parámetro el </a:t>
            </a:r>
            <a:r>
              <a:rPr lang="es-ES" dirty="0" err="1"/>
              <a:t>testContext</a:t>
            </a:r>
            <a:r>
              <a:rPr lang="es-ES" dirty="0"/>
              <a:t> para poder invocar al constructor de Page y poder heredar toda su funcionalidad</a:t>
            </a:r>
          </a:p>
        </p:txBody>
      </p:sp>
      <p:pic>
        <p:nvPicPr>
          <p:cNvPr id="10" name="Imagen 9">
            <a:extLst>
              <a:ext uri="{FF2B5EF4-FFF2-40B4-BE49-F238E27FC236}">
                <a16:creationId xmlns:a16="http://schemas.microsoft.com/office/drawing/2014/main" id="{C07D2BFC-A90A-467F-9CA7-85A89FCDD62F}"/>
              </a:ext>
            </a:extLst>
          </p:cNvPr>
          <p:cNvPicPr>
            <a:picLocks noChangeAspect="1"/>
          </p:cNvPicPr>
          <p:nvPr/>
        </p:nvPicPr>
        <p:blipFill>
          <a:blip r:embed="rId2"/>
          <a:stretch>
            <a:fillRect/>
          </a:stretch>
        </p:blipFill>
        <p:spPr>
          <a:xfrm>
            <a:off x="2868548" y="3429000"/>
            <a:ext cx="5955411" cy="1624203"/>
          </a:xfrm>
          <a:prstGeom prst="rect">
            <a:avLst/>
          </a:prstGeom>
        </p:spPr>
      </p:pic>
    </p:spTree>
    <p:extLst>
      <p:ext uri="{BB962C8B-B14F-4D97-AF65-F5344CB8AC3E}">
        <p14:creationId xmlns:p14="http://schemas.microsoft.com/office/powerpoint/2010/main" val="4030461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482518" y="3000706"/>
            <a:ext cx="1289963" cy="274527"/>
          </a:xfrm>
        </p:spPr>
        <p:txBody>
          <a:bodyPr>
            <a:normAutofit lnSpcReduction="10000"/>
          </a:bodyPr>
          <a:lstStyle/>
          <a:p>
            <a:pPr algn="l"/>
            <a:r>
              <a:rPr lang="es-ES" sz="1400" b="1" dirty="0" err="1"/>
              <a:t>Frames</a:t>
            </a:r>
            <a:endParaRPr lang="es-ES" sz="1400" b="1" dirty="0"/>
          </a:p>
        </p:txBody>
      </p:sp>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539260" y="1456006"/>
            <a:ext cx="11113477" cy="41839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ES" dirty="0"/>
              <a:t>Métodos heredados de Page más importantes:</a:t>
            </a:r>
          </a:p>
        </p:txBody>
      </p:sp>
      <p:sp>
        <p:nvSpPr>
          <p:cNvPr id="2" name="Rectángulo 1">
            <a:extLst>
              <a:ext uri="{FF2B5EF4-FFF2-40B4-BE49-F238E27FC236}">
                <a16:creationId xmlns:a16="http://schemas.microsoft.com/office/drawing/2014/main" id="{CC5E4580-FC9B-4684-A1B0-FEEB3BD6096C}"/>
              </a:ext>
            </a:extLst>
          </p:cNvPr>
          <p:cNvSpPr/>
          <p:nvPr/>
        </p:nvSpPr>
        <p:spPr>
          <a:xfrm>
            <a:off x="459797" y="2009381"/>
            <a:ext cx="1957587" cy="369332"/>
          </a:xfrm>
          <a:prstGeom prst="rect">
            <a:avLst/>
          </a:prstGeom>
        </p:spPr>
        <p:txBody>
          <a:bodyPr wrap="none">
            <a:spAutoFit/>
          </a:bodyPr>
          <a:lstStyle/>
          <a:p>
            <a:r>
              <a:rPr lang="es-ES" dirty="0" err="1">
                <a:solidFill>
                  <a:srgbClr val="000000"/>
                </a:solidFill>
                <a:highlight>
                  <a:srgbClr val="D4D4D4"/>
                </a:highlight>
                <a:latin typeface="Consolas" panose="020B0609020204030204" pitchFamily="49" charset="0"/>
              </a:rPr>
              <a:t>getPageTitle</a:t>
            </a:r>
            <a:r>
              <a:rPr lang="es-ES" dirty="0">
                <a:solidFill>
                  <a:srgbClr val="000000"/>
                </a:solidFill>
                <a:highlight>
                  <a:srgbClr val="E8F2FE"/>
                </a:highlight>
                <a:latin typeface="Consolas" panose="020B0609020204030204" pitchFamily="49" charset="0"/>
              </a:rPr>
              <a:t>()</a:t>
            </a:r>
            <a:endParaRPr lang="es-ES" dirty="0"/>
          </a:p>
        </p:txBody>
      </p:sp>
      <p:sp>
        <p:nvSpPr>
          <p:cNvPr id="6" name="Rectángulo 5">
            <a:extLst>
              <a:ext uri="{FF2B5EF4-FFF2-40B4-BE49-F238E27FC236}">
                <a16:creationId xmlns:a16="http://schemas.microsoft.com/office/drawing/2014/main" id="{85C04900-D8F9-4CCB-B227-8F37D688F8AA}"/>
              </a:ext>
            </a:extLst>
          </p:cNvPr>
          <p:cNvSpPr/>
          <p:nvPr/>
        </p:nvSpPr>
        <p:spPr>
          <a:xfrm>
            <a:off x="454430" y="3245561"/>
            <a:ext cx="4110421" cy="369332"/>
          </a:xfrm>
          <a:prstGeom prst="rect">
            <a:avLst/>
          </a:prstGeom>
        </p:spPr>
        <p:txBody>
          <a:bodyPr wrap="none">
            <a:spAutoFit/>
          </a:bodyPr>
          <a:lstStyle/>
          <a:p>
            <a:r>
              <a:rPr lang="es-ES" dirty="0" err="1">
                <a:solidFill>
                  <a:srgbClr val="000000"/>
                </a:solidFill>
                <a:highlight>
                  <a:srgbClr val="E8F2FE"/>
                </a:highlight>
                <a:latin typeface="Consolas" panose="020B0609020204030204" pitchFamily="49" charset="0"/>
              </a:rPr>
              <a:t>switchToFrame</a:t>
            </a:r>
            <a:r>
              <a:rPr lang="es-ES" dirty="0">
                <a:solidFill>
                  <a:srgbClr val="000000"/>
                </a:solidFill>
                <a:highlight>
                  <a:srgbClr val="E8F2FE"/>
                </a:highlight>
                <a:latin typeface="Consolas" panose="020B0609020204030204" pitchFamily="49" charset="0"/>
              </a:rPr>
              <a:t>(</a:t>
            </a:r>
            <a:r>
              <a:rPr lang="es-ES" dirty="0" err="1">
                <a:solidFill>
                  <a:srgbClr val="000000"/>
                </a:solidFill>
                <a:highlight>
                  <a:srgbClr val="E8F2FE"/>
                </a:highlight>
                <a:latin typeface="Consolas" panose="020B0609020204030204" pitchFamily="49" charset="0"/>
              </a:rPr>
              <a:t>String</a:t>
            </a:r>
            <a:r>
              <a:rPr lang="es-ES" dirty="0">
                <a:solidFill>
                  <a:srgbClr val="000000"/>
                </a:solidFill>
                <a:highlight>
                  <a:srgbClr val="E8F2FE"/>
                </a:highlight>
                <a:latin typeface="Consolas" panose="020B0609020204030204" pitchFamily="49" charset="0"/>
              </a:rPr>
              <a:t> </a:t>
            </a:r>
            <a:r>
              <a:rPr lang="es-ES" dirty="0" err="1">
                <a:solidFill>
                  <a:srgbClr val="6A3E3E"/>
                </a:solidFill>
                <a:highlight>
                  <a:srgbClr val="E8F2FE"/>
                </a:highlight>
                <a:latin typeface="Consolas" panose="020B0609020204030204" pitchFamily="49" charset="0"/>
              </a:rPr>
              <a:t>frameName</a:t>
            </a:r>
            <a:r>
              <a:rPr lang="es-ES" dirty="0">
                <a:solidFill>
                  <a:srgbClr val="000000"/>
                </a:solidFill>
                <a:highlight>
                  <a:srgbClr val="E8F2FE"/>
                </a:highlight>
                <a:latin typeface="Consolas" panose="020B0609020204030204" pitchFamily="49" charset="0"/>
              </a:rPr>
              <a:t>)</a:t>
            </a:r>
            <a:endParaRPr lang="es-ES" dirty="0"/>
          </a:p>
        </p:txBody>
      </p:sp>
      <p:sp>
        <p:nvSpPr>
          <p:cNvPr id="8" name="Rectángulo 7">
            <a:extLst>
              <a:ext uri="{FF2B5EF4-FFF2-40B4-BE49-F238E27FC236}">
                <a16:creationId xmlns:a16="http://schemas.microsoft.com/office/drawing/2014/main" id="{60A38ABD-AAFE-4817-9755-1699236700DA}"/>
              </a:ext>
            </a:extLst>
          </p:cNvPr>
          <p:cNvSpPr/>
          <p:nvPr/>
        </p:nvSpPr>
        <p:spPr>
          <a:xfrm>
            <a:off x="454430" y="3597839"/>
            <a:ext cx="5250155" cy="369332"/>
          </a:xfrm>
          <a:prstGeom prst="rect">
            <a:avLst/>
          </a:prstGeom>
        </p:spPr>
        <p:txBody>
          <a:bodyPr wrap="none">
            <a:spAutoFit/>
          </a:bodyPr>
          <a:lstStyle/>
          <a:p>
            <a:r>
              <a:rPr lang="es-ES" dirty="0" err="1">
                <a:solidFill>
                  <a:srgbClr val="000000"/>
                </a:solidFill>
                <a:highlight>
                  <a:srgbClr val="E8F2FE"/>
                </a:highlight>
                <a:latin typeface="Consolas" panose="020B0609020204030204" pitchFamily="49" charset="0"/>
              </a:rPr>
              <a:t>switchToFrame</a:t>
            </a:r>
            <a:r>
              <a:rPr lang="es-ES" dirty="0">
                <a:solidFill>
                  <a:srgbClr val="000000"/>
                </a:solidFill>
                <a:highlight>
                  <a:srgbClr val="E8F2FE"/>
                </a:highlight>
                <a:latin typeface="Consolas" panose="020B0609020204030204" pitchFamily="49" charset="0"/>
              </a:rPr>
              <a:t>(</a:t>
            </a:r>
            <a:r>
              <a:rPr lang="es-ES" dirty="0" err="1">
                <a:solidFill>
                  <a:srgbClr val="000000"/>
                </a:solidFill>
                <a:highlight>
                  <a:srgbClr val="E8F2FE"/>
                </a:highlight>
                <a:latin typeface="Consolas" panose="020B0609020204030204" pitchFamily="49" charset="0"/>
              </a:rPr>
              <a:t>PageElement</a:t>
            </a:r>
            <a:r>
              <a:rPr lang="es-ES" dirty="0">
                <a:solidFill>
                  <a:srgbClr val="000000"/>
                </a:solidFill>
                <a:highlight>
                  <a:srgbClr val="E8F2FE"/>
                </a:highlight>
                <a:latin typeface="Consolas" panose="020B0609020204030204" pitchFamily="49" charset="0"/>
              </a:rPr>
              <a:t> </a:t>
            </a:r>
            <a:r>
              <a:rPr lang="es-ES" dirty="0" err="1">
                <a:solidFill>
                  <a:srgbClr val="6A3E3E"/>
                </a:solidFill>
                <a:highlight>
                  <a:srgbClr val="E8F2FE"/>
                </a:highlight>
                <a:latin typeface="Consolas" panose="020B0609020204030204" pitchFamily="49" charset="0"/>
              </a:rPr>
              <a:t>iframeElement</a:t>
            </a:r>
            <a:r>
              <a:rPr lang="es-ES" dirty="0">
                <a:solidFill>
                  <a:srgbClr val="000000"/>
                </a:solidFill>
                <a:highlight>
                  <a:srgbClr val="E8F2FE"/>
                </a:highlight>
                <a:latin typeface="Consolas" panose="020B0609020204030204" pitchFamily="49" charset="0"/>
              </a:rPr>
              <a:t>)</a:t>
            </a:r>
            <a:endParaRPr lang="es-ES" dirty="0"/>
          </a:p>
        </p:txBody>
      </p:sp>
      <p:sp>
        <p:nvSpPr>
          <p:cNvPr id="10" name="Rectángulo 9">
            <a:extLst>
              <a:ext uri="{FF2B5EF4-FFF2-40B4-BE49-F238E27FC236}">
                <a16:creationId xmlns:a16="http://schemas.microsoft.com/office/drawing/2014/main" id="{54C1F51B-63DF-4A42-BDA6-DBF43F8D5B80}"/>
              </a:ext>
            </a:extLst>
          </p:cNvPr>
          <p:cNvSpPr/>
          <p:nvPr/>
        </p:nvSpPr>
        <p:spPr>
          <a:xfrm>
            <a:off x="454430" y="3926700"/>
            <a:ext cx="8932986" cy="369332"/>
          </a:xfrm>
          <a:prstGeom prst="rect">
            <a:avLst/>
          </a:prstGeom>
        </p:spPr>
        <p:txBody>
          <a:bodyPr wrap="square">
            <a:spAutoFit/>
          </a:bodyPr>
          <a:lstStyle/>
          <a:p>
            <a:r>
              <a:rPr lang="en-US">
                <a:solidFill>
                  <a:srgbClr val="000000"/>
                </a:solidFill>
                <a:highlight>
                  <a:srgbClr val="E8F2FE"/>
                </a:highlight>
                <a:latin typeface="Consolas" panose="020B0609020204030204" pitchFamily="49" charset="0"/>
              </a:rPr>
              <a:t>switchToFrameWebElement(Chronometer </a:t>
            </a:r>
            <a:r>
              <a:rPr lang="en-US">
                <a:solidFill>
                  <a:srgbClr val="6A3E3E"/>
                </a:solidFill>
                <a:highlight>
                  <a:srgbClr val="E8F2FE"/>
                </a:highlight>
                <a:latin typeface="Consolas" panose="020B0609020204030204" pitchFamily="49" charset="0"/>
              </a:rPr>
              <a:t>crono</a:t>
            </a:r>
            <a:r>
              <a:rPr lang="en-US">
                <a:solidFill>
                  <a:srgbClr val="000000"/>
                </a:solidFill>
                <a:highlight>
                  <a:srgbClr val="E8F2FE"/>
                </a:highlight>
                <a:latin typeface="Consolas" panose="020B0609020204030204" pitchFamily="49" charset="0"/>
              </a:rPr>
              <a:t>, PageElement </a:t>
            </a:r>
            <a:r>
              <a:rPr lang="en-US">
                <a:solidFill>
                  <a:srgbClr val="6A3E3E"/>
                </a:solidFill>
                <a:highlight>
                  <a:srgbClr val="E8F2FE"/>
                </a:highlight>
                <a:latin typeface="Consolas" panose="020B0609020204030204" pitchFamily="49" charset="0"/>
              </a:rPr>
              <a:t>frameElement</a:t>
            </a:r>
            <a:r>
              <a:rPr lang="en-US">
                <a:solidFill>
                  <a:srgbClr val="000000"/>
                </a:solidFill>
                <a:highlight>
                  <a:srgbClr val="E8F2FE"/>
                </a:highlight>
                <a:latin typeface="Consolas" panose="020B0609020204030204" pitchFamily="49" charset="0"/>
              </a:rPr>
              <a:t>)</a:t>
            </a:r>
            <a:endParaRPr lang="es-ES" dirty="0"/>
          </a:p>
        </p:txBody>
      </p:sp>
      <p:sp>
        <p:nvSpPr>
          <p:cNvPr id="11" name="Rectángulo 10">
            <a:extLst>
              <a:ext uri="{FF2B5EF4-FFF2-40B4-BE49-F238E27FC236}">
                <a16:creationId xmlns:a16="http://schemas.microsoft.com/office/drawing/2014/main" id="{8B41DC10-BA0F-4713-9009-5858D5914853}"/>
              </a:ext>
            </a:extLst>
          </p:cNvPr>
          <p:cNvSpPr/>
          <p:nvPr/>
        </p:nvSpPr>
        <p:spPr>
          <a:xfrm>
            <a:off x="454430" y="4259704"/>
            <a:ext cx="3223959" cy="369332"/>
          </a:xfrm>
          <a:prstGeom prst="rect">
            <a:avLst/>
          </a:prstGeom>
        </p:spPr>
        <p:txBody>
          <a:bodyPr wrap="none">
            <a:spAutoFit/>
          </a:bodyPr>
          <a:lstStyle/>
          <a:p>
            <a:r>
              <a:rPr lang="es-ES" dirty="0" err="1">
                <a:solidFill>
                  <a:srgbClr val="000000"/>
                </a:solidFill>
                <a:highlight>
                  <a:srgbClr val="E8F2FE"/>
                </a:highlight>
                <a:latin typeface="Consolas" panose="020B0609020204030204" pitchFamily="49" charset="0"/>
              </a:rPr>
              <a:t>switchToDefaultContent</a:t>
            </a:r>
            <a:r>
              <a:rPr lang="es-ES" dirty="0">
                <a:solidFill>
                  <a:srgbClr val="000000"/>
                </a:solidFill>
                <a:highlight>
                  <a:srgbClr val="E8F2FE"/>
                </a:highlight>
                <a:latin typeface="Consolas" panose="020B0609020204030204" pitchFamily="49" charset="0"/>
              </a:rPr>
              <a:t>()</a:t>
            </a:r>
            <a:endParaRPr lang="es-ES" dirty="0"/>
          </a:p>
        </p:txBody>
      </p:sp>
      <p:sp>
        <p:nvSpPr>
          <p:cNvPr id="12" name="Rectángulo 11">
            <a:extLst>
              <a:ext uri="{FF2B5EF4-FFF2-40B4-BE49-F238E27FC236}">
                <a16:creationId xmlns:a16="http://schemas.microsoft.com/office/drawing/2014/main" id="{BAD2FC11-725D-468C-8DE5-14E230DB811E}"/>
              </a:ext>
            </a:extLst>
          </p:cNvPr>
          <p:cNvSpPr/>
          <p:nvPr/>
        </p:nvSpPr>
        <p:spPr>
          <a:xfrm>
            <a:off x="5688974" y="5040418"/>
            <a:ext cx="6464573" cy="369332"/>
          </a:xfrm>
          <a:prstGeom prst="rect">
            <a:avLst/>
          </a:prstGeom>
        </p:spPr>
        <p:txBody>
          <a:bodyPr wrap="square">
            <a:spAutoFit/>
          </a:bodyPr>
          <a:lstStyle/>
          <a:p>
            <a:r>
              <a:rPr lang="en-US" dirty="0" err="1">
                <a:solidFill>
                  <a:srgbClr val="000000"/>
                </a:solidFill>
                <a:highlight>
                  <a:srgbClr val="E8F2FE"/>
                </a:highlight>
                <a:latin typeface="Consolas" panose="020B0609020204030204" pitchFamily="49" charset="0"/>
              </a:rPr>
              <a:t>existModalWindow</a:t>
            </a:r>
            <a:r>
              <a:rPr lang="en-US" dirty="0">
                <a:solidFill>
                  <a:srgbClr val="000000"/>
                </a:solidFill>
                <a:highlight>
                  <a:srgbClr val="E8F2FE"/>
                </a:highlight>
                <a:latin typeface="Consolas" panose="020B0609020204030204" pitchFamily="49" charset="0"/>
              </a:rPr>
              <a:t>(String </a:t>
            </a:r>
            <a:r>
              <a:rPr lang="en-US" dirty="0">
                <a:solidFill>
                  <a:srgbClr val="6A3E3E"/>
                </a:solidFill>
                <a:highlight>
                  <a:srgbClr val="E8F2FE"/>
                </a:highlight>
                <a:latin typeface="Consolas" panose="020B0609020204030204" pitchFamily="49" charset="0"/>
              </a:rPr>
              <a:t>title</a:t>
            </a:r>
            <a:r>
              <a:rPr lang="en-US" dirty="0">
                <a:solidFill>
                  <a:srgbClr val="000000"/>
                </a:solidFill>
                <a:highlight>
                  <a:srgbClr val="E8F2FE"/>
                </a:highlight>
                <a:latin typeface="Consolas" panose="020B0609020204030204" pitchFamily="49" charset="0"/>
              </a:rPr>
              <a:t>, </a:t>
            </a:r>
            <a:r>
              <a:rPr lang="en-US" b="1" dirty="0">
                <a:solidFill>
                  <a:srgbClr val="7F0055"/>
                </a:solidFill>
                <a:highlight>
                  <a:srgbClr val="E8F2FE"/>
                </a:highlight>
                <a:latin typeface="Consolas" panose="020B0609020204030204" pitchFamily="49" charset="0"/>
              </a:rPr>
              <a:t>int</a:t>
            </a:r>
            <a:r>
              <a:rPr lang="en-US" b="1" dirty="0">
                <a:solidFill>
                  <a:srgbClr val="000000"/>
                </a:solidFill>
                <a:highlight>
                  <a:srgbClr val="E8F2FE"/>
                </a:highlight>
                <a:latin typeface="Consolas" panose="020B0609020204030204" pitchFamily="49" charset="0"/>
              </a:rPr>
              <a:t> </a:t>
            </a:r>
            <a:r>
              <a:rPr lang="en-US" b="1" dirty="0" err="1">
                <a:solidFill>
                  <a:srgbClr val="6A3E3E"/>
                </a:solidFill>
                <a:highlight>
                  <a:srgbClr val="E8F2FE"/>
                </a:highlight>
                <a:latin typeface="Consolas" panose="020B0609020204030204" pitchFamily="49" charset="0"/>
              </a:rPr>
              <a:t>maxWaitSeconds</a:t>
            </a:r>
            <a:r>
              <a:rPr lang="en-US" b="1" dirty="0">
                <a:solidFill>
                  <a:srgbClr val="000000"/>
                </a:solidFill>
                <a:highlight>
                  <a:srgbClr val="E8F2FE"/>
                </a:highlight>
                <a:latin typeface="Consolas" panose="020B0609020204030204" pitchFamily="49" charset="0"/>
              </a:rPr>
              <a:t>)</a:t>
            </a:r>
            <a:endParaRPr lang="es-ES" dirty="0"/>
          </a:p>
        </p:txBody>
      </p:sp>
      <p:sp>
        <p:nvSpPr>
          <p:cNvPr id="13" name="Rectángulo 12">
            <a:extLst>
              <a:ext uri="{FF2B5EF4-FFF2-40B4-BE49-F238E27FC236}">
                <a16:creationId xmlns:a16="http://schemas.microsoft.com/office/drawing/2014/main" id="{77D4D258-008E-4235-AD0C-A900842E5723}"/>
              </a:ext>
            </a:extLst>
          </p:cNvPr>
          <p:cNvSpPr/>
          <p:nvPr/>
        </p:nvSpPr>
        <p:spPr>
          <a:xfrm>
            <a:off x="5704585" y="5407042"/>
            <a:ext cx="5376793" cy="369332"/>
          </a:xfrm>
          <a:prstGeom prst="rect">
            <a:avLst/>
          </a:prstGeom>
        </p:spPr>
        <p:txBody>
          <a:bodyPr wrap="none">
            <a:spAutoFit/>
          </a:bodyPr>
          <a:lstStyle/>
          <a:p>
            <a:r>
              <a:rPr lang="es-ES" dirty="0" err="1">
                <a:solidFill>
                  <a:srgbClr val="000000"/>
                </a:solidFill>
                <a:highlight>
                  <a:srgbClr val="E8F2FE"/>
                </a:highlight>
                <a:latin typeface="Consolas" panose="020B0609020204030204" pitchFamily="49" charset="0"/>
              </a:rPr>
              <a:t>numberOfModalWindowsOpen</a:t>
            </a:r>
            <a:r>
              <a:rPr lang="es-ES" dirty="0">
                <a:solidFill>
                  <a:srgbClr val="000000"/>
                </a:solidFill>
                <a:highlight>
                  <a:srgbClr val="E8F2FE"/>
                </a:highlight>
                <a:latin typeface="Consolas" panose="020B0609020204030204" pitchFamily="49" charset="0"/>
              </a:rPr>
              <a:t>(</a:t>
            </a:r>
            <a:r>
              <a:rPr lang="es-ES" b="1" dirty="0" err="1">
                <a:solidFill>
                  <a:srgbClr val="7F0055"/>
                </a:solidFill>
                <a:highlight>
                  <a:srgbClr val="E8F2FE"/>
                </a:highlight>
                <a:latin typeface="Consolas" panose="020B0609020204030204" pitchFamily="49" charset="0"/>
              </a:rPr>
              <a:t>int</a:t>
            </a:r>
            <a:r>
              <a:rPr lang="es-ES" b="1" dirty="0">
                <a:solidFill>
                  <a:srgbClr val="000000"/>
                </a:solidFill>
                <a:highlight>
                  <a:srgbClr val="E8F2FE"/>
                </a:highlight>
                <a:latin typeface="Consolas" panose="020B0609020204030204" pitchFamily="49" charset="0"/>
              </a:rPr>
              <a:t> </a:t>
            </a:r>
            <a:r>
              <a:rPr lang="es-ES" b="1" dirty="0" err="1">
                <a:solidFill>
                  <a:srgbClr val="6A3E3E"/>
                </a:solidFill>
                <a:highlight>
                  <a:srgbClr val="E8F2FE"/>
                </a:highlight>
                <a:latin typeface="Consolas" panose="020B0609020204030204" pitchFamily="49" charset="0"/>
              </a:rPr>
              <a:t>waitSeconds</a:t>
            </a:r>
            <a:r>
              <a:rPr lang="es-ES" b="1" dirty="0">
                <a:solidFill>
                  <a:srgbClr val="000000"/>
                </a:solidFill>
                <a:highlight>
                  <a:srgbClr val="E8F2FE"/>
                </a:highlight>
                <a:latin typeface="Consolas" panose="020B0609020204030204" pitchFamily="49" charset="0"/>
              </a:rPr>
              <a:t>)</a:t>
            </a:r>
            <a:endParaRPr lang="es-ES" dirty="0"/>
          </a:p>
        </p:txBody>
      </p:sp>
      <p:sp>
        <p:nvSpPr>
          <p:cNvPr id="14" name="Rectángulo 13">
            <a:extLst>
              <a:ext uri="{FF2B5EF4-FFF2-40B4-BE49-F238E27FC236}">
                <a16:creationId xmlns:a16="http://schemas.microsoft.com/office/drawing/2014/main" id="{95E4BEA7-7BF0-47AA-836E-2140ECDFB938}"/>
              </a:ext>
            </a:extLst>
          </p:cNvPr>
          <p:cNvSpPr/>
          <p:nvPr/>
        </p:nvSpPr>
        <p:spPr>
          <a:xfrm>
            <a:off x="5704585" y="4717028"/>
            <a:ext cx="2464136" cy="369332"/>
          </a:xfrm>
          <a:prstGeom prst="rect">
            <a:avLst/>
          </a:prstGeom>
        </p:spPr>
        <p:txBody>
          <a:bodyPr wrap="none">
            <a:spAutoFit/>
          </a:bodyPr>
          <a:lstStyle/>
          <a:p>
            <a:r>
              <a:rPr lang="es-ES" dirty="0" err="1">
                <a:solidFill>
                  <a:srgbClr val="000000"/>
                </a:solidFill>
                <a:highlight>
                  <a:srgbClr val="E8F2FE"/>
                </a:highlight>
                <a:latin typeface="Consolas" panose="020B0609020204030204" pitchFamily="49" charset="0"/>
              </a:rPr>
              <a:t>existModalWindow</a:t>
            </a:r>
            <a:r>
              <a:rPr lang="es-ES" dirty="0">
                <a:solidFill>
                  <a:srgbClr val="000000"/>
                </a:solidFill>
                <a:highlight>
                  <a:srgbClr val="E8F2FE"/>
                </a:highlight>
                <a:latin typeface="Consolas" panose="020B0609020204030204" pitchFamily="49" charset="0"/>
              </a:rPr>
              <a:t>()</a:t>
            </a:r>
            <a:endParaRPr lang="es-ES" dirty="0"/>
          </a:p>
        </p:txBody>
      </p:sp>
      <p:sp>
        <p:nvSpPr>
          <p:cNvPr id="15" name="Rectángulo 14">
            <a:extLst>
              <a:ext uri="{FF2B5EF4-FFF2-40B4-BE49-F238E27FC236}">
                <a16:creationId xmlns:a16="http://schemas.microsoft.com/office/drawing/2014/main" id="{4E67D92E-6E5B-4472-A837-EAD83768027C}"/>
              </a:ext>
            </a:extLst>
          </p:cNvPr>
          <p:cNvSpPr/>
          <p:nvPr/>
        </p:nvSpPr>
        <p:spPr>
          <a:xfrm>
            <a:off x="5704585" y="5724319"/>
            <a:ext cx="4363695" cy="369332"/>
          </a:xfrm>
          <a:prstGeom prst="rect">
            <a:avLst/>
          </a:prstGeom>
        </p:spPr>
        <p:txBody>
          <a:bodyPr wrap="none">
            <a:spAutoFit/>
          </a:bodyPr>
          <a:lstStyle/>
          <a:p>
            <a:r>
              <a:rPr lang="es-ES" dirty="0" err="1">
                <a:solidFill>
                  <a:srgbClr val="000000"/>
                </a:solidFill>
                <a:highlight>
                  <a:srgbClr val="E8F2FE"/>
                </a:highlight>
                <a:latin typeface="Consolas" panose="020B0609020204030204" pitchFamily="49" charset="0"/>
              </a:rPr>
              <a:t>switchToModalWindow</a:t>
            </a:r>
            <a:r>
              <a:rPr lang="es-ES" dirty="0">
                <a:solidFill>
                  <a:srgbClr val="000000"/>
                </a:solidFill>
                <a:highlight>
                  <a:srgbClr val="E8F2FE"/>
                </a:highlight>
                <a:latin typeface="Consolas" panose="020B0609020204030204" pitchFamily="49" charset="0"/>
              </a:rPr>
              <a:t>(</a:t>
            </a:r>
            <a:r>
              <a:rPr lang="es-ES" dirty="0" err="1">
                <a:solidFill>
                  <a:srgbClr val="000000"/>
                </a:solidFill>
                <a:highlight>
                  <a:srgbClr val="E8F2FE"/>
                </a:highlight>
                <a:latin typeface="Consolas" panose="020B0609020204030204" pitchFamily="49" charset="0"/>
              </a:rPr>
              <a:t>String</a:t>
            </a:r>
            <a:r>
              <a:rPr lang="es-ES" dirty="0">
                <a:solidFill>
                  <a:srgbClr val="000000"/>
                </a:solidFill>
                <a:highlight>
                  <a:srgbClr val="E8F2FE"/>
                </a:highlight>
                <a:latin typeface="Consolas" panose="020B0609020204030204" pitchFamily="49" charset="0"/>
              </a:rPr>
              <a:t> </a:t>
            </a:r>
            <a:r>
              <a:rPr lang="es-ES" dirty="0" err="1">
                <a:solidFill>
                  <a:srgbClr val="6A3E3E"/>
                </a:solidFill>
                <a:highlight>
                  <a:srgbClr val="E8F2FE"/>
                </a:highlight>
                <a:latin typeface="Consolas" panose="020B0609020204030204" pitchFamily="49" charset="0"/>
              </a:rPr>
              <a:t>title</a:t>
            </a:r>
            <a:r>
              <a:rPr lang="es-ES" dirty="0">
                <a:solidFill>
                  <a:srgbClr val="000000"/>
                </a:solidFill>
                <a:highlight>
                  <a:srgbClr val="E8F2FE"/>
                </a:highlight>
                <a:latin typeface="Consolas" panose="020B0609020204030204" pitchFamily="49" charset="0"/>
              </a:rPr>
              <a:t>)</a:t>
            </a:r>
            <a:endParaRPr lang="es-ES" dirty="0"/>
          </a:p>
        </p:txBody>
      </p:sp>
      <p:sp>
        <p:nvSpPr>
          <p:cNvPr id="16" name="Rectángulo 15">
            <a:extLst>
              <a:ext uri="{FF2B5EF4-FFF2-40B4-BE49-F238E27FC236}">
                <a16:creationId xmlns:a16="http://schemas.microsoft.com/office/drawing/2014/main" id="{D40FEC49-84BD-458F-8BFB-609F50BE83A8}"/>
              </a:ext>
            </a:extLst>
          </p:cNvPr>
          <p:cNvSpPr/>
          <p:nvPr/>
        </p:nvSpPr>
        <p:spPr>
          <a:xfrm>
            <a:off x="5704585" y="6044243"/>
            <a:ext cx="4743606" cy="369332"/>
          </a:xfrm>
          <a:prstGeom prst="rect">
            <a:avLst/>
          </a:prstGeom>
        </p:spPr>
        <p:txBody>
          <a:bodyPr wrap="none">
            <a:spAutoFit/>
          </a:bodyPr>
          <a:lstStyle/>
          <a:p>
            <a:r>
              <a:rPr lang="es-ES" dirty="0" err="1">
                <a:solidFill>
                  <a:srgbClr val="000000"/>
                </a:solidFill>
                <a:highlight>
                  <a:srgbClr val="E8F2FE"/>
                </a:highlight>
                <a:latin typeface="Consolas" panose="020B0609020204030204" pitchFamily="49" charset="0"/>
              </a:rPr>
              <a:t>switchToModalWindow</a:t>
            </a:r>
            <a:r>
              <a:rPr lang="es-ES" dirty="0">
                <a:solidFill>
                  <a:srgbClr val="000000"/>
                </a:solidFill>
                <a:highlight>
                  <a:srgbClr val="E8F2FE"/>
                </a:highlight>
                <a:latin typeface="Consolas" panose="020B0609020204030204" pitchFamily="49" charset="0"/>
              </a:rPr>
              <a:t>(</a:t>
            </a:r>
            <a:r>
              <a:rPr lang="es-ES" dirty="0" err="1">
                <a:solidFill>
                  <a:srgbClr val="000000"/>
                </a:solidFill>
                <a:highlight>
                  <a:srgbClr val="E8F2FE"/>
                </a:highlight>
                <a:latin typeface="Consolas" panose="020B0609020204030204" pitchFamily="49" charset="0"/>
              </a:rPr>
              <a:t>String</a:t>
            </a:r>
            <a:r>
              <a:rPr lang="es-ES" dirty="0">
                <a:solidFill>
                  <a:srgbClr val="000000"/>
                </a:solidFill>
                <a:highlight>
                  <a:srgbClr val="E8F2FE"/>
                </a:highlight>
                <a:latin typeface="Consolas" panose="020B0609020204030204" pitchFamily="49" charset="0"/>
              </a:rPr>
              <a:t>[] </a:t>
            </a:r>
            <a:r>
              <a:rPr lang="es-ES" dirty="0" err="1">
                <a:solidFill>
                  <a:srgbClr val="6A3E3E"/>
                </a:solidFill>
                <a:highlight>
                  <a:srgbClr val="E8F2FE"/>
                </a:highlight>
                <a:latin typeface="Consolas" panose="020B0609020204030204" pitchFamily="49" charset="0"/>
              </a:rPr>
              <a:t>titles</a:t>
            </a:r>
            <a:r>
              <a:rPr lang="es-ES" dirty="0">
                <a:solidFill>
                  <a:srgbClr val="000000"/>
                </a:solidFill>
                <a:highlight>
                  <a:srgbClr val="E8F2FE"/>
                </a:highlight>
                <a:latin typeface="Consolas" panose="020B0609020204030204" pitchFamily="49" charset="0"/>
              </a:rPr>
              <a:t>)</a:t>
            </a:r>
            <a:endParaRPr lang="es-ES" dirty="0"/>
          </a:p>
        </p:txBody>
      </p:sp>
      <p:sp>
        <p:nvSpPr>
          <p:cNvPr id="17" name="Rectángulo 16">
            <a:extLst>
              <a:ext uri="{FF2B5EF4-FFF2-40B4-BE49-F238E27FC236}">
                <a16:creationId xmlns:a16="http://schemas.microsoft.com/office/drawing/2014/main" id="{0391FD68-C563-4E2A-BA20-CC59FC26F8CF}"/>
              </a:ext>
            </a:extLst>
          </p:cNvPr>
          <p:cNvSpPr/>
          <p:nvPr/>
        </p:nvSpPr>
        <p:spPr>
          <a:xfrm>
            <a:off x="5704585" y="6380004"/>
            <a:ext cx="2717411" cy="369332"/>
          </a:xfrm>
          <a:prstGeom prst="rect">
            <a:avLst/>
          </a:prstGeom>
        </p:spPr>
        <p:txBody>
          <a:bodyPr wrap="none">
            <a:spAutoFit/>
          </a:bodyPr>
          <a:lstStyle/>
          <a:p>
            <a:r>
              <a:rPr lang="es-ES" dirty="0" err="1">
                <a:solidFill>
                  <a:srgbClr val="000000"/>
                </a:solidFill>
                <a:highlight>
                  <a:srgbClr val="E8F2FE"/>
                </a:highlight>
                <a:latin typeface="Consolas" panose="020B0609020204030204" pitchFamily="49" charset="0"/>
              </a:rPr>
              <a:t>switchToMainWindow</a:t>
            </a:r>
            <a:r>
              <a:rPr lang="es-ES" dirty="0">
                <a:solidFill>
                  <a:srgbClr val="000000"/>
                </a:solidFill>
                <a:highlight>
                  <a:srgbClr val="E8F2FE"/>
                </a:highlight>
                <a:latin typeface="Consolas" panose="020B0609020204030204" pitchFamily="49" charset="0"/>
              </a:rPr>
              <a:t>()</a:t>
            </a:r>
            <a:endParaRPr lang="es-ES" dirty="0"/>
          </a:p>
        </p:txBody>
      </p:sp>
      <p:sp>
        <p:nvSpPr>
          <p:cNvPr id="18" name="Rectángulo 17">
            <a:extLst>
              <a:ext uri="{FF2B5EF4-FFF2-40B4-BE49-F238E27FC236}">
                <a16:creationId xmlns:a16="http://schemas.microsoft.com/office/drawing/2014/main" id="{A3E50C7F-72C5-474B-9D7D-E0EAE6EE0792}"/>
              </a:ext>
            </a:extLst>
          </p:cNvPr>
          <p:cNvSpPr/>
          <p:nvPr/>
        </p:nvSpPr>
        <p:spPr>
          <a:xfrm>
            <a:off x="454430" y="4977490"/>
            <a:ext cx="2084225" cy="369332"/>
          </a:xfrm>
          <a:prstGeom prst="rect">
            <a:avLst/>
          </a:prstGeom>
        </p:spPr>
        <p:txBody>
          <a:bodyPr wrap="none">
            <a:spAutoFit/>
          </a:bodyPr>
          <a:lstStyle/>
          <a:p>
            <a:r>
              <a:rPr lang="es-ES" dirty="0" err="1">
                <a:solidFill>
                  <a:srgbClr val="000000"/>
                </a:solidFill>
                <a:highlight>
                  <a:srgbClr val="E8F2FE"/>
                </a:highlight>
                <a:latin typeface="Consolas" panose="020B0609020204030204" pitchFamily="49" charset="0"/>
              </a:rPr>
              <a:t>switchToAlert</a:t>
            </a:r>
            <a:r>
              <a:rPr lang="es-ES" dirty="0">
                <a:solidFill>
                  <a:srgbClr val="000000"/>
                </a:solidFill>
                <a:highlight>
                  <a:srgbClr val="E8F2FE"/>
                </a:highlight>
                <a:latin typeface="Consolas" panose="020B0609020204030204" pitchFamily="49" charset="0"/>
              </a:rPr>
              <a:t>()</a:t>
            </a:r>
            <a:endParaRPr lang="es-ES" dirty="0"/>
          </a:p>
        </p:txBody>
      </p:sp>
      <p:sp>
        <p:nvSpPr>
          <p:cNvPr id="19" name="Rectángulo 18">
            <a:extLst>
              <a:ext uri="{FF2B5EF4-FFF2-40B4-BE49-F238E27FC236}">
                <a16:creationId xmlns:a16="http://schemas.microsoft.com/office/drawing/2014/main" id="{7ACD32F2-5713-41F1-A23D-E52742335984}"/>
              </a:ext>
            </a:extLst>
          </p:cNvPr>
          <p:cNvSpPr/>
          <p:nvPr/>
        </p:nvSpPr>
        <p:spPr>
          <a:xfrm>
            <a:off x="481796" y="5309832"/>
            <a:ext cx="1830950" cy="369332"/>
          </a:xfrm>
          <a:prstGeom prst="rect">
            <a:avLst/>
          </a:prstGeom>
        </p:spPr>
        <p:txBody>
          <a:bodyPr wrap="none">
            <a:spAutoFit/>
          </a:bodyPr>
          <a:lstStyle/>
          <a:p>
            <a:r>
              <a:rPr lang="es-ES" dirty="0" err="1">
                <a:solidFill>
                  <a:srgbClr val="000000"/>
                </a:solidFill>
                <a:highlight>
                  <a:srgbClr val="E8F2FE"/>
                </a:highlight>
                <a:latin typeface="Consolas" panose="020B0609020204030204" pitchFamily="49" charset="0"/>
              </a:rPr>
              <a:t>acceptAlert</a:t>
            </a:r>
            <a:r>
              <a:rPr lang="es-ES" dirty="0">
                <a:solidFill>
                  <a:srgbClr val="000000"/>
                </a:solidFill>
                <a:highlight>
                  <a:srgbClr val="E8F2FE"/>
                </a:highlight>
                <a:latin typeface="Consolas" panose="020B0609020204030204" pitchFamily="49" charset="0"/>
              </a:rPr>
              <a:t>()</a:t>
            </a:r>
            <a:endParaRPr lang="es-ES" dirty="0"/>
          </a:p>
        </p:txBody>
      </p:sp>
      <p:sp>
        <p:nvSpPr>
          <p:cNvPr id="20" name="Rectángulo 19">
            <a:extLst>
              <a:ext uri="{FF2B5EF4-FFF2-40B4-BE49-F238E27FC236}">
                <a16:creationId xmlns:a16="http://schemas.microsoft.com/office/drawing/2014/main" id="{F4B6FBCF-AC84-4E7D-A265-DA40DAFCDB15}"/>
              </a:ext>
            </a:extLst>
          </p:cNvPr>
          <p:cNvSpPr/>
          <p:nvPr/>
        </p:nvSpPr>
        <p:spPr>
          <a:xfrm>
            <a:off x="483261" y="5656870"/>
            <a:ext cx="1704313" cy="369332"/>
          </a:xfrm>
          <a:prstGeom prst="rect">
            <a:avLst/>
          </a:prstGeom>
        </p:spPr>
        <p:txBody>
          <a:bodyPr wrap="none">
            <a:spAutoFit/>
          </a:bodyPr>
          <a:lstStyle/>
          <a:p>
            <a:r>
              <a:rPr lang="es-ES" dirty="0" err="1">
                <a:solidFill>
                  <a:srgbClr val="000000"/>
                </a:solidFill>
                <a:highlight>
                  <a:srgbClr val="E8F2FE"/>
                </a:highlight>
                <a:latin typeface="Consolas" panose="020B0609020204030204" pitchFamily="49" charset="0"/>
              </a:rPr>
              <a:t>closeAlert</a:t>
            </a:r>
            <a:r>
              <a:rPr lang="es-ES" dirty="0">
                <a:solidFill>
                  <a:srgbClr val="000000"/>
                </a:solidFill>
                <a:highlight>
                  <a:srgbClr val="E8F2FE"/>
                </a:highlight>
                <a:latin typeface="Consolas" panose="020B0609020204030204" pitchFamily="49" charset="0"/>
              </a:rPr>
              <a:t>()</a:t>
            </a:r>
            <a:endParaRPr lang="es-ES" dirty="0"/>
          </a:p>
        </p:txBody>
      </p:sp>
      <p:sp>
        <p:nvSpPr>
          <p:cNvPr id="21" name="Rectángulo 20">
            <a:extLst>
              <a:ext uri="{FF2B5EF4-FFF2-40B4-BE49-F238E27FC236}">
                <a16:creationId xmlns:a16="http://schemas.microsoft.com/office/drawing/2014/main" id="{E0FED201-CBEF-46B5-8688-35F7B67ECF1F}"/>
              </a:ext>
            </a:extLst>
          </p:cNvPr>
          <p:cNvSpPr/>
          <p:nvPr/>
        </p:nvSpPr>
        <p:spPr>
          <a:xfrm>
            <a:off x="468346" y="6044243"/>
            <a:ext cx="1957587" cy="369332"/>
          </a:xfrm>
          <a:prstGeom prst="rect">
            <a:avLst/>
          </a:prstGeom>
        </p:spPr>
        <p:txBody>
          <a:bodyPr wrap="none">
            <a:spAutoFit/>
          </a:bodyPr>
          <a:lstStyle/>
          <a:p>
            <a:r>
              <a:rPr lang="es-ES" dirty="0" err="1">
                <a:solidFill>
                  <a:srgbClr val="000000"/>
                </a:solidFill>
                <a:highlight>
                  <a:srgbClr val="E8F2FE"/>
                </a:highlight>
                <a:latin typeface="Consolas" panose="020B0609020204030204" pitchFamily="49" charset="0"/>
              </a:rPr>
              <a:t>getAlertText</a:t>
            </a:r>
            <a:r>
              <a:rPr lang="es-ES" dirty="0">
                <a:solidFill>
                  <a:srgbClr val="000000"/>
                </a:solidFill>
                <a:highlight>
                  <a:srgbClr val="E8F2FE"/>
                </a:highlight>
                <a:latin typeface="Consolas" panose="020B0609020204030204" pitchFamily="49" charset="0"/>
              </a:rPr>
              <a:t>()</a:t>
            </a:r>
            <a:endParaRPr lang="es-ES" dirty="0"/>
          </a:p>
        </p:txBody>
      </p:sp>
      <p:sp>
        <p:nvSpPr>
          <p:cNvPr id="22" name="Rectángulo 21">
            <a:extLst>
              <a:ext uri="{FF2B5EF4-FFF2-40B4-BE49-F238E27FC236}">
                <a16:creationId xmlns:a16="http://schemas.microsoft.com/office/drawing/2014/main" id="{F7A395B3-A526-4F99-B4E4-9750F5B96CC8}"/>
              </a:ext>
            </a:extLst>
          </p:cNvPr>
          <p:cNvSpPr/>
          <p:nvPr/>
        </p:nvSpPr>
        <p:spPr>
          <a:xfrm>
            <a:off x="479283" y="6413575"/>
            <a:ext cx="3857146" cy="369332"/>
          </a:xfrm>
          <a:prstGeom prst="rect">
            <a:avLst/>
          </a:prstGeom>
        </p:spPr>
        <p:txBody>
          <a:bodyPr wrap="none">
            <a:spAutoFit/>
          </a:bodyPr>
          <a:lstStyle/>
          <a:p>
            <a:r>
              <a:rPr lang="es-ES" dirty="0" err="1">
                <a:solidFill>
                  <a:srgbClr val="000000"/>
                </a:solidFill>
                <a:highlight>
                  <a:srgbClr val="E8F2FE"/>
                </a:highlight>
                <a:latin typeface="Consolas" panose="020B0609020204030204" pitchFamily="49" charset="0"/>
              </a:rPr>
              <a:t>writeTextToAlert</a:t>
            </a:r>
            <a:r>
              <a:rPr lang="es-ES" dirty="0">
                <a:solidFill>
                  <a:srgbClr val="000000"/>
                </a:solidFill>
                <a:highlight>
                  <a:srgbClr val="E8F2FE"/>
                </a:highlight>
                <a:latin typeface="Consolas" panose="020B0609020204030204" pitchFamily="49" charset="0"/>
              </a:rPr>
              <a:t>(</a:t>
            </a:r>
            <a:r>
              <a:rPr lang="es-ES" dirty="0" err="1">
                <a:solidFill>
                  <a:srgbClr val="000000"/>
                </a:solidFill>
                <a:highlight>
                  <a:srgbClr val="E8F2FE"/>
                </a:highlight>
                <a:latin typeface="Consolas" panose="020B0609020204030204" pitchFamily="49" charset="0"/>
              </a:rPr>
              <a:t>String</a:t>
            </a:r>
            <a:r>
              <a:rPr lang="es-ES" dirty="0">
                <a:solidFill>
                  <a:srgbClr val="000000"/>
                </a:solidFill>
                <a:highlight>
                  <a:srgbClr val="E8F2FE"/>
                </a:highlight>
                <a:latin typeface="Consolas" panose="020B0609020204030204" pitchFamily="49" charset="0"/>
              </a:rPr>
              <a:t> </a:t>
            </a:r>
            <a:r>
              <a:rPr lang="es-ES" dirty="0" err="1">
                <a:solidFill>
                  <a:srgbClr val="6A3E3E"/>
                </a:solidFill>
                <a:highlight>
                  <a:srgbClr val="E8F2FE"/>
                </a:highlight>
                <a:latin typeface="Consolas" panose="020B0609020204030204" pitchFamily="49" charset="0"/>
              </a:rPr>
              <a:t>text</a:t>
            </a:r>
            <a:r>
              <a:rPr lang="es-ES" dirty="0">
                <a:solidFill>
                  <a:srgbClr val="000000"/>
                </a:solidFill>
                <a:highlight>
                  <a:srgbClr val="E8F2FE"/>
                </a:highlight>
                <a:latin typeface="Consolas" panose="020B0609020204030204" pitchFamily="49" charset="0"/>
              </a:rPr>
              <a:t>)</a:t>
            </a:r>
            <a:endParaRPr lang="es-ES" dirty="0"/>
          </a:p>
        </p:txBody>
      </p:sp>
      <p:sp>
        <p:nvSpPr>
          <p:cNvPr id="23" name="Rectángulo 22">
            <a:extLst>
              <a:ext uri="{FF2B5EF4-FFF2-40B4-BE49-F238E27FC236}">
                <a16:creationId xmlns:a16="http://schemas.microsoft.com/office/drawing/2014/main" id="{5DFCF3F4-CE6B-4352-9359-C2CC60B5ED43}"/>
              </a:ext>
            </a:extLst>
          </p:cNvPr>
          <p:cNvSpPr/>
          <p:nvPr/>
        </p:nvSpPr>
        <p:spPr>
          <a:xfrm>
            <a:off x="4901934" y="2474132"/>
            <a:ext cx="4237057" cy="369332"/>
          </a:xfrm>
          <a:prstGeom prst="rect">
            <a:avLst/>
          </a:prstGeom>
        </p:spPr>
        <p:txBody>
          <a:bodyPr wrap="none">
            <a:spAutoFit/>
          </a:bodyPr>
          <a:lstStyle/>
          <a:p>
            <a:r>
              <a:rPr lang="es-ES" dirty="0" err="1">
                <a:solidFill>
                  <a:srgbClr val="000000"/>
                </a:solidFill>
                <a:highlight>
                  <a:srgbClr val="E8F2FE"/>
                </a:highlight>
                <a:latin typeface="Consolas" panose="020B0609020204030204" pitchFamily="49" charset="0"/>
              </a:rPr>
              <a:t>getPageElements</a:t>
            </a:r>
            <a:r>
              <a:rPr lang="es-ES" dirty="0">
                <a:solidFill>
                  <a:srgbClr val="000000"/>
                </a:solidFill>
                <a:highlight>
                  <a:srgbClr val="E8F2FE"/>
                </a:highlight>
                <a:latin typeface="Consolas" panose="020B0609020204030204" pitchFamily="49" charset="0"/>
              </a:rPr>
              <a:t>(</a:t>
            </a:r>
            <a:r>
              <a:rPr lang="es-ES" dirty="0" err="1">
                <a:solidFill>
                  <a:srgbClr val="000000"/>
                </a:solidFill>
                <a:highlight>
                  <a:srgbClr val="E8F2FE"/>
                </a:highlight>
                <a:latin typeface="Consolas" panose="020B0609020204030204" pitchFamily="49" charset="0"/>
              </a:rPr>
              <a:t>Locator</a:t>
            </a:r>
            <a:r>
              <a:rPr lang="es-ES" dirty="0">
                <a:solidFill>
                  <a:srgbClr val="000000"/>
                </a:solidFill>
                <a:highlight>
                  <a:srgbClr val="E8F2FE"/>
                </a:highlight>
                <a:latin typeface="Consolas" panose="020B0609020204030204" pitchFamily="49" charset="0"/>
              </a:rPr>
              <a:t> </a:t>
            </a:r>
            <a:r>
              <a:rPr lang="es-ES" dirty="0" err="1">
                <a:solidFill>
                  <a:srgbClr val="6A3E3E"/>
                </a:solidFill>
                <a:highlight>
                  <a:srgbClr val="E8F2FE"/>
                </a:highlight>
                <a:latin typeface="Consolas" panose="020B0609020204030204" pitchFamily="49" charset="0"/>
              </a:rPr>
              <a:t>locator</a:t>
            </a:r>
            <a:r>
              <a:rPr lang="es-ES" dirty="0">
                <a:solidFill>
                  <a:srgbClr val="000000"/>
                </a:solidFill>
                <a:highlight>
                  <a:srgbClr val="E8F2FE"/>
                </a:highlight>
                <a:latin typeface="Consolas" panose="020B0609020204030204" pitchFamily="49" charset="0"/>
              </a:rPr>
              <a:t>)</a:t>
            </a:r>
            <a:endParaRPr lang="es-ES" dirty="0"/>
          </a:p>
        </p:txBody>
      </p:sp>
      <p:sp>
        <p:nvSpPr>
          <p:cNvPr id="24" name="Rectángulo 23">
            <a:extLst>
              <a:ext uri="{FF2B5EF4-FFF2-40B4-BE49-F238E27FC236}">
                <a16:creationId xmlns:a16="http://schemas.microsoft.com/office/drawing/2014/main" id="{69E83720-D7FD-4503-A6B8-33803D2BAD54}"/>
              </a:ext>
            </a:extLst>
          </p:cNvPr>
          <p:cNvSpPr/>
          <p:nvPr/>
        </p:nvSpPr>
        <p:spPr>
          <a:xfrm>
            <a:off x="4901934" y="2791378"/>
            <a:ext cx="7486878" cy="369332"/>
          </a:xfrm>
          <a:prstGeom prst="rect">
            <a:avLst/>
          </a:prstGeom>
        </p:spPr>
        <p:txBody>
          <a:bodyPr wrap="square">
            <a:spAutoFit/>
          </a:bodyPr>
          <a:lstStyle/>
          <a:p>
            <a:r>
              <a:rPr lang="es-ES" dirty="0" err="1">
                <a:solidFill>
                  <a:srgbClr val="000000"/>
                </a:solidFill>
                <a:highlight>
                  <a:srgbClr val="E8F2FE"/>
                </a:highlight>
                <a:latin typeface="Consolas" panose="020B0609020204030204" pitchFamily="49" charset="0"/>
              </a:rPr>
              <a:t>getPageElements</a:t>
            </a:r>
            <a:r>
              <a:rPr lang="es-ES" dirty="0">
                <a:solidFill>
                  <a:srgbClr val="000000"/>
                </a:solidFill>
                <a:highlight>
                  <a:srgbClr val="E8F2FE"/>
                </a:highlight>
                <a:latin typeface="Consolas" panose="020B0609020204030204" pitchFamily="49" charset="0"/>
              </a:rPr>
              <a:t>(</a:t>
            </a:r>
            <a:r>
              <a:rPr lang="es-ES" dirty="0" err="1">
                <a:solidFill>
                  <a:srgbClr val="000000"/>
                </a:solidFill>
                <a:highlight>
                  <a:srgbClr val="E8F2FE"/>
                </a:highlight>
                <a:latin typeface="Consolas" panose="020B0609020204030204" pitchFamily="49" charset="0"/>
              </a:rPr>
              <a:t>Locator</a:t>
            </a:r>
            <a:r>
              <a:rPr lang="es-ES" dirty="0">
                <a:solidFill>
                  <a:srgbClr val="000000"/>
                </a:solidFill>
                <a:highlight>
                  <a:srgbClr val="E8F2FE"/>
                </a:highlight>
                <a:latin typeface="Consolas" panose="020B0609020204030204" pitchFamily="49" charset="0"/>
              </a:rPr>
              <a:t>[] </a:t>
            </a:r>
            <a:r>
              <a:rPr lang="es-ES" dirty="0" err="1">
                <a:solidFill>
                  <a:srgbClr val="6A3E3E"/>
                </a:solidFill>
                <a:highlight>
                  <a:srgbClr val="E8F2FE"/>
                </a:highlight>
                <a:latin typeface="Consolas" panose="020B0609020204030204" pitchFamily="49" charset="0"/>
              </a:rPr>
              <a:t>frameLocators</a:t>
            </a:r>
            <a:r>
              <a:rPr lang="es-ES" dirty="0">
                <a:solidFill>
                  <a:srgbClr val="000000"/>
                </a:solidFill>
                <a:highlight>
                  <a:srgbClr val="E8F2FE"/>
                </a:highlight>
                <a:latin typeface="Consolas" panose="020B0609020204030204" pitchFamily="49" charset="0"/>
              </a:rPr>
              <a:t>, </a:t>
            </a:r>
            <a:r>
              <a:rPr lang="es-ES" dirty="0" err="1">
                <a:solidFill>
                  <a:srgbClr val="000000"/>
                </a:solidFill>
                <a:highlight>
                  <a:srgbClr val="E8F2FE"/>
                </a:highlight>
                <a:latin typeface="Consolas" panose="020B0609020204030204" pitchFamily="49" charset="0"/>
              </a:rPr>
              <a:t>Locator</a:t>
            </a:r>
            <a:r>
              <a:rPr lang="es-ES" dirty="0">
                <a:solidFill>
                  <a:srgbClr val="000000"/>
                </a:solidFill>
                <a:highlight>
                  <a:srgbClr val="E8F2FE"/>
                </a:highlight>
                <a:latin typeface="Consolas" panose="020B0609020204030204" pitchFamily="49" charset="0"/>
              </a:rPr>
              <a:t> </a:t>
            </a:r>
            <a:r>
              <a:rPr lang="es-ES" dirty="0" err="1">
                <a:solidFill>
                  <a:srgbClr val="6A3E3E"/>
                </a:solidFill>
                <a:highlight>
                  <a:srgbClr val="E8F2FE"/>
                </a:highlight>
                <a:latin typeface="Consolas" panose="020B0609020204030204" pitchFamily="49" charset="0"/>
              </a:rPr>
              <a:t>locator</a:t>
            </a:r>
            <a:r>
              <a:rPr lang="es-ES" dirty="0">
                <a:solidFill>
                  <a:srgbClr val="000000"/>
                </a:solidFill>
                <a:highlight>
                  <a:srgbClr val="E8F2FE"/>
                </a:highlight>
                <a:latin typeface="Consolas" panose="020B0609020204030204" pitchFamily="49" charset="0"/>
              </a:rPr>
              <a:t>)</a:t>
            </a:r>
            <a:endParaRPr lang="es-ES" dirty="0"/>
          </a:p>
        </p:txBody>
      </p:sp>
      <p:sp>
        <p:nvSpPr>
          <p:cNvPr id="25" name="Rectángulo 24">
            <a:extLst>
              <a:ext uri="{FF2B5EF4-FFF2-40B4-BE49-F238E27FC236}">
                <a16:creationId xmlns:a16="http://schemas.microsoft.com/office/drawing/2014/main" id="{47513491-8104-4371-9929-ABA804ABE050}"/>
              </a:ext>
            </a:extLst>
          </p:cNvPr>
          <p:cNvSpPr/>
          <p:nvPr/>
        </p:nvSpPr>
        <p:spPr>
          <a:xfrm>
            <a:off x="4901934" y="1956462"/>
            <a:ext cx="4616970" cy="369332"/>
          </a:xfrm>
          <a:prstGeom prst="rect">
            <a:avLst/>
          </a:prstGeom>
        </p:spPr>
        <p:txBody>
          <a:bodyPr wrap="none">
            <a:spAutoFit/>
          </a:bodyPr>
          <a:lstStyle/>
          <a:p>
            <a:r>
              <a:rPr lang="es-ES" dirty="0" err="1">
                <a:solidFill>
                  <a:srgbClr val="000000"/>
                </a:solidFill>
                <a:highlight>
                  <a:srgbClr val="E8F2FE"/>
                </a:highlight>
                <a:latin typeface="Consolas" panose="020B0609020204030204" pitchFamily="49" charset="0"/>
              </a:rPr>
              <a:t>waitStaticPageLoad</a:t>
            </a:r>
            <a:r>
              <a:rPr lang="es-ES" dirty="0">
                <a:solidFill>
                  <a:srgbClr val="000000"/>
                </a:solidFill>
                <a:highlight>
                  <a:srgbClr val="E8F2FE"/>
                </a:highlight>
                <a:latin typeface="Consolas" panose="020B0609020204030204" pitchFamily="49" charset="0"/>
              </a:rPr>
              <a:t>(</a:t>
            </a:r>
            <a:r>
              <a:rPr lang="es-ES" b="1" dirty="0" err="1">
                <a:solidFill>
                  <a:srgbClr val="7F0055"/>
                </a:solidFill>
                <a:highlight>
                  <a:srgbClr val="E8F2FE"/>
                </a:highlight>
                <a:latin typeface="Consolas" panose="020B0609020204030204" pitchFamily="49" charset="0"/>
              </a:rPr>
              <a:t>int</a:t>
            </a:r>
            <a:r>
              <a:rPr lang="es-ES" b="1" dirty="0">
                <a:solidFill>
                  <a:srgbClr val="000000"/>
                </a:solidFill>
                <a:highlight>
                  <a:srgbClr val="E8F2FE"/>
                </a:highlight>
                <a:latin typeface="Consolas" panose="020B0609020204030204" pitchFamily="49" charset="0"/>
              </a:rPr>
              <a:t> </a:t>
            </a:r>
            <a:r>
              <a:rPr lang="es-ES" b="1" dirty="0" err="1">
                <a:solidFill>
                  <a:srgbClr val="6A3E3E"/>
                </a:solidFill>
                <a:highlight>
                  <a:srgbClr val="E8F2FE"/>
                </a:highlight>
                <a:latin typeface="Consolas" panose="020B0609020204030204" pitchFamily="49" charset="0"/>
              </a:rPr>
              <a:t>waitSeconds</a:t>
            </a:r>
            <a:r>
              <a:rPr lang="es-ES" b="1" dirty="0">
                <a:solidFill>
                  <a:srgbClr val="000000"/>
                </a:solidFill>
                <a:highlight>
                  <a:srgbClr val="E8F2FE"/>
                </a:highlight>
                <a:latin typeface="Consolas" panose="020B0609020204030204" pitchFamily="49" charset="0"/>
              </a:rPr>
              <a:t>)</a:t>
            </a:r>
            <a:endParaRPr lang="es-ES" dirty="0"/>
          </a:p>
        </p:txBody>
      </p:sp>
      <p:sp>
        <p:nvSpPr>
          <p:cNvPr id="26" name="Rectángulo 25">
            <a:extLst>
              <a:ext uri="{FF2B5EF4-FFF2-40B4-BE49-F238E27FC236}">
                <a16:creationId xmlns:a16="http://schemas.microsoft.com/office/drawing/2014/main" id="{B8BF9CA9-065E-464D-AE71-10718D6593AF}"/>
              </a:ext>
            </a:extLst>
          </p:cNvPr>
          <p:cNvSpPr/>
          <p:nvPr/>
        </p:nvSpPr>
        <p:spPr>
          <a:xfrm>
            <a:off x="454430" y="2485417"/>
            <a:ext cx="2844048" cy="369332"/>
          </a:xfrm>
          <a:prstGeom prst="rect">
            <a:avLst/>
          </a:prstGeom>
        </p:spPr>
        <p:txBody>
          <a:bodyPr wrap="none">
            <a:spAutoFit/>
          </a:bodyPr>
          <a:lstStyle/>
          <a:p>
            <a:r>
              <a:rPr lang="es-ES" dirty="0" err="1">
                <a:solidFill>
                  <a:srgbClr val="000000"/>
                </a:solidFill>
                <a:highlight>
                  <a:srgbClr val="E8F2FE"/>
                </a:highlight>
                <a:latin typeface="Consolas" panose="020B0609020204030204" pitchFamily="49" charset="0"/>
              </a:rPr>
              <a:t>scrollTo</a:t>
            </a:r>
            <a:r>
              <a:rPr lang="es-ES" dirty="0">
                <a:solidFill>
                  <a:srgbClr val="000000"/>
                </a:solidFill>
                <a:highlight>
                  <a:srgbClr val="E8F2FE"/>
                </a:highlight>
                <a:latin typeface="Consolas" panose="020B0609020204030204" pitchFamily="49" charset="0"/>
              </a:rPr>
              <a:t>(</a:t>
            </a:r>
            <a:r>
              <a:rPr lang="es-ES" dirty="0" err="1">
                <a:solidFill>
                  <a:srgbClr val="000000"/>
                </a:solidFill>
                <a:highlight>
                  <a:srgbClr val="E8F2FE"/>
                </a:highlight>
                <a:latin typeface="Consolas" panose="020B0609020204030204" pitchFamily="49" charset="0"/>
              </a:rPr>
              <a:t>String</a:t>
            </a:r>
            <a:r>
              <a:rPr lang="es-ES" dirty="0">
                <a:solidFill>
                  <a:srgbClr val="000000"/>
                </a:solidFill>
                <a:highlight>
                  <a:srgbClr val="E8F2FE"/>
                </a:highlight>
                <a:latin typeface="Consolas" panose="020B0609020204030204" pitchFamily="49" charset="0"/>
              </a:rPr>
              <a:t> </a:t>
            </a:r>
            <a:r>
              <a:rPr lang="es-ES" dirty="0" err="1">
                <a:solidFill>
                  <a:srgbClr val="6A3E3E"/>
                </a:solidFill>
                <a:highlight>
                  <a:srgbClr val="E8F2FE"/>
                </a:highlight>
                <a:latin typeface="Consolas" panose="020B0609020204030204" pitchFamily="49" charset="0"/>
              </a:rPr>
              <a:t>text</a:t>
            </a:r>
            <a:r>
              <a:rPr lang="es-ES" dirty="0">
                <a:solidFill>
                  <a:srgbClr val="000000"/>
                </a:solidFill>
                <a:highlight>
                  <a:srgbClr val="E8F2FE"/>
                </a:highlight>
                <a:latin typeface="Consolas" panose="020B0609020204030204" pitchFamily="49" charset="0"/>
              </a:rPr>
              <a:t>)</a:t>
            </a:r>
            <a:endParaRPr lang="es-ES" dirty="0"/>
          </a:p>
        </p:txBody>
      </p:sp>
      <p:sp>
        <p:nvSpPr>
          <p:cNvPr id="27" name="Subtítulo 2">
            <a:extLst>
              <a:ext uri="{FF2B5EF4-FFF2-40B4-BE49-F238E27FC236}">
                <a16:creationId xmlns:a16="http://schemas.microsoft.com/office/drawing/2014/main" id="{399CD4EC-6291-4F51-9A75-12E0C26F57A3}"/>
              </a:ext>
            </a:extLst>
          </p:cNvPr>
          <p:cNvSpPr txBox="1">
            <a:spLocks/>
          </p:cNvSpPr>
          <p:nvPr/>
        </p:nvSpPr>
        <p:spPr>
          <a:xfrm>
            <a:off x="618723" y="945526"/>
            <a:ext cx="11113477" cy="5029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b="1" dirty="0"/>
              <a:t>PAGE OBJECTS (PO)</a:t>
            </a:r>
          </a:p>
        </p:txBody>
      </p:sp>
      <p:sp>
        <p:nvSpPr>
          <p:cNvPr id="28" name="Subtítulo 2">
            <a:extLst>
              <a:ext uri="{FF2B5EF4-FFF2-40B4-BE49-F238E27FC236}">
                <a16:creationId xmlns:a16="http://schemas.microsoft.com/office/drawing/2014/main" id="{6D598428-D808-4360-BD51-3585181BF984}"/>
              </a:ext>
            </a:extLst>
          </p:cNvPr>
          <p:cNvSpPr txBox="1">
            <a:spLocks/>
          </p:cNvSpPr>
          <p:nvPr/>
        </p:nvSpPr>
        <p:spPr>
          <a:xfrm>
            <a:off x="468346" y="4754134"/>
            <a:ext cx="1289963" cy="27452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1400" b="1" dirty="0" err="1"/>
              <a:t>Alerts</a:t>
            </a:r>
            <a:endParaRPr lang="es-ES" sz="1400" b="1" dirty="0"/>
          </a:p>
        </p:txBody>
      </p:sp>
      <p:sp>
        <p:nvSpPr>
          <p:cNvPr id="30" name="Subtítulo 2">
            <a:extLst>
              <a:ext uri="{FF2B5EF4-FFF2-40B4-BE49-F238E27FC236}">
                <a16:creationId xmlns:a16="http://schemas.microsoft.com/office/drawing/2014/main" id="{3648A31F-99F8-4881-AF0F-51065BCC45B6}"/>
              </a:ext>
            </a:extLst>
          </p:cNvPr>
          <p:cNvSpPr txBox="1">
            <a:spLocks/>
          </p:cNvSpPr>
          <p:nvPr/>
        </p:nvSpPr>
        <p:spPr>
          <a:xfrm>
            <a:off x="5688974" y="4494693"/>
            <a:ext cx="1289963" cy="27452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1400" b="1" dirty="0"/>
              <a:t>Modales</a:t>
            </a:r>
          </a:p>
        </p:txBody>
      </p:sp>
    </p:spTree>
    <p:extLst>
      <p:ext uri="{BB962C8B-B14F-4D97-AF65-F5344CB8AC3E}">
        <p14:creationId xmlns:p14="http://schemas.microsoft.com/office/powerpoint/2010/main" val="4140058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539260" y="927882"/>
            <a:ext cx="11113477" cy="502919"/>
          </a:xfrm>
        </p:spPr>
        <p:txBody>
          <a:bodyPr/>
          <a:lstStyle/>
          <a:p>
            <a:r>
              <a:rPr lang="es-ES" b="1" dirty="0"/>
              <a:t>PAGE ELEMENTS (PE)</a:t>
            </a:r>
          </a:p>
        </p:txBody>
      </p:sp>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726831" y="1958926"/>
            <a:ext cx="11113477" cy="4183966"/>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ES" dirty="0"/>
              <a:t>Representan cualquier elemento incluido en una página y con los cuales queremos interactuar</a:t>
            </a:r>
          </a:p>
          <a:p>
            <a:pPr marL="342900" indent="-342900" algn="l">
              <a:buFont typeface="Arial" panose="020B0604020202020204" pitchFamily="34" charset="0"/>
              <a:buChar char="•"/>
            </a:pPr>
            <a:r>
              <a:rPr lang="es-ES" dirty="0"/>
              <a:t>Ejemplos: textos, enlaces, campos de texto, </a:t>
            </a:r>
            <a:r>
              <a:rPr lang="es-ES" dirty="0" err="1"/>
              <a:t>selects</a:t>
            </a:r>
            <a:r>
              <a:rPr lang="es-ES" dirty="0"/>
              <a:t>, </a:t>
            </a:r>
            <a:r>
              <a:rPr lang="es-ES" dirty="0" err="1"/>
              <a:t>checkboxs</a:t>
            </a:r>
            <a:r>
              <a:rPr lang="es-ES" dirty="0"/>
              <a:t>, </a:t>
            </a:r>
            <a:r>
              <a:rPr lang="es-ES" dirty="0" err="1"/>
              <a:t>radiobuttons</a:t>
            </a:r>
            <a:r>
              <a:rPr lang="es-ES" dirty="0"/>
              <a:t>, botones…</a:t>
            </a:r>
          </a:p>
          <a:p>
            <a:pPr marL="342900" indent="-342900" algn="l">
              <a:buFont typeface="Arial" panose="020B0604020202020204" pitchFamily="34" charset="0"/>
              <a:buChar char="•"/>
            </a:pPr>
            <a:r>
              <a:rPr lang="es-ES" dirty="0"/>
              <a:t>Podemos localizarlos en DOM y realizar acciones sobre ellos</a:t>
            </a:r>
          </a:p>
          <a:p>
            <a:pPr marL="342900" indent="-342900" algn="l">
              <a:buFont typeface="Arial" panose="020B0604020202020204" pitchFamily="34" charset="0"/>
              <a:buChar char="•"/>
            </a:pPr>
            <a:r>
              <a:rPr lang="es-ES" dirty="0"/>
              <a:t>Se deben declarar y utilizar sólo dentro de los Page </a:t>
            </a:r>
            <a:r>
              <a:rPr lang="es-ES" dirty="0" err="1"/>
              <a:t>Objects</a:t>
            </a:r>
            <a:r>
              <a:rPr lang="es-ES" dirty="0"/>
              <a:t>, de la siguiente manera:</a:t>
            </a:r>
          </a:p>
          <a:p>
            <a:pPr marL="342900" indent="-342900" algn="l">
              <a:buFont typeface="Arial" panose="020B0604020202020204" pitchFamily="34" charset="0"/>
              <a:buChar char="•"/>
            </a:pPr>
            <a:endParaRPr lang="es-ES" dirty="0"/>
          </a:p>
          <a:p>
            <a:pPr marL="342900" indent="-342900" algn="l">
              <a:buFont typeface="Arial" panose="020B0604020202020204" pitchFamily="34" charset="0"/>
              <a:buChar char="•"/>
            </a:pPr>
            <a:endParaRPr lang="es-ES" dirty="0"/>
          </a:p>
          <a:p>
            <a:pPr marL="342900" indent="-342900" algn="l">
              <a:buFont typeface="Arial" panose="020B0604020202020204" pitchFamily="34" charset="0"/>
              <a:buChar char="•"/>
            </a:pPr>
            <a:r>
              <a:rPr lang="es-ES" dirty="0"/>
              <a:t>Reciben como parámetros: </a:t>
            </a:r>
          </a:p>
          <a:p>
            <a:pPr marL="800100" lvl="1" indent="-342900" algn="l">
              <a:buFontTx/>
              <a:buChar char="-"/>
            </a:pPr>
            <a:r>
              <a:rPr lang="es-ES" dirty="0"/>
              <a:t>La página en la que se encuentran (</a:t>
            </a:r>
            <a:r>
              <a:rPr lang="es-ES" dirty="0" err="1"/>
              <a:t>this</a:t>
            </a:r>
            <a:r>
              <a:rPr lang="es-ES" dirty="0"/>
              <a:t>)</a:t>
            </a:r>
          </a:p>
          <a:p>
            <a:pPr marL="800100" lvl="1" indent="-342900" algn="l">
              <a:buFontTx/>
              <a:buChar char="-"/>
            </a:pPr>
            <a:r>
              <a:rPr lang="es-ES" dirty="0"/>
              <a:t>Un nombre amigable que identifique el elemento</a:t>
            </a:r>
          </a:p>
          <a:p>
            <a:pPr marL="800100" lvl="1" indent="-342900" algn="l">
              <a:buFontTx/>
              <a:buChar char="-"/>
            </a:pPr>
            <a:r>
              <a:rPr lang="es-ES" dirty="0" err="1"/>
              <a:t>Locator</a:t>
            </a:r>
            <a:r>
              <a:rPr lang="es-ES" dirty="0"/>
              <a:t>: cómo buscar el elemento en el DOM de la página (por ID, </a:t>
            </a:r>
            <a:r>
              <a:rPr lang="es-ES" dirty="0" err="1"/>
              <a:t>xpath</a:t>
            </a:r>
            <a:r>
              <a:rPr lang="es-ES" dirty="0"/>
              <a:t>, </a:t>
            </a:r>
            <a:r>
              <a:rPr lang="es-ES" dirty="0" err="1"/>
              <a:t>name</a:t>
            </a:r>
            <a:r>
              <a:rPr lang="es-ES" dirty="0"/>
              <a:t>, </a:t>
            </a:r>
            <a:r>
              <a:rPr lang="es-ES" dirty="0" err="1"/>
              <a:t>css</a:t>
            </a:r>
            <a:r>
              <a:rPr lang="es-ES" dirty="0"/>
              <a:t>…)</a:t>
            </a:r>
          </a:p>
          <a:p>
            <a:pPr algn="l"/>
            <a:endParaRPr lang="es-ES" dirty="0"/>
          </a:p>
          <a:p>
            <a:pPr algn="l"/>
            <a:endParaRPr lang="es-ES" dirty="0"/>
          </a:p>
        </p:txBody>
      </p:sp>
      <p:pic>
        <p:nvPicPr>
          <p:cNvPr id="8" name="Imagen 7">
            <a:extLst>
              <a:ext uri="{FF2B5EF4-FFF2-40B4-BE49-F238E27FC236}">
                <a16:creationId xmlns:a16="http://schemas.microsoft.com/office/drawing/2014/main" id="{2DB33A94-8644-4460-89A4-C55F43A7D0E2}"/>
              </a:ext>
            </a:extLst>
          </p:cNvPr>
          <p:cNvPicPr>
            <a:picLocks noChangeAspect="1"/>
          </p:cNvPicPr>
          <p:nvPr/>
        </p:nvPicPr>
        <p:blipFill>
          <a:blip r:embed="rId2"/>
          <a:stretch>
            <a:fillRect/>
          </a:stretch>
        </p:blipFill>
        <p:spPr>
          <a:xfrm>
            <a:off x="1298703" y="3886200"/>
            <a:ext cx="9287235" cy="592015"/>
          </a:xfrm>
          <a:prstGeom prst="rect">
            <a:avLst/>
          </a:prstGeom>
        </p:spPr>
      </p:pic>
    </p:spTree>
    <p:extLst>
      <p:ext uri="{BB962C8B-B14F-4D97-AF65-F5344CB8AC3E}">
        <p14:creationId xmlns:p14="http://schemas.microsoft.com/office/powerpoint/2010/main" val="230856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715108" y="1847234"/>
            <a:ext cx="11113477" cy="5169876"/>
          </a:xfrm>
        </p:spPr>
        <p:txBody>
          <a:bodyPr>
            <a:normAutofit/>
          </a:bodyPr>
          <a:lstStyle/>
          <a:p>
            <a:pPr algn="l"/>
            <a:r>
              <a:rPr lang="es-ES" dirty="0"/>
              <a:t>Instalar el plugin de </a:t>
            </a:r>
            <a:r>
              <a:rPr lang="es-ES" dirty="0" err="1"/>
              <a:t>TestNG</a:t>
            </a:r>
            <a:r>
              <a:rPr lang="es-ES" dirty="0"/>
              <a:t> para Eclipse:</a:t>
            </a:r>
          </a:p>
          <a:p>
            <a:pPr algn="l"/>
            <a:r>
              <a:rPr lang="es-ES" dirty="0"/>
              <a:t>	Menú </a:t>
            </a:r>
            <a:r>
              <a:rPr lang="es-ES" dirty="0" err="1"/>
              <a:t>Help</a:t>
            </a:r>
            <a:r>
              <a:rPr lang="es-ES" dirty="0"/>
              <a:t> &gt; Eclipse Marketplace</a:t>
            </a:r>
          </a:p>
          <a:p>
            <a:pPr algn="l"/>
            <a:r>
              <a:rPr lang="es-ES" dirty="0"/>
              <a:t>	Buscar “</a:t>
            </a:r>
            <a:r>
              <a:rPr lang="es-ES" dirty="0" err="1"/>
              <a:t>TestNG</a:t>
            </a:r>
            <a:r>
              <a:rPr lang="es-ES" dirty="0"/>
              <a:t>”</a:t>
            </a:r>
          </a:p>
          <a:p>
            <a:pPr algn="l"/>
            <a:r>
              <a:rPr lang="es-ES" dirty="0"/>
              <a:t>	Instalar el </a:t>
            </a:r>
            <a:r>
              <a:rPr lang="es-ES" dirty="0" err="1"/>
              <a:t>plug</a:t>
            </a:r>
            <a:r>
              <a:rPr lang="es-ES" dirty="0"/>
              <a:t>-in</a:t>
            </a:r>
          </a:p>
          <a:p>
            <a:pPr algn="l"/>
            <a:endParaRPr lang="es-ES" dirty="0"/>
          </a:p>
          <a:p>
            <a:pPr algn="l"/>
            <a:endParaRPr lang="es-ES" dirty="0"/>
          </a:p>
          <a:p>
            <a:pPr algn="l"/>
            <a:endParaRPr lang="es-ES" dirty="0"/>
          </a:p>
          <a:p>
            <a:pPr algn="l"/>
            <a:endParaRPr lang="es-ES" dirty="0"/>
          </a:p>
          <a:p>
            <a:pPr algn="l"/>
            <a:endParaRPr lang="es-ES" dirty="0"/>
          </a:p>
          <a:p>
            <a:pPr algn="l"/>
            <a:endParaRPr lang="es-ES" dirty="0"/>
          </a:p>
          <a:p>
            <a:pPr algn="l"/>
            <a:endParaRPr lang="es-ES" dirty="0"/>
          </a:p>
        </p:txBody>
      </p:sp>
      <p:pic>
        <p:nvPicPr>
          <p:cNvPr id="6" name="Imagen 5">
            <a:extLst>
              <a:ext uri="{FF2B5EF4-FFF2-40B4-BE49-F238E27FC236}">
                <a16:creationId xmlns:a16="http://schemas.microsoft.com/office/drawing/2014/main" id="{A959F6D7-38CE-415F-BD7D-F0EE101009EE}"/>
              </a:ext>
            </a:extLst>
          </p:cNvPr>
          <p:cNvPicPr>
            <a:picLocks noChangeAspect="1"/>
          </p:cNvPicPr>
          <p:nvPr/>
        </p:nvPicPr>
        <p:blipFill>
          <a:blip r:embed="rId2"/>
          <a:stretch>
            <a:fillRect/>
          </a:stretch>
        </p:blipFill>
        <p:spPr>
          <a:xfrm>
            <a:off x="4605696" y="2743200"/>
            <a:ext cx="7222889" cy="3962400"/>
          </a:xfrm>
          <a:prstGeom prst="rect">
            <a:avLst/>
          </a:prstGeom>
        </p:spPr>
      </p:pic>
      <p:pic>
        <p:nvPicPr>
          <p:cNvPr id="12" name="Imagen 11">
            <a:extLst>
              <a:ext uri="{FF2B5EF4-FFF2-40B4-BE49-F238E27FC236}">
                <a16:creationId xmlns:a16="http://schemas.microsoft.com/office/drawing/2014/main" id="{3D5836F5-A215-4C03-B47E-FE28469B371C}"/>
              </a:ext>
            </a:extLst>
          </p:cNvPr>
          <p:cNvPicPr>
            <a:picLocks noChangeAspect="1"/>
          </p:cNvPicPr>
          <p:nvPr/>
        </p:nvPicPr>
        <p:blipFill>
          <a:blip r:embed="rId3"/>
          <a:stretch>
            <a:fillRect/>
          </a:stretch>
        </p:blipFill>
        <p:spPr>
          <a:xfrm>
            <a:off x="5147408" y="1390939"/>
            <a:ext cx="1418492" cy="366851"/>
          </a:xfrm>
          <a:prstGeom prst="rect">
            <a:avLst/>
          </a:prstGeom>
        </p:spPr>
      </p:pic>
      <p:sp>
        <p:nvSpPr>
          <p:cNvPr id="14" name="CuadroTexto 13">
            <a:extLst>
              <a:ext uri="{FF2B5EF4-FFF2-40B4-BE49-F238E27FC236}">
                <a16:creationId xmlns:a16="http://schemas.microsoft.com/office/drawing/2014/main" id="{7F3B25F7-D033-4792-923D-AA074ED7E979}"/>
              </a:ext>
            </a:extLst>
          </p:cNvPr>
          <p:cNvSpPr txBox="1"/>
          <p:nvPr/>
        </p:nvSpPr>
        <p:spPr>
          <a:xfrm>
            <a:off x="1606061" y="468923"/>
            <a:ext cx="8979877" cy="830997"/>
          </a:xfrm>
          <a:prstGeom prst="rect">
            <a:avLst/>
          </a:prstGeom>
          <a:noFill/>
        </p:spPr>
        <p:txBody>
          <a:bodyPr wrap="square" rtlCol="0">
            <a:spAutoFit/>
          </a:bodyPr>
          <a:lstStyle/>
          <a:p>
            <a:pPr algn="ctr"/>
            <a:r>
              <a:rPr lang="es-ES" sz="4800" b="1" dirty="0"/>
              <a:t>Configuración</a:t>
            </a:r>
          </a:p>
        </p:txBody>
      </p:sp>
    </p:spTree>
    <p:extLst>
      <p:ext uri="{BB962C8B-B14F-4D97-AF65-F5344CB8AC3E}">
        <p14:creationId xmlns:p14="http://schemas.microsoft.com/office/powerpoint/2010/main" val="730635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539260" y="927882"/>
            <a:ext cx="11113477" cy="502919"/>
          </a:xfrm>
        </p:spPr>
        <p:txBody>
          <a:bodyPr/>
          <a:lstStyle/>
          <a:p>
            <a:r>
              <a:rPr lang="es-ES" b="1" dirty="0"/>
              <a:t>PAGE ELEMENTS (PE)</a:t>
            </a:r>
          </a:p>
        </p:txBody>
      </p:sp>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386862" y="1220371"/>
            <a:ext cx="11113477" cy="47120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s-ES" dirty="0"/>
          </a:p>
          <a:p>
            <a:pPr marL="342900" indent="-342900" algn="l">
              <a:buFont typeface="Arial" panose="020B0604020202020204" pitchFamily="34" charset="0"/>
              <a:buChar char="•"/>
            </a:pPr>
            <a:r>
              <a:rPr lang="es-ES" dirty="0"/>
              <a:t>Métodos principales</a:t>
            </a:r>
          </a:p>
          <a:p>
            <a:pPr marL="342900" indent="-342900" algn="l">
              <a:buFont typeface="Arial" panose="020B0604020202020204" pitchFamily="34" charset="0"/>
              <a:buChar char="•"/>
            </a:pPr>
            <a:endParaRPr lang="es-ES" dirty="0"/>
          </a:p>
          <a:p>
            <a:pPr marL="342900" indent="-342900" algn="l">
              <a:buFont typeface="Arial" panose="020B0604020202020204" pitchFamily="34" charset="0"/>
              <a:buChar char="•"/>
            </a:pPr>
            <a:endParaRPr lang="es-ES" dirty="0"/>
          </a:p>
          <a:p>
            <a:pPr marL="342900" indent="-342900" algn="l">
              <a:buFont typeface="Arial" panose="020B0604020202020204" pitchFamily="34" charset="0"/>
              <a:buChar char="•"/>
            </a:pPr>
            <a:endParaRPr lang="es-ES" dirty="0"/>
          </a:p>
          <a:p>
            <a:pPr marL="342900" indent="-342900" algn="l">
              <a:buFont typeface="Arial" panose="020B0604020202020204" pitchFamily="34" charset="0"/>
              <a:buChar char="•"/>
            </a:pPr>
            <a:endParaRPr lang="es-ES" dirty="0"/>
          </a:p>
          <a:p>
            <a:pPr marL="342900" indent="-342900" algn="l">
              <a:buFont typeface="Arial" panose="020B0604020202020204" pitchFamily="34" charset="0"/>
              <a:buChar char="•"/>
            </a:pPr>
            <a:endParaRPr lang="es-ES" dirty="0"/>
          </a:p>
          <a:p>
            <a:pPr marL="342900" indent="-342900" algn="l">
              <a:buFont typeface="Arial" panose="020B0604020202020204" pitchFamily="34" charset="0"/>
              <a:buChar char="•"/>
            </a:pPr>
            <a:r>
              <a:rPr lang="es-ES" dirty="0"/>
              <a:t>Atributos principales:</a:t>
            </a:r>
          </a:p>
          <a:p>
            <a:pPr algn="l"/>
            <a:endParaRPr lang="es-ES" dirty="0"/>
          </a:p>
          <a:p>
            <a:pPr algn="l"/>
            <a:endParaRPr lang="es-ES" dirty="0"/>
          </a:p>
        </p:txBody>
      </p:sp>
      <p:pic>
        <p:nvPicPr>
          <p:cNvPr id="4" name="Imagen 3">
            <a:extLst>
              <a:ext uri="{FF2B5EF4-FFF2-40B4-BE49-F238E27FC236}">
                <a16:creationId xmlns:a16="http://schemas.microsoft.com/office/drawing/2014/main" id="{B2F0F700-2381-435E-A403-4F30A1E2D76A}"/>
              </a:ext>
            </a:extLst>
          </p:cNvPr>
          <p:cNvPicPr>
            <a:picLocks noChangeAspect="1"/>
          </p:cNvPicPr>
          <p:nvPr/>
        </p:nvPicPr>
        <p:blipFill rotWithShape="1">
          <a:blip r:embed="rId2"/>
          <a:srcRect r="35295"/>
          <a:stretch/>
        </p:blipFill>
        <p:spPr>
          <a:xfrm>
            <a:off x="252047" y="5029198"/>
            <a:ext cx="3683904" cy="1466044"/>
          </a:xfrm>
          <a:prstGeom prst="rect">
            <a:avLst/>
          </a:prstGeom>
        </p:spPr>
      </p:pic>
      <p:pic>
        <p:nvPicPr>
          <p:cNvPr id="9" name="Imagen 8">
            <a:extLst>
              <a:ext uri="{FF2B5EF4-FFF2-40B4-BE49-F238E27FC236}">
                <a16:creationId xmlns:a16="http://schemas.microsoft.com/office/drawing/2014/main" id="{5C3BD30F-12A7-47F3-BF4F-E9FE9AFAC9C1}"/>
              </a:ext>
            </a:extLst>
          </p:cNvPr>
          <p:cNvPicPr>
            <a:picLocks noChangeAspect="1"/>
          </p:cNvPicPr>
          <p:nvPr/>
        </p:nvPicPr>
        <p:blipFill>
          <a:blip r:embed="rId3"/>
          <a:stretch>
            <a:fillRect/>
          </a:stretch>
        </p:blipFill>
        <p:spPr>
          <a:xfrm>
            <a:off x="8082328" y="242887"/>
            <a:ext cx="3857625" cy="6372225"/>
          </a:xfrm>
          <a:prstGeom prst="rect">
            <a:avLst/>
          </a:prstGeom>
        </p:spPr>
      </p:pic>
      <p:pic>
        <p:nvPicPr>
          <p:cNvPr id="11" name="Imagen 10">
            <a:extLst>
              <a:ext uri="{FF2B5EF4-FFF2-40B4-BE49-F238E27FC236}">
                <a16:creationId xmlns:a16="http://schemas.microsoft.com/office/drawing/2014/main" id="{BF793B61-4E79-493C-B181-6469403AFA73}"/>
              </a:ext>
            </a:extLst>
          </p:cNvPr>
          <p:cNvPicPr>
            <a:picLocks noChangeAspect="1"/>
          </p:cNvPicPr>
          <p:nvPr/>
        </p:nvPicPr>
        <p:blipFill>
          <a:blip r:embed="rId4"/>
          <a:stretch>
            <a:fillRect/>
          </a:stretch>
        </p:blipFill>
        <p:spPr>
          <a:xfrm>
            <a:off x="4343398" y="1430801"/>
            <a:ext cx="3505200" cy="5267325"/>
          </a:xfrm>
          <a:prstGeom prst="rect">
            <a:avLst/>
          </a:prstGeom>
        </p:spPr>
      </p:pic>
    </p:spTree>
    <p:extLst>
      <p:ext uri="{BB962C8B-B14F-4D97-AF65-F5344CB8AC3E}">
        <p14:creationId xmlns:p14="http://schemas.microsoft.com/office/powerpoint/2010/main" val="1557578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1289538" y="2878113"/>
            <a:ext cx="9407769" cy="1101774"/>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dirty="0"/>
              <a:t>REPASO</a:t>
            </a:r>
          </a:p>
          <a:p>
            <a:r>
              <a:rPr lang="es-ES" dirty="0"/>
              <a:t>Y</a:t>
            </a:r>
          </a:p>
          <a:p>
            <a:r>
              <a:rPr lang="es-ES" dirty="0"/>
              <a:t>VISTA EN PROYECTO</a:t>
            </a:r>
          </a:p>
        </p:txBody>
      </p:sp>
    </p:spTree>
    <p:extLst>
      <p:ext uri="{BB962C8B-B14F-4D97-AF65-F5344CB8AC3E}">
        <p14:creationId xmlns:p14="http://schemas.microsoft.com/office/powerpoint/2010/main" val="490386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1500553" y="3048195"/>
            <a:ext cx="9407769" cy="11017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dirty="0"/>
              <a:t>EJERCICIO: AÑADIR UN NUEVO CAMPO DE TEXTO A UN PAGE OBJECT</a:t>
            </a:r>
          </a:p>
          <a:p>
            <a:r>
              <a:rPr lang="es-ES" dirty="0"/>
              <a:t>El valor a introducir en dicho campo debe ser parametrizado</a:t>
            </a:r>
          </a:p>
        </p:txBody>
      </p:sp>
    </p:spTree>
    <p:extLst>
      <p:ext uri="{BB962C8B-B14F-4D97-AF65-F5344CB8AC3E}">
        <p14:creationId xmlns:p14="http://schemas.microsoft.com/office/powerpoint/2010/main" val="3483610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1500553" y="3048195"/>
            <a:ext cx="9407769" cy="11017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dirty="0"/>
              <a:t>EJERCICIO: AÑADIR UN BUSINESS OBJECT QUE ENCAPSULE EL PAGE OBJECT DEL LOGIN</a:t>
            </a:r>
          </a:p>
        </p:txBody>
      </p:sp>
    </p:spTree>
    <p:extLst>
      <p:ext uri="{BB962C8B-B14F-4D97-AF65-F5344CB8AC3E}">
        <p14:creationId xmlns:p14="http://schemas.microsoft.com/office/powerpoint/2010/main" val="1877055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726830" y="927882"/>
            <a:ext cx="11113477" cy="502919"/>
          </a:xfrm>
        </p:spPr>
        <p:txBody>
          <a:bodyPr/>
          <a:lstStyle/>
          <a:p>
            <a:r>
              <a:rPr lang="es-ES" b="1" dirty="0"/>
              <a:t>FICHERO DE PROPIEDADES DE ZAHORÍ (</a:t>
            </a:r>
            <a:r>
              <a:rPr lang="es-ES" b="1" dirty="0" err="1"/>
              <a:t>zahori.properties</a:t>
            </a:r>
            <a:r>
              <a:rPr lang="es-ES" b="1" dirty="0"/>
              <a:t>)</a:t>
            </a:r>
          </a:p>
        </p:txBody>
      </p:sp>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726831" y="1958926"/>
            <a:ext cx="11113477" cy="41839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dirty="0"/>
              <a:t>Fichero donde podemos modificar el comportamiento de Zahorí relativo a:</a:t>
            </a:r>
          </a:p>
          <a:p>
            <a:pPr marL="342900" indent="-342900" algn="l">
              <a:buFontTx/>
              <a:buChar char="-"/>
            </a:pPr>
            <a:r>
              <a:rPr lang="es-ES" dirty="0"/>
              <a:t>Localización de </a:t>
            </a:r>
            <a:r>
              <a:rPr lang="es-ES" dirty="0" err="1"/>
              <a:t>webDrivers</a:t>
            </a:r>
            <a:endParaRPr lang="es-ES" dirty="0"/>
          </a:p>
          <a:p>
            <a:pPr marL="342900" indent="-342900" algn="l">
              <a:buFontTx/>
              <a:buChar char="-"/>
            </a:pPr>
            <a:r>
              <a:rPr lang="es-ES" dirty="0" err="1"/>
              <a:t>Timeouts</a:t>
            </a:r>
            <a:r>
              <a:rPr lang="es-ES" dirty="0"/>
              <a:t> de carga</a:t>
            </a:r>
          </a:p>
          <a:p>
            <a:pPr marL="342900" indent="-342900" algn="l">
              <a:buFontTx/>
              <a:buChar char="-"/>
            </a:pPr>
            <a:r>
              <a:rPr lang="es-ES" dirty="0"/>
              <a:t>Generación de evidencias</a:t>
            </a:r>
          </a:p>
          <a:p>
            <a:pPr marL="342900" indent="-342900" algn="l">
              <a:buFontTx/>
              <a:buChar char="-"/>
            </a:pPr>
            <a:r>
              <a:rPr lang="es-ES" dirty="0"/>
              <a:t>Registro de evidencias en TMS</a:t>
            </a:r>
          </a:p>
          <a:p>
            <a:pPr marL="342900" indent="-342900" algn="l">
              <a:buFontTx/>
              <a:buChar char="-"/>
            </a:pPr>
            <a:r>
              <a:rPr lang="es-ES" dirty="0" err="1"/>
              <a:t>Capabilities</a:t>
            </a:r>
            <a:r>
              <a:rPr lang="es-ES" dirty="0"/>
              <a:t> o preferencias de los navegadores</a:t>
            </a:r>
          </a:p>
          <a:p>
            <a:pPr algn="l"/>
            <a:endParaRPr lang="es-ES" dirty="0"/>
          </a:p>
        </p:txBody>
      </p:sp>
      <p:pic>
        <p:nvPicPr>
          <p:cNvPr id="4" name="Imagen 3">
            <a:extLst>
              <a:ext uri="{FF2B5EF4-FFF2-40B4-BE49-F238E27FC236}">
                <a16:creationId xmlns:a16="http://schemas.microsoft.com/office/drawing/2014/main" id="{C9A57C8C-4986-435F-A2AB-E0B45EB64D2A}"/>
              </a:ext>
            </a:extLst>
          </p:cNvPr>
          <p:cNvPicPr>
            <a:picLocks noChangeAspect="1"/>
          </p:cNvPicPr>
          <p:nvPr/>
        </p:nvPicPr>
        <p:blipFill>
          <a:blip r:embed="rId2"/>
          <a:stretch>
            <a:fillRect/>
          </a:stretch>
        </p:blipFill>
        <p:spPr>
          <a:xfrm>
            <a:off x="7521086" y="2474727"/>
            <a:ext cx="3944083" cy="4176772"/>
          </a:xfrm>
          <a:prstGeom prst="rect">
            <a:avLst/>
          </a:prstGeom>
        </p:spPr>
      </p:pic>
    </p:spTree>
    <p:extLst>
      <p:ext uri="{BB962C8B-B14F-4D97-AF65-F5344CB8AC3E}">
        <p14:creationId xmlns:p14="http://schemas.microsoft.com/office/powerpoint/2010/main" val="944775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726830" y="927882"/>
            <a:ext cx="11113477" cy="502919"/>
          </a:xfrm>
        </p:spPr>
        <p:txBody>
          <a:bodyPr/>
          <a:lstStyle/>
          <a:p>
            <a:r>
              <a:rPr lang="es-ES" b="1" dirty="0"/>
              <a:t>FICHERO DE PROPIEDADES DEL PROYECTO (</a:t>
            </a:r>
            <a:r>
              <a:rPr lang="es-ES" b="1" dirty="0" err="1"/>
              <a:t>project.properties</a:t>
            </a:r>
            <a:r>
              <a:rPr lang="es-ES" b="1" dirty="0"/>
              <a:t>)</a:t>
            </a:r>
          </a:p>
        </p:txBody>
      </p:sp>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726831" y="1958926"/>
            <a:ext cx="11113477" cy="41839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ES" dirty="0"/>
              <a:t>Sirve para definir propiedades o variables de forma global</a:t>
            </a:r>
          </a:p>
          <a:p>
            <a:pPr marL="342900" indent="-342900" algn="l">
              <a:buFont typeface="Arial" panose="020B0604020202020204" pitchFamily="34" charset="0"/>
              <a:buChar char="•"/>
            </a:pPr>
            <a:r>
              <a:rPr lang="es-ES" dirty="0"/>
              <a:t>Se pueden recuperar mediante el </a:t>
            </a:r>
            <a:r>
              <a:rPr lang="es-ES" dirty="0" err="1"/>
              <a:t>testContext</a:t>
            </a:r>
            <a:r>
              <a:rPr lang="es-ES" dirty="0"/>
              <a:t>:</a:t>
            </a:r>
          </a:p>
          <a:p>
            <a:pPr algn="l"/>
            <a:endParaRPr lang="es-ES" dirty="0"/>
          </a:p>
          <a:p>
            <a:pPr algn="l"/>
            <a:endParaRPr lang="es-ES" dirty="0"/>
          </a:p>
        </p:txBody>
      </p:sp>
      <p:pic>
        <p:nvPicPr>
          <p:cNvPr id="4" name="Imagen 3">
            <a:extLst>
              <a:ext uri="{FF2B5EF4-FFF2-40B4-BE49-F238E27FC236}">
                <a16:creationId xmlns:a16="http://schemas.microsoft.com/office/drawing/2014/main" id="{7D1AC13F-A223-46C6-9389-C63065A97098}"/>
              </a:ext>
            </a:extLst>
          </p:cNvPr>
          <p:cNvPicPr>
            <a:picLocks noChangeAspect="1"/>
          </p:cNvPicPr>
          <p:nvPr/>
        </p:nvPicPr>
        <p:blipFill>
          <a:blip r:embed="rId2"/>
          <a:stretch>
            <a:fillRect/>
          </a:stretch>
        </p:blipFill>
        <p:spPr>
          <a:xfrm>
            <a:off x="8452338" y="1958926"/>
            <a:ext cx="3495675" cy="3390900"/>
          </a:xfrm>
          <a:prstGeom prst="rect">
            <a:avLst/>
          </a:prstGeom>
        </p:spPr>
      </p:pic>
      <p:pic>
        <p:nvPicPr>
          <p:cNvPr id="9" name="Imagen 8">
            <a:extLst>
              <a:ext uri="{FF2B5EF4-FFF2-40B4-BE49-F238E27FC236}">
                <a16:creationId xmlns:a16="http://schemas.microsoft.com/office/drawing/2014/main" id="{950A3F98-C055-4C02-9547-36DCBF59B86D}"/>
              </a:ext>
            </a:extLst>
          </p:cNvPr>
          <p:cNvPicPr>
            <a:picLocks noChangeAspect="1"/>
          </p:cNvPicPr>
          <p:nvPr/>
        </p:nvPicPr>
        <p:blipFill>
          <a:blip r:embed="rId3"/>
          <a:stretch>
            <a:fillRect/>
          </a:stretch>
        </p:blipFill>
        <p:spPr>
          <a:xfrm>
            <a:off x="1102478" y="2909446"/>
            <a:ext cx="6974213" cy="1141463"/>
          </a:xfrm>
          <a:prstGeom prst="rect">
            <a:avLst/>
          </a:prstGeom>
        </p:spPr>
      </p:pic>
    </p:spTree>
    <p:extLst>
      <p:ext uri="{BB962C8B-B14F-4D97-AF65-F5344CB8AC3E}">
        <p14:creationId xmlns:p14="http://schemas.microsoft.com/office/powerpoint/2010/main" val="1465670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726830" y="927882"/>
            <a:ext cx="11113477" cy="502919"/>
          </a:xfrm>
        </p:spPr>
        <p:txBody>
          <a:bodyPr/>
          <a:lstStyle/>
          <a:p>
            <a:r>
              <a:rPr lang="es-ES" b="1" dirty="0"/>
              <a:t>GENERACIÓN DE EVIDENCIAS (logs)</a:t>
            </a:r>
          </a:p>
        </p:txBody>
      </p:sp>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539260" y="1456006"/>
            <a:ext cx="11113477" cy="5098367"/>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dirty="0"/>
              <a:t>Log completo de bajo nivel</a:t>
            </a:r>
          </a:p>
          <a:p>
            <a:pPr algn="l"/>
            <a:r>
              <a:rPr lang="es-ES" dirty="0"/>
              <a:t>Incluye:</a:t>
            </a:r>
          </a:p>
          <a:p>
            <a:pPr algn="l"/>
            <a:r>
              <a:rPr lang="es-ES" dirty="0"/>
              <a:t>- Todas las acciones realizadas por el </a:t>
            </a:r>
            <a:r>
              <a:rPr lang="es-ES" dirty="0" err="1"/>
              <a:t>framework</a:t>
            </a:r>
            <a:endParaRPr lang="es-ES" dirty="0"/>
          </a:p>
          <a:p>
            <a:pPr algn="l"/>
            <a:r>
              <a:rPr lang="es-ES" dirty="0"/>
              <a:t>- Mensajes que queremos registrar en la automatización</a:t>
            </a:r>
          </a:p>
          <a:p>
            <a:pPr algn="l"/>
            <a:endParaRPr lang="es-ES" dirty="0"/>
          </a:p>
          <a:p>
            <a:pPr algn="l"/>
            <a:r>
              <a:rPr lang="es-ES" dirty="0"/>
              <a:t>Activación en </a:t>
            </a:r>
            <a:r>
              <a:rPr lang="es-ES" dirty="0" err="1"/>
              <a:t>zahorí.properties</a:t>
            </a:r>
            <a:r>
              <a:rPr lang="es-ES" dirty="0"/>
              <a:t>:</a:t>
            </a:r>
          </a:p>
          <a:p>
            <a:pPr algn="l"/>
            <a:endParaRPr lang="es-ES" dirty="0"/>
          </a:p>
          <a:p>
            <a:pPr algn="l"/>
            <a:r>
              <a:rPr lang="es-ES" dirty="0"/>
              <a:t>Cómo escribir mensajes en el log:</a:t>
            </a:r>
          </a:p>
          <a:p>
            <a:pPr algn="l"/>
            <a:endParaRPr lang="es-ES" dirty="0"/>
          </a:p>
          <a:p>
            <a:pPr algn="l"/>
            <a:endParaRPr lang="es-ES" dirty="0"/>
          </a:p>
          <a:p>
            <a:pPr algn="l"/>
            <a:r>
              <a:rPr lang="es-ES" dirty="0"/>
              <a:t>Niveles de log: </a:t>
            </a:r>
            <a:r>
              <a:rPr lang="es-ES" dirty="0" err="1"/>
              <a:t>info</a:t>
            </a:r>
            <a:r>
              <a:rPr lang="es-ES" dirty="0"/>
              <a:t>, </a:t>
            </a:r>
            <a:r>
              <a:rPr lang="es-ES" dirty="0" err="1"/>
              <a:t>warn</a:t>
            </a:r>
            <a:r>
              <a:rPr lang="es-ES" dirty="0"/>
              <a:t>, </a:t>
            </a:r>
            <a:r>
              <a:rPr lang="es-ES" dirty="0" err="1"/>
              <a:t>debug</a:t>
            </a:r>
            <a:r>
              <a:rPr lang="es-ES" dirty="0"/>
              <a:t> y error</a:t>
            </a:r>
          </a:p>
          <a:p>
            <a:pPr algn="l"/>
            <a:r>
              <a:rPr lang="es-ES" dirty="0"/>
              <a:t>Localización de logs y evidencias: </a:t>
            </a:r>
          </a:p>
          <a:p>
            <a:pPr algn="l"/>
            <a:r>
              <a:rPr lang="en-US" sz="1700" dirty="0"/>
              <a:t>         </a:t>
            </a:r>
            <a:r>
              <a:rPr lang="en-US" sz="1700" dirty="0" err="1"/>
              <a:t>Zahori</a:t>
            </a:r>
            <a:r>
              <a:rPr lang="en-US" sz="1700" dirty="0"/>
              <a:t>-Carreras\carreras-e2e-tests_aat\target\test-results\&lt;TEST_ID&gt;\&lt;PLATFORM&gt;\&lt;BROWSER&gt;\&lt;TIMESTAMP&gt;\</a:t>
            </a:r>
            <a:endParaRPr lang="es-ES" sz="1700" dirty="0"/>
          </a:p>
          <a:p>
            <a:pPr algn="l"/>
            <a:endParaRPr lang="es-ES" dirty="0"/>
          </a:p>
          <a:p>
            <a:pPr algn="l"/>
            <a:endParaRPr lang="es-ES" dirty="0"/>
          </a:p>
        </p:txBody>
      </p:sp>
      <p:pic>
        <p:nvPicPr>
          <p:cNvPr id="8" name="Imagen 7">
            <a:extLst>
              <a:ext uri="{FF2B5EF4-FFF2-40B4-BE49-F238E27FC236}">
                <a16:creationId xmlns:a16="http://schemas.microsoft.com/office/drawing/2014/main" id="{9C7DA892-E3DC-41BD-8D12-9E65348FE893}"/>
              </a:ext>
            </a:extLst>
          </p:cNvPr>
          <p:cNvPicPr>
            <a:picLocks noChangeAspect="1"/>
          </p:cNvPicPr>
          <p:nvPr/>
        </p:nvPicPr>
        <p:blipFill>
          <a:blip r:embed="rId2"/>
          <a:stretch>
            <a:fillRect/>
          </a:stretch>
        </p:blipFill>
        <p:spPr>
          <a:xfrm>
            <a:off x="1262794" y="3801500"/>
            <a:ext cx="5347739" cy="301281"/>
          </a:xfrm>
          <a:prstGeom prst="rect">
            <a:avLst/>
          </a:prstGeom>
        </p:spPr>
      </p:pic>
      <p:pic>
        <p:nvPicPr>
          <p:cNvPr id="10" name="Imagen 9">
            <a:extLst>
              <a:ext uri="{FF2B5EF4-FFF2-40B4-BE49-F238E27FC236}">
                <a16:creationId xmlns:a16="http://schemas.microsoft.com/office/drawing/2014/main" id="{53B60614-D1BA-4411-8347-4CD730B89758}"/>
              </a:ext>
            </a:extLst>
          </p:cNvPr>
          <p:cNvPicPr>
            <a:picLocks noChangeAspect="1"/>
          </p:cNvPicPr>
          <p:nvPr/>
        </p:nvPicPr>
        <p:blipFill>
          <a:blip r:embed="rId3"/>
          <a:stretch>
            <a:fillRect/>
          </a:stretch>
        </p:blipFill>
        <p:spPr>
          <a:xfrm>
            <a:off x="1148494" y="4621529"/>
            <a:ext cx="7712767" cy="585568"/>
          </a:xfrm>
          <a:prstGeom prst="rect">
            <a:avLst/>
          </a:prstGeom>
        </p:spPr>
      </p:pic>
    </p:spTree>
    <p:extLst>
      <p:ext uri="{BB962C8B-B14F-4D97-AF65-F5344CB8AC3E}">
        <p14:creationId xmlns:p14="http://schemas.microsoft.com/office/powerpoint/2010/main" val="3201978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726830" y="1583787"/>
            <a:ext cx="11113477" cy="285926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dirty="0"/>
              <a:t>Activación en </a:t>
            </a:r>
            <a:r>
              <a:rPr lang="es-ES" dirty="0" err="1"/>
              <a:t>zahorí.properties</a:t>
            </a:r>
            <a:r>
              <a:rPr lang="es-ES" dirty="0"/>
              <a:t>:</a:t>
            </a:r>
          </a:p>
          <a:p>
            <a:pPr algn="l"/>
            <a:endParaRPr lang="es-ES" dirty="0"/>
          </a:p>
          <a:p>
            <a:pPr algn="l"/>
            <a:endParaRPr lang="es-ES" dirty="0"/>
          </a:p>
          <a:p>
            <a:pPr algn="l"/>
            <a:r>
              <a:rPr lang="es-ES" dirty="0"/>
              <a:t>Cómo realizar capturas de pantalla:</a:t>
            </a:r>
          </a:p>
          <a:p>
            <a:pPr algn="l"/>
            <a:endParaRPr lang="es-ES" dirty="0"/>
          </a:p>
          <a:p>
            <a:pPr algn="l"/>
            <a:endParaRPr lang="es-ES" dirty="0"/>
          </a:p>
          <a:p>
            <a:pPr algn="l"/>
            <a:endParaRPr lang="es-ES" dirty="0"/>
          </a:p>
          <a:p>
            <a:pPr algn="l"/>
            <a:endParaRPr lang="es-ES" dirty="0"/>
          </a:p>
        </p:txBody>
      </p:sp>
      <p:sp>
        <p:nvSpPr>
          <p:cNvPr id="9" name="Subtítulo 2">
            <a:extLst>
              <a:ext uri="{FF2B5EF4-FFF2-40B4-BE49-F238E27FC236}">
                <a16:creationId xmlns:a16="http://schemas.microsoft.com/office/drawing/2014/main" id="{19F40167-EDA8-412F-9394-DF5E6D12E948}"/>
              </a:ext>
            </a:extLst>
          </p:cNvPr>
          <p:cNvSpPr txBox="1">
            <a:spLocks/>
          </p:cNvSpPr>
          <p:nvPr/>
        </p:nvSpPr>
        <p:spPr>
          <a:xfrm>
            <a:off x="726830" y="927882"/>
            <a:ext cx="11113477" cy="5029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b="1"/>
              <a:t>GENERACIÓN DE EVIDENCIAS (capturas de pantalla)</a:t>
            </a:r>
            <a:endParaRPr lang="es-ES" b="1" dirty="0"/>
          </a:p>
        </p:txBody>
      </p:sp>
      <p:pic>
        <p:nvPicPr>
          <p:cNvPr id="11" name="Imagen 10">
            <a:extLst>
              <a:ext uri="{FF2B5EF4-FFF2-40B4-BE49-F238E27FC236}">
                <a16:creationId xmlns:a16="http://schemas.microsoft.com/office/drawing/2014/main" id="{3F11B004-8AC1-4ABD-B756-E5309AAE1521}"/>
              </a:ext>
            </a:extLst>
          </p:cNvPr>
          <p:cNvPicPr>
            <a:picLocks noChangeAspect="1"/>
          </p:cNvPicPr>
          <p:nvPr/>
        </p:nvPicPr>
        <p:blipFill>
          <a:blip r:embed="rId2"/>
          <a:stretch>
            <a:fillRect/>
          </a:stretch>
        </p:blipFill>
        <p:spPr>
          <a:xfrm>
            <a:off x="1409700" y="2086709"/>
            <a:ext cx="5448300" cy="314325"/>
          </a:xfrm>
          <a:prstGeom prst="rect">
            <a:avLst/>
          </a:prstGeom>
        </p:spPr>
      </p:pic>
      <p:pic>
        <p:nvPicPr>
          <p:cNvPr id="13" name="Imagen 12">
            <a:extLst>
              <a:ext uri="{FF2B5EF4-FFF2-40B4-BE49-F238E27FC236}">
                <a16:creationId xmlns:a16="http://schemas.microsoft.com/office/drawing/2014/main" id="{8EF96CDC-D64A-4D19-91C3-8E9BC836C189}"/>
              </a:ext>
            </a:extLst>
          </p:cNvPr>
          <p:cNvPicPr>
            <a:picLocks noChangeAspect="1"/>
          </p:cNvPicPr>
          <p:nvPr/>
        </p:nvPicPr>
        <p:blipFill>
          <a:blip r:embed="rId3"/>
          <a:stretch>
            <a:fillRect/>
          </a:stretch>
        </p:blipFill>
        <p:spPr>
          <a:xfrm>
            <a:off x="1409699" y="3429000"/>
            <a:ext cx="4906265" cy="556846"/>
          </a:xfrm>
          <a:prstGeom prst="rect">
            <a:avLst/>
          </a:prstGeom>
        </p:spPr>
      </p:pic>
      <p:sp>
        <p:nvSpPr>
          <p:cNvPr id="14" name="Rectángulo 13">
            <a:extLst>
              <a:ext uri="{FF2B5EF4-FFF2-40B4-BE49-F238E27FC236}">
                <a16:creationId xmlns:a16="http://schemas.microsoft.com/office/drawing/2014/main" id="{E0DE5FF3-3479-4395-B8BC-63F9175B38C6}"/>
              </a:ext>
            </a:extLst>
          </p:cNvPr>
          <p:cNvSpPr/>
          <p:nvPr/>
        </p:nvSpPr>
        <p:spPr>
          <a:xfrm>
            <a:off x="726830" y="4409498"/>
            <a:ext cx="11201477" cy="738664"/>
          </a:xfrm>
          <a:prstGeom prst="rect">
            <a:avLst/>
          </a:prstGeom>
        </p:spPr>
        <p:txBody>
          <a:bodyPr wrap="square">
            <a:spAutoFit/>
          </a:bodyPr>
          <a:lstStyle/>
          <a:p>
            <a:r>
              <a:rPr lang="es-ES" sz="2400" dirty="0"/>
              <a:t>Localización de capturas y evidencias: </a:t>
            </a:r>
          </a:p>
          <a:p>
            <a:r>
              <a:rPr lang="en-US" dirty="0"/>
              <a:t>         </a:t>
            </a:r>
            <a:r>
              <a:rPr lang="en-US" dirty="0" err="1"/>
              <a:t>Zahori</a:t>
            </a:r>
            <a:r>
              <a:rPr lang="en-US" dirty="0"/>
              <a:t>-Carreras\carreras-e2e-tests_aat\target\test-results\&lt;TEST_ID&gt;\&lt;PLATFORM&gt;\&lt;BROWSER&gt;\&lt;TIMESTAMP&gt;\</a:t>
            </a:r>
            <a:endParaRPr lang="es-ES" dirty="0"/>
          </a:p>
        </p:txBody>
      </p:sp>
    </p:spTree>
    <p:extLst>
      <p:ext uri="{BB962C8B-B14F-4D97-AF65-F5344CB8AC3E}">
        <p14:creationId xmlns:p14="http://schemas.microsoft.com/office/powerpoint/2010/main" val="3566976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726830" y="1583787"/>
            <a:ext cx="11113477" cy="285926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dirty="0"/>
              <a:t>Activación en </a:t>
            </a:r>
            <a:r>
              <a:rPr lang="es-ES" dirty="0" err="1"/>
              <a:t>zahorí.properties</a:t>
            </a:r>
            <a:r>
              <a:rPr lang="es-ES" dirty="0"/>
              <a:t>:</a:t>
            </a:r>
          </a:p>
          <a:p>
            <a:pPr algn="l"/>
            <a:endParaRPr lang="es-ES" dirty="0"/>
          </a:p>
          <a:p>
            <a:pPr algn="l"/>
            <a:endParaRPr lang="es-ES" dirty="0"/>
          </a:p>
          <a:p>
            <a:pPr algn="l"/>
            <a:r>
              <a:rPr lang="es-ES" dirty="0"/>
              <a:t>Tener cuidado cuando el número de test es elevado (consumo de espacio)</a:t>
            </a:r>
          </a:p>
          <a:p>
            <a:pPr algn="l"/>
            <a:r>
              <a:rPr lang="es-ES" dirty="0"/>
              <a:t>Sol.: activar sólo cuando falla la prueba, eliminar periódicamente ejecuciones antiguas</a:t>
            </a:r>
          </a:p>
        </p:txBody>
      </p:sp>
      <p:sp>
        <p:nvSpPr>
          <p:cNvPr id="9" name="Subtítulo 2">
            <a:extLst>
              <a:ext uri="{FF2B5EF4-FFF2-40B4-BE49-F238E27FC236}">
                <a16:creationId xmlns:a16="http://schemas.microsoft.com/office/drawing/2014/main" id="{19F40167-EDA8-412F-9394-DF5E6D12E948}"/>
              </a:ext>
            </a:extLst>
          </p:cNvPr>
          <p:cNvSpPr txBox="1">
            <a:spLocks/>
          </p:cNvSpPr>
          <p:nvPr/>
        </p:nvSpPr>
        <p:spPr>
          <a:xfrm>
            <a:off x="726829" y="912643"/>
            <a:ext cx="11113477" cy="5029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b="1" dirty="0"/>
              <a:t>GENERACIÓN DE EVIDENCIAS (Vídeo)</a:t>
            </a:r>
          </a:p>
        </p:txBody>
      </p:sp>
      <p:sp>
        <p:nvSpPr>
          <p:cNvPr id="14" name="Rectángulo 13">
            <a:extLst>
              <a:ext uri="{FF2B5EF4-FFF2-40B4-BE49-F238E27FC236}">
                <a16:creationId xmlns:a16="http://schemas.microsoft.com/office/drawing/2014/main" id="{E0DE5FF3-3479-4395-B8BC-63F9175B38C6}"/>
              </a:ext>
            </a:extLst>
          </p:cNvPr>
          <p:cNvSpPr/>
          <p:nvPr/>
        </p:nvSpPr>
        <p:spPr>
          <a:xfrm>
            <a:off x="726829" y="4170118"/>
            <a:ext cx="11201477" cy="738664"/>
          </a:xfrm>
          <a:prstGeom prst="rect">
            <a:avLst/>
          </a:prstGeom>
        </p:spPr>
        <p:txBody>
          <a:bodyPr wrap="square">
            <a:spAutoFit/>
          </a:bodyPr>
          <a:lstStyle/>
          <a:p>
            <a:r>
              <a:rPr lang="es-ES" sz="2400" dirty="0"/>
              <a:t>Localización de vídeos y evidencias: </a:t>
            </a:r>
          </a:p>
          <a:p>
            <a:r>
              <a:rPr lang="en-US" dirty="0"/>
              <a:t>         </a:t>
            </a:r>
            <a:r>
              <a:rPr lang="en-US" dirty="0" err="1"/>
              <a:t>Zahori</a:t>
            </a:r>
            <a:r>
              <a:rPr lang="en-US" dirty="0"/>
              <a:t>-Carreras\carreras-e2e-tests_aat\target\test-results\&lt;TEST_ID&gt;\&lt;PLATFORM&gt;\&lt;BROWSER&gt;\&lt;TIMESTAMP&gt;\</a:t>
            </a:r>
            <a:endParaRPr lang="es-ES" dirty="0"/>
          </a:p>
        </p:txBody>
      </p:sp>
      <p:pic>
        <p:nvPicPr>
          <p:cNvPr id="6" name="Imagen 5">
            <a:extLst>
              <a:ext uri="{FF2B5EF4-FFF2-40B4-BE49-F238E27FC236}">
                <a16:creationId xmlns:a16="http://schemas.microsoft.com/office/drawing/2014/main" id="{246219C8-0DEB-4C4C-8287-787111A6F8DD}"/>
              </a:ext>
            </a:extLst>
          </p:cNvPr>
          <p:cNvPicPr>
            <a:picLocks noChangeAspect="1"/>
          </p:cNvPicPr>
          <p:nvPr/>
        </p:nvPicPr>
        <p:blipFill>
          <a:blip r:embed="rId2"/>
          <a:stretch>
            <a:fillRect/>
          </a:stretch>
        </p:blipFill>
        <p:spPr>
          <a:xfrm>
            <a:off x="1215171" y="2060148"/>
            <a:ext cx="5763830" cy="518930"/>
          </a:xfrm>
          <a:prstGeom prst="rect">
            <a:avLst/>
          </a:prstGeom>
        </p:spPr>
      </p:pic>
    </p:spTree>
    <p:extLst>
      <p:ext uri="{BB962C8B-B14F-4D97-AF65-F5344CB8AC3E}">
        <p14:creationId xmlns:p14="http://schemas.microsoft.com/office/powerpoint/2010/main" val="1388168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726830" y="927882"/>
            <a:ext cx="11113477" cy="502919"/>
          </a:xfrm>
        </p:spPr>
        <p:txBody>
          <a:bodyPr/>
          <a:lstStyle/>
          <a:p>
            <a:r>
              <a:rPr lang="es-ES" b="1" dirty="0"/>
              <a:t>GENERACIÓN DE EVIDENCIAS (documentos)</a:t>
            </a:r>
          </a:p>
        </p:txBody>
      </p:sp>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726831" y="1456006"/>
            <a:ext cx="11113477" cy="46868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dirty="0"/>
              <a:t>Documento Word con mensajes a alto nivel de la prueba (no incluye detalles técnicos)</a:t>
            </a:r>
          </a:p>
          <a:p>
            <a:pPr algn="l"/>
            <a:r>
              <a:rPr lang="es-ES" dirty="0"/>
              <a:t>El objetivo es incluir información relevante a nivel de paso de prueba</a:t>
            </a:r>
          </a:p>
          <a:p>
            <a:pPr algn="l"/>
            <a:r>
              <a:rPr lang="es-ES" dirty="0"/>
              <a:t>Incluye capturas de pantalla</a:t>
            </a:r>
          </a:p>
          <a:p>
            <a:pPr algn="l"/>
            <a:endParaRPr lang="es-ES" dirty="0"/>
          </a:p>
          <a:p>
            <a:pPr algn="l"/>
            <a:r>
              <a:rPr lang="es-ES" dirty="0"/>
              <a:t>Activación en </a:t>
            </a:r>
            <a:r>
              <a:rPr lang="es-ES" dirty="0" err="1"/>
              <a:t>zahorí.properties</a:t>
            </a:r>
            <a:r>
              <a:rPr lang="es-ES" dirty="0"/>
              <a:t>:</a:t>
            </a:r>
          </a:p>
          <a:p>
            <a:pPr algn="l"/>
            <a:endParaRPr lang="es-ES" dirty="0"/>
          </a:p>
          <a:p>
            <a:pPr algn="l"/>
            <a:r>
              <a:rPr lang="es-ES" dirty="0"/>
              <a:t>Cómo escribir mensajes en los documentos (igual que en logs)</a:t>
            </a:r>
          </a:p>
          <a:p>
            <a:pPr algn="l"/>
            <a:endParaRPr lang="es-ES" dirty="0"/>
          </a:p>
        </p:txBody>
      </p:sp>
      <p:pic>
        <p:nvPicPr>
          <p:cNvPr id="4" name="Imagen 3">
            <a:extLst>
              <a:ext uri="{FF2B5EF4-FFF2-40B4-BE49-F238E27FC236}">
                <a16:creationId xmlns:a16="http://schemas.microsoft.com/office/drawing/2014/main" id="{3B48FC9D-FAF8-48CC-A838-778E3A43D724}"/>
              </a:ext>
            </a:extLst>
          </p:cNvPr>
          <p:cNvPicPr>
            <a:picLocks noChangeAspect="1"/>
          </p:cNvPicPr>
          <p:nvPr/>
        </p:nvPicPr>
        <p:blipFill>
          <a:blip r:embed="rId2"/>
          <a:stretch>
            <a:fillRect/>
          </a:stretch>
        </p:blipFill>
        <p:spPr>
          <a:xfrm>
            <a:off x="1254615" y="3799449"/>
            <a:ext cx="4841384" cy="337771"/>
          </a:xfrm>
          <a:prstGeom prst="rect">
            <a:avLst/>
          </a:prstGeom>
        </p:spPr>
      </p:pic>
      <p:sp>
        <p:nvSpPr>
          <p:cNvPr id="6" name="Rectángulo 5">
            <a:extLst>
              <a:ext uri="{FF2B5EF4-FFF2-40B4-BE49-F238E27FC236}">
                <a16:creationId xmlns:a16="http://schemas.microsoft.com/office/drawing/2014/main" id="{46336BCF-7A6F-45EA-AB1A-5BA34D00EC38}"/>
              </a:ext>
            </a:extLst>
          </p:cNvPr>
          <p:cNvSpPr/>
          <p:nvPr/>
        </p:nvSpPr>
        <p:spPr>
          <a:xfrm>
            <a:off x="682829" y="5560786"/>
            <a:ext cx="11201477" cy="738664"/>
          </a:xfrm>
          <a:prstGeom prst="rect">
            <a:avLst/>
          </a:prstGeom>
        </p:spPr>
        <p:txBody>
          <a:bodyPr wrap="square">
            <a:spAutoFit/>
          </a:bodyPr>
          <a:lstStyle/>
          <a:p>
            <a:r>
              <a:rPr lang="es-ES" sz="2400" dirty="0"/>
              <a:t>Localización de documentos y evidencias: </a:t>
            </a:r>
          </a:p>
          <a:p>
            <a:r>
              <a:rPr lang="en-US" dirty="0"/>
              <a:t>         </a:t>
            </a:r>
            <a:r>
              <a:rPr lang="en-US" dirty="0" err="1"/>
              <a:t>Zahori</a:t>
            </a:r>
            <a:r>
              <a:rPr lang="en-US" dirty="0"/>
              <a:t>-Carreras\carreras-e2e-tests_aat\target\test-results\&lt;TEST_ID&gt;\&lt;PLATFORM&gt;\&lt;BROWSER&gt;\&lt;TIMESTAMP&gt;\</a:t>
            </a:r>
            <a:endParaRPr lang="es-ES" dirty="0"/>
          </a:p>
        </p:txBody>
      </p:sp>
      <p:pic>
        <p:nvPicPr>
          <p:cNvPr id="10" name="Imagen 9">
            <a:extLst>
              <a:ext uri="{FF2B5EF4-FFF2-40B4-BE49-F238E27FC236}">
                <a16:creationId xmlns:a16="http://schemas.microsoft.com/office/drawing/2014/main" id="{32CDCDB4-A8D1-4572-9505-05456EF578AE}"/>
              </a:ext>
            </a:extLst>
          </p:cNvPr>
          <p:cNvPicPr>
            <a:picLocks noChangeAspect="1"/>
          </p:cNvPicPr>
          <p:nvPr/>
        </p:nvPicPr>
        <p:blipFill>
          <a:blip r:embed="rId3"/>
          <a:stretch>
            <a:fillRect/>
          </a:stretch>
        </p:blipFill>
        <p:spPr>
          <a:xfrm>
            <a:off x="1254615" y="4739878"/>
            <a:ext cx="7712767" cy="585568"/>
          </a:xfrm>
          <a:prstGeom prst="rect">
            <a:avLst/>
          </a:prstGeom>
        </p:spPr>
      </p:pic>
    </p:spTree>
    <p:extLst>
      <p:ext uri="{BB962C8B-B14F-4D97-AF65-F5344CB8AC3E}">
        <p14:creationId xmlns:p14="http://schemas.microsoft.com/office/powerpoint/2010/main" val="1587922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715108" y="1948962"/>
            <a:ext cx="11113477" cy="5169876"/>
          </a:xfrm>
        </p:spPr>
        <p:txBody>
          <a:bodyPr>
            <a:normAutofit/>
          </a:bodyPr>
          <a:lstStyle/>
          <a:p>
            <a:pPr algn="l"/>
            <a:r>
              <a:rPr lang="es-ES" dirty="0"/>
              <a:t>Después de instalarlo Eclipse nos permite ejecutar Suites de </a:t>
            </a:r>
            <a:r>
              <a:rPr lang="es-ES" dirty="0" err="1"/>
              <a:t>TestNG</a:t>
            </a:r>
            <a:r>
              <a:rPr lang="es-ES" dirty="0"/>
              <a:t> </a:t>
            </a:r>
          </a:p>
          <a:p>
            <a:pPr marL="457200" indent="-457200" algn="l">
              <a:buAutoNum type="arabicPeriod"/>
            </a:pPr>
            <a:endParaRPr lang="es-ES" dirty="0"/>
          </a:p>
        </p:txBody>
      </p:sp>
      <p:pic>
        <p:nvPicPr>
          <p:cNvPr id="8" name="Imagen 7">
            <a:extLst>
              <a:ext uri="{FF2B5EF4-FFF2-40B4-BE49-F238E27FC236}">
                <a16:creationId xmlns:a16="http://schemas.microsoft.com/office/drawing/2014/main" id="{5C874565-6E1E-47AC-A012-B42850CF08FE}"/>
              </a:ext>
            </a:extLst>
          </p:cNvPr>
          <p:cNvPicPr>
            <a:picLocks noChangeAspect="1"/>
          </p:cNvPicPr>
          <p:nvPr/>
        </p:nvPicPr>
        <p:blipFill>
          <a:blip r:embed="rId2"/>
          <a:stretch>
            <a:fillRect/>
          </a:stretch>
        </p:blipFill>
        <p:spPr>
          <a:xfrm>
            <a:off x="1606061" y="2560026"/>
            <a:ext cx="9277853" cy="4018573"/>
          </a:xfrm>
          <a:prstGeom prst="rect">
            <a:avLst/>
          </a:prstGeom>
        </p:spPr>
      </p:pic>
      <p:pic>
        <p:nvPicPr>
          <p:cNvPr id="2" name="Imagen 1">
            <a:extLst>
              <a:ext uri="{FF2B5EF4-FFF2-40B4-BE49-F238E27FC236}">
                <a16:creationId xmlns:a16="http://schemas.microsoft.com/office/drawing/2014/main" id="{5D551660-F154-4077-BE5C-34BF10C7AD8A}"/>
              </a:ext>
            </a:extLst>
          </p:cNvPr>
          <p:cNvPicPr>
            <a:picLocks noChangeAspect="1"/>
          </p:cNvPicPr>
          <p:nvPr/>
        </p:nvPicPr>
        <p:blipFill>
          <a:blip r:embed="rId3"/>
          <a:stretch>
            <a:fillRect/>
          </a:stretch>
        </p:blipFill>
        <p:spPr>
          <a:xfrm>
            <a:off x="5147408" y="1390939"/>
            <a:ext cx="1418492" cy="366851"/>
          </a:xfrm>
          <a:prstGeom prst="rect">
            <a:avLst/>
          </a:prstGeom>
        </p:spPr>
      </p:pic>
      <p:sp>
        <p:nvSpPr>
          <p:cNvPr id="4" name="CuadroTexto 3">
            <a:extLst>
              <a:ext uri="{FF2B5EF4-FFF2-40B4-BE49-F238E27FC236}">
                <a16:creationId xmlns:a16="http://schemas.microsoft.com/office/drawing/2014/main" id="{6C548ADC-3F2F-4699-833C-1ADAAE89E28B}"/>
              </a:ext>
            </a:extLst>
          </p:cNvPr>
          <p:cNvSpPr txBox="1"/>
          <p:nvPr/>
        </p:nvSpPr>
        <p:spPr>
          <a:xfrm>
            <a:off x="1606061" y="468923"/>
            <a:ext cx="8979877" cy="830997"/>
          </a:xfrm>
          <a:prstGeom prst="rect">
            <a:avLst/>
          </a:prstGeom>
          <a:noFill/>
        </p:spPr>
        <p:txBody>
          <a:bodyPr wrap="square" rtlCol="0">
            <a:spAutoFit/>
          </a:bodyPr>
          <a:lstStyle/>
          <a:p>
            <a:pPr algn="ctr"/>
            <a:r>
              <a:rPr lang="es-ES" sz="4800" b="1" dirty="0"/>
              <a:t>Configuración</a:t>
            </a:r>
          </a:p>
        </p:txBody>
      </p:sp>
    </p:spTree>
    <p:extLst>
      <p:ext uri="{BB962C8B-B14F-4D97-AF65-F5344CB8AC3E}">
        <p14:creationId xmlns:p14="http://schemas.microsoft.com/office/powerpoint/2010/main" val="7684530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726830" y="927882"/>
            <a:ext cx="11113477" cy="502919"/>
          </a:xfrm>
        </p:spPr>
        <p:txBody>
          <a:bodyPr/>
          <a:lstStyle/>
          <a:p>
            <a:r>
              <a:rPr lang="es-ES" b="1" dirty="0"/>
              <a:t>INTERNACIONALIZACIÓN DE MENSAJES</a:t>
            </a:r>
          </a:p>
        </p:txBody>
      </p:sp>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726829" y="1456006"/>
            <a:ext cx="11113477" cy="44782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dirty="0"/>
              <a:t>Los textos incluidos en los diferentes tipos de evidencias se pueden internacionalizar para generar evidencias en varios idiomas</a:t>
            </a:r>
          </a:p>
          <a:p>
            <a:pPr algn="l"/>
            <a:endParaRPr lang="es-ES" dirty="0"/>
          </a:p>
          <a:p>
            <a:pPr algn="l"/>
            <a:r>
              <a:rPr lang="es-ES" dirty="0"/>
              <a:t>Donde se aplica: en logs y documentos</a:t>
            </a:r>
          </a:p>
          <a:p>
            <a:pPr algn="l"/>
            <a:r>
              <a:rPr lang="es-ES" dirty="0"/>
              <a:t>Activación en </a:t>
            </a:r>
            <a:r>
              <a:rPr lang="es-ES" dirty="0" err="1"/>
              <a:t>zahorí.properties</a:t>
            </a:r>
            <a:r>
              <a:rPr lang="es-ES" dirty="0"/>
              <a:t>:</a:t>
            </a:r>
          </a:p>
          <a:p>
            <a:pPr algn="l"/>
            <a:endParaRPr lang="es-ES" dirty="0"/>
          </a:p>
          <a:p>
            <a:pPr algn="l"/>
            <a:r>
              <a:rPr lang="es-ES" dirty="0"/>
              <a:t>Definir un fichero </a:t>
            </a:r>
            <a:r>
              <a:rPr lang="es-ES" dirty="0" err="1"/>
              <a:t>properties</a:t>
            </a:r>
            <a:r>
              <a:rPr lang="es-ES" dirty="0"/>
              <a:t> por cada idioma declarado anteriormente</a:t>
            </a:r>
          </a:p>
          <a:p>
            <a:pPr algn="l"/>
            <a:endParaRPr lang="es-ES" dirty="0"/>
          </a:p>
          <a:p>
            <a:pPr algn="l"/>
            <a:endParaRPr lang="es-ES" dirty="0"/>
          </a:p>
        </p:txBody>
      </p:sp>
      <p:pic>
        <p:nvPicPr>
          <p:cNvPr id="4" name="Imagen 3">
            <a:extLst>
              <a:ext uri="{FF2B5EF4-FFF2-40B4-BE49-F238E27FC236}">
                <a16:creationId xmlns:a16="http://schemas.microsoft.com/office/drawing/2014/main" id="{5DCE9869-28BC-482C-94C9-6AF14371A754}"/>
              </a:ext>
            </a:extLst>
          </p:cNvPr>
          <p:cNvPicPr>
            <a:picLocks noChangeAspect="1"/>
          </p:cNvPicPr>
          <p:nvPr/>
        </p:nvPicPr>
        <p:blipFill>
          <a:blip r:embed="rId2"/>
          <a:stretch>
            <a:fillRect/>
          </a:stretch>
        </p:blipFill>
        <p:spPr>
          <a:xfrm>
            <a:off x="1454026" y="3686321"/>
            <a:ext cx="5391168" cy="304801"/>
          </a:xfrm>
          <a:prstGeom prst="rect">
            <a:avLst/>
          </a:prstGeom>
        </p:spPr>
      </p:pic>
      <p:pic>
        <p:nvPicPr>
          <p:cNvPr id="8" name="Imagen 7">
            <a:extLst>
              <a:ext uri="{FF2B5EF4-FFF2-40B4-BE49-F238E27FC236}">
                <a16:creationId xmlns:a16="http://schemas.microsoft.com/office/drawing/2014/main" id="{7CDE8BA8-2F4A-425A-92B7-3082BEC939DC}"/>
              </a:ext>
            </a:extLst>
          </p:cNvPr>
          <p:cNvPicPr>
            <a:picLocks noChangeAspect="1"/>
          </p:cNvPicPr>
          <p:nvPr/>
        </p:nvPicPr>
        <p:blipFill>
          <a:blip r:embed="rId3"/>
          <a:stretch>
            <a:fillRect/>
          </a:stretch>
        </p:blipFill>
        <p:spPr>
          <a:xfrm>
            <a:off x="3429000" y="4538420"/>
            <a:ext cx="3200400" cy="2247900"/>
          </a:xfrm>
          <a:prstGeom prst="rect">
            <a:avLst/>
          </a:prstGeom>
        </p:spPr>
      </p:pic>
    </p:spTree>
    <p:extLst>
      <p:ext uri="{BB962C8B-B14F-4D97-AF65-F5344CB8AC3E}">
        <p14:creationId xmlns:p14="http://schemas.microsoft.com/office/powerpoint/2010/main" val="40612062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726830" y="927882"/>
            <a:ext cx="11113477" cy="502919"/>
          </a:xfrm>
        </p:spPr>
        <p:txBody>
          <a:bodyPr/>
          <a:lstStyle/>
          <a:p>
            <a:r>
              <a:rPr lang="es-ES" b="1" dirty="0"/>
              <a:t>INTERNACIONALIZACIÓN DE MENSAJES</a:t>
            </a:r>
          </a:p>
        </p:txBody>
      </p:sp>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726829" y="1456006"/>
            <a:ext cx="11113477" cy="44782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dirty="0"/>
              <a:t>En cada fichero de propiedades declarar los diferentes mensajes en formato clave=valor</a:t>
            </a:r>
          </a:p>
          <a:p>
            <a:pPr algn="l"/>
            <a:endParaRPr lang="es-ES" dirty="0"/>
          </a:p>
          <a:p>
            <a:pPr algn="l"/>
            <a:endParaRPr lang="es-ES" dirty="0"/>
          </a:p>
          <a:p>
            <a:pPr algn="l"/>
            <a:endParaRPr lang="es-ES" dirty="0"/>
          </a:p>
          <a:p>
            <a:pPr algn="l"/>
            <a:r>
              <a:rPr lang="es-ES" dirty="0"/>
              <a:t>Para escribir un mensaje internacionalizado en los ficheros:</a:t>
            </a:r>
          </a:p>
          <a:p>
            <a:pPr algn="l"/>
            <a:endParaRPr lang="es-ES" dirty="0"/>
          </a:p>
          <a:p>
            <a:pPr algn="l"/>
            <a:endParaRPr lang="es-ES" dirty="0"/>
          </a:p>
          <a:p>
            <a:pPr algn="l"/>
            <a:endParaRPr lang="es-ES" dirty="0"/>
          </a:p>
        </p:txBody>
      </p:sp>
      <p:pic>
        <p:nvPicPr>
          <p:cNvPr id="6" name="Imagen 5">
            <a:extLst>
              <a:ext uri="{FF2B5EF4-FFF2-40B4-BE49-F238E27FC236}">
                <a16:creationId xmlns:a16="http://schemas.microsoft.com/office/drawing/2014/main" id="{6640A6D9-DBD6-4C93-B702-BD361DE599B8}"/>
              </a:ext>
            </a:extLst>
          </p:cNvPr>
          <p:cNvPicPr>
            <a:picLocks noChangeAspect="1"/>
          </p:cNvPicPr>
          <p:nvPr/>
        </p:nvPicPr>
        <p:blipFill>
          <a:blip r:embed="rId2"/>
          <a:stretch>
            <a:fillRect/>
          </a:stretch>
        </p:blipFill>
        <p:spPr>
          <a:xfrm>
            <a:off x="986324" y="2353995"/>
            <a:ext cx="4885352" cy="472776"/>
          </a:xfrm>
          <a:prstGeom prst="rect">
            <a:avLst/>
          </a:prstGeom>
        </p:spPr>
      </p:pic>
      <p:pic>
        <p:nvPicPr>
          <p:cNvPr id="10" name="Imagen 9">
            <a:extLst>
              <a:ext uri="{FF2B5EF4-FFF2-40B4-BE49-F238E27FC236}">
                <a16:creationId xmlns:a16="http://schemas.microsoft.com/office/drawing/2014/main" id="{BBF0B4A3-EBD8-4E30-8CCF-240672F5FCFF}"/>
              </a:ext>
            </a:extLst>
          </p:cNvPr>
          <p:cNvPicPr>
            <a:picLocks noChangeAspect="1"/>
          </p:cNvPicPr>
          <p:nvPr/>
        </p:nvPicPr>
        <p:blipFill>
          <a:blip r:embed="rId3"/>
          <a:stretch>
            <a:fillRect/>
          </a:stretch>
        </p:blipFill>
        <p:spPr>
          <a:xfrm>
            <a:off x="726829" y="1992003"/>
            <a:ext cx="2249905" cy="314325"/>
          </a:xfrm>
          <a:prstGeom prst="rect">
            <a:avLst/>
          </a:prstGeom>
        </p:spPr>
      </p:pic>
      <p:pic>
        <p:nvPicPr>
          <p:cNvPr id="12" name="Imagen 11">
            <a:extLst>
              <a:ext uri="{FF2B5EF4-FFF2-40B4-BE49-F238E27FC236}">
                <a16:creationId xmlns:a16="http://schemas.microsoft.com/office/drawing/2014/main" id="{29EA73B3-24CF-408B-A254-3B47A9C64D10}"/>
              </a:ext>
            </a:extLst>
          </p:cNvPr>
          <p:cNvPicPr>
            <a:picLocks noChangeAspect="1"/>
          </p:cNvPicPr>
          <p:nvPr/>
        </p:nvPicPr>
        <p:blipFill>
          <a:blip r:embed="rId4"/>
          <a:stretch>
            <a:fillRect/>
          </a:stretch>
        </p:blipFill>
        <p:spPr>
          <a:xfrm>
            <a:off x="6179890" y="1954982"/>
            <a:ext cx="2275384" cy="351346"/>
          </a:xfrm>
          <a:prstGeom prst="rect">
            <a:avLst/>
          </a:prstGeom>
        </p:spPr>
      </p:pic>
      <p:pic>
        <p:nvPicPr>
          <p:cNvPr id="14" name="Imagen 13">
            <a:extLst>
              <a:ext uri="{FF2B5EF4-FFF2-40B4-BE49-F238E27FC236}">
                <a16:creationId xmlns:a16="http://schemas.microsoft.com/office/drawing/2014/main" id="{1893CA05-BC69-48D3-8C73-0BAD86266B83}"/>
              </a:ext>
            </a:extLst>
          </p:cNvPr>
          <p:cNvPicPr>
            <a:picLocks noChangeAspect="1"/>
          </p:cNvPicPr>
          <p:nvPr/>
        </p:nvPicPr>
        <p:blipFill>
          <a:blip r:embed="rId5"/>
          <a:stretch>
            <a:fillRect/>
          </a:stretch>
        </p:blipFill>
        <p:spPr>
          <a:xfrm>
            <a:off x="6572819" y="2345860"/>
            <a:ext cx="4013119" cy="480911"/>
          </a:xfrm>
          <a:prstGeom prst="rect">
            <a:avLst/>
          </a:prstGeom>
        </p:spPr>
      </p:pic>
      <p:pic>
        <p:nvPicPr>
          <p:cNvPr id="18" name="Imagen 17">
            <a:extLst>
              <a:ext uri="{FF2B5EF4-FFF2-40B4-BE49-F238E27FC236}">
                <a16:creationId xmlns:a16="http://schemas.microsoft.com/office/drawing/2014/main" id="{8296E5DF-3B1E-45C1-A639-0080DE0D02CC}"/>
              </a:ext>
            </a:extLst>
          </p:cNvPr>
          <p:cNvPicPr>
            <a:picLocks noChangeAspect="1"/>
          </p:cNvPicPr>
          <p:nvPr/>
        </p:nvPicPr>
        <p:blipFill>
          <a:blip r:embed="rId6"/>
          <a:stretch>
            <a:fillRect/>
          </a:stretch>
        </p:blipFill>
        <p:spPr>
          <a:xfrm>
            <a:off x="986324" y="3747576"/>
            <a:ext cx="9181308" cy="1105778"/>
          </a:xfrm>
          <a:prstGeom prst="rect">
            <a:avLst/>
          </a:prstGeom>
        </p:spPr>
      </p:pic>
    </p:spTree>
    <p:extLst>
      <p:ext uri="{BB962C8B-B14F-4D97-AF65-F5344CB8AC3E}">
        <p14:creationId xmlns:p14="http://schemas.microsoft.com/office/powerpoint/2010/main" val="18093615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1500553" y="3048195"/>
            <a:ext cx="9407769" cy="11017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dirty="0"/>
              <a:t>EJERCICIO: CREAR UN PASO DE PRUEBA A NIVEL DE BUSINESS OBJECT QUE VALIDE SI EL LOGIN HA IDO OK O KO</a:t>
            </a:r>
          </a:p>
        </p:txBody>
      </p:sp>
    </p:spTree>
    <p:extLst>
      <p:ext uri="{BB962C8B-B14F-4D97-AF65-F5344CB8AC3E}">
        <p14:creationId xmlns:p14="http://schemas.microsoft.com/office/powerpoint/2010/main" val="14219972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726830" y="927882"/>
            <a:ext cx="11113477" cy="502919"/>
          </a:xfrm>
        </p:spPr>
        <p:txBody>
          <a:bodyPr/>
          <a:lstStyle/>
          <a:p>
            <a:r>
              <a:rPr lang="es-ES" b="1" dirty="0"/>
              <a:t>OTRAS FUNCIONALIDADES</a:t>
            </a:r>
          </a:p>
        </p:txBody>
      </p:sp>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ZAHORÍ</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726831" y="1958926"/>
            <a:ext cx="11113477" cy="41839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ES" dirty="0"/>
              <a:t>CONEXIONES CON </a:t>
            </a:r>
            <a:r>
              <a:rPr lang="es-ES" b="1" dirty="0"/>
              <a:t>BASES DE DATOS</a:t>
            </a:r>
          </a:p>
          <a:p>
            <a:pPr marL="342900" indent="-342900" algn="l">
              <a:buFont typeface="Arial" panose="020B0604020202020204" pitchFamily="34" charset="0"/>
              <a:buChar char="•"/>
            </a:pPr>
            <a:endParaRPr lang="es-ES" dirty="0"/>
          </a:p>
          <a:p>
            <a:pPr marL="342900" indent="-342900" algn="l">
              <a:buFont typeface="Arial" panose="020B0604020202020204" pitchFamily="34" charset="0"/>
              <a:buChar char="•"/>
            </a:pPr>
            <a:r>
              <a:rPr lang="es-ES" b="1" dirty="0"/>
              <a:t>FICHEROS</a:t>
            </a:r>
            <a:r>
              <a:rPr lang="es-ES" dirty="0"/>
              <a:t>: EXCEL, CSV, WORD, LOG, PROPERTIES, JSON, XML</a:t>
            </a:r>
          </a:p>
          <a:p>
            <a:pPr marL="342900" indent="-342900" algn="l">
              <a:buFont typeface="Arial" panose="020B0604020202020204" pitchFamily="34" charset="0"/>
              <a:buChar char="•"/>
            </a:pPr>
            <a:endParaRPr lang="es-ES" dirty="0"/>
          </a:p>
          <a:p>
            <a:pPr marL="342900" indent="-342900" algn="l">
              <a:buFont typeface="Arial" panose="020B0604020202020204" pitchFamily="34" charset="0"/>
              <a:buChar char="•"/>
            </a:pPr>
            <a:r>
              <a:rPr lang="es-ES" b="1" dirty="0"/>
              <a:t>NETWORK</a:t>
            </a:r>
            <a:r>
              <a:rPr lang="es-ES" dirty="0"/>
              <a:t>: SSH, SCP, FTP </a:t>
            </a:r>
          </a:p>
          <a:p>
            <a:pPr marL="342900" indent="-342900" algn="l">
              <a:buFont typeface="Arial" panose="020B0604020202020204" pitchFamily="34" charset="0"/>
              <a:buChar char="•"/>
            </a:pPr>
            <a:endParaRPr lang="es-ES" dirty="0"/>
          </a:p>
          <a:p>
            <a:pPr marL="342900" indent="-342900" algn="l">
              <a:buFont typeface="Arial" panose="020B0604020202020204" pitchFamily="34" charset="0"/>
              <a:buChar char="•"/>
            </a:pPr>
            <a:r>
              <a:rPr lang="es-ES" b="1" dirty="0"/>
              <a:t>TMS</a:t>
            </a:r>
            <a:r>
              <a:rPr lang="es-ES" dirty="0"/>
              <a:t> (Test Management </a:t>
            </a:r>
            <a:r>
              <a:rPr lang="es-ES" dirty="0" err="1"/>
              <a:t>System</a:t>
            </a:r>
            <a:r>
              <a:rPr lang="es-ES" dirty="0"/>
              <a:t>): </a:t>
            </a:r>
            <a:r>
              <a:rPr lang="es-ES" dirty="0" err="1"/>
              <a:t>TestLink</a:t>
            </a:r>
            <a:r>
              <a:rPr lang="es-ES" dirty="0"/>
              <a:t>, Jira </a:t>
            </a:r>
            <a:r>
              <a:rPr lang="es-ES" dirty="0" err="1"/>
              <a:t>xray</a:t>
            </a:r>
            <a:r>
              <a:rPr lang="es-ES" dirty="0"/>
              <a:t>, HP ALM, Azure DevOps </a:t>
            </a:r>
            <a:r>
              <a:rPr lang="es-ES" dirty="0" err="1"/>
              <a:t>TestPlans</a:t>
            </a:r>
            <a:endParaRPr lang="es-ES" dirty="0"/>
          </a:p>
          <a:p>
            <a:pPr algn="l"/>
            <a:endParaRPr lang="es-ES" dirty="0"/>
          </a:p>
        </p:txBody>
      </p:sp>
    </p:spTree>
    <p:extLst>
      <p:ext uri="{BB962C8B-B14F-4D97-AF65-F5344CB8AC3E}">
        <p14:creationId xmlns:p14="http://schemas.microsoft.com/office/powerpoint/2010/main" val="35898509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BUENAS PRÁCTICAS</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726831" y="1958926"/>
            <a:ext cx="11113477" cy="41839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ES" dirty="0"/>
              <a:t>Codificar flujos o procesos</a:t>
            </a:r>
          </a:p>
          <a:p>
            <a:pPr marL="342900" indent="-342900" algn="l">
              <a:buFont typeface="Arial" panose="020B0604020202020204" pitchFamily="34" charset="0"/>
              <a:buChar char="•"/>
            </a:pPr>
            <a:r>
              <a:rPr lang="es-ES" dirty="0"/>
              <a:t>Usar el patrón Page </a:t>
            </a:r>
            <a:r>
              <a:rPr lang="es-ES" dirty="0" err="1"/>
              <a:t>Object</a:t>
            </a:r>
            <a:endParaRPr lang="es-ES" dirty="0"/>
          </a:p>
          <a:p>
            <a:pPr marL="342900" indent="-342900" algn="l">
              <a:buFont typeface="Arial" panose="020B0604020202020204" pitchFamily="34" charset="0"/>
              <a:buChar char="•"/>
            </a:pPr>
            <a:r>
              <a:rPr lang="es-ES" dirty="0"/>
              <a:t>Selección de elementos por </a:t>
            </a:r>
            <a:r>
              <a:rPr lang="es-ES" dirty="0" err="1"/>
              <a:t>Ids</a:t>
            </a:r>
            <a:r>
              <a:rPr lang="es-ES" dirty="0"/>
              <a:t>, </a:t>
            </a:r>
            <a:r>
              <a:rPr lang="es-ES" dirty="0" err="1"/>
              <a:t>xpath</a:t>
            </a:r>
            <a:r>
              <a:rPr lang="es-ES" dirty="0"/>
              <a:t> o </a:t>
            </a:r>
            <a:r>
              <a:rPr lang="es-ES" dirty="0" err="1"/>
              <a:t>name</a:t>
            </a:r>
            <a:endParaRPr lang="es-ES" dirty="0"/>
          </a:p>
          <a:p>
            <a:pPr marL="342900" indent="-342900" algn="l">
              <a:buFont typeface="Arial" panose="020B0604020202020204" pitchFamily="34" charset="0"/>
              <a:buChar char="•"/>
            </a:pPr>
            <a:r>
              <a:rPr lang="es-ES" dirty="0"/>
              <a:t>No repetir código</a:t>
            </a:r>
          </a:p>
          <a:p>
            <a:pPr marL="342900" indent="-342900" algn="l">
              <a:buFont typeface="Arial" panose="020B0604020202020204" pitchFamily="34" charset="0"/>
              <a:buChar char="•"/>
            </a:pPr>
            <a:r>
              <a:rPr lang="es-ES" dirty="0"/>
              <a:t>Generar evidencias de las ejecuciones</a:t>
            </a:r>
          </a:p>
          <a:p>
            <a:pPr marL="342900" indent="-342900" algn="l">
              <a:buFont typeface="Arial" panose="020B0604020202020204" pitchFamily="34" charset="0"/>
              <a:buChar char="•"/>
            </a:pPr>
            <a:r>
              <a:rPr lang="es-ES" dirty="0"/>
              <a:t>Reportar los resultados y evidencias a una herramienta de gestión de pruebas (TMS)</a:t>
            </a:r>
          </a:p>
          <a:p>
            <a:pPr marL="342900" indent="-342900" algn="l">
              <a:buFont typeface="Arial" panose="020B0604020202020204" pitchFamily="34" charset="0"/>
              <a:buChar char="•"/>
            </a:pPr>
            <a:r>
              <a:rPr lang="es-ES" dirty="0"/>
              <a:t>No querer automatizarlo todo. Impacta en el coste de mantenimiento y tiempos de ejecución de la automatización</a:t>
            </a:r>
          </a:p>
        </p:txBody>
      </p:sp>
      <p:sp>
        <p:nvSpPr>
          <p:cNvPr id="8" name="Subtítulo 2">
            <a:extLst>
              <a:ext uri="{FF2B5EF4-FFF2-40B4-BE49-F238E27FC236}">
                <a16:creationId xmlns:a16="http://schemas.microsoft.com/office/drawing/2014/main" id="{0493FE09-FF88-4EA9-8315-285F81633DF9}"/>
              </a:ext>
            </a:extLst>
          </p:cNvPr>
          <p:cNvSpPr>
            <a:spLocks noGrp="1"/>
          </p:cNvSpPr>
          <p:nvPr>
            <p:ph type="subTitle" idx="1"/>
          </p:nvPr>
        </p:nvSpPr>
        <p:spPr>
          <a:xfrm>
            <a:off x="726830" y="927882"/>
            <a:ext cx="11113477" cy="502919"/>
          </a:xfrm>
        </p:spPr>
        <p:txBody>
          <a:bodyPr/>
          <a:lstStyle/>
          <a:p>
            <a:r>
              <a:rPr lang="es-ES" b="1" dirty="0"/>
              <a:t>EN AUTOMATIZACIÓN</a:t>
            </a:r>
          </a:p>
        </p:txBody>
      </p:sp>
    </p:spTree>
    <p:extLst>
      <p:ext uri="{BB962C8B-B14F-4D97-AF65-F5344CB8AC3E}">
        <p14:creationId xmlns:p14="http://schemas.microsoft.com/office/powerpoint/2010/main" val="13256996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744C05D-0243-44BD-8A83-6DA281F8D767}"/>
              </a:ext>
            </a:extLst>
          </p:cNvPr>
          <p:cNvSpPr txBox="1"/>
          <p:nvPr/>
        </p:nvSpPr>
        <p:spPr>
          <a:xfrm>
            <a:off x="1606061" y="71680"/>
            <a:ext cx="8979877" cy="830997"/>
          </a:xfrm>
          <a:prstGeom prst="rect">
            <a:avLst/>
          </a:prstGeom>
          <a:noFill/>
        </p:spPr>
        <p:txBody>
          <a:bodyPr wrap="square" rtlCol="0">
            <a:spAutoFit/>
          </a:bodyPr>
          <a:lstStyle/>
          <a:p>
            <a:pPr algn="ctr"/>
            <a:r>
              <a:rPr lang="es-ES" sz="4800" b="1" dirty="0"/>
              <a:t>BUENAS PRÁCTICAS</a:t>
            </a:r>
          </a:p>
        </p:txBody>
      </p:sp>
      <p:sp>
        <p:nvSpPr>
          <p:cNvPr id="7" name="Subtítulo 2">
            <a:extLst>
              <a:ext uri="{FF2B5EF4-FFF2-40B4-BE49-F238E27FC236}">
                <a16:creationId xmlns:a16="http://schemas.microsoft.com/office/drawing/2014/main" id="{A01D00E5-FCBA-49A0-935C-9F35A5B7BAAD}"/>
              </a:ext>
            </a:extLst>
          </p:cNvPr>
          <p:cNvSpPr txBox="1">
            <a:spLocks/>
          </p:cNvSpPr>
          <p:nvPr/>
        </p:nvSpPr>
        <p:spPr>
          <a:xfrm>
            <a:off x="726831" y="1958926"/>
            <a:ext cx="11113477" cy="41839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ES" dirty="0"/>
              <a:t>Añadir </a:t>
            </a:r>
            <a:r>
              <a:rPr lang="es-ES" dirty="0" err="1"/>
              <a:t>IDs</a:t>
            </a:r>
            <a:r>
              <a:rPr lang="es-ES" dirty="0"/>
              <a:t> a elementos con los que el usuario interacciona: enlaces, botones, campos…</a:t>
            </a:r>
          </a:p>
          <a:p>
            <a:pPr marL="342900" indent="-342900" algn="l">
              <a:buFont typeface="Arial" panose="020B0604020202020204" pitchFamily="34" charset="0"/>
              <a:buChar char="•"/>
            </a:pPr>
            <a:r>
              <a:rPr lang="es-ES" dirty="0"/>
              <a:t>Añadir </a:t>
            </a:r>
            <a:r>
              <a:rPr lang="es-ES" dirty="0" err="1"/>
              <a:t>IDs</a:t>
            </a:r>
            <a:r>
              <a:rPr lang="es-ES" dirty="0"/>
              <a:t> a secciones</a:t>
            </a:r>
          </a:p>
          <a:p>
            <a:pPr marL="342900" indent="-342900" algn="l">
              <a:buFont typeface="Arial" panose="020B0604020202020204" pitchFamily="34" charset="0"/>
              <a:buChar char="•"/>
            </a:pPr>
            <a:r>
              <a:rPr lang="es-ES" dirty="0"/>
              <a:t>Añadir </a:t>
            </a:r>
            <a:r>
              <a:rPr lang="es-ES" dirty="0" err="1"/>
              <a:t>IDs</a:t>
            </a:r>
            <a:r>
              <a:rPr lang="es-ES" dirty="0"/>
              <a:t> a textos que nos interesen (independencia de idioma)</a:t>
            </a:r>
          </a:p>
          <a:p>
            <a:pPr marL="342900" indent="-342900" algn="l">
              <a:buFont typeface="Arial" panose="020B0604020202020204" pitchFamily="34" charset="0"/>
              <a:buChar char="•"/>
            </a:pPr>
            <a:r>
              <a:rPr lang="es-ES" dirty="0"/>
              <a:t>Añadir </a:t>
            </a:r>
            <a:r>
              <a:rPr lang="es-ES" dirty="0" err="1"/>
              <a:t>IDs</a:t>
            </a:r>
            <a:r>
              <a:rPr lang="es-ES" dirty="0"/>
              <a:t> a errores, con el código del error</a:t>
            </a:r>
          </a:p>
          <a:p>
            <a:pPr marL="342900" indent="-342900" algn="l">
              <a:buFont typeface="Arial" panose="020B0604020202020204" pitchFamily="34" charset="0"/>
              <a:buChar char="•"/>
            </a:pPr>
            <a:r>
              <a:rPr lang="es-ES" dirty="0"/>
              <a:t>Añadir </a:t>
            </a:r>
            <a:r>
              <a:rPr lang="es-ES" dirty="0" err="1"/>
              <a:t>IDs</a:t>
            </a:r>
            <a:r>
              <a:rPr lang="es-ES" dirty="0"/>
              <a:t> a datos que puedan ser susceptibles de validarse automáticamente</a:t>
            </a:r>
          </a:p>
          <a:p>
            <a:pPr marL="342900" indent="-342900" algn="l">
              <a:buFont typeface="Arial" panose="020B0604020202020204" pitchFamily="34" charset="0"/>
              <a:buChar char="•"/>
            </a:pPr>
            <a:r>
              <a:rPr lang="es-ES" dirty="0"/>
              <a:t>Evitar los </a:t>
            </a:r>
            <a:r>
              <a:rPr lang="es-ES" dirty="0" err="1"/>
              <a:t>iframes</a:t>
            </a:r>
            <a:endParaRPr lang="es-ES" dirty="0"/>
          </a:p>
          <a:p>
            <a:pPr marL="342900" indent="-342900" algn="l">
              <a:buFont typeface="Arial" panose="020B0604020202020204" pitchFamily="34" charset="0"/>
              <a:buChar char="•"/>
            </a:pPr>
            <a:r>
              <a:rPr lang="es-ES" dirty="0"/>
              <a:t>Cuidar los entornos no productivos: integración, preproducción</a:t>
            </a:r>
          </a:p>
          <a:p>
            <a:pPr algn="l"/>
            <a:r>
              <a:rPr lang="es-ES" dirty="0"/>
              <a:t>	Tiempos de carga, baterías de datos, …</a:t>
            </a:r>
          </a:p>
        </p:txBody>
      </p:sp>
      <p:sp>
        <p:nvSpPr>
          <p:cNvPr id="4" name="Subtítulo 2">
            <a:extLst>
              <a:ext uri="{FF2B5EF4-FFF2-40B4-BE49-F238E27FC236}">
                <a16:creationId xmlns:a16="http://schemas.microsoft.com/office/drawing/2014/main" id="{6C3557BC-5C9C-486B-BE00-EF95ED2649DA}"/>
              </a:ext>
            </a:extLst>
          </p:cNvPr>
          <p:cNvSpPr>
            <a:spLocks noGrp="1"/>
          </p:cNvSpPr>
          <p:nvPr>
            <p:ph type="subTitle" idx="1"/>
          </p:nvPr>
        </p:nvSpPr>
        <p:spPr>
          <a:xfrm>
            <a:off x="726830" y="927882"/>
            <a:ext cx="11113477" cy="502919"/>
          </a:xfrm>
        </p:spPr>
        <p:txBody>
          <a:bodyPr/>
          <a:lstStyle/>
          <a:p>
            <a:r>
              <a:rPr lang="es-ES" b="1" dirty="0"/>
              <a:t>EN DESARROLLO</a:t>
            </a:r>
          </a:p>
        </p:txBody>
      </p:sp>
    </p:spTree>
    <p:extLst>
      <p:ext uri="{BB962C8B-B14F-4D97-AF65-F5344CB8AC3E}">
        <p14:creationId xmlns:p14="http://schemas.microsoft.com/office/powerpoint/2010/main" val="29269379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ítulo 2">
            <a:extLst>
              <a:ext uri="{FF2B5EF4-FFF2-40B4-BE49-F238E27FC236}">
                <a16:creationId xmlns:a16="http://schemas.microsoft.com/office/drawing/2014/main" id="{A01D00E5-FCBA-49A0-935C-9F35A5B7BAAD}"/>
              </a:ext>
            </a:extLst>
          </p:cNvPr>
          <p:cNvSpPr txBox="1">
            <a:spLocks/>
          </p:cNvSpPr>
          <p:nvPr/>
        </p:nvSpPr>
        <p:spPr>
          <a:xfrm>
            <a:off x="726831" y="1958926"/>
            <a:ext cx="11113477" cy="41839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s-ES" dirty="0"/>
          </a:p>
        </p:txBody>
      </p:sp>
      <p:sp>
        <p:nvSpPr>
          <p:cNvPr id="4" name="Subtítulo 2">
            <a:extLst>
              <a:ext uri="{FF2B5EF4-FFF2-40B4-BE49-F238E27FC236}">
                <a16:creationId xmlns:a16="http://schemas.microsoft.com/office/drawing/2014/main" id="{6BBF1642-28B4-4E6F-861B-1A1E89ACC639}"/>
              </a:ext>
            </a:extLst>
          </p:cNvPr>
          <p:cNvSpPr>
            <a:spLocks noGrp="1"/>
          </p:cNvSpPr>
          <p:nvPr>
            <p:ph type="subTitle" idx="1"/>
          </p:nvPr>
        </p:nvSpPr>
        <p:spPr>
          <a:xfrm>
            <a:off x="539261" y="2370405"/>
            <a:ext cx="11113477" cy="3820551"/>
          </a:xfrm>
        </p:spPr>
        <p:txBody>
          <a:bodyPr>
            <a:normAutofit/>
          </a:bodyPr>
          <a:lstStyle/>
          <a:p>
            <a:r>
              <a:rPr lang="es-ES" b="1" dirty="0"/>
              <a:t>EL OBJETIVO DE LA AUTOMATIZACIÓN:</a:t>
            </a:r>
          </a:p>
          <a:p>
            <a:r>
              <a:rPr lang="es-ES" b="1" dirty="0"/>
              <a:t>REGRESIONES FUNCIONALES AUTOMÁTICAS</a:t>
            </a:r>
          </a:p>
          <a:p>
            <a:r>
              <a:rPr lang="es-ES" b="1" dirty="0"/>
              <a:t>EN</a:t>
            </a:r>
          </a:p>
          <a:p>
            <a:r>
              <a:rPr lang="es-ES" b="1" dirty="0"/>
              <a:t>INTEGRACIÓN CONTINUA</a:t>
            </a:r>
          </a:p>
          <a:p>
            <a:endParaRPr lang="es-ES" b="1" dirty="0"/>
          </a:p>
        </p:txBody>
      </p:sp>
    </p:spTree>
    <p:extLst>
      <p:ext uri="{BB962C8B-B14F-4D97-AF65-F5344CB8AC3E}">
        <p14:creationId xmlns:p14="http://schemas.microsoft.com/office/powerpoint/2010/main" val="2180871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ítulo 2">
            <a:extLst>
              <a:ext uri="{FF2B5EF4-FFF2-40B4-BE49-F238E27FC236}">
                <a16:creationId xmlns:a16="http://schemas.microsoft.com/office/drawing/2014/main" id="{A01D00E5-FCBA-49A0-935C-9F35A5B7BAAD}"/>
              </a:ext>
            </a:extLst>
          </p:cNvPr>
          <p:cNvSpPr txBox="1">
            <a:spLocks/>
          </p:cNvSpPr>
          <p:nvPr/>
        </p:nvSpPr>
        <p:spPr>
          <a:xfrm>
            <a:off x="726831" y="1958926"/>
            <a:ext cx="11113477" cy="41839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s-ES" dirty="0"/>
          </a:p>
        </p:txBody>
      </p:sp>
      <p:sp>
        <p:nvSpPr>
          <p:cNvPr id="4" name="Subtítulo 2">
            <a:extLst>
              <a:ext uri="{FF2B5EF4-FFF2-40B4-BE49-F238E27FC236}">
                <a16:creationId xmlns:a16="http://schemas.microsoft.com/office/drawing/2014/main" id="{6BBF1642-28B4-4E6F-861B-1A1E89ACC639}"/>
              </a:ext>
            </a:extLst>
          </p:cNvPr>
          <p:cNvSpPr>
            <a:spLocks noGrp="1"/>
          </p:cNvSpPr>
          <p:nvPr>
            <p:ph type="subTitle" idx="1"/>
          </p:nvPr>
        </p:nvSpPr>
        <p:spPr>
          <a:xfrm>
            <a:off x="351692" y="2921390"/>
            <a:ext cx="11113477" cy="1533379"/>
          </a:xfrm>
        </p:spPr>
        <p:txBody>
          <a:bodyPr>
            <a:normAutofit/>
          </a:bodyPr>
          <a:lstStyle/>
          <a:p>
            <a:r>
              <a:rPr lang="es-ES" sz="4400" b="1" dirty="0"/>
              <a:t>¡¡¡ MUCHAS GRACIAS !!!</a:t>
            </a:r>
          </a:p>
          <a:p>
            <a:endParaRPr lang="es-ES" b="1" dirty="0"/>
          </a:p>
        </p:txBody>
      </p:sp>
    </p:spTree>
    <p:extLst>
      <p:ext uri="{BB962C8B-B14F-4D97-AF65-F5344CB8AC3E}">
        <p14:creationId xmlns:p14="http://schemas.microsoft.com/office/powerpoint/2010/main" val="3805804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1756508" y="3172461"/>
            <a:ext cx="11113477" cy="4499316"/>
          </a:xfrm>
        </p:spPr>
        <p:txBody>
          <a:bodyPr/>
          <a:lstStyle/>
          <a:p>
            <a:pPr algn="l"/>
            <a:r>
              <a:rPr lang="es-ES" dirty="0" err="1"/>
              <a:t>git</a:t>
            </a:r>
            <a:r>
              <a:rPr lang="es-ES" dirty="0"/>
              <a:t> clone </a:t>
            </a:r>
            <a:r>
              <a:rPr lang="es-ES" dirty="0">
                <a:hlinkClick r:id="rId2"/>
              </a:rPr>
              <a:t>https://github.com/TeamSQAPanel/Zahori-Carreras.git</a:t>
            </a:r>
            <a:endParaRPr lang="es-ES" dirty="0"/>
          </a:p>
          <a:p>
            <a:pPr algn="l"/>
            <a:endParaRPr lang="es-ES" dirty="0"/>
          </a:p>
        </p:txBody>
      </p:sp>
      <p:sp>
        <p:nvSpPr>
          <p:cNvPr id="6" name="Subtítulo 2">
            <a:extLst>
              <a:ext uri="{FF2B5EF4-FFF2-40B4-BE49-F238E27FC236}">
                <a16:creationId xmlns:a16="http://schemas.microsoft.com/office/drawing/2014/main" id="{F2760F70-A00E-4741-B967-951D72AA4DF3}"/>
              </a:ext>
            </a:extLst>
          </p:cNvPr>
          <p:cNvSpPr txBox="1">
            <a:spLocks/>
          </p:cNvSpPr>
          <p:nvPr/>
        </p:nvSpPr>
        <p:spPr>
          <a:xfrm>
            <a:off x="539260" y="1299920"/>
            <a:ext cx="11113477" cy="5029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b="1" dirty="0"/>
              <a:t>DESCARGAR EL PROYECTO BASE</a:t>
            </a:r>
          </a:p>
        </p:txBody>
      </p:sp>
      <p:sp>
        <p:nvSpPr>
          <p:cNvPr id="2" name="CuadroTexto 1">
            <a:extLst>
              <a:ext uri="{FF2B5EF4-FFF2-40B4-BE49-F238E27FC236}">
                <a16:creationId xmlns:a16="http://schemas.microsoft.com/office/drawing/2014/main" id="{8AC3F7EA-19E0-4213-9C30-A6AA7A4A061F}"/>
              </a:ext>
            </a:extLst>
          </p:cNvPr>
          <p:cNvSpPr txBox="1"/>
          <p:nvPr/>
        </p:nvSpPr>
        <p:spPr>
          <a:xfrm>
            <a:off x="1606061" y="468923"/>
            <a:ext cx="8979877" cy="830997"/>
          </a:xfrm>
          <a:prstGeom prst="rect">
            <a:avLst/>
          </a:prstGeom>
          <a:noFill/>
        </p:spPr>
        <p:txBody>
          <a:bodyPr wrap="square" rtlCol="0">
            <a:spAutoFit/>
          </a:bodyPr>
          <a:lstStyle/>
          <a:p>
            <a:pPr algn="ctr"/>
            <a:r>
              <a:rPr lang="es-ES" sz="4800" b="1" dirty="0"/>
              <a:t>Configuración</a:t>
            </a:r>
          </a:p>
        </p:txBody>
      </p:sp>
    </p:spTree>
    <p:extLst>
      <p:ext uri="{BB962C8B-B14F-4D97-AF65-F5344CB8AC3E}">
        <p14:creationId xmlns:p14="http://schemas.microsoft.com/office/powerpoint/2010/main" val="3155818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839175" y="1889761"/>
            <a:ext cx="11352825" cy="4499316"/>
          </a:xfrm>
        </p:spPr>
        <p:txBody>
          <a:bodyPr/>
          <a:lstStyle/>
          <a:p>
            <a:pPr algn="l"/>
            <a:r>
              <a:rPr lang="es-ES" dirty="0"/>
              <a:t>Descargar zahorí en el directorio “</a:t>
            </a:r>
            <a:r>
              <a:rPr lang="es-ES" dirty="0" err="1"/>
              <a:t>lib</a:t>
            </a:r>
            <a:r>
              <a:rPr lang="es-ES" dirty="0"/>
              <a:t>” del proyecto:</a:t>
            </a:r>
          </a:p>
          <a:p>
            <a:pPr algn="l"/>
            <a:r>
              <a:rPr lang="es-ES" dirty="0">
                <a:hlinkClick r:id="rId2"/>
              </a:rPr>
              <a:t>https://drive.google.com/file/d/1CDYXJBFeEqJbYVadOsq5-ws99iFhHe0D/view?usp=sharing</a:t>
            </a:r>
            <a:endParaRPr lang="es-ES" dirty="0"/>
          </a:p>
          <a:p>
            <a:pPr algn="l"/>
            <a:endParaRPr lang="es-ES" dirty="0"/>
          </a:p>
          <a:p>
            <a:pPr algn="l"/>
            <a:r>
              <a:rPr lang="es-ES" dirty="0"/>
              <a:t>Ejecutar desde el directorio raíz del proyecto:</a:t>
            </a:r>
          </a:p>
          <a:p>
            <a:pPr algn="l"/>
            <a:r>
              <a:rPr lang="es-ES" i="1" dirty="0" err="1"/>
              <a:t>mvn</a:t>
            </a:r>
            <a:r>
              <a:rPr lang="es-ES" i="1" dirty="0"/>
              <a:t> </a:t>
            </a:r>
            <a:r>
              <a:rPr lang="es-ES" i="1" dirty="0" err="1"/>
              <a:t>install:install-file</a:t>
            </a:r>
            <a:r>
              <a:rPr lang="es-ES" i="1" dirty="0"/>
              <a:t> -</a:t>
            </a:r>
            <a:r>
              <a:rPr lang="es-ES" i="1" dirty="0" err="1"/>
              <a:t>Dfile</a:t>
            </a:r>
            <a:r>
              <a:rPr lang="es-ES" i="1" dirty="0"/>
              <a:t>=</a:t>
            </a:r>
            <a:r>
              <a:rPr lang="es-ES" i="1" dirty="0" err="1"/>
              <a:t>lib</a:t>
            </a:r>
            <a:r>
              <a:rPr lang="es-ES" i="1" dirty="0"/>
              <a:t>\zahori-3.17.jar -</a:t>
            </a:r>
            <a:r>
              <a:rPr lang="es-ES" i="1" dirty="0" err="1"/>
              <a:t>DgroupId</a:t>
            </a:r>
            <a:r>
              <a:rPr lang="es-ES" i="1" dirty="0"/>
              <a:t>=</a:t>
            </a:r>
            <a:r>
              <a:rPr lang="es-ES" dirty="0" err="1"/>
              <a:t>es.panel.cest</a:t>
            </a:r>
            <a:r>
              <a:rPr lang="es-ES" i="1" dirty="0"/>
              <a:t> -</a:t>
            </a:r>
            <a:r>
              <a:rPr lang="es-ES" i="1" dirty="0" err="1"/>
              <a:t>DartifactId</a:t>
            </a:r>
            <a:r>
              <a:rPr lang="es-ES" i="1" dirty="0"/>
              <a:t>=</a:t>
            </a:r>
            <a:r>
              <a:rPr lang="es-ES" u="sng" dirty="0" err="1"/>
              <a:t>zahori</a:t>
            </a:r>
            <a:r>
              <a:rPr lang="es-ES" i="1" dirty="0"/>
              <a:t> -</a:t>
            </a:r>
            <a:r>
              <a:rPr lang="es-ES" i="1" dirty="0" err="1"/>
              <a:t>Dversion</a:t>
            </a:r>
            <a:r>
              <a:rPr lang="es-ES" i="1" dirty="0"/>
              <a:t>=</a:t>
            </a:r>
            <a:r>
              <a:rPr lang="es-ES" dirty="0"/>
              <a:t>3.17 -</a:t>
            </a:r>
            <a:r>
              <a:rPr lang="es-ES" dirty="0" err="1"/>
              <a:t>Dpackaging</a:t>
            </a:r>
            <a:r>
              <a:rPr lang="es-ES" dirty="0"/>
              <a:t>=</a:t>
            </a:r>
            <a:r>
              <a:rPr lang="es-ES" dirty="0" err="1"/>
              <a:t>jar</a:t>
            </a:r>
            <a:endParaRPr lang="es-ES" dirty="0"/>
          </a:p>
          <a:p>
            <a:pPr algn="l"/>
            <a:endParaRPr lang="es-ES" dirty="0">
              <a:sym typeface="Wingdings" panose="05000000000000000000" pitchFamily="2" charset="2"/>
            </a:endParaRPr>
          </a:p>
          <a:p>
            <a:pPr marL="342900" indent="-342900" algn="l">
              <a:buFont typeface="Wingdings" panose="05000000000000000000" pitchFamily="2" charset="2"/>
              <a:buChar char="à"/>
            </a:pPr>
            <a:r>
              <a:rPr lang="es-ES" dirty="0">
                <a:sym typeface="Wingdings" panose="05000000000000000000" pitchFamily="2" charset="2"/>
              </a:rPr>
              <a:t>Instalará el </a:t>
            </a:r>
            <a:r>
              <a:rPr lang="es-ES" dirty="0" err="1">
                <a:sym typeface="Wingdings" panose="05000000000000000000" pitchFamily="2" charset="2"/>
              </a:rPr>
              <a:t>jar</a:t>
            </a:r>
            <a:r>
              <a:rPr lang="es-ES" dirty="0">
                <a:sym typeface="Wingdings" panose="05000000000000000000" pitchFamily="2" charset="2"/>
              </a:rPr>
              <a:t> de Zahorí en el repositorio Maven local: </a:t>
            </a:r>
          </a:p>
          <a:p>
            <a:pPr lvl="1" algn="l"/>
            <a:r>
              <a:rPr lang="es-ES" dirty="0" err="1">
                <a:sym typeface="Wingdings" panose="05000000000000000000" pitchFamily="2" charset="2"/>
              </a:rPr>
              <a:t>Ej</a:t>
            </a:r>
            <a:r>
              <a:rPr lang="es-ES" dirty="0">
                <a:sym typeface="Wingdings" panose="05000000000000000000" pitchFamily="2" charset="2"/>
              </a:rPr>
              <a:t>: C:\Users\&lt;MI_USUARIO&gt;\.m2\repository\es\panel\cest\zahori\3.17</a:t>
            </a:r>
            <a:endParaRPr lang="es-ES" dirty="0"/>
          </a:p>
        </p:txBody>
      </p:sp>
      <p:sp>
        <p:nvSpPr>
          <p:cNvPr id="6" name="Subtítulo 2">
            <a:extLst>
              <a:ext uri="{FF2B5EF4-FFF2-40B4-BE49-F238E27FC236}">
                <a16:creationId xmlns:a16="http://schemas.microsoft.com/office/drawing/2014/main" id="{F2760F70-A00E-4741-B967-951D72AA4DF3}"/>
              </a:ext>
            </a:extLst>
          </p:cNvPr>
          <p:cNvSpPr txBox="1">
            <a:spLocks/>
          </p:cNvSpPr>
          <p:nvPr/>
        </p:nvSpPr>
        <p:spPr>
          <a:xfrm>
            <a:off x="539260" y="1299920"/>
            <a:ext cx="11113477" cy="5029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b="1" dirty="0"/>
              <a:t>INSTALAR LA DEPENDENCIA DE ZAHORÍ</a:t>
            </a:r>
          </a:p>
        </p:txBody>
      </p:sp>
      <p:sp>
        <p:nvSpPr>
          <p:cNvPr id="8" name="CuadroTexto 7">
            <a:extLst>
              <a:ext uri="{FF2B5EF4-FFF2-40B4-BE49-F238E27FC236}">
                <a16:creationId xmlns:a16="http://schemas.microsoft.com/office/drawing/2014/main" id="{5B2CC803-02C5-49E4-8321-4AFF3403A371}"/>
              </a:ext>
            </a:extLst>
          </p:cNvPr>
          <p:cNvSpPr txBox="1"/>
          <p:nvPr/>
        </p:nvSpPr>
        <p:spPr>
          <a:xfrm>
            <a:off x="1606061" y="468923"/>
            <a:ext cx="8979877" cy="830997"/>
          </a:xfrm>
          <a:prstGeom prst="rect">
            <a:avLst/>
          </a:prstGeom>
          <a:noFill/>
        </p:spPr>
        <p:txBody>
          <a:bodyPr wrap="square" rtlCol="0">
            <a:spAutoFit/>
          </a:bodyPr>
          <a:lstStyle/>
          <a:p>
            <a:pPr algn="ctr"/>
            <a:r>
              <a:rPr lang="es-ES" sz="4800" b="1" dirty="0"/>
              <a:t>Configuración</a:t>
            </a:r>
          </a:p>
        </p:txBody>
      </p:sp>
    </p:spTree>
    <p:extLst>
      <p:ext uri="{BB962C8B-B14F-4D97-AF65-F5344CB8AC3E}">
        <p14:creationId xmlns:p14="http://schemas.microsoft.com/office/powerpoint/2010/main" val="4247147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715108" y="1783608"/>
            <a:ext cx="11113477" cy="4039772"/>
          </a:xfrm>
        </p:spPr>
        <p:txBody>
          <a:bodyPr>
            <a:normAutofit lnSpcReduction="10000"/>
          </a:bodyPr>
          <a:lstStyle/>
          <a:p>
            <a:pPr algn="l"/>
            <a:endParaRPr lang="es-ES" dirty="0"/>
          </a:p>
          <a:p>
            <a:pPr algn="l"/>
            <a:r>
              <a:rPr lang="es-ES" dirty="0"/>
              <a:t>Instalar el </a:t>
            </a:r>
            <a:r>
              <a:rPr lang="es-ES" dirty="0" err="1"/>
              <a:t>WebDriver</a:t>
            </a:r>
            <a:r>
              <a:rPr lang="es-ES" dirty="0"/>
              <a:t> para Chrome:</a:t>
            </a:r>
          </a:p>
          <a:p>
            <a:pPr marL="457200" indent="-457200" algn="l">
              <a:buAutoNum type="arabicPeriod"/>
            </a:pPr>
            <a:r>
              <a:rPr lang="es-ES" dirty="0"/>
              <a:t>Ver que versión de Chrome tenemos</a:t>
            </a:r>
          </a:p>
          <a:p>
            <a:pPr marL="457200" indent="-457200" algn="l">
              <a:buAutoNum type="arabicPeriod"/>
            </a:pPr>
            <a:r>
              <a:rPr lang="es-ES" dirty="0"/>
              <a:t>Descargar el driver de acuerdo a la versión de nuestro Chrome:</a:t>
            </a:r>
          </a:p>
          <a:p>
            <a:pPr lvl="1" algn="l"/>
            <a:r>
              <a:rPr lang="es-ES" dirty="0">
                <a:hlinkClick r:id="rId2"/>
              </a:rPr>
              <a:t>https://chromedriver.chromium.org/downloads</a:t>
            </a:r>
            <a:endParaRPr lang="es-ES" dirty="0"/>
          </a:p>
          <a:p>
            <a:pPr marL="457200" indent="-457200" algn="l">
              <a:buAutoNum type="arabicPeriod"/>
            </a:pPr>
            <a:r>
              <a:rPr lang="es-ES" dirty="0"/>
              <a:t>Descomprimir el driver en una carpeta a nuestra elección</a:t>
            </a:r>
          </a:p>
          <a:p>
            <a:pPr marL="457200" indent="-457200" algn="l">
              <a:buAutoNum type="arabicPeriod"/>
            </a:pPr>
            <a:r>
              <a:rPr lang="es-ES" dirty="0"/>
              <a:t>Indicar la ruta de la carpeta elegida anteriormente en el fichero:</a:t>
            </a:r>
          </a:p>
          <a:p>
            <a:pPr lvl="1" algn="l"/>
            <a:r>
              <a:rPr lang="es-ES" dirty="0"/>
              <a:t>carreras-e2e-tests_aat/</a:t>
            </a:r>
            <a:r>
              <a:rPr lang="es-ES" dirty="0" err="1"/>
              <a:t>src</a:t>
            </a:r>
            <a:r>
              <a:rPr lang="es-ES" dirty="0"/>
              <a:t>/test/</a:t>
            </a:r>
            <a:r>
              <a:rPr lang="es-ES" dirty="0" err="1"/>
              <a:t>resources</a:t>
            </a:r>
            <a:r>
              <a:rPr lang="es-ES" dirty="0"/>
              <a:t>/</a:t>
            </a:r>
            <a:r>
              <a:rPr lang="es-ES" dirty="0" err="1"/>
              <a:t>zahori.properties</a:t>
            </a:r>
            <a:endParaRPr lang="es-ES" dirty="0"/>
          </a:p>
          <a:p>
            <a:pPr lvl="1" algn="l"/>
            <a:endParaRPr lang="es-ES" dirty="0"/>
          </a:p>
          <a:p>
            <a:pPr lvl="1" algn="l"/>
            <a:r>
              <a:rPr lang="es-ES" dirty="0"/>
              <a:t>En la siguiente propiedad:</a:t>
            </a:r>
          </a:p>
          <a:p>
            <a:pPr lvl="1" algn="l"/>
            <a:r>
              <a:rPr lang="es-ES" dirty="0" err="1"/>
              <a:t>webdriver.chrome.driver</a:t>
            </a:r>
            <a:r>
              <a:rPr lang="es-ES" dirty="0"/>
              <a:t>=D:/ENVIRONMENT/</a:t>
            </a:r>
            <a:r>
              <a:rPr lang="es-ES" u="sng" dirty="0"/>
              <a:t>selenium/chromedriver/chromedriver.exe</a:t>
            </a:r>
            <a:endParaRPr lang="es-ES" dirty="0"/>
          </a:p>
          <a:p>
            <a:pPr marL="457200" indent="-457200" algn="l">
              <a:buAutoNum type="arabicPeriod"/>
            </a:pPr>
            <a:endParaRPr lang="es-ES" dirty="0"/>
          </a:p>
        </p:txBody>
      </p:sp>
      <p:pic>
        <p:nvPicPr>
          <p:cNvPr id="2" name="Imagen 1">
            <a:extLst>
              <a:ext uri="{FF2B5EF4-FFF2-40B4-BE49-F238E27FC236}">
                <a16:creationId xmlns:a16="http://schemas.microsoft.com/office/drawing/2014/main" id="{A804DBF1-A8C0-40A9-9968-337F34A0C4A4}"/>
              </a:ext>
            </a:extLst>
          </p:cNvPr>
          <p:cNvPicPr>
            <a:picLocks noChangeAspect="1"/>
          </p:cNvPicPr>
          <p:nvPr/>
        </p:nvPicPr>
        <p:blipFill>
          <a:blip r:embed="rId3"/>
          <a:stretch>
            <a:fillRect/>
          </a:stretch>
        </p:blipFill>
        <p:spPr>
          <a:xfrm>
            <a:off x="5278803" y="1326201"/>
            <a:ext cx="1405792" cy="457407"/>
          </a:xfrm>
          <a:prstGeom prst="rect">
            <a:avLst/>
          </a:prstGeom>
        </p:spPr>
      </p:pic>
      <p:sp>
        <p:nvSpPr>
          <p:cNvPr id="7" name="CuadroTexto 6">
            <a:extLst>
              <a:ext uri="{FF2B5EF4-FFF2-40B4-BE49-F238E27FC236}">
                <a16:creationId xmlns:a16="http://schemas.microsoft.com/office/drawing/2014/main" id="{DF3F2AEA-5C94-44FE-B40E-FF5B7BBA0AE7}"/>
              </a:ext>
            </a:extLst>
          </p:cNvPr>
          <p:cNvSpPr txBox="1"/>
          <p:nvPr/>
        </p:nvSpPr>
        <p:spPr>
          <a:xfrm>
            <a:off x="1606061" y="468923"/>
            <a:ext cx="8979877" cy="830997"/>
          </a:xfrm>
          <a:prstGeom prst="rect">
            <a:avLst/>
          </a:prstGeom>
          <a:noFill/>
        </p:spPr>
        <p:txBody>
          <a:bodyPr wrap="square" rtlCol="0">
            <a:spAutoFit/>
          </a:bodyPr>
          <a:lstStyle/>
          <a:p>
            <a:pPr algn="ctr"/>
            <a:r>
              <a:rPr lang="es-ES" sz="4800" b="1" dirty="0"/>
              <a:t>Configuración</a:t>
            </a:r>
          </a:p>
        </p:txBody>
      </p:sp>
    </p:spTree>
    <p:extLst>
      <p:ext uri="{BB962C8B-B14F-4D97-AF65-F5344CB8AC3E}">
        <p14:creationId xmlns:p14="http://schemas.microsoft.com/office/powerpoint/2010/main" val="504273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715108" y="1987453"/>
            <a:ext cx="11113477" cy="4499316"/>
          </a:xfrm>
        </p:spPr>
        <p:txBody>
          <a:bodyPr/>
          <a:lstStyle/>
          <a:p>
            <a:pPr algn="l"/>
            <a:r>
              <a:rPr lang="es-ES" dirty="0"/>
              <a:t>Probar que todo está instalado correctamente: Compilar el proyecto </a:t>
            </a:r>
          </a:p>
          <a:p>
            <a:pPr marL="342900" indent="-342900" algn="l">
              <a:buFontTx/>
              <a:buChar char="-"/>
            </a:pPr>
            <a:r>
              <a:rPr lang="es-ES" dirty="0"/>
              <a:t>Desde Eclipse </a:t>
            </a:r>
          </a:p>
          <a:p>
            <a:pPr marL="342900" indent="-342900" algn="l">
              <a:buFontTx/>
              <a:buChar char="-"/>
            </a:pPr>
            <a:r>
              <a:rPr lang="es-ES" dirty="0"/>
              <a:t>o por línea de comandos desde la carpeta raíz del proyecto</a:t>
            </a:r>
          </a:p>
          <a:p>
            <a:pPr algn="l"/>
            <a:r>
              <a:rPr lang="es-ES" dirty="0"/>
              <a:t>	</a:t>
            </a:r>
            <a:r>
              <a:rPr lang="es-ES" dirty="0" err="1"/>
              <a:t>mvn</a:t>
            </a:r>
            <a:r>
              <a:rPr lang="es-ES" dirty="0"/>
              <a:t> </a:t>
            </a:r>
            <a:r>
              <a:rPr lang="es-ES" dirty="0" err="1"/>
              <a:t>clean</a:t>
            </a:r>
            <a:r>
              <a:rPr lang="es-ES" dirty="0"/>
              <a:t> </a:t>
            </a:r>
            <a:r>
              <a:rPr lang="es-ES" dirty="0" err="1"/>
              <a:t>package</a:t>
            </a:r>
            <a:endParaRPr lang="es-ES" dirty="0"/>
          </a:p>
        </p:txBody>
      </p:sp>
      <p:pic>
        <p:nvPicPr>
          <p:cNvPr id="4" name="Imagen 3">
            <a:extLst>
              <a:ext uri="{FF2B5EF4-FFF2-40B4-BE49-F238E27FC236}">
                <a16:creationId xmlns:a16="http://schemas.microsoft.com/office/drawing/2014/main" id="{0D162D91-4ACE-4639-8661-EE3DA0D7259A}"/>
              </a:ext>
            </a:extLst>
          </p:cNvPr>
          <p:cNvPicPr>
            <a:picLocks noChangeAspect="1"/>
          </p:cNvPicPr>
          <p:nvPr/>
        </p:nvPicPr>
        <p:blipFill>
          <a:blip r:embed="rId2"/>
          <a:stretch>
            <a:fillRect/>
          </a:stretch>
        </p:blipFill>
        <p:spPr>
          <a:xfrm>
            <a:off x="2064761" y="4104258"/>
            <a:ext cx="8062473" cy="2030819"/>
          </a:xfrm>
          <a:prstGeom prst="rect">
            <a:avLst/>
          </a:prstGeom>
        </p:spPr>
      </p:pic>
      <p:sp>
        <p:nvSpPr>
          <p:cNvPr id="7" name="CuadroTexto 6">
            <a:extLst>
              <a:ext uri="{FF2B5EF4-FFF2-40B4-BE49-F238E27FC236}">
                <a16:creationId xmlns:a16="http://schemas.microsoft.com/office/drawing/2014/main" id="{8EDABF92-C854-4E32-94BA-285FE3B33897}"/>
              </a:ext>
            </a:extLst>
          </p:cNvPr>
          <p:cNvSpPr txBox="1"/>
          <p:nvPr/>
        </p:nvSpPr>
        <p:spPr>
          <a:xfrm>
            <a:off x="1606061" y="468923"/>
            <a:ext cx="8979877" cy="830997"/>
          </a:xfrm>
          <a:prstGeom prst="rect">
            <a:avLst/>
          </a:prstGeom>
          <a:noFill/>
        </p:spPr>
        <p:txBody>
          <a:bodyPr wrap="square" rtlCol="0">
            <a:spAutoFit/>
          </a:bodyPr>
          <a:lstStyle/>
          <a:p>
            <a:pPr algn="ctr"/>
            <a:r>
              <a:rPr lang="es-ES" sz="4800" b="1" dirty="0"/>
              <a:t>Configuración</a:t>
            </a:r>
          </a:p>
        </p:txBody>
      </p:sp>
      <p:sp>
        <p:nvSpPr>
          <p:cNvPr id="9" name="Subtítulo 2">
            <a:extLst>
              <a:ext uri="{FF2B5EF4-FFF2-40B4-BE49-F238E27FC236}">
                <a16:creationId xmlns:a16="http://schemas.microsoft.com/office/drawing/2014/main" id="{F4264508-1376-499F-B62B-EDBF7E0837E6}"/>
              </a:ext>
            </a:extLst>
          </p:cNvPr>
          <p:cNvSpPr txBox="1">
            <a:spLocks/>
          </p:cNvSpPr>
          <p:nvPr/>
        </p:nvSpPr>
        <p:spPr>
          <a:xfrm>
            <a:off x="539260" y="1299920"/>
            <a:ext cx="11113477" cy="5029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b="1" dirty="0"/>
              <a:t>COMPILAR EL PROYECTO</a:t>
            </a:r>
          </a:p>
        </p:txBody>
      </p:sp>
    </p:spTree>
    <p:extLst>
      <p:ext uri="{BB962C8B-B14F-4D97-AF65-F5344CB8AC3E}">
        <p14:creationId xmlns:p14="http://schemas.microsoft.com/office/powerpoint/2010/main" val="973468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0654C06-27EC-4E15-ABAE-3DF70B0C6BBE}"/>
              </a:ext>
            </a:extLst>
          </p:cNvPr>
          <p:cNvSpPr>
            <a:spLocks noGrp="1"/>
          </p:cNvSpPr>
          <p:nvPr>
            <p:ph type="subTitle" idx="1"/>
          </p:nvPr>
        </p:nvSpPr>
        <p:spPr>
          <a:xfrm>
            <a:off x="726831" y="1456007"/>
            <a:ext cx="11113477" cy="4499316"/>
          </a:xfrm>
        </p:spPr>
        <p:txBody>
          <a:bodyPr/>
          <a:lstStyle/>
          <a:p>
            <a:pPr algn="l"/>
            <a:r>
              <a:rPr lang="es-ES" dirty="0"/>
              <a:t>Probar que todo está instalado correctamente: Ejecutar el proyecto</a:t>
            </a:r>
          </a:p>
          <a:p>
            <a:pPr algn="l"/>
            <a:r>
              <a:rPr lang="es-ES" dirty="0"/>
              <a:t>		</a:t>
            </a:r>
          </a:p>
        </p:txBody>
      </p:sp>
      <p:pic>
        <p:nvPicPr>
          <p:cNvPr id="6" name="Imagen 5">
            <a:extLst>
              <a:ext uri="{FF2B5EF4-FFF2-40B4-BE49-F238E27FC236}">
                <a16:creationId xmlns:a16="http://schemas.microsoft.com/office/drawing/2014/main" id="{F7E9279C-7B05-44E0-8D89-89CC758D0DA3}"/>
              </a:ext>
            </a:extLst>
          </p:cNvPr>
          <p:cNvPicPr>
            <a:picLocks noChangeAspect="1"/>
          </p:cNvPicPr>
          <p:nvPr/>
        </p:nvPicPr>
        <p:blipFill>
          <a:blip r:embed="rId2"/>
          <a:stretch>
            <a:fillRect/>
          </a:stretch>
        </p:blipFill>
        <p:spPr>
          <a:xfrm>
            <a:off x="2021132" y="1897271"/>
            <a:ext cx="8026250" cy="4960729"/>
          </a:xfrm>
          <a:prstGeom prst="rect">
            <a:avLst/>
          </a:prstGeom>
        </p:spPr>
      </p:pic>
      <p:sp>
        <p:nvSpPr>
          <p:cNvPr id="8" name="CuadroTexto 7">
            <a:extLst>
              <a:ext uri="{FF2B5EF4-FFF2-40B4-BE49-F238E27FC236}">
                <a16:creationId xmlns:a16="http://schemas.microsoft.com/office/drawing/2014/main" id="{1B32CC75-8D60-4851-842E-5C4F9BE46C22}"/>
              </a:ext>
            </a:extLst>
          </p:cNvPr>
          <p:cNvSpPr txBox="1"/>
          <p:nvPr/>
        </p:nvSpPr>
        <p:spPr>
          <a:xfrm>
            <a:off x="1606061" y="137831"/>
            <a:ext cx="8979877" cy="830997"/>
          </a:xfrm>
          <a:prstGeom prst="rect">
            <a:avLst/>
          </a:prstGeom>
          <a:noFill/>
        </p:spPr>
        <p:txBody>
          <a:bodyPr wrap="square" rtlCol="0">
            <a:spAutoFit/>
          </a:bodyPr>
          <a:lstStyle/>
          <a:p>
            <a:pPr algn="ctr"/>
            <a:r>
              <a:rPr lang="es-ES" sz="4800" b="1" dirty="0"/>
              <a:t>Configuración</a:t>
            </a:r>
          </a:p>
        </p:txBody>
      </p:sp>
      <p:sp>
        <p:nvSpPr>
          <p:cNvPr id="10" name="Subtítulo 2">
            <a:extLst>
              <a:ext uri="{FF2B5EF4-FFF2-40B4-BE49-F238E27FC236}">
                <a16:creationId xmlns:a16="http://schemas.microsoft.com/office/drawing/2014/main" id="{166E594E-ED54-4C5A-ADF1-5F4384415900}"/>
              </a:ext>
            </a:extLst>
          </p:cNvPr>
          <p:cNvSpPr txBox="1">
            <a:spLocks/>
          </p:cNvSpPr>
          <p:nvPr/>
        </p:nvSpPr>
        <p:spPr>
          <a:xfrm>
            <a:off x="539260" y="922261"/>
            <a:ext cx="11113477" cy="5029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b="1" dirty="0"/>
              <a:t>EJECUTAR EL PROYECTO</a:t>
            </a:r>
          </a:p>
        </p:txBody>
      </p:sp>
    </p:spTree>
    <p:extLst>
      <p:ext uri="{BB962C8B-B14F-4D97-AF65-F5344CB8AC3E}">
        <p14:creationId xmlns:p14="http://schemas.microsoft.com/office/powerpoint/2010/main" val="338980855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2533</TotalTime>
  <Words>1945</Words>
  <Application>Microsoft Office PowerPoint</Application>
  <PresentationFormat>Panorámica</PresentationFormat>
  <Paragraphs>322</Paragraphs>
  <Slides>47</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47</vt:i4>
      </vt:variant>
    </vt:vector>
  </HeadingPairs>
  <TitlesOfParts>
    <vt:vector size="54" baseType="lpstr">
      <vt:lpstr>Arial</vt:lpstr>
      <vt:lpstr>Calibri</vt:lpstr>
      <vt:lpstr>Calibri Light</vt:lpstr>
      <vt:lpstr>Consolas</vt:lpstr>
      <vt:lpstr>Times New Roman</vt:lpstr>
      <vt:lpstr>Wingdings</vt:lpstr>
      <vt:lpstr>Tema de Office</vt:lpstr>
      <vt:lpstr>ZAHORÍ</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David Vazquez Novella</dc:creator>
  <cp:lastModifiedBy>David Vazquez Novella</cp:lastModifiedBy>
  <cp:revision>121</cp:revision>
  <dcterms:created xsi:type="dcterms:W3CDTF">2020-07-14T15:35:25Z</dcterms:created>
  <dcterms:modified xsi:type="dcterms:W3CDTF">2020-07-17T09:14:12Z</dcterms:modified>
</cp:coreProperties>
</file>