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81.png" ContentType="image/png"/>
  <Override PartName="/ppt/media/image80.png" ContentType="image/png"/>
  <Override PartName="/ppt/media/image79.png" ContentType="image/png"/>
  <Override PartName="/ppt/media/image6.png" ContentType="image/png"/>
  <Override PartName="/ppt/media/image61.png" ContentType="image/png"/>
  <Override PartName="/ppt/media/image86.png" ContentType="image/png"/>
  <Override PartName="/ppt/media/image5.png" ContentType="image/png"/>
  <Override PartName="/ppt/media/image60.png" ContentType="image/png"/>
  <Override PartName="/ppt/media/image85.png" ContentType="image/png"/>
  <Override PartName="/ppt/media/image4.png" ContentType="image/png"/>
  <Override PartName="/ppt/media/image84.png" ContentType="image/png"/>
  <Override PartName="/ppt/media/image3.png" ContentType="image/png"/>
  <Override PartName="/ppt/media/image82.png" ContentType="image/png"/>
  <Override PartName="/ppt/media/image1.png" ContentType="image/png"/>
  <Override PartName="/ppt/media/image83.png" ContentType="image/png"/>
  <Override PartName="/ppt/media/image2.png" ContentType="image/png"/>
  <Override PartName="/ppt/media/image7.png" ContentType="image/png"/>
  <Override PartName="/ppt/media/image62.png" ContentType="image/png"/>
  <Override PartName="/ppt/media/image8.png" ContentType="image/png"/>
  <Override PartName="/ppt/media/image63.png" ContentType="image/png"/>
  <Override PartName="/ppt/media/image9.png" ContentType="image/png"/>
  <Override PartName="/ppt/media/image64.png" ContentType="image/png"/>
  <Override PartName="/ppt/media/image36.png" ContentType="image/png"/>
  <Override PartName="/ppt/media/image11.png" ContentType="image/png"/>
  <Override PartName="/ppt/media/image35.png" ContentType="image/png"/>
  <Override PartName="/ppt/media/image10.png" ContentType="image/png"/>
  <Override PartName="/ppt/media/image34.png" ContentType="image/png"/>
  <Override PartName="/ppt/media/image59.png" ContentType="image/png"/>
  <Override PartName="/ppt/media/image33.png" ContentType="image/png"/>
  <Override PartName="/ppt/media/image58.png" ContentType="image/png"/>
  <Override PartName="/ppt/media/image32.png" ContentType="image/png"/>
  <Override PartName="/ppt/media/image57.png" ContentType="image/png"/>
  <Override PartName="/ppt/media/image31.png" ContentType="image/png"/>
  <Override PartName="/ppt/media/image56.png" ContentType="image/png"/>
  <Override PartName="/ppt/media/image30.png" ContentType="image/png"/>
  <Override PartName="/ppt/media/image55.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49.png" ContentType="image/png"/>
  <Override PartName="/ppt/media/image23.png" ContentType="image/png"/>
  <Override PartName="/ppt/media/image48.png" ContentType="image/png"/>
  <Override PartName="/ppt/media/image22.png" ContentType="image/png"/>
  <Override PartName="/ppt/media/image47.png" ContentType="image/png"/>
  <Override PartName="/ppt/media/image21.png" ContentType="image/png"/>
  <Override PartName="/ppt/media/image46.png" ContentType="image/png"/>
  <Override PartName="/ppt/media/image20.png" ContentType="image/png"/>
  <Override PartName="/ppt/media/image45.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2.png" ContentType="image/png"/>
  <Override PartName="/ppt/media/image37.png" ContentType="image/png"/>
  <Override PartName="/ppt/media/image13.png" ContentType="image/png"/>
  <Override PartName="/ppt/media/image38.png" ContentType="image/png"/>
  <Override PartName="/ppt/media/image14.png" ContentType="image/png"/>
  <Override PartName="/ppt/media/image39.png" ContentType="image/png"/>
  <Override PartName="/ppt/media/image40.png" ContentType="image/png"/>
  <Override PartName="/ppt/media/image65.png" ContentType="image/png"/>
  <Override PartName="/ppt/media/image41.png" ContentType="image/png"/>
  <Override PartName="/ppt/media/image66.png" ContentType="image/png"/>
  <Override PartName="/ppt/media/image42.png" ContentType="image/png"/>
  <Override PartName="/ppt/media/image67.png" ContentType="image/png"/>
  <Override PartName="/ppt/media/image43.png" ContentType="image/png"/>
  <Override PartName="/ppt/media/image68.png" ContentType="image/png"/>
  <Override PartName="/ppt/media/image44.png" ContentType="image/png"/>
  <Override PartName="/ppt/media/image69.png" ContentType="image/png"/>
  <Override PartName="/ppt/media/image50.png" ContentType="image/png"/>
  <Override PartName="/ppt/media/image75.png" ContentType="image/png"/>
  <Override PartName="/ppt/media/image51.png" ContentType="image/png"/>
  <Override PartName="/ppt/media/image76.png" ContentType="image/png"/>
  <Override PartName="/ppt/media/image52.png" ContentType="image/png"/>
  <Override PartName="/ppt/media/image77.png" ContentType="image/png"/>
  <Override PartName="/ppt/media/image53.png" ContentType="image/png"/>
  <Override PartName="/ppt/media/image78.png" ContentType="image/png"/>
  <Override PartName="/ppt/media/image54.png" ContentType="image/png"/>
  <Override PartName="/ppt/media/image70.png" ContentType="image/png"/>
  <Override PartName="/ppt/media/image71.png" ContentType="image/png"/>
  <Override PartName="/ppt/media/image72.png" ContentType="image/png"/>
  <Override PartName="/ppt/media/image73.png" ContentType="image/png"/>
  <Override PartName="/ppt/media/image7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es-ES" sz="4400" spc="-1" strike="noStrike">
                <a:latin typeface="Arial"/>
              </a:rPr>
              <a:t>Pulse para </a:t>
            </a:r>
            <a:r>
              <a:rPr b="0" lang="es-ES" sz="4400" spc="-1" strike="noStrike">
                <a:latin typeface="Arial"/>
              </a:rPr>
              <a:t>desplazar la </a:t>
            </a:r>
            <a:r>
              <a:rPr b="0" lang="es-ES" sz="4400" spc="-1" strike="noStrike">
                <a:latin typeface="Arial"/>
              </a:rPr>
              <a:t>página</a:t>
            </a:r>
            <a:endParaRPr b="0" lang="es-E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es-ES" sz="2000" spc="-1" strike="noStrike">
                <a:latin typeface="Arial"/>
              </a:rPr>
              <a:t>Pulse para editar el formato de las notas</a:t>
            </a:r>
            <a:endParaRPr b="0" lang="es-ES"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es-ES" sz="1400" spc="-1" strike="noStrike">
                <a:latin typeface="Times New Roman"/>
              </a:rPr>
              <a:t> </a:t>
            </a:r>
            <a:endParaRPr b="0" lang="es-ES"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es-ES" sz="1400" spc="-1" strike="noStrike">
                <a:latin typeface="Times New Roman"/>
              </a:rPr>
              <a:t> </a:t>
            </a:r>
            <a:endParaRPr b="0" lang="es-ES"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es-ES" sz="1400" spc="-1" strike="noStrike">
                <a:latin typeface="Times New Roman"/>
              </a:rPr>
              <a:t> </a:t>
            </a:r>
            <a:endParaRPr b="0" lang="es-ES"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C35D5976-7EB2-4C50-A485-4A48EB8C1BCB}" type="slidenum">
              <a:rPr b="0" lang="es-ES" sz="1400" spc="-1" strike="noStrike">
                <a:latin typeface="Times New Roman"/>
              </a:rPr>
              <a:t>1</a:t>
            </a:fld>
            <a:endParaRPr b="0" lang="es-E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07DE7A59-2FBB-49C0-9C3A-BACC62533938}" type="slidenum">
              <a:rPr b="0" lang="es-ES" sz="1200" spc="-1" strike="noStrike">
                <a:solidFill>
                  <a:srgbClr val="000000"/>
                </a:solidFill>
                <a:latin typeface="Times New Roman"/>
              </a:rPr>
              <a:t>1</a:t>
            </a:fld>
            <a:endParaRPr b="0" lang="es-ES" sz="1200" spc="-1" strike="noStrike">
              <a:latin typeface="Arial"/>
            </a:endParaRPr>
          </a:p>
        </p:txBody>
      </p:sp>
      <p:sp>
        <p:nvSpPr>
          <p:cNvPr id="270" name="PlaceHolder 2"/>
          <p:cNvSpPr>
            <a:spLocks noGrp="1"/>
          </p:cNvSpPr>
          <p:nvPr>
            <p:ph type="sldImg"/>
          </p:nvPr>
        </p:nvSpPr>
        <p:spPr>
          <a:xfrm>
            <a:off x="685800" y="1143000"/>
            <a:ext cx="5484960" cy="3084840"/>
          </a:xfrm>
          <a:prstGeom prst="rect">
            <a:avLst/>
          </a:prstGeom>
        </p:spPr>
      </p:sp>
      <p:sp>
        <p:nvSpPr>
          <p:cNvPr id="271" name="PlaceHolder 3"/>
          <p:cNvSpPr>
            <a:spLocks noGrp="1"/>
          </p:cNvSpPr>
          <p:nvPr>
            <p:ph type="body"/>
          </p:nvPr>
        </p:nvSpPr>
        <p:spPr>
          <a:xfrm>
            <a:off x="685800" y="4400640"/>
            <a:ext cx="5484960" cy="3598920"/>
          </a:xfrm>
          <a:prstGeom prst="rect">
            <a:avLst/>
          </a:prstGeom>
        </p:spPr>
        <p:txBody>
          <a:bodyPr lIns="0" rIns="0" tIns="0" bIns="0"/>
          <a:p>
            <a:pPr marL="216000" indent="-214920">
              <a:lnSpc>
                <a:spcPct val="100000"/>
              </a:lnSpc>
            </a:pPr>
            <a:r>
              <a:rPr b="0" lang="es-ES" sz="1200" spc="-1" strike="noStrike">
                <a:solidFill>
                  <a:srgbClr val="000000"/>
                </a:solidFill>
                <a:latin typeface="Times New Roman"/>
                <a:ea typeface="+mn-ea"/>
              </a:rPr>
              <a:t>REGLA DE LOS DOS PIES  "Si en cualquier momento durante el tiempo que usted esté aquí, se encuentra en una situación en la que no está ni aprendiendo ni contribuyendo, use sus dos pies. Vaya a otro lugar donde pueda aprender o contribuir"</a:t>
            </a:r>
            <a:endParaRPr b="0" lang="es-E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E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s-E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E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s-E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E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s-E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s-E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s-E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s-E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s-E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E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E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E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s-E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E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s-E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E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s-E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E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s-ES" sz="4400" spc="-1" strike="noStrike">
                <a:latin typeface="Arial"/>
              </a:rPr>
              <a:t>Pulse para editar el formato del </a:t>
            </a:r>
            <a:r>
              <a:rPr b="0" lang="es-ES" sz="4400" spc="-1" strike="noStrike">
                <a:latin typeface="Arial"/>
              </a:rPr>
              <a:t>texto de título</a:t>
            </a:r>
            <a:endParaRPr b="0" lang="es-E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esquema del texto</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image" Target="../media/image65.png"/><Relationship Id="rId4"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image" Target="../media/image68.png"/><Relationship Id="rId4"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image" Target="../media/image75.png"/><Relationship Id="rId3" Type="http://schemas.openxmlformats.org/officeDocument/2006/relationships/image" Target="../media/image76.png"/><Relationship Id="rId4"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image" Target="../media/image78.png"/><Relationship Id="rId3" Type="http://schemas.openxmlformats.org/officeDocument/2006/relationships/image" Target="../media/image79.png"/><Relationship Id="rId4"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image" Target="../media/image81.png"/><Relationship Id="rId3" Type="http://schemas.openxmlformats.org/officeDocument/2006/relationships/image" Target="../media/image82.png"/><Relationship Id="rId4" Type="http://schemas.openxmlformats.org/officeDocument/2006/relationships/image" Target="../media/image83.png"/><Relationship Id="rId5" Type="http://schemas.openxmlformats.org/officeDocument/2006/relationships/image" Target="../media/image84.png"/><Relationship Id="rId6" Type="http://schemas.openxmlformats.org/officeDocument/2006/relationships/image" Target="../media/image85.png"/><Relationship Id="rId7"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hyperlink" Target="https://drive.google.com/file/d/1CDYXJBFeEqJbYVadOsq5-ws99iFhHe0D/view?usp=sharing" TargetMode="External"/><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hyperlink" Target="https://chromedriver.chromium.org/downloads" TargetMode="Externa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Imagen 3" descr=""/>
          <p:cNvPicPr/>
          <p:nvPr/>
        </p:nvPicPr>
        <p:blipFill>
          <a:blip r:embed="rId1"/>
          <a:stretch/>
        </p:blipFill>
        <p:spPr>
          <a:xfrm>
            <a:off x="0" y="0"/>
            <a:ext cx="9886320" cy="6873120"/>
          </a:xfrm>
          <a:prstGeom prst="rect">
            <a:avLst/>
          </a:prstGeom>
          <a:ln>
            <a:noFill/>
          </a:ln>
        </p:spPr>
      </p:pic>
      <p:grpSp>
        <p:nvGrpSpPr>
          <p:cNvPr id="45" name="Group 1"/>
          <p:cNvGrpSpPr/>
          <p:nvPr/>
        </p:nvGrpSpPr>
        <p:grpSpPr>
          <a:xfrm>
            <a:off x="1354320" y="5827680"/>
            <a:ext cx="1787400" cy="405000"/>
            <a:chOff x="1354320" y="5827680"/>
            <a:chExt cx="1787400" cy="405000"/>
          </a:xfrm>
        </p:grpSpPr>
        <p:sp>
          <p:nvSpPr>
            <p:cNvPr id="46" name="CustomShape 2"/>
            <p:cNvSpPr/>
            <p:nvPr/>
          </p:nvSpPr>
          <p:spPr>
            <a:xfrm>
              <a:off x="1354320" y="5827680"/>
              <a:ext cx="992520" cy="256680"/>
            </a:xfrm>
            <a:prstGeom prst="rect">
              <a:avLst/>
            </a:prstGeom>
            <a:noFill/>
            <a:ln w="9360">
              <a:noFill/>
            </a:ln>
          </p:spPr>
          <p:style>
            <a:lnRef idx="0"/>
            <a:fillRef idx="0"/>
            <a:effectRef idx="0"/>
            <a:fontRef idx="minor"/>
          </p:style>
          <p:txBody>
            <a:bodyPr wrap="none" lIns="90000" rIns="90000" tIns="45000" bIns="45000"/>
            <a:p>
              <a:pPr>
                <a:lnSpc>
                  <a:spcPct val="100000"/>
                </a:lnSpc>
              </a:pPr>
              <a:r>
                <a:rPr b="0" i="1" lang="es-ES" sz="1100" spc="-1" strike="noStrike">
                  <a:solidFill>
                    <a:srgbClr val="00629c"/>
                  </a:solidFill>
                  <a:latin typeface="Calibri"/>
                  <a:ea typeface="DejaVu Sans"/>
                </a:rPr>
                <a:t>16/07/2020</a:t>
              </a:r>
              <a:endParaRPr b="0" lang="es-ES" sz="1100" spc="-1" strike="noStrike">
                <a:latin typeface="Arial"/>
              </a:endParaRPr>
            </a:p>
          </p:txBody>
        </p:sp>
        <p:sp>
          <p:nvSpPr>
            <p:cNvPr id="47" name="CustomShape 3"/>
            <p:cNvSpPr/>
            <p:nvPr/>
          </p:nvSpPr>
          <p:spPr>
            <a:xfrm>
              <a:off x="1409760" y="6021720"/>
              <a:ext cx="1731960" cy="210960"/>
            </a:xfrm>
            <a:prstGeom prst="rect">
              <a:avLst/>
            </a:prstGeom>
            <a:noFill/>
            <a:ln w="9360">
              <a:noFill/>
            </a:ln>
          </p:spPr>
          <p:style>
            <a:lnRef idx="0"/>
            <a:fillRef idx="0"/>
            <a:effectRef idx="0"/>
            <a:fontRef idx="minor"/>
          </p:style>
          <p:txBody>
            <a:bodyPr lIns="90000" rIns="90000" tIns="45000" bIns="45000"/>
            <a:p>
              <a:pPr>
                <a:lnSpc>
                  <a:spcPct val="100000"/>
                </a:lnSpc>
              </a:pPr>
              <a:r>
                <a:rPr b="0" i="1" lang="es-ES" sz="800" spc="-1" strike="noStrike">
                  <a:solidFill>
                    <a:srgbClr val="00629c"/>
                  </a:solidFill>
                  <a:latin typeface="Calibri"/>
                  <a:ea typeface="Microsoft YaHei"/>
                </a:rPr>
                <a:t>CEllST -spa- v1.0</a:t>
              </a:r>
              <a:endParaRPr b="0" lang="es-ES" sz="800" spc="-1" strike="noStrike">
                <a:latin typeface="Arial"/>
              </a:endParaRPr>
            </a:p>
          </p:txBody>
        </p:sp>
      </p:grpSp>
      <p:pic>
        <p:nvPicPr>
          <p:cNvPr id="48" name="" descr=""/>
          <p:cNvPicPr/>
          <p:nvPr/>
        </p:nvPicPr>
        <p:blipFill>
          <a:blip r:embed="rId2"/>
          <a:stretch/>
        </p:blipFill>
        <p:spPr>
          <a:xfrm>
            <a:off x="4368240" y="3353400"/>
            <a:ext cx="5279760" cy="1110600"/>
          </a:xfrm>
          <a:prstGeom prst="rect">
            <a:avLst/>
          </a:prstGeom>
          <a:ln>
            <a:noFill/>
          </a:ln>
        </p:spPr>
      </p:pic>
      <p:sp>
        <p:nvSpPr>
          <p:cNvPr id="49" name="TextShape 4"/>
          <p:cNvSpPr txBox="1"/>
          <p:nvPr/>
        </p:nvSpPr>
        <p:spPr>
          <a:xfrm>
            <a:off x="5832000" y="4527000"/>
            <a:ext cx="4323960" cy="657000"/>
          </a:xfrm>
          <a:prstGeom prst="rect">
            <a:avLst/>
          </a:prstGeom>
          <a:noFill/>
          <a:ln>
            <a:noFill/>
          </a:ln>
        </p:spPr>
        <p:txBody>
          <a:bodyPr lIns="90000" rIns="90000" tIns="45000" bIns="45000"/>
          <a:p>
            <a:r>
              <a:rPr b="1" lang="es-ES" sz="2000" spc="-1" strike="noStrike">
                <a:latin typeface="Arial"/>
              </a:rPr>
              <a:t>DEVELOPER’S QUICK GUIDE</a:t>
            </a:r>
            <a:endParaRPr b="0" lang="es-E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767160" y="2952000"/>
            <a:ext cx="3120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PROJECT</a:t>
            </a:r>
            <a:endParaRPr b="0" lang="es-ES" sz="2400" spc="-1" strike="noStrike">
              <a:latin typeface="Arial"/>
            </a:endParaRPr>
          </a:p>
          <a:p>
            <a:pPr algn="ctr">
              <a:lnSpc>
                <a:spcPct val="90000"/>
              </a:lnSpc>
              <a:spcBef>
                <a:spcPts val="1001"/>
              </a:spcBef>
            </a:pPr>
            <a:r>
              <a:rPr b="1" lang="es-ES" sz="2400" spc="-1" strike="noStrike">
                <a:solidFill>
                  <a:srgbClr val="000000"/>
                </a:solidFill>
                <a:latin typeface="Calibri"/>
                <a:ea typeface="DejaVu Sans"/>
              </a:rPr>
              <a:t>MODULES</a:t>
            </a:r>
            <a:endParaRPr b="0" lang="es-ES" sz="2400" spc="-1" strike="noStrike">
              <a:latin typeface="Arial"/>
            </a:endParaRPr>
          </a:p>
        </p:txBody>
      </p:sp>
      <p:sp>
        <p:nvSpPr>
          <p:cNvPr id="84" name="CustomShape 2"/>
          <p:cNvSpPr/>
          <p:nvPr/>
        </p:nvSpPr>
        <p:spPr>
          <a:xfrm>
            <a:off x="-2083680" y="1543320"/>
            <a:ext cx="8978400" cy="820440"/>
          </a:xfrm>
          <a:prstGeom prst="rect">
            <a:avLst/>
          </a:prstGeom>
          <a:noFill/>
          <a:ln>
            <a:noFill/>
          </a:ln>
        </p:spPr>
        <p:style>
          <a:lnRef idx="0"/>
          <a:fillRef idx="0"/>
          <a:effectRef idx="0"/>
          <a:fontRef idx="minor"/>
        </p:style>
      </p:sp>
      <p:sp>
        <p:nvSpPr>
          <p:cNvPr id="85" name="CustomShape 3"/>
          <p:cNvSpPr/>
          <p:nvPr/>
        </p:nvSpPr>
        <p:spPr>
          <a:xfrm>
            <a:off x="726840" y="2304000"/>
            <a:ext cx="4024440" cy="848520"/>
          </a:xfrm>
          <a:prstGeom prst="rect">
            <a:avLst/>
          </a:prstGeom>
          <a:noFill/>
          <a:ln>
            <a:noFill/>
          </a:ln>
        </p:spPr>
        <p:style>
          <a:lnRef idx="0"/>
          <a:fillRef idx="0"/>
          <a:effectRef idx="0"/>
          <a:fontRef idx="minor"/>
        </p:style>
      </p:sp>
      <p:pic>
        <p:nvPicPr>
          <p:cNvPr id="86" name="Imagen 10" descr=""/>
          <p:cNvPicPr/>
          <p:nvPr/>
        </p:nvPicPr>
        <p:blipFill>
          <a:blip r:embed="rId1"/>
          <a:stretch/>
        </p:blipFill>
        <p:spPr>
          <a:xfrm>
            <a:off x="5978160" y="0"/>
            <a:ext cx="6116760" cy="6856560"/>
          </a:xfrm>
          <a:prstGeom prst="rect">
            <a:avLst/>
          </a:prstGeom>
          <a:ln>
            <a:noFill/>
          </a:ln>
        </p:spPr>
      </p:pic>
      <p:pic>
        <p:nvPicPr>
          <p:cNvPr id="87" name="" descr=""/>
          <p:cNvPicPr/>
          <p:nvPr/>
        </p:nvPicPr>
        <p:blipFill>
          <a:blip r:embed="rId2"/>
          <a:stretch/>
        </p:blipFill>
        <p:spPr>
          <a:xfrm>
            <a:off x="1008000" y="1767960"/>
            <a:ext cx="2832840" cy="5958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DATA PARAMETERIZATION (Excel)</a:t>
            </a:r>
            <a:endParaRPr b="0" lang="es-ES" sz="2400" spc="-1" strike="noStrike">
              <a:latin typeface="Arial"/>
            </a:endParaRPr>
          </a:p>
        </p:txBody>
      </p:sp>
      <p:sp>
        <p:nvSpPr>
          <p:cNvPr id="89" name="CustomShape 2"/>
          <p:cNvSpPr/>
          <p:nvPr/>
        </p:nvSpPr>
        <p:spPr>
          <a:xfrm>
            <a:off x="1605960" y="71640"/>
            <a:ext cx="8978400" cy="820440"/>
          </a:xfrm>
          <a:prstGeom prst="rect">
            <a:avLst/>
          </a:prstGeom>
          <a:noFill/>
          <a:ln>
            <a:noFill/>
          </a:ln>
        </p:spPr>
        <p:style>
          <a:lnRef idx="0"/>
          <a:fillRef idx="0"/>
          <a:effectRef idx="0"/>
          <a:fontRef idx="minor"/>
        </p:style>
      </p:sp>
      <p:sp>
        <p:nvSpPr>
          <p:cNvPr id="90" name="CustomShape 3"/>
          <p:cNvSpPr/>
          <p:nvPr/>
        </p:nvSpPr>
        <p:spPr>
          <a:xfrm>
            <a:off x="726840" y="1641600"/>
            <a:ext cx="11112120" cy="5024520"/>
          </a:xfrm>
          <a:prstGeom prst="rect">
            <a:avLst/>
          </a:prstGeom>
          <a:noFill/>
          <a:ln>
            <a:noFill/>
          </a:ln>
        </p:spPr>
        <p:style>
          <a:lnRef idx="0"/>
          <a:fillRef idx="0"/>
          <a:effectRef idx="0"/>
          <a:fontRef idx="minor"/>
        </p:style>
        <p:txBody>
          <a:bodyPr lIns="90000" rIns="90000" tIns="45000" bIns="45000">
            <a:normAutofit/>
          </a:bodyPr>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Repository where case data is defined</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Options: Excel, CSV, Base de datos, AirTable… whatever.</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Path: example-e2e-tests_aat/src/test/resources/excel/pre/TestCases.xls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91" name="Imagen 9" descr=""/>
          <p:cNvPicPr/>
          <p:nvPr/>
        </p:nvPicPr>
        <p:blipFill>
          <a:blip r:embed="rId1"/>
          <a:stretch/>
        </p:blipFill>
        <p:spPr>
          <a:xfrm>
            <a:off x="12362760" y="2746800"/>
            <a:ext cx="2246400" cy="3713400"/>
          </a:xfrm>
          <a:prstGeom prst="rect">
            <a:avLst/>
          </a:prstGeom>
          <a:ln>
            <a:noFill/>
          </a:ln>
        </p:spPr>
      </p:pic>
      <p:pic>
        <p:nvPicPr>
          <p:cNvPr id="92" name="" descr=""/>
          <p:cNvPicPr/>
          <p:nvPr/>
        </p:nvPicPr>
        <p:blipFill>
          <a:blip r:embed="rId2"/>
          <a:stretch/>
        </p:blipFill>
        <p:spPr>
          <a:xfrm>
            <a:off x="1584000" y="3744000"/>
            <a:ext cx="9067320" cy="2179440"/>
          </a:xfrm>
          <a:prstGeom prst="rect">
            <a:avLst/>
          </a:prstGeom>
          <a:ln>
            <a:noFill/>
          </a:ln>
        </p:spPr>
      </p:pic>
      <p:pic>
        <p:nvPicPr>
          <p:cNvPr id="93" name="" descr=""/>
          <p:cNvPicPr/>
          <p:nvPr/>
        </p:nvPicPr>
        <p:blipFill>
          <a:blip r:embed="rId3"/>
          <a:stretch/>
        </p:blipFill>
        <p:spPr>
          <a:xfrm>
            <a:off x="4511160" y="196200"/>
            <a:ext cx="2832840" cy="5958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605960" y="71640"/>
            <a:ext cx="8978400" cy="820440"/>
          </a:xfrm>
          <a:prstGeom prst="rect">
            <a:avLst/>
          </a:prstGeom>
          <a:noFill/>
          <a:ln>
            <a:noFill/>
          </a:ln>
        </p:spPr>
        <p:style>
          <a:lnRef idx="0"/>
          <a:fillRef idx="0"/>
          <a:effectRef idx="0"/>
          <a:fontRef idx="minor"/>
        </p:style>
      </p:sp>
      <p:sp>
        <p:nvSpPr>
          <p:cNvPr id="95" name="CustomShape 2"/>
          <p:cNvSpPr/>
          <p:nvPr/>
        </p:nvSpPr>
        <p:spPr>
          <a:xfrm>
            <a:off x="726840" y="1656000"/>
            <a:ext cx="11112120" cy="4182480"/>
          </a:xfrm>
          <a:prstGeom prst="rect">
            <a:avLst/>
          </a:prstGeom>
          <a:noFill/>
          <a:ln>
            <a:noFill/>
          </a:ln>
        </p:spPr>
        <p:style>
          <a:lnRef idx="0"/>
          <a:fillRef idx="0"/>
          <a:effectRef idx="0"/>
          <a:fontRef idx="minor"/>
        </p:style>
        <p:txBody>
          <a:bodyPr lIns="90000" rIns="90000" tIns="45000" bIns="45000">
            <a:normAutofit/>
          </a:bodyPr>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Java bean classes to store and manage test case data along the flow.</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Good practice: create one Java bean class for each page object identified in the flow</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Path: example-e2e-tests_app/src/main/java/io/zahori/example/app/model/</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sp>
        <p:nvSpPr>
          <p:cNvPr id="96" name="CustomShape 3"/>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DATA PARAMETERIZATION (Model classes)</a:t>
            </a:r>
            <a:endParaRPr b="0" lang="es-ES" sz="2400" spc="-1" strike="noStrike">
              <a:latin typeface="Arial"/>
            </a:endParaRPr>
          </a:p>
        </p:txBody>
      </p:sp>
      <p:pic>
        <p:nvPicPr>
          <p:cNvPr id="97" name="" descr=""/>
          <p:cNvPicPr/>
          <p:nvPr/>
        </p:nvPicPr>
        <p:blipFill>
          <a:blip r:embed="rId1"/>
          <a:stretch/>
        </p:blipFill>
        <p:spPr>
          <a:xfrm>
            <a:off x="4511520" y="196560"/>
            <a:ext cx="2832840" cy="5958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605960" y="71640"/>
            <a:ext cx="8978400" cy="820440"/>
          </a:xfrm>
          <a:prstGeom prst="rect">
            <a:avLst/>
          </a:prstGeom>
          <a:noFill/>
          <a:ln>
            <a:noFill/>
          </a:ln>
        </p:spPr>
        <p:style>
          <a:lnRef idx="0"/>
          <a:fillRef idx="0"/>
          <a:effectRef idx="0"/>
          <a:fontRef idx="minor"/>
        </p:style>
      </p:sp>
      <p:sp>
        <p:nvSpPr>
          <p:cNvPr id="99" name="CustomShape 2"/>
          <p:cNvSpPr/>
          <p:nvPr/>
        </p:nvSpPr>
        <p:spPr>
          <a:xfrm>
            <a:off x="839520" y="1728000"/>
            <a:ext cx="11112120" cy="381564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1001"/>
              </a:spcBef>
              <a:buClr>
                <a:srgbClr val="000000"/>
              </a:buClr>
              <a:buFont typeface="Wingdings" charset="2"/>
              <a:buChar char=""/>
            </a:pPr>
            <a:r>
              <a:rPr b="0" lang="es-ES" sz="2000" spc="-1" strike="noStrike">
                <a:solidFill>
                  <a:srgbClr val="000000"/>
                </a:solidFill>
                <a:latin typeface="Calibri"/>
                <a:ea typeface="DejaVu Sans"/>
              </a:rPr>
              <a:t> </a:t>
            </a:r>
            <a:r>
              <a:rPr b="0" lang="es-ES" sz="2000" spc="-1" strike="noStrike">
                <a:solidFill>
                  <a:srgbClr val="000000"/>
                </a:solidFill>
                <a:latin typeface="Calibri"/>
                <a:ea typeface="DejaVu Sans"/>
              </a:rPr>
              <a:t>Class or classes in charge of reading test data from the data repository and create instances of model classes that will store the data along the flow to be executed</a:t>
            </a:r>
            <a:endParaRPr b="0" lang="es-ES" sz="2000" spc="-1" strike="noStrike">
              <a:latin typeface="Arial"/>
            </a:endParaRPr>
          </a:p>
          <a:p>
            <a:pPr>
              <a:lnSpc>
                <a:spcPct val="90000"/>
              </a:lnSpc>
              <a:spcBef>
                <a:spcPts val="1001"/>
              </a:spcBef>
            </a:pPr>
            <a:endParaRPr b="0" lang="es-ES" sz="2000" spc="-1" strike="noStrike">
              <a:latin typeface="Arial"/>
            </a:endParaRPr>
          </a:p>
          <a:p>
            <a:pPr marL="216000" indent="-215640">
              <a:lnSpc>
                <a:spcPct val="90000"/>
              </a:lnSpc>
              <a:spcBef>
                <a:spcPts val="1001"/>
              </a:spcBef>
              <a:buClr>
                <a:srgbClr val="000000"/>
              </a:buClr>
              <a:buFont typeface="Wingdings" charset="2"/>
              <a:buChar char=""/>
            </a:pPr>
            <a:r>
              <a:rPr b="0" lang="es-ES" sz="2000" spc="-1" strike="noStrike">
                <a:solidFill>
                  <a:srgbClr val="000000"/>
                </a:solidFill>
                <a:latin typeface="Calibri"/>
                <a:ea typeface="DejaVu Sans"/>
              </a:rPr>
              <a:t> </a:t>
            </a:r>
            <a:r>
              <a:rPr b="0" lang="es-ES" sz="2000" spc="-1" strike="noStrike">
                <a:solidFill>
                  <a:srgbClr val="000000"/>
                </a:solidFill>
                <a:latin typeface="Calibri"/>
                <a:ea typeface="DejaVu Sans"/>
              </a:rPr>
              <a:t>Path:  example-e2e-tests_app/src/main/java/io/zahori/example/app/data/TestCaseData.java</a:t>
            </a:r>
            <a:endParaRPr b="0" lang="es-ES" sz="2000" spc="-1" strike="noStrike">
              <a:latin typeface="Arial"/>
            </a:endParaRPr>
          </a:p>
          <a:p>
            <a:pPr>
              <a:lnSpc>
                <a:spcPct val="90000"/>
              </a:lnSpc>
              <a:spcBef>
                <a:spcPts val="1001"/>
              </a:spcBef>
            </a:pPr>
            <a:endParaRPr b="0" lang="es-ES" sz="2000" spc="-1" strike="noStrike">
              <a:latin typeface="Arial"/>
            </a:endParaRPr>
          </a:p>
        </p:txBody>
      </p:sp>
      <p:sp>
        <p:nvSpPr>
          <p:cNvPr id="100" name="CustomShape 3"/>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DATA PARAMETERIZATION (TestCaseData class)</a:t>
            </a:r>
            <a:endParaRPr b="0" lang="es-ES" sz="2400" spc="-1" strike="noStrike">
              <a:latin typeface="Arial"/>
            </a:endParaRPr>
          </a:p>
        </p:txBody>
      </p:sp>
      <p:pic>
        <p:nvPicPr>
          <p:cNvPr id="101" name="" descr=""/>
          <p:cNvPicPr/>
          <p:nvPr/>
        </p:nvPicPr>
        <p:blipFill>
          <a:blip r:embed="rId1"/>
          <a:stretch/>
        </p:blipFill>
        <p:spPr>
          <a:xfrm>
            <a:off x="3957480" y="3951360"/>
            <a:ext cx="3818160" cy="2456280"/>
          </a:xfrm>
          <a:prstGeom prst="rect">
            <a:avLst/>
          </a:prstGeom>
          <a:ln>
            <a:noFill/>
          </a:ln>
        </p:spPr>
      </p:pic>
      <p:pic>
        <p:nvPicPr>
          <p:cNvPr id="102" name="" descr=""/>
          <p:cNvPicPr/>
          <p:nvPr/>
        </p:nvPicPr>
        <p:blipFill>
          <a:blip r:embed="rId2"/>
          <a:stretch/>
        </p:blipFill>
        <p:spPr>
          <a:xfrm>
            <a:off x="4511520" y="196560"/>
            <a:ext cx="2832840" cy="5958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605960" y="71640"/>
            <a:ext cx="8978400" cy="820440"/>
          </a:xfrm>
          <a:prstGeom prst="rect">
            <a:avLst/>
          </a:prstGeom>
          <a:noFill/>
          <a:ln>
            <a:noFill/>
          </a:ln>
        </p:spPr>
        <p:style>
          <a:lnRef idx="0"/>
          <a:fillRef idx="0"/>
          <a:effectRef idx="0"/>
          <a:fontRef idx="minor"/>
        </p:style>
      </p:sp>
      <p:sp>
        <p:nvSpPr>
          <p:cNvPr id="104" name="CustomShape 2"/>
          <p:cNvSpPr/>
          <p:nvPr/>
        </p:nvSpPr>
        <p:spPr>
          <a:xfrm>
            <a:off x="726840" y="1676520"/>
            <a:ext cx="11112120" cy="4465080"/>
          </a:xfrm>
          <a:prstGeom prst="rect">
            <a:avLst/>
          </a:prstGeom>
          <a:noFill/>
          <a:ln>
            <a:noFill/>
          </a:ln>
        </p:spPr>
        <p:style>
          <a:lnRef idx="0"/>
          <a:fillRef idx="0"/>
          <a:effectRef idx="0"/>
          <a:fontRef idx="minor"/>
        </p:style>
        <p:txBody>
          <a:bodyPr lIns="90000" rIns="90000" tIns="45000" bIns="45000">
            <a:normAutofit/>
          </a:bodyPr>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TestNG suites where define and group cases to be executed</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Path: example-e2e-tests_aat/src/test/resources/testng/</a:t>
            </a:r>
            <a:r>
              <a:rPr b="0" i="1" lang="es-ES" sz="2400" spc="-1" strike="noStrike">
                <a:solidFill>
                  <a:srgbClr val="000000"/>
                </a:solidFill>
                <a:latin typeface="Calibri"/>
                <a:ea typeface="DejaVu Sans"/>
              </a:rPr>
              <a:t>&lt;environment&gt;</a:t>
            </a:r>
            <a:r>
              <a:rPr b="0" lang="es-ES" sz="2400" spc="-1" strike="noStrike">
                <a:solidFill>
                  <a:srgbClr val="000000"/>
                </a:solidFill>
                <a:latin typeface="Calibri"/>
                <a:ea typeface="DejaVu Sans"/>
              </a:rPr>
              <a:t>/</a:t>
            </a: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105" name="Imagen 15" descr=""/>
          <p:cNvPicPr/>
          <p:nvPr/>
        </p:nvPicPr>
        <p:blipFill>
          <a:blip r:embed="rId1"/>
          <a:stretch/>
        </p:blipFill>
        <p:spPr>
          <a:xfrm>
            <a:off x="7980120" y="5181480"/>
            <a:ext cx="515520" cy="465120"/>
          </a:xfrm>
          <a:prstGeom prst="rect">
            <a:avLst/>
          </a:prstGeom>
          <a:ln>
            <a:noFill/>
          </a:ln>
        </p:spPr>
      </p:pic>
      <p:sp>
        <p:nvSpPr>
          <p:cNvPr id="106" name="CustomShape 3"/>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DATA PARAMETERIZATION (Cases to be executed)</a:t>
            </a:r>
            <a:endParaRPr b="0" lang="es-ES" sz="2400" spc="-1" strike="noStrike">
              <a:latin typeface="Arial"/>
            </a:endParaRPr>
          </a:p>
        </p:txBody>
      </p:sp>
      <p:pic>
        <p:nvPicPr>
          <p:cNvPr id="107" name="" descr=""/>
          <p:cNvPicPr/>
          <p:nvPr/>
        </p:nvPicPr>
        <p:blipFill>
          <a:blip r:embed="rId2"/>
          <a:stretch/>
        </p:blipFill>
        <p:spPr>
          <a:xfrm>
            <a:off x="0" y="3672000"/>
            <a:ext cx="8063640" cy="2437920"/>
          </a:xfrm>
          <a:prstGeom prst="rect">
            <a:avLst/>
          </a:prstGeom>
          <a:ln>
            <a:noFill/>
          </a:ln>
        </p:spPr>
      </p:pic>
      <p:pic>
        <p:nvPicPr>
          <p:cNvPr id="108" name="" descr=""/>
          <p:cNvPicPr/>
          <p:nvPr/>
        </p:nvPicPr>
        <p:blipFill>
          <a:blip r:embed="rId3"/>
          <a:stretch/>
        </p:blipFill>
        <p:spPr>
          <a:xfrm>
            <a:off x="8424000" y="4427280"/>
            <a:ext cx="5399280" cy="1332360"/>
          </a:xfrm>
          <a:prstGeom prst="rect">
            <a:avLst/>
          </a:prstGeom>
          <a:ln>
            <a:noFill/>
          </a:ln>
        </p:spPr>
      </p:pic>
      <p:pic>
        <p:nvPicPr>
          <p:cNvPr id="109" name="" descr=""/>
          <p:cNvPicPr/>
          <p:nvPr/>
        </p:nvPicPr>
        <p:blipFill>
          <a:blip r:embed="rId4"/>
          <a:stretch/>
        </p:blipFill>
        <p:spPr>
          <a:xfrm>
            <a:off x="4511520" y="196560"/>
            <a:ext cx="2832840" cy="5958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PROJECT EXECUTION</a:t>
            </a:r>
            <a:endParaRPr b="0" lang="es-ES" sz="2400" spc="-1" strike="noStrike">
              <a:latin typeface="Arial"/>
            </a:endParaRPr>
          </a:p>
        </p:txBody>
      </p:sp>
      <p:sp>
        <p:nvSpPr>
          <p:cNvPr id="111" name="CustomShape 2"/>
          <p:cNvSpPr/>
          <p:nvPr/>
        </p:nvSpPr>
        <p:spPr>
          <a:xfrm>
            <a:off x="1605960" y="71640"/>
            <a:ext cx="8978400" cy="820440"/>
          </a:xfrm>
          <a:prstGeom prst="rect">
            <a:avLst/>
          </a:prstGeom>
          <a:noFill/>
          <a:ln>
            <a:noFill/>
          </a:ln>
        </p:spPr>
        <p:style>
          <a:lnRef idx="0"/>
          <a:fillRef idx="0"/>
          <a:effectRef idx="0"/>
          <a:fontRef idx="minor"/>
        </p:style>
      </p:sp>
      <p:sp>
        <p:nvSpPr>
          <p:cNvPr id="112" name="CustomShape 3"/>
          <p:cNvSpPr/>
          <p:nvPr/>
        </p:nvSpPr>
        <p:spPr>
          <a:xfrm>
            <a:off x="726840" y="1958760"/>
            <a:ext cx="11112120" cy="4182480"/>
          </a:xfrm>
          <a:prstGeom prst="rect">
            <a:avLst/>
          </a:prstGeom>
          <a:noFill/>
          <a:ln>
            <a:noFill/>
          </a:ln>
        </p:spPr>
        <p:style>
          <a:lnRef idx="0"/>
          <a:fillRef idx="0"/>
          <a:effectRef idx="0"/>
          <a:fontRef idx="minor"/>
        </p:style>
      </p:sp>
      <p:pic>
        <p:nvPicPr>
          <p:cNvPr id="113" name="Imagen 1" descr=""/>
          <p:cNvPicPr/>
          <p:nvPr/>
        </p:nvPicPr>
        <p:blipFill>
          <a:blip r:embed="rId1"/>
          <a:stretch/>
        </p:blipFill>
        <p:spPr>
          <a:xfrm>
            <a:off x="1986120" y="1570680"/>
            <a:ext cx="8024760" cy="4959360"/>
          </a:xfrm>
          <a:prstGeom prst="rect">
            <a:avLst/>
          </a:prstGeom>
          <a:ln>
            <a:noFill/>
          </a:ln>
        </p:spPr>
      </p:pic>
      <p:pic>
        <p:nvPicPr>
          <p:cNvPr id="114" name="" descr=""/>
          <p:cNvPicPr/>
          <p:nvPr/>
        </p:nvPicPr>
        <p:blipFill>
          <a:blip r:embed="rId2"/>
          <a:stretch/>
        </p:blipFill>
        <p:spPr>
          <a:xfrm>
            <a:off x="4680000" y="216000"/>
            <a:ext cx="2832840" cy="5958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PROJECT DEBUGGING</a:t>
            </a:r>
            <a:endParaRPr b="0" lang="es-ES" sz="2400" spc="-1" strike="noStrike">
              <a:latin typeface="Arial"/>
            </a:endParaRPr>
          </a:p>
        </p:txBody>
      </p:sp>
      <p:sp>
        <p:nvSpPr>
          <p:cNvPr id="116" name="CustomShape 2"/>
          <p:cNvSpPr/>
          <p:nvPr/>
        </p:nvSpPr>
        <p:spPr>
          <a:xfrm>
            <a:off x="1605960" y="71640"/>
            <a:ext cx="8978400" cy="820440"/>
          </a:xfrm>
          <a:prstGeom prst="rect">
            <a:avLst/>
          </a:prstGeom>
          <a:noFill/>
          <a:ln>
            <a:noFill/>
          </a:ln>
        </p:spPr>
        <p:style>
          <a:lnRef idx="0"/>
          <a:fillRef idx="0"/>
          <a:effectRef idx="0"/>
          <a:fontRef idx="minor"/>
        </p:style>
      </p:sp>
      <p:sp>
        <p:nvSpPr>
          <p:cNvPr id="117" name="CustomShape 3"/>
          <p:cNvSpPr/>
          <p:nvPr/>
        </p:nvSpPr>
        <p:spPr>
          <a:xfrm>
            <a:off x="726840" y="1958760"/>
            <a:ext cx="11112120" cy="4182480"/>
          </a:xfrm>
          <a:prstGeom prst="rect">
            <a:avLst/>
          </a:prstGeom>
          <a:noFill/>
          <a:ln>
            <a:noFill/>
          </a:ln>
        </p:spPr>
        <p:style>
          <a:lnRef idx="0"/>
          <a:fillRef idx="0"/>
          <a:effectRef idx="0"/>
          <a:fontRef idx="minor"/>
        </p:style>
      </p:sp>
      <p:pic>
        <p:nvPicPr>
          <p:cNvPr id="118" name="Imagen 5" descr=""/>
          <p:cNvPicPr/>
          <p:nvPr/>
        </p:nvPicPr>
        <p:blipFill>
          <a:blip r:embed="rId1"/>
          <a:stretch/>
        </p:blipFill>
        <p:spPr>
          <a:xfrm>
            <a:off x="1765800" y="1293480"/>
            <a:ext cx="8818560" cy="5513400"/>
          </a:xfrm>
          <a:prstGeom prst="rect">
            <a:avLst/>
          </a:prstGeom>
          <a:ln>
            <a:noFill/>
          </a:ln>
        </p:spPr>
      </p:pic>
      <p:pic>
        <p:nvPicPr>
          <p:cNvPr id="119" name="" descr=""/>
          <p:cNvPicPr/>
          <p:nvPr/>
        </p:nvPicPr>
        <p:blipFill>
          <a:blip r:embed="rId2"/>
          <a:stretch/>
        </p:blipFill>
        <p:spPr>
          <a:xfrm>
            <a:off x="4655160" y="196200"/>
            <a:ext cx="2832840" cy="5958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238320" y="2790000"/>
            <a:ext cx="3499920" cy="127656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1" lang="es-ES" sz="2400" spc="-1" strike="noStrike">
                <a:solidFill>
                  <a:srgbClr val="000000"/>
                </a:solidFill>
                <a:latin typeface="Calibri"/>
                <a:ea typeface="DejaVu Sans"/>
              </a:rPr>
              <a:t>PROJECT</a:t>
            </a:r>
            <a:endParaRPr b="0" lang="es-ES" sz="2400" spc="-1" strike="noStrike">
              <a:latin typeface="Arial"/>
            </a:endParaRPr>
          </a:p>
          <a:p>
            <a:pPr algn="ctr">
              <a:lnSpc>
                <a:spcPct val="90000"/>
              </a:lnSpc>
              <a:spcBef>
                <a:spcPts val="1001"/>
              </a:spcBef>
            </a:pPr>
            <a:r>
              <a:rPr b="1" lang="es-ES" sz="2400" spc="-1" strike="noStrike">
                <a:solidFill>
                  <a:srgbClr val="000000"/>
                </a:solidFill>
                <a:latin typeface="Calibri"/>
                <a:ea typeface="DejaVu Sans"/>
              </a:rPr>
              <a:t>ARCHITECTURE</a:t>
            </a:r>
            <a:endParaRPr b="0" lang="es-ES" sz="2400" spc="-1" strike="noStrike">
              <a:latin typeface="Arial"/>
            </a:endParaRPr>
          </a:p>
        </p:txBody>
      </p:sp>
      <p:sp>
        <p:nvSpPr>
          <p:cNvPr id="121" name="CustomShape 2"/>
          <p:cNvSpPr/>
          <p:nvPr/>
        </p:nvSpPr>
        <p:spPr>
          <a:xfrm>
            <a:off x="523440" y="1701000"/>
            <a:ext cx="2929320" cy="820440"/>
          </a:xfrm>
          <a:prstGeom prst="rect">
            <a:avLst/>
          </a:prstGeom>
          <a:noFill/>
          <a:ln>
            <a:noFill/>
          </a:ln>
        </p:spPr>
        <p:style>
          <a:lnRef idx="0"/>
          <a:fillRef idx="0"/>
          <a:effectRef idx="0"/>
          <a:fontRef idx="minor"/>
        </p:style>
      </p:sp>
      <p:sp>
        <p:nvSpPr>
          <p:cNvPr id="122" name="CustomShape 3"/>
          <p:cNvSpPr/>
          <p:nvPr/>
        </p:nvSpPr>
        <p:spPr>
          <a:xfrm>
            <a:off x="726840" y="1958760"/>
            <a:ext cx="11112120" cy="4182480"/>
          </a:xfrm>
          <a:prstGeom prst="rect">
            <a:avLst/>
          </a:prstGeom>
          <a:noFill/>
          <a:ln>
            <a:noFill/>
          </a:ln>
        </p:spPr>
        <p:style>
          <a:lnRef idx="0"/>
          <a:fillRef idx="0"/>
          <a:effectRef idx="0"/>
          <a:fontRef idx="minor"/>
        </p:style>
      </p:sp>
      <p:pic>
        <p:nvPicPr>
          <p:cNvPr id="123" name="Imagen 1" descr=""/>
          <p:cNvPicPr/>
          <p:nvPr/>
        </p:nvPicPr>
        <p:blipFill>
          <a:blip r:embed="rId1"/>
          <a:stretch/>
        </p:blipFill>
        <p:spPr>
          <a:xfrm>
            <a:off x="4541760" y="228960"/>
            <a:ext cx="3686400" cy="6398640"/>
          </a:xfrm>
          <a:prstGeom prst="rect">
            <a:avLst/>
          </a:prstGeom>
          <a:ln>
            <a:noFill/>
          </a:ln>
        </p:spPr>
      </p:pic>
      <p:sp>
        <p:nvSpPr>
          <p:cNvPr id="124" name="CustomShape 4"/>
          <p:cNvSpPr/>
          <p:nvPr/>
        </p:nvSpPr>
        <p:spPr>
          <a:xfrm>
            <a:off x="238320" y="4629600"/>
            <a:ext cx="5202720" cy="15940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s-ES" sz="1600" spc="-1" strike="noStrike">
                <a:solidFill>
                  <a:srgbClr val="000000"/>
                </a:solidFill>
                <a:latin typeface="Calibri"/>
                <a:ea typeface="DejaVu Sans"/>
              </a:rPr>
              <a:t>Objetives: </a:t>
            </a:r>
            <a:endParaRPr b="0" lang="es-ES" sz="1600" spc="-1" strike="noStrike">
              <a:latin typeface="Arial"/>
            </a:endParaRPr>
          </a:p>
          <a:p>
            <a:pPr>
              <a:lnSpc>
                <a:spcPct val="90000"/>
              </a:lnSpc>
              <a:spcBef>
                <a:spcPts val="1001"/>
              </a:spcBef>
            </a:pPr>
            <a:r>
              <a:rPr b="0" lang="es-ES" sz="1600" spc="-1" strike="noStrike">
                <a:solidFill>
                  <a:srgbClr val="000000"/>
                </a:solidFill>
                <a:latin typeface="Calibri"/>
                <a:ea typeface="DejaVu Sans"/>
              </a:rPr>
              <a:t>- Separate responsabilities</a:t>
            </a:r>
            <a:endParaRPr b="0" lang="es-ES" sz="1600" spc="-1" strike="noStrike">
              <a:latin typeface="Arial"/>
            </a:endParaRPr>
          </a:p>
          <a:p>
            <a:pPr>
              <a:lnSpc>
                <a:spcPct val="90000"/>
              </a:lnSpc>
              <a:spcBef>
                <a:spcPts val="1001"/>
              </a:spcBef>
            </a:pPr>
            <a:r>
              <a:rPr b="0" lang="es-ES" sz="1600" spc="-1" strike="noStrike">
                <a:solidFill>
                  <a:srgbClr val="000000"/>
                </a:solidFill>
                <a:latin typeface="Calibri"/>
                <a:ea typeface="DejaVu Sans"/>
              </a:rPr>
              <a:t>- Avoid duplicated code</a:t>
            </a:r>
            <a:endParaRPr b="0" lang="es-ES" sz="1600" spc="-1" strike="noStrike">
              <a:latin typeface="Arial"/>
            </a:endParaRPr>
          </a:p>
          <a:p>
            <a:pPr>
              <a:lnSpc>
                <a:spcPct val="90000"/>
              </a:lnSpc>
              <a:spcBef>
                <a:spcPts val="1001"/>
              </a:spcBef>
            </a:pPr>
            <a:r>
              <a:rPr b="0" lang="es-ES" sz="1600" spc="-1" strike="noStrike">
                <a:solidFill>
                  <a:srgbClr val="000000"/>
                </a:solidFill>
                <a:latin typeface="Calibri"/>
                <a:ea typeface="DejaVu Sans"/>
              </a:rPr>
              <a:t>- Reduce maintenance effort</a:t>
            </a:r>
            <a:endParaRPr b="0" lang="es-ES" sz="1600" spc="-1" strike="noStrike">
              <a:latin typeface="Arial"/>
            </a:endParaRPr>
          </a:p>
          <a:p>
            <a:pPr>
              <a:lnSpc>
                <a:spcPct val="90000"/>
              </a:lnSpc>
              <a:spcBef>
                <a:spcPts val="1001"/>
              </a:spcBef>
            </a:pPr>
            <a:endParaRPr b="0" lang="es-ES" sz="1600" spc="-1" strike="noStrike">
              <a:latin typeface="Arial"/>
            </a:endParaRPr>
          </a:p>
        </p:txBody>
      </p:sp>
      <p:pic>
        <p:nvPicPr>
          <p:cNvPr id="125" name="" descr=""/>
          <p:cNvPicPr/>
          <p:nvPr/>
        </p:nvPicPr>
        <p:blipFill>
          <a:blip r:embed="rId2"/>
          <a:stretch/>
        </p:blipFill>
        <p:spPr>
          <a:xfrm>
            <a:off x="648000" y="1852200"/>
            <a:ext cx="2832840" cy="5958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98600" y="2575080"/>
            <a:ext cx="3499920" cy="127656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1" lang="es-ES" sz="2400" spc="-1" strike="noStrike">
                <a:solidFill>
                  <a:srgbClr val="000000"/>
                </a:solidFill>
                <a:latin typeface="Calibri"/>
                <a:ea typeface="DejaVu Sans"/>
              </a:rPr>
              <a:t>PROJECT</a:t>
            </a:r>
            <a:endParaRPr b="0" lang="es-ES" sz="2400" spc="-1" strike="noStrike">
              <a:latin typeface="Arial"/>
            </a:endParaRPr>
          </a:p>
          <a:p>
            <a:pPr algn="ctr">
              <a:lnSpc>
                <a:spcPct val="90000"/>
              </a:lnSpc>
              <a:spcBef>
                <a:spcPts val="1001"/>
              </a:spcBef>
            </a:pPr>
            <a:r>
              <a:rPr b="1" lang="es-ES" sz="2400" spc="-1" strike="noStrike">
                <a:solidFill>
                  <a:srgbClr val="000000"/>
                </a:solidFill>
                <a:latin typeface="Calibri"/>
                <a:ea typeface="DejaVu Sans"/>
              </a:rPr>
              <a:t>ARCHITECTURE</a:t>
            </a:r>
            <a:endParaRPr b="0" lang="es-ES" sz="2400" spc="-1" strike="noStrike">
              <a:latin typeface="Arial"/>
            </a:endParaRPr>
          </a:p>
        </p:txBody>
      </p:sp>
      <p:sp>
        <p:nvSpPr>
          <p:cNvPr id="127" name="CustomShape 2"/>
          <p:cNvSpPr/>
          <p:nvPr/>
        </p:nvSpPr>
        <p:spPr>
          <a:xfrm>
            <a:off x="-118800" y="184320"/>
            <a:ext cx="2929320" cy="820440"/>
          </a:xfrm>
          <a:prstGeom prst="rect">
            <a:avLst/>
          </a:prstGeom>
          <a:noFill/>
          <a:ln>
            <a:noFill/>
          </a:ln>
        </p:spPr>
        <p:style>
          <a:lnRef idx="0"/>
          <a:fillRef idx="0"/>
          <a:effectRef idx="0"/>
          <a:fontRef idx="minor"/>
        </p:style>
      </p:sp>
      <p:sp>
        <p:nvSpPr>
          <p:cNvPr id="128" name="CustomShape 3"/>
          <p:cNvSpPr/>
          <p:nvPr/>
        </p:nvSpPr>
        <p:spPr>
          <a:xfrm>
            <a:off x="726840" y="1958760"/>
            <a:ext cx="11112120" cy="4182480"/>
          </a:xfrm>
          <a:prstGeom prst="rect">
            <a:avLst/>
          </a:prstGeom>
          <a:noFill/>
          <a:ln>
            <a:noFill/>
          </a:ln>
        </p:spPr>
        <p:style>
          <a:lnRef idx="0"/>
          <a:fillRef idx="0"/>
          <a:effectRef idx="0"/>
          <a:fontRef idx="minor"/>
        </p:style>
      </p:sp>
      <p:pic>
        <p:nvPicPr>
          <p:cNvPr id="129" name="Imagen 5" descr=""/>
          <p:cNvPicPr/>
          <p:nvPr/>
        </p:nvPicPr>
        <p:blipFill>
          <a:blip r:embed="rId1"/>
          <a:stretch/>
        </p:blipFill>
        <p:spPr>
          <a:xfrm>
            <a:off x="2581920" y="720"/>
            <a:ext cx="9729360" cy="6856560"/>
          </a:xfrm>
          <a:prstGeom prst="rect">
            <a:avLst/>
          </a:prstGeom>
          <a:ln>
            <a:noFill/>
          </a:ln>
        </p:spPr>
      </p:pic>
      <p:pic>
        <p:nvPicPr>
          <p:cNvPr id="130" name="" descr=""/>
          <p:cNvPicPr/>
          <p:nvPr/>
        </p:nvPicPr>
        <p:blipFill>
          <a:blip r:embed="rId2"/>
          <a:stretch/>
        </p:blipFill>
        <p:spPr>
          <a:xfrm>
            <a:off x="216000" y="268200"/>
            <a:ext cx="2832840" cy="5958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3928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TEST BASE</a:t>
            </a:r>
            <a:endParaRPr b="0" lang="es-ES" sz="2400" spc="-1" strike="noStrike">
              <a:latin typeface="Arial"/>
            </a:endParaRPr>
          </a:p>
        </p:txBody>
      </p:sp>
      <p:sp>
        <p:nvSpPr>
          <p:cNvPr id="132" name="CustomShape 2"/>
          <p:cNvSpPr/>
          <p:nvPr/>
        </p:nvSpPr>
        <p:spPr>
          <a:xfrm>
            <a:off x="1605960" y="71640"/>
            <a:ext cx="8978400" cy="820440"/>
          </a:xfrm>
          <a:prstGeom prst="rect">
            <a:avLst/>
          </a:prstGeom>
          <a:noFill/>
          <a:ln>
            <a:noFill/>
          </a:ln>
        </p:spPr>
        <p:style>
          <a:lnRef idx="0"/>
          <a:fillRef idx="0"/>
          <a:effectRef idx="0"/>
          <a:fontRef idx="minor"/>
        </p:style>
      </p:sp>
      <p:sp>
        <p:nvSpPr>
          <p:cNvPr id="133" name="CustomShape 3"/>
          <p:cNvSpPr/>
          <p:nvPr/>
        </p:nvSpPr>
        <p:spPr>
          <a:xfrm>
            <a:off x="818280" y="1460160"/>
            <a:ext cx="11112120" cy="1932120"/>
          </a:xfrm>
          <a:prstGeom prst="rect">
            <a:avLst/>
          </a:prstGeom>
          <a:noFill/>
          <a:ln>
            <a:noFill/>
          </a:ln>
        </p:spPr>
        <p:style>
          <a:lnRef idx="0"/>
          <a:fillRef idx="0"/>
          <a:effectRef idx="0"/>
          <a:fontRef idx="minor"/>
        </p:style>
        <p:txBody>
          <a:bodyPr lIns="90000" rIns="90000" tIns="45000" bIns="45000">
            <a:normAutofit/>
          </a:bodyPr>
          <a:p>
            <a:pPr marL="343080" indent="-341640">
              <a:lnSpc>
                <a:spcPct val="90000"/>
              </a:lnSpc>
              <a:spcBef>
                <a:spcPts val="1001"/>
              </a:spcBef>
              <a:buClr>
                <a:srgbClr val="000000"/>
              </a:buClr>
              <a:buFont typeface="Arial"/>
              <a:buChar char="•"/>
            </a:pPr>
            <a:r>
              <a:rPr b="0" lang="es-ES" sz="2000" spc="-1" strike="noStrike">
                <a:solidFill>
                  <a:srgbClr val="000000"/>
                </a:solidFill>
                <a:latin typeface="Calibri"/>
                <a:ea typeface="DejaVu Sans"/>
              </a:rPr>
              <a:t>This class is the first to be executed when a Test is run</a:t>
            </a:r>
            <a:endParaRPr b="0" lang="es-ES" sz="2000" spc="-1" strike="noStrike">
              <a:latin typeface="Arial"/>
            </a:endParaRPr>
          </a:p>
          <a:p>
            <a:pPr marL="343080" indent="-341640">
              <a:lnSpc>
                <a:spcPct val="90000"/>
              </a:lnSpc>
              <a:spcBef>
                <a:spcPts val="1001"/>
              </a:spcBef>
              <a:buClr>
                <a:srgbClr val="000000"/>
              </a:buClr>
              <a:buFont typeface="Arial"/>
              <a:buChar char="•"/>
            </a:pPr>
            <a:r>
              <a:rPr b="0" lang="es-ES" sz="2000" spc="-1" strike="noStrike">
                <a:solidFill>
                  <a:srgbClr val="000000"/>
                </a:solidFill>
                <a:latin typeface="Calibri"/>
                <a:ea typeface="DejaVu Sans"/>
              </a:rPr>
              <a:t>Its main responsibilities are: load test case data, load url to be tested and invoke the specific test flow defined for the test.</a:t>
            </a:r>
            <a:endParaRPr b="0" lang="es-ES" sz="2000" spc="-1" strike="noStrike">
              <a:latin typeface="Arial"/>
            </a:endParaRPr>
          </a:p>
          <a:p>
            <a:pPr marL="343080" indent="-341640">
              <a:lnSpc>
                <a:spcPct val="90000"/>
              </a:lnSpc>
              <a:spcBef>
                <a:spcPts val="1001"/>
              </a:spcBef>
              <a:buClr>
                <a:srgbClr val="000000"/>
              </a:buClr>
              <a:buFont typeface="Arial"/>
              <a:buChar char="•"/>
            </a:pPr>
            <a:r>
              <a:rPr b="0" lang="es-ES" sz="2000" spc="-1" strike="noStrike">
                <a:solidFill>
                  <a:srgbClr val="000000"/>
                </a:solidFill>
                <a:latin typeface="Calibri"/>
                <a:ea typeface="DejaVu Sans"/>
              </a:rPr>
              <a:t>To create this class just create a new class that inherits from BaseTest class of Zahori framework</a:t>
            </a:r>
            <a:endParaRPr b="0" lang="es-ES" sz="2000" spc="-1" strike="noStrike">
              <a:latin typeface="Arial"/>
            </a:endParaRPr>
          </a:p>
          <a:p>
            <a:pPr>
              <a:lnSpc>
                <a:spcPct val="90000"/>
              </a:lnSpc>
              <a:spcBef>
                <a:spcPts val="1001"/>
              </a:spcBef>
            </a:pPr>
            <a:endParaRPr b="0" lang="es-ES" sz="2000" spc="-1" strike="noStrike">
              <a:latin typeface="Arial"/>
            </a:endParaRPr>
          </a:p>
          <a:p>
            <a:pPr>
              <a:lnSpc>
                <a:spcPct val="90000"/>
              </a:lnSpc>
              <a:spcBef>
                <a:spcPts val="1001"/>
              </a:spcBef>
            </a:pPr>
            <a:endParaRPr b="0" lang="es-ES" sz="2000" spc="-1" strike="noStrike">
              <a:latin typeface="Arial"/>
            </a:endParaRPr>
          </a:p>
        </p:txBody>
      </p:sp>
      <p:pic>
        <p:nvPicPr>
          <p:cNvPr id="134" name="" descr=""/>
          <p:cNvPicPr/>
          <p:nvPr/>
        </p:nvPicPr>
        <p:blipFill>
          <a:blip r:embed="rId1"/>
          <a:stretch/>
        </p:blipFill>
        <p:spPr>
          <a:xfrm>
            <a:off x="1728000" y="3240000"/>
            <a:ext cx="9151560" cy="4523040"/>
          </a:xfrm>
          <a:prstGeom prst="rect">
            <a:avLst/>
          </a:prstGeom>
          <a:ln>
            <a:noFill/>
          </a:ln>
        </p:spPr>
      </p:pic>
      <p:pic>
        <p:nvPicPr>
          <p:cNvPr id="135" name="" descr=""/>
          <p:cNvPicPr/>
          <p:nvPr/>
        </p:nvPicPr>
        <p:blipFill>
          <a:blip r:embed="rId2"/>
          <a:stretch/>
        </p:blipFill>
        <p:spPr>
          <a:xfrm>
            <a:off x="4655520" y="196560"/>
            <a:ext cx="2832840" cy="59580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 name="" descr=""/>
          <p:cNvPicPr/>
          <p:nvPr/>
        </p:nvPicPr>
        <p:blipFill>
          <a:blip r:embed="rId1"/>
          <a:stretch/>
        </p:blipFill>
        <p:spPr>
          <a:xfrm>
            <a:off x="4655520" y="196560"/>
            <a:ext cx="2832840" cy="595800"/>
          </a:xfrm>
          <a:prstGeom prst="rect">
            <a:avLst/>
          </a:prstGeom>
          <a:ln>
            <a:noFill/>
          </a:ln>
        </p:spPr>
      </p:pic>
      <p:sp>
        <p:nvSpPr>
          <p:cNvPr id="51" name="TextShape 1"/>
          <p:cNvSpPr txBox="1"/>
          <p:nvPr/>
        </p:nvSpPr>
        <p:spPr>
          <a:xfrm>
            <a:off x="1581840" y="1152000"/>
            <a:ext cx="7058160" cy="5473440"/>
          </a:xfrm>
          <a:prstGeom prst="rect">
            <a:avLst/>
          </a:prstGeom>
          <a:noFill/>
          <a:ln>
            <a:noFill/>
          </a:ln>
        </p:spPr>
        <p:txBody>
          <a:bodyPr lIns="90000" rIns="90000" tIns="45000" bIns="45000"/>
          <a:p>
            <a:pPr marL="216000" indent="-216000">
              <a:buClr>
                <a:srgbClr val="000000"/>
              </a:buClr>
              <a:buSzPct val="45000"/>
              <a:buFont typeface="Wingdings" charset="2"/>
              <a:buChar char=""/>
            </a:pPr>
            <a:r>
              <a:rPr b="1" lang="es-ES" sz="2000" spc="-1" strike="noStrike">
                <a:latin typeface="Arial"/>
              </a:rPr>
              <a:t>Configuration requirements</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Installation</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Compilation</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Run and debug</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Modules</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Data parameterization</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Architecture</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Test base</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Test context</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Browser</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Business Objects</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Page Objects</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Page Elements</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Zahorí properties</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Project properties</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Evidence generation</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i18n</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Extended functionalities</a:t>
            </a:r>
            <a:endParaRPr b="1" lang="es-ES" sz="2000" spc="-1" strike="noStrike">
              <a:latin typeface="Arial"/>
            </a:endParaRPr>
          </a:p>
          <a:p>
            <a:pPr marL="216000" indent="-216000">
              <a:buClr>
                <a:srgbClr val="000000"/>
              </a:buClr>
              <a:buSzPct val="45000"/>
              <a:buFont typeface="Wingdings" charset="2"/>
              <a:buChar char=""/>
            </a:pPr>
            <a:r>
              <a:rPr b="1" lang="es-ES" sz="2000" spc="-1" strike="noStrike">
                <a:latin typeface="Arial"/>
              </a:rPr>
              <a:t>Good practices</a:t>
            </a:r>
            <a:endParaRPr b="1" lang="es-E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3928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TEST BASE</a:t>
            </a:r>
            <a:endParaRPr b="0" lang="es-ES" sz="2400" spc="-1" strike="noStrike">
              <a:latin typeface="Arial"/>
            </a:endParaRPr>
          </a:p>
        </p:txBody>
      </p:sp>
      <p:sp>
        <p:nvSpPr>
          <p:cNvPr id="137" name="CustomShape 2"/>
          <p:cNvSpPr/>
          <p:nvPr/>
        </p:nvSpPr>
        <p:spPr>
          <a:xfrm>
            <a:off x="1605960" y="71640"/>
            <a:ext cx="8978400" cy="820440"/>
          </a:xfrm>
          <a:prstGeom prst="rect">
            <a:avLst/>
          </a:prstGeom>
          <a:noFill/>
          <a:ln>
            <a:noFill/>
          </a:ln>
        </p:spPr>
        <p:style>
          <a:lnRef idx="0"/>
          <a:fillRef idx="0"/>
          <a:effectRef idx="0"/>
          <a:fontRef idx="minor"/>
        </p:style>
      </p:sp>
      <p:sp>
        <p:nvSpPr>
          <p:cNvPr id="138" name="CustomShape 3"/>
          <p:cNvSpPr/>
          <p:nvPr/>
        </p:nvSpPr>
        <p:spPr>
          <a:xfrm>
            <a:off x="818280" y="1328040"/>
            <a:ext cx="11112120" cy="9183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s-ES" sz="2400" spc="-1" strike="noStrike">
                <a:solidFill>
                  <a:srgbClr val="000000"/>
                </a:solidFill>
                <a:latin typeface="Calibri"/>
                <a:ea typeface="DejaVu Sans"/>
              </a:rPr>
              <a:t>Then, to be able to run our test base class we need to add it to a TestNG suite</a:t>
            </a: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139" name="" descr=""/>
          <p:cNvPicPr/>
          <p:nvPr/>
        </p:nvPicPr>
        <p:blipFill>
          <a:blip r:embed="rId1"/>
          <a:stretch/>
        </p:blipFill>
        <p:spPr>
          <a:xfrm>
            <a:off x="1432800" y="2069280"/>
            <a:ext cx="9366840" cy="4788360"/>
          </a:xfrm>
          <a:prstGeom prst="rect">
            <a:avLst/>
          </a:prstGeom>
          <a:ln>
            <a:noFill/>
          </a:ln>
        </p:spPr>
      </p:pic>
      <p:pic>
        <p:nvPicPr>
          <p:cNvPr id="140" name="" descr=""/>
          <p:cNvPicPr/>
          <p:nvPr/>
        </p:nvPicPr>
        <p:blipFill>
          <a:blip r:embed="rId2"/>
          <a:stretch/>
        </p:blipFill>
        <p:spPr>
          <a:xfrm>
            <a:off x="4655520" y="196560"/>
            <a:ext cx="2832840" cy="59580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3928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TEST CONTEXT</a:t>
            </a:r>
            <a:endParaRPr b="0" lang="es-ES" sz="2400" spc="-1" strike="noStrike">
              <a:latin typeface="Arial"/>
            </a:endParaRPr>
          </a:p>
        </p:txBody>
      </p:sp>
      <p:sp>
        <p:nvSpPr>
          <p:cNvPr id="142" name="CustomShape 2"/>
          <p:cNvSpPr/>
          <p:nvPr/>
        </p:nvSpPr>
        <p:spPr>
          <a:xfrm>
            <a:off x="1605960" y="71640"/>
            <a:ext cx="8978400" cy="820440"/>
          </a:xfrm>
          <a:prstGeom prst="rect">
            <a:avLst/>
          </a:prstGeom>
          <a:noFill/>
          <a:ln>
            <a:noFill/>
          </a:ln>
        </p:spPr>
        <p:style>
          <a:lnRef idx="0"/>
          <a:fillRef idx="0"/>
          <a:effectRef idx="0"/>
          <a:fontRef idx="minor"/>
        </p:style>
      </p:sp>
      <p:sp>
        <p:nvSpPr>
          <p:cNvPr id="143" name="CustomShape 3"/>
          <p:cNvSpPr/>
          <p:nvPr/>
        </p:nvSpPr>
        <p:spPr>
          <a:xfrm>
            <a:off x="726840" y="1841760"/>
            <a:ext cx="11112120" cy="4182480"/>
          </a:xfrm>
          <a:prstGeom prst="rect">
            <a:avLst/>
          </a:prstGeom>
          <a:noFill/>
          <a:ln>
            <a:noFill/>
          </a:ln>
        </p:spPr>
        <p:style>
          <a:lnRef idx="0"/>
          <a:fillRef idx="0"/>
          <a:effectRef idx="0"/>
          <a:fontRef idx="minor"/>
        </p:style>
        <p:txBody>
          <a:bodyPr lIns="90000" rIns="90000" tIns="45000" bIns="45000">
            <a:normAutofit/>
          </a:bodyPr>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Class from Zahori framework</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Its responsibility is to manage all data and posible actions regarding the context of the current test in execution:</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 Name or ID of the test case</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 Creates a new instance and manages the browser driver defined for the test</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 Manages the status of the test</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 Manages the test execution time</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 Reads properties defined in zahori.properties and project.properties</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 Generates and stores evidences (i18n)</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 Updates test results and evidences in external test management systems (Jira xray, TestLink, HP ALM, Azure Test Plans)</a:t>
            </a:r>
            <a:endParaRPr b="0" lang="es-ES" sz="2400" spc="-1" strike="noStrike">
              <a:latin typeface="Arial"/>
            </a:endParaRPr>
          </a:p>
        </p:txBody>
      </p:sp>
      <p:pic>
        <p:nvPicPr>
          <p:cNvPr id="144" name="" descr=""/>
          <p:cNvPicPr/>
          <p:nvPr/>
        </p:nvPicPr>
        <p:blipFill>
          <a:blip r:embed="rId1"/>
          <a:stretch/>
        </p:blipFill>
        <p:spPr>
          <a:xfrm>
            <a:off x="4655520" y="196560"/>
            <a:ext cx="2832840" cy="59580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3928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TEST CONTEXT</a:t>
            </a:r>
            <a:endParaRPr b="0" lang="es-ES" sz="2400" spc="-1" strike="noStrike">
              <a:latin typeface="Arial"/>
            </a:endParaRPr>
          </a:p>
        </p:txBody>
      </p:sp>
      <p:sp>
        <p:nvSpPr>
          <p:cNvPr id="146" name="CustomShape 2"/>
          <p:cNvSpPr/>
          <p:nvPr/>
        </p:nvSpPr>
        <p:spPr>
          <a:xfrm>
            <a:off x="1605960" y="71640"/>
            <a:ext cx="8978400" cy="820440"/>
          </a:xfrm>
          <a:prstGeom prst="rect">
            <a:avLst/>
          </a:prstGeom>
          <a:noFill/>
          <a:ln>
            <a:noFill/>
          </a:ln>
        </p:spPr>
        <p:style>
          <a:lnRef idx="0"/>
          <a:fillRef idx="0"/>
          <a:effectRef idx="0"/>
          <a:fontRef idx="minor"/>
        </p:style>
      </p:sp>
      <p:sp>
        <p:nvSpPr>
          <p:cNvPr id="147" name="CustomShape 3"/>
          <p:cNvSpPr/>
          <p:nvPr/>
        </p:nvSpPr>
        <p:spPr>
          <a:xfrm>
            <a:off x="726840" y="1778760"/>
            <a:ext cx="11112120" cy="4182480"/>
          </a:xfrm>
          <a:prstGeom prst="rect">
            <a:avLst/>
          </a:prstGeom>
          <a:noFill/>
          <a:ln>
            <a:noFill/>
          </a:ln>
        </p:spPr>
        <p:style>
          <a:lnRef idx="0"/>
          <a:fillRef idx="0"/>
          <a:effectRef idx="0"/>
          <a:fontRef idx="minor"/>
        </p:style>
        <p:txBody>
          <a:bodyPr lIns="90000" rIns="90000" tIns="45000" bIns="45000">
            <a:normAutofit/>
          </a:bodyPr>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The test context in inherited from BaseTest class and it’s propagated along the flow</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Important methods in TestContext:</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148" name="Imagen 11" descr=""/>
          <p:cNvPicPr/>
          <p:nvPr/>
        </p:nvPicPr>
        <p:blipFill>
          <a:blip r:embed="rId1"/>
          <a:stretch/>
        </p:blipFill>
        <p:spPr>
          <a:xfrm>
            <a:off x="2473560" y="4051080"/>
            <a:ext cx="3970440" cy="970920"/>
          </a:xfrm>
          <a:prstGeom prst="rect">
            <a:avLst/>
          </a:prstGeom>
          <a:ln>
            <a:noFill/>
          </a:ln>
        </p:spPr>
      </p:pic>
      <p:pic>
        <p:nvPicPr>
          <p:cNvPr id="149" name="Imagen 13" descr=""/>
          <p:cNvPicPr/>
          <p:nvPr/>
        </p:nvPicPr>
        <p:blipFill>
          <a:blip r:embed="rId2"/>
          <a:stretch/>
        </p:blipFill>
        <p:spPr>
          <a:xfrm>
            <a:off x="2473560" y="5826240"/>
            <a:ext cx="2439720" cy="269640"/>
          </a:xfrm>
          <a:prstGeom prst="rect">
            <a:avLst/>
          </a:prstGeom>
          <a:ln>
            <a:noFill/>
          </a:ln>
        </p:spPr>
      </p:pic>
      <p:pic>
        <p:nvPicPr>
          <p:cNvPr id="150" name="Imagen 15" descr=""/>
          <p:cNvPicPr/>
          <p:nvPr/>
        </p:nvPicPr>
        <p:blipFill>
          <a:blip r:embed="rId3"/>
          <a:stretch/>
        </p:blipFill>
        <p:spPr>
          <a:xfrm>
            <a:off x="2473560" y="5280840"/>
            <a:ext cx="2960280" cy="268920"/>
          </a:xfrm>
          <a:prstGeom prst="rect">
            <a:avLst/>
          </a:prstGeom>
          <a:ln>
            <a:noFill/>
          </a:ln>
        </p:spPr>
      </p:pic>
      <p:pic>
        <p:nvPicPr>
          <p:cNvPr id="151" name="Imagen 17" descr=""/>
          <p:cNvPicPr/>
          <p:nvPr/>
        </p:nvPicPr>
        <p:blipFill>
          <a:blip r:embed="rId4"/>
          <a:stretch/>
        </p:blipFill>
        <p:spPr>
          <a:xfrm>
            <a:off x="2442960" y="2987280"/>
            <a:ext cx="5806080" cy="881640"/>
          </a:xfrm>
          <a:prstGeom prst="rect">
            <a:avLst/>
          </a:prstGeom>
          <a:ln>
            <a:noFill/>
          </a:ln>
        </p:spPr>
      </p:pic>
      <p:pic>
        <p:nvPicPr>
          <p:cNvPr id="152" name="" descr=""/>
          <p:cNvPicPr/>
          <p:nvPr/>
        </p:nvPicPr>
        <p:blipFill>
          <a:blip r:embed="rId5"/>
          <a:stretch/>
        </p:blipFill>
        <p:spPr>
          <a:xfrm>
            <a:off x="4655520" y="196560"/>
            <a:ext cx="2832840" cy="59580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3928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Browser class</a:t>
            </a:r>
            <a:endParaRPr b="0" lang="es-ES" sz="2400" spc="-1" strike="noStrike">
              <a:latin typeface="Arial"/>
            </a:endParaRPr>
          </a:p>
        </p:txBody>
      </p:sp>
      <p:sp>
        <p:nvSpPr>
          <p:cNvPr id="154" name="CustomShape 2"/>
          <p:cNvSpPr/>
          <p:nvPr/>
        </p:nvSpPr>
        <p:spPr>
          <a:xfrm>
            <a:off x="1605960" y="71640"/>
            <a:ext cx="8978400" cy="820440"/>
          </a:xfrm>
          <a:prstGeom prst="rect">
            <a:avLst/>
          </a:prstGeom>
          <a:noFill/>
          <a:ln>
            <a:noFill/>
          </a:ln>
        </p:spPr>
        <p:style>
          <a:lnRef idx="0"/>
          <a:fillRef idx="0"/>
          <a:effectRef idx="0"/>
          <a:fontRef idx="minor"/>
        </p:style>
      </p:sp>
      <p:sp>
        <p:nvSpPr>
          <p:cNvPr id="155" name="CustomShape 3"/>
          <p:cNvSpPr/>
          <p:nvPr/>
        </p:nvSpPr>
        <p:spPr>
          <a:xfrm>
            <a:off x="720000" y="1505160"/>
            <a:ext cx="11112120" cy="41824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s-ES" sz="2400" spc="-1" strike="noStrike">
                <a:solidFill>
                  <a:srgbClr val="000000"/>
                </a:solidFill>
                <a:latin typeface="Calibri"/>
                <a:ea typeface="DejaVu Sans"/>
              </a:rPr>
              <a:t>This class is available through the Test Context: </a:t>
            </a: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	</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FreeMono"/>
                <a:ea typeface="DejaVu Sans"/>
              </a:rPr>
              <a:t>testContext.getBrowser()</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Main methods: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156" name="Imagen 8" descr=""/>
          <p:cNvPicPr/>
          <p:nvPr/>
        </p:nvPicPr>
        <p:blipFill>
          <a:blip r:embed="rId1"/>
          <a:stretch/>
        </p:blipFill>
        <p:spPr>
          <a:xfrm>
            <a:off x="3240000" y="2689200"/>
            <a:ext cx="5330520" cy="4168440"/>
          </a:xfrm>
          <a:prstGeom prst="rect">
            <a:avLst/>
          </a:prstGeom>
          <a:ln>
            <a:noFill/>
          </a:ln>
        </p:spPr>
      </p:pic>
      <p:pic>
        <p:nvPicPr>
          <p:cNvPr id="157" name="" descr=""/>
          <p:cNvPicPr/>
          <p:nvPr/>
        </p:nvPicPr>
        <p:blipFill>
          <a:blip r:embed="rId2"/>
          <a:stretch/>
        </p:blipFill>
        <p:spPr>
          <a:xfrm>
            <a:off x="4655520" y="196560"/>
            <a:ext cx="2832840" cy="59580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BUSINES OBJECTS (BO)</a:t>
            </a:r>
            <a:endParaRPr b="0" lang="es-ES" sz="2400" spc="-1" strike="noStrike">
              <a:latin typeface="Arial"/>
            </a:endParaRPr>
          </a:p>
        </p:txBody>
      </p:sp>
      <p:sp>
        <p:nvSpPr>
          <p:cNvPr id="159" name="CustomShape 2"/>
          <p:cNvSpPr/>
          <p:nvPr/>
        </p:nvSpPr>
        <p:spPr>
          <a:xfrm>
            <a:off x="1605960" y="71640"/>
            <a:ext cx="8978400" cy="820440"/>
          </a:xfrm>
          <a:prstGeom prst="rect">
            <a:avLst/>
          </a:prstGeom>
          <a:noFill/>
          <a:ln>
            <a:noFill/>
          </a:ln>
        </p:spPr>
        <p:style>
          <a:lnRef idx="0"/>
          <a:fillRef idx="0"/>
          <a:effectRef idx="0"/>
          <a:fontRef idx="minor"/>
        </p:style>
      </p:sp>
      <p:sp>
        <p:nvSpPr>
          <p:cNvPr id="160" name="CustomShape 3"/>
          <p:cNvSpPr/>
          <p:nvPr/>
        </p:nvSpPr>
        <p:spPr>
          <a:xfrm>
            <a:off x="720000" y="1793160"/>
            <a:ext cx="11112120" cy="4182480"/>
          </a:xfrm>
          <a:prstGeom prst="rect">
            <a:avLst/>
          </a:prstGeom>
          <a:noFill/>
          <a:ln>
            <a:noFill/>
          </a:ln>
        </p:spPr>
        <p:style>
          <a:lnRef idx="0"/>
          <a:fillRef idx="0"/>
          <a:effectRef idx="0"/>
          <a:fontRef idx="minor"/>
        </p:style>
        <p:txBody>
          <a:bodyPr lIns="90000" rIns="90000" tIns="45000" bIns="45000">
            <a:normAutofit/>
          </a:bodyPr>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Classes whose responsibility is to define the business logic of the flow to be automated</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Divides the flow to be automated in smaller logic pieces of code</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Invokes to page object classes</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Defines the conditions (business logic) to navigate between page objects along the flow</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Defines points where a step is passed or failed along the flow</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Objetive: minimize and facilitate code maintenance</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Path: example-e2e-tests_app/src/main/java/io/zahori/example/app/business/</a:t>
            </a:r>
            <a:endParaRPr b="0" lang="es-ES" sz="2400" spc="-1" strike="noStrike">
              <a:latin typeface="Arial"/>
            </a:endParaRPr>
          </a:p>
        </p:txBody>
      </p:sp>
      <p:pic>
        <p:nvPicPr>
          <p:cNvPr id="161" name="" descr=""/>
          <p:cNvPicPr/>
          <p:nvPr/>
        </p:nvPicPr>
        <p:blipFill>
          <a:blip r:embed="rId1"/>
          <a:stretch/>
        </p:blipFill>
        <p:spPr>
          <a:xfrm>
            <a:off x="4655520" y="196560"/>
            <a:ext cx="2832840" cy="59580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PAGE OBJECTS (PO)</a:t>
            </a:r>
            <a:endParaRPr b="0" lang="es-ES" sz="2400" spc="-1" strike="noStrike">
              <a:latin typeface="Arial"/>
            </a:endParaRPr>
          </a:p>
        </p:txBody>
      </p:sp>
      <p:sp>
        <p:nvSpPr>
          <p:cNvPr id="163" name="CustomShape 2"/>
          <p:cNvSpPr/>
          <p:nvPr/>
        </p:nvSpPr>
        <p:spPr>
          <a:xfrm>
            <a:off x="1605960" y="71640"/>
            <a:ext cx="8978400" cy="820440"/>
          </a:xfrm>
          <a:prstGeom prst="rect">
            <a:avLst/>
          </a:prstGeom>
          <a:noFill/>
          <a:ln>
            <a:noFill/>
          </a:ln>
        </p:spPr>
        <p:style>
          <a:lnRef idx="0"/>
          <a:fillRef idx="0"/>
          <a:effectRef idx="0"/>
          <a:fontRef idx="minor"/>
        </p:style>
      </p:sp>
      <p:sp>
        <p:nvSpPr>
          <p:cNvPr id="164" name="CustomShape 3"/>
          <p:cNvSpPr/>
          <p:nvPr/>
        </p:nvSpPr>
        <p:spPr>
          <a:xfrm>
            <a:off x="574560" y="1958760"/>
            <a:ext cx="11264400" cy="4182480"/>
          </a:xfrm>
          <a:prstGeom prst="rect">
            <a:avLst/>
          </a:prstGeom>
          <a:noFill/>
          <a:ln>
            <a:noFill/>
          </a:ln>
        </p:spPr>
        <p:style>
          <a:lnRef idx="0"/>
          <a:fillRef idx="0"/>
          <a:effectRef idx="0"/>
          <a:fontRef idx="minor"/>
        </p:style>
        <p:txBody>
          <a:bodyPr lIns="90000" rIns="90000" tIns="45000" bIns="45000">
            <a:normAutofit/>
          </a:bodyPr>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Classes whose function is to represent the different pages and elements of the process that we want to automate</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In each class or page we define the different elements that compose it and the actions to be carried out on them</a:t>
            </a:r>
            <a:endParaRPr b="0" lang="es-ES" sz="2400" spc="-1" strike="noStrike">
              <a:latin typeface="Arial"/>
            </a:endParaRPr>
          </a:p>
          <a:p>
            <a:pPr marL="343080" indent="-341640">
              <a:lnSpc>
                <a:spcPct val="90000"/>
              </a:lnSpc>
              <a:spcBef>
                <a:spcPts val="1001"/>
              </a:spcBef>
              <a:buClr>
                <a:srgbClr val="000000"/>
              </a:buClr>
              <a:buFont typeface="Arial"/>
              <a:buChar char="•"/>
            </a:pP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Objective: Minimize and facilitate code maintenance</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Path: example-e2e-tests_app/src/main/java/io/zahori/example/app/pages/</a:t>
            </a:r>
            <a:endParaRPr b="0" lang="es-ES" sz="2400" spc="-1" strike="noStrike">
              <a:latin typeface="Arial"/>
            </a:endParaRPr>
          </a:p>
        </p:txBody>
      </p:sp>
      <p:pic>
        <p:nvPicPr>
          <p:cNvPr id="165" name="" descr=""/>
          <p:cNvPicPr/>
          <p:nvPr/>
        </p:nvPicPr>
        <p:blipFill>
          <a:blip r:embed="rId1"/>
          <a:stretch/>
        </p:blipFill>
        <p:spPr>
          <a:xfrm>
            <a:off x="4655520" y="196560"/>
            <a:ext cx="2832840" cy="59580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PAGE OBJECTS (PO)</a:t>
            </a:r>
            <a:endParaRPr b="0" lang="es-ES" sz="2400" spc="-1" strike="noStrike">
              <a:latin typeface="Arial"/>
            </a:endParaRPr>
          </a:p>
        </p:txBody>
      </p:sp>
      <p:sp>
        <p:nvSpPr>
          <p:cNvPr id="167" name="CustomShape 2"/>
          <p:cNvSpPr/>
          <p:nvPr/>
        </p:nvSpPr>
        <p:spPr>
          <a:xfrm>
            <a:off x="1605960" y="71640"/>
            <a:ext cx="8978400" cy="820440"/>
          </a:xfrm>
          <a:prstGeom prst="rect">
            <a:avLst/>
          </a:prstGeom>
          <a:noFill/>
          <a:ln>
            <a:noFill/>
          </a:ln>
        </p:spPr>
        <p:style>
          <a:lnRef idx="0"/>
          <a:fillRef idx="0"/>
          <a:effectRef idx="0"/>
          <a:fontRef idx="minor"/>
        </p:style>
      </p:sp>
      <p:sp>
        <p:nvSpPr>
          <p:cNvPr id="168" name="CustomShape 3"/>
          <p:cNvSpPr/>
          <p:nvPr/>
        </p:nvSpPr>
        <p:spPr>
          <a:xfrm>
            <a:off x="726840" y="1958760"/>
            <a:ext cx="11112120" cy="4182480"/>
          </a:xfrm>
          <a:prstGeom prst="rect">
            <a:avLst/>
          </a:prstGeom>
          <a:noFill/>
          <a:ln>
            <a:noFill/>
          </a:ln>
        </p:spPr>
        <p:style>
          <a:lnRef idx="0"/>
          <a:fillRef idx="0"/>
          <a:effectRef idx="0"/>
          <a:fontRef idx="minor"/>
        </p:style>
        <p:txBody>
          <a:bodyPr lIns="90000" rIns="90000" tIns="45000" bIns="45000">
            <a:normAutofit/>
          </a:bodyPr>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These classes inherite from the Page class of Zahorí</a:t>
            </a:r>
            <a:endParaRPr b="0" lang="es-ES" sz="2400" spc="-1" strike="noStrike">
              <a:latin typeface="Arial"/>
            </a:endParaRPr>
          </a:p>
          <a:p>
            <a:pPr marL="343080" indent="-341640">
              <a:lnSpc>
                <a:spcPct val="90000"/>
              </a:lnSpc>
              <a:spcBef>
                <a:spcPts val="1001"/>
              </a:spcBef>
              <a:buClr>
                <a:srgbClr val="000000"/>
              </a:buClr>
              <a:buFont typeface="Arial"/>
              <a:buChar char="•"/>
            </a:pP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The constructor must receive the testContext as a parameter to be able to invoke the Page constructor and be able to inherit all its functionality</a:t>
            </a:r>
            <a:endParaRPr b="0" lang="es-ES" sz="2400" spc="-1" strike="noStrike">
              <a:latin typeface="Arial"/>
            </a:endParaRPr>
          </a:p>
        </p:txBody>
      </p:sp>
      <p:pic>
        <p:nvPicPr>
          <p:cNvPr id="169" name="Imagen 9" descr=""/>
          <p:cNvPicPr/>
          <p:nvPr/>
        </p:nvPicPr>
        <p:blipFill>
          <a:blip r:embed="rId1"/>
          <a:stretch/>
        </p:blipFill>
        <p:spPr>
          <a:xfrm>
            <a:off x="3045960" y="4281120"/>
            <a:ext cx="5954040" cy="1622880"/>
          </a:xfrm>
          <a:prstGeom prst="rect">
            <a:avLst/>
          </a:prstGeom>
          <a:ln>
            <a:noFill/>
          </a:ln>
        </p:spPr>
      </p:pic>
      <p:pic>
        <p:nvPicPr>
          <p:cNvPr id="170" name="" descr=""/>
          <p:cNvPicPr/>
          <p:nvPr/>
        </p:nvPicPr>
        <p:blipFill>
          <a:blip r:embed="rId2"/>
          <a:stretch/>
        </p:blipFill>
        <p:spPr>
          <a:xfrm>
            <a:off x="4655520" y="196560"/>
            <a:ext cx="2832840" cy="59580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82400" y="3000600"/>
            <a:ext cx="1288440" cy="273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s-ES" sz="1400" spc="-1" strike="noStrike">
                <a:solidFill>
                  <a:srgbClr val="000000"/>
                </a:solidFill>
                <a:latin typeface="Calibri"/>
                <a:ea typeface="DejaVu Sans"/>
              </a:rPr>
              <a:t>Frames</a:t>
            </a:r>
            <a:endParaRPr b="0" lang="es-ES" sz="1400" spc="-1" strike="noStrike">
              <a:latin typeface="Arial"/>
            </a:endParaRPr>
          </a:p>
        </p:txBody>
      </p:sp>
      <p:sp>
        <p:nvSpPr>
          <p:cNvPr id="172" name="CustomShape 2"/>
          <p:cNvSpPr/>
          <p:nvPr/>
        </p:nvSpPr>
        <p:spPr>
          <a:xfrm>
            <a:off x="1605960" y="71640"/>
            <a:ext cx="8978400" cy="820440"/>
          </a:xfrm>
          <a:prstGeom prst="rect">
            <a:avLst/>
          </a:prstGeom>
          <a:noFill/>
          <a:ln>
            <a:noFill/>
          </a:ln>
        </p:spPr>
        <p:style>
          <a:lnRef idx="0"/>
          <a:fillRef idx="0"/>
          <a:effectRef idx="0"/>
          <a:fontRef idx="minor"/>
        </p:style>
      </p:sp>
      <p:sp>
        <p:nvSpPr>
          <p:cNvPr id="173" name="CustomShape 3"/>
          <p:cNvSpPr/>
          <p:nvPr/>
        </p:nvSpPr>
        <p:spPr>
          <a:xfrm>
            <a:off x="539280" y="1455840"/>
            <a:ext cx="11112120" cy="4182480"/>
          </a:xfrm>
          <a:prstGeom prst="rect">
            <a:avLst/>
          </a:prstGeom>
          <a:noFill/>
          <a:ln>
            <a:noFill/>
          </a:ln>
        </p:spPr>
        <p:style>
          <a:lnRef idx="0"/>
          <a:fillRef idx="0"/>
          <a:effectRef idx="0"/>
          <a:fontRef idx="minor"/>
        </p:style>
        <p:txBody>
          <a:bodyPr lIns="90000" rIns="90000" tIns="45000" bIns="45000">
            <a:normAutofit/>
          </a:bodyPr>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Important methods inherited from Page:</a:t>
            </a:r>
            <a:endParaRPr b="0" lang="es-ES" sz="2400" spc="-1" strike="noStrike">
              <a:latin typeface="Arial"/>
            </a:endParaRPr>
          </a:p>
        </p:txBody>
      </p:sp>
      <p:sp>
        <p:nvSpPr>
          <p:cNvPr id="174" name="CustomShape 4"/>
          <p:cNvSpPr/>
          <p:nvPr/>
        </p:nvSpPr>
        <p:spPr>
          <a:xfrm>
            <a:off x="388440" y="2009520"/>
            <a:ext cx="20988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getPageTitle()</a:t>
            </a:r>
            <a:endParaRPr b="0" lang="es-ES" sz="1800" spc="-1" strike="noStrike">
              <a:latin typeface="Arial"/>
            </a:endParaRPr>
          </a:p>
        </p:txBody>
      </p:sp>
      <p:sp>
        <p:nvSpPr>
          <p:cNvPr id="175" name="CustomShape 5"/>
          <p:cNvSpPr/>
          <p:nvPr/>
        </p:nvSpPr>
        <p:spPr>
          <a:xfrm>
            <a:off x="482400" y="3245400"/>
            <a:ext cx="443052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switchToFrame(String </a:t>
            </a:r>
            <a:r>
              <a:rPr b="0" lang="es-ES" sz="1800" spc="-1" strike="noStrike">
                <a:solidFill>
                  <a:srgbClr val="6a3e3e"/>
                </a:solidFill>
                <a:latin typeface="Consolas"/>
                <a:ea typeface="DejaVu Sans"/>
              </a:rPr>
              <a:t>frameName</a:t>
            </a:r>
            <a:r>
              <a:rPr b="0" lang="es-ES" sz="1800" spc="-1" strike="noStrike">
                <a:solidFill>
                  <a:srgbClr val="000000"/>
                </a:solidFill>
                <a:latin typeface="Consolas"/>
                <a:ea typeface="DejaVu Sans"/>
              </a:rPr>
              <a:t>)</a:t>
            </a:r>
            <a:endParaRPr b="0" lang="es-ES" sz="1800" spc="-1" strike="noStrike">
              <a:latin typeface="Arial"/>
            </a:endParaRPr>
          </a:p>
        </p:txBody>
      </p:sp>
      <p:sp>
        <p:nvSpPr>
          <p:cNvPr id="176" name="CustomShape 6"/>
          <p:cNvSpPr/>
          <p:nvPr/>
        </p:nvSpPr>
        <p:spPr>
          <a:xfrm>
            <a:off x="455040" y="3609000"/>
            <a:ext cx="5664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switchToFrame(PageElement </a:t>
            </a:r>
            <a:r>
              <a:rPr b="0" lang="es-ES" sz="1800" spc="-1" strike="noStrike">
                <a:solidFill>
                  <a:srgbClr val="6a3e3e"/>
                </a:solidFill>
                <a:latin typeface="Consolas"/>
                <a:ea typeface="DejaVu Sans"/>
              </a:rPr>
              <a:t>iframeElement</a:t>
            </a:r>
            <a:r>
              <a:rPr b="0" lang="es-ES" sz="1800" spc="-1" strike="noStrike">
                <a:solidFill>
                  <a:srgbClr val="000000"/>
                </a:solidFill>
                <a:latin typeface="Consolas"/>
                <a:ea typeface="DejaVu Sans"/>
              </a:rPr>
              <a:t>)</a:t>
            </a:r>
            <a:endParaRPr b="0" lang="es-ES" sz="1800" spc="-1" strike="noStrike">
              <a:latin typeface="Arial"/>
            </a:endParaRPr>
          </a:p>
        </p:txBody>
      </p:sp>
      <p:sp>
        <p:nvSpPr>
          <p:cNvPr id="177" name="CustomShape 7"/>
          <p:cNvSpPr/>
          <p:nvPr/>
        </p:nvSpPr>
        <p:spPr>
          <a:xfrm>
            <a:off x="454320" y="3926880"/>
            <a:ext cx="10129680" cy="63720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Consolas"/>
                <a:ea typeface="DejaVu Sans"/>
              </a:rPr>
              <a:t>switchToFrameWebElement(Chronometer </a:t>
            </a:r>
            <a:r>
              <a:rPr b="0" lang="es-ES" sz="1800" spc="-1" strike="noStrike">
                <a:solidFill>
                  <a:srgbClr val="6a3e3e"/>
                </a:solidFill>
                <a:latin typeface="Consolas"/>
                <a:ea typeface="DejaVu Sans"/>
              </a:rPr>
              <a:t>crono</a:t>
            </a:r>
            <a:r>
              <a:rPr b="0" lang="es-ES" sz="1800" spc="-1" strike="noStrike">
                <a:solidFill>
                  <a:srgbClr val="000000"/>
                </a:solidFill>
                <a:latin typeface="Consolas"/>
                <a:ea typeface="DejaVu Sans"/>
              </a:rPr>
              <a:t>, PageElement </a:t>
            </a:r>
            <a:r>
              <a:rPr b="0" lang="es-ES" sz="1800" spc="-1" strike="noStrike">
                <a:solidFill>
                  <a:srgbClr val="6a3e3e"/>
                </a:solidFill>
                <a:latin typeface="Consolas"/>
                <a:ea typeface="DejaVu Sans"/>
              </a:rPr>
              <a:t>frameElement</a:t>
            </a:r>
            <a:r>
              <a:rPr b="0" lang="es-ES" sz="1800" spc="-1" strike="noStrike">
                <a:solidFill>
                  <a:srgbClr val="000000"/>
                </a:solidFill>
                <a:latin typeface="Consolas"/>
                <a:ea typeface="DejaVu Sans"/>
              </a:rPr>
              <a:t>)</a:t>
            </a:r>
            <a:endParaRPr b="0" lang="es-ES" sz="1800" spc="-1" strike="noStrike">
              <a:latin typeface="Arial"/>
            </a:endParaRPr>
          </a:p>
        </p:txBody>
      </p:sp>
      <p:sp>
        <p:nvSpPr>
          <p:cNvPr id="178" name="CustomShape 8"/>
          <p:cNvSpPr/>
          <p:nvPr/>
        </p:nvSpPr>
        <p:spPr>
          <a:xfrm>
            <a:off x="417600" y="4248000"/>
            <a:ext cx="34704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switchToDefaultContent()</a:t>
            </a:r>
            <a:endParaRPr b="0" lang="es-ES" sz="1800" spc="-1" strike="noStrike">
              <a:latin typeface="Arial"/>
            </a:endParaRPr>
          </a:p>
        </p:txBody>
      </p:sp>
      <p:sp>
        <p:nvSpPr>
          <p:cNvPr id="179" name="CustomShape 9"/>
          <p:cNvSpPr/>
          <p:nvPr/>
        </p:nvSpPr>
        <p:spPr>
          <a:xfrm>
            <a:off x="5056560" y="4968000"/>
            <a:ext cx="7704000" cy="63720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Consolas"/>
                <a:ea typeface="DejaVu Sans"/>
              </a:rPr>
              <a:t>existModalWindow(String </a:t>
            </a:r>
            <a:r>
              <a:rPr b="0" lang="es-ES" sz="1800" spc="-1" strike="noStrike">
                <a:solidFill>
                  <a:srgbClr val="6a3e3e"/>
                </a:solidFill>
                <a:latin typeface="Consolas"/>
                <a:ea typeface="DejaVu Sans"/>
              </a:rPr>
              <a:t>title</a:t>
            </a:r>
            <a:r>
              <a:rPr b="0" lang="es-ES" sz="1800" spc="-1" strike="noStrike">
                <a:solidFill>
                  <a:srgbClr val="000000"/>
                </a:solidFill>
                <a:latin typeface="Consolas"/>
                <a:ea typeface="DejaVu Sans"/>
              </a:rPr>
              <a:t>, </a:t>
            </a:r>
            <a:r>
              <a:rPr b="1" lang="es-ES" sz="1800" spc="-1" strike="noStrike">
                <a:solidFill>
                  <a:srgbClr val="7f0055"/>
                </a:solidFill>
                <a:latin typeface="Consolas"/>
                <a:ea typeface="DejaVu Sans"/>
              </a:rPr>
              <a:t>int</a:t>
            </a:r>
            <a:r>
              <a:rPr b="1" lang="es-ES" sz="1800" spc="-1" strike="noStrike">
                <a:solidFill>
                  <a:srgbClr val="000000"/>
                </a:solidFill>
                <a:latin typeface="Consolas"/>
                <a:ea typeface="DejaVu Sans"/>
              </a:rPr>
              <a:t> </a:t>
            </a:r>
            <a:r>
              <a:rPr b="1" lang="es-ES" sz="1800" spc="-1" strike="noStrike">
                <a:solidFill>
                  <a:srgbClr val="6a3e3e"/>
                </a:solidFill>
                <a:latin typeface="Consolas"/>
                <a:ea typeface="DejaVu Sans"/>
              </a:rPr>
              <a:t>maxWaitSeconds</a:t>
            </a:r>
            <a:r>
              <a:rPr b="1" lang="es-ES" sz="1800" spc="-1" strike="noStrike">
                <a:solidFill>
                  <a:srgbClr val="000000"/>
                </a:solidFill>
                <a:latin typeface="Consolas"/>
                <a:ea typeface="DejaVu Sans"/>
              </a:rPr>
              <a:t>)</a:t>
            </a:r>
            <a:endParaRPr b="0" lang="es-ES" sz="1800" spc="-1" strike="noStrike">
              <a:latin typeface="Arial"/>
            </a:endParaRPr>
          </a:p>
        </p:txBody>
      </p:sp>
      <p:sp>
        <p:nvSpPr>
          <p:cNvPr id="180" name="CustomShape 10"/>
          <p:cNvSpPr/>
          <p:nvPr/>
        </p:nvSpPr>
        <p:spPr>
          <a:xfrm>
            <a:off x="5069880" y="5359680"/>
            <a:ext cx="580212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numberOfModalWindowsOpen(</a:t>
            </a:r>
            <a:r>
              <a:rPr b="1" lang="es-ES" sz="1800" spc="-1" strike="noStrike">
                <a:solidFill>
                  <a:srgbClr val="7f0055"/>
                </a:solidFill>
                <a:latin typeface="Consolas"/>
                <a:ea typeface="DejaVu Sans"/>
              </a:rPr>
              <a:t>int</a:t>
            </a:r>
            <a:r>
              <a:rPr b="1" lang="es-ES" sz="1800" spc="-1" strike="noStrike">
                <a:solidFill>
                  <a:srgbClr val="000000"/>
                </a:solidFill>
                <a:latin typeface="Consolas"/>
                <a:ea typeface="DejaVu Sans"/>
              </a:rPr>
              <a:t> </a:t>
            </a:r>
            <a:r>
              <a:rPr b="1" lang="es-ES" sz="1800" spc="-1" strike="noStrike">
                <a:solidFill>
                  <a:srgbClr val="6a3e3e"/>
                </a:solidFill>
                <a:latin typeface="Consolas"/>
                <a:ea typeface="DejaVu Sans"/>
              </a:rPr>
              <a:t>waitSeconds</a:t>
            </a:r>
            <a:r>
              <a:rPr b="1" lang="es-ES" sz="1800" spc="-1" strike="noStrike">
                <a:solidFill>
                  <a:srgbClr val="000000"/>
                </a:solidFill>
                <a:latin typeface="Consolas"/>
                <a:ea typeface="DejaVu Sans"/>
              </a:rPr>
              <a:t>)</a:t>
            </a:r>
            <a:endParaRPr b="0" lang="es-ES" sz="1800" spc="-1" strike="noStrike">
              <a:latin typeface="Arial"/>
            </a:endParaRPr>
          </a:p>
        </p:txBody>
      </p:sp>
      <p:sp>
        <p:nvSpPr>
          <p:cNvPr id="181" name="CustomShape 11"/>
          <p:cNvSpPr/>
          <p:nvPr/>
        </p:nvSpPr>
        <p:spPr>
          <a:xfrm>
            <a:off x="5056560" y="4676760"/>
            <a:ext cx="26474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existModalWindow()</a:t>
            </a:r>
            <a:endParaRPr b="0" lang="es-ES" sz="1800" spc="-1" strike="noStrike">
              <a:latin typeface="Arial"/>
            </a:endParaRPr>
          </a:p>
        </p:txBody>
      </p:sp>
      <p:sp>
        <p:nvSpPr>
          <p:cNvPr id="182" name="CustomShape 12"/>
          <p:cNvSpPr/>
          <p:nvPr/>
        </p:nvSpPr>
        <p:spPr>
          <a:xfrm>
            <a:off x="5051160" y="5676840"/>
            <a:ext cx="47048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switchToModalWindow(String </a:t>
            </a:r>
            <a:r>
              <a:rPr b="0" lang="es-ES" sz="1800" spc="-1" strike="noStrike">
                <a:solidFill>
                  <a:srgbClr val="6a3e3e"/>
                </a:solidFill>
                <a:latin typeface="Consolas"/>
                <a:ea typeface="DejaVu Sans"/>
              </a:rPr>
              <a:t>title</a:t>
            </a:r>
            <a:r>
              <a:rPr b="0" lang="es-ES" sz="1800" spc="-1" strike="noStrike">
                <a:solidFill>
                  <a:srgbClr val="000000"/>
                </a:solidFill>
                <a:latin typeface="Consolas"/>
                <a:ea typeface="DejaVu Sans"/>
              </a:rPr>
              <a:t>)</a:t>
            </a:r>
            <a:endParaRPr b="0" lang="es-ES" sz="1800" spc="-1" strike="noStrike">
              <a:latin typeface="Arial"/>
            </a:endParaRPr>
          </a:p>
        </p:txBody>
      </p:sp>
      <p:sp>
        <p:nvSpPr>
          <p:cNvPr id="183" name="CustomShape 13"/>
          <p:cNvSpPr/>
          <p:nvPr/>
        </p:nvSpPr>
        <p:spPr>
          <a:xfrm>
            <a:off x="5035680" y="5996880"/>
            <a:ext cx="511632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switchToModalWindow(String[] </a:t>
            </a:r>
            <a:r>
              <a:rPr b="0" lang="es-ES" sz="1800" spc="-1" strike="noStrike">
                <a:solidFill>
                  <a:srgbClr val="6a3e3e"/>
                </a:solidFill>
                <a:latin typeface="Consolas"/>
                <a:ea typeface="DejaVu Sans"/>
              </a:rPr>
              <a:t>titles</a:t>
            </a:r>
            <a:r>
              <a:rPr b="0" lang="es-ES" sz="1800" spc="-1" strike="noStrike">
                <a:solidFill>
                  <a:srgbClr val="000000"/>
                </a:solidFill>
                <a:latin typeface="Consolas"/>
                <a:ea typeface="DejaVu Sans"/>
              </a:rPr>
              <a:t>)</a:t>
            </a:r>
            <a:endParaRPr b="0" lang="es-ES" sz="1800" spc="-1" strike="noStrike">
              <a:latin typeface="Arial"/>
            </a:endParaRPr>
          </a:p>
        </p:txBody>
      </p:sp>
      <p:sp>
        <p:nvSpPr>
          <p:cNvPr id="184" name="CustomShape 14"/>
          <p:cNvSpPr/>
          <p:nvPr/>
        </p:nvSpPr>
        <p:spPr>
          <a:xfrm>
            <a:off x="5035680" y="6332400"/>
            <a:ext cx="29217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switchToMainWindow()</a:t>
            </a:r>
            <a:endParaRPr b="0" lang="es-ES" sz="1800" spc="-1" strike="noStrike">
              <a:latin typeface="Arial"/>
            </a:endParaRPr>
          </a:p>
        </p:txBody>
      </p:sp>
      <p:sp>
        <p:nvSpPr>
          <p:cNvPr id="185" name="CustomShape 15"/>
          <p:cNvSpPr/>
          <p:nvPr/>
        </p:nvSpPr>
        <p:spPr>
          <a:xfrm>
            <a:off x="378000" y="4977360"/>
            <a:ext cx="2235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switchToAlert()</a:t>
            </a:r>
            <a:endParaRPr b="0" lang="es-ES" sz="1800" spc="-1" strike="noStrike">
              <a:latin typeface="Arial"/>
            </a:endParaRPr>
          </a:p>
        </p:txBody>
      </p:sp>
      <p:sp>
        <p:nvSpPr>
          <p:cNvPr id="186" name="CustomShape 16"/>
          <p:cNvSpPr/>
          <p:nvPr/>
        </p:nvSpPr>
        <p:spPr>
          <a:xfrm>
            <a:off x="415800" y="5310000"/>
            <a:ext cx="19616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acceptAlert()</a:t>
            </a:r>
            <a:endParaRPr b="0" lang="es-ES" sz="1800" spc="-1" strike="noStrike">
              <a:latin typeface="Arial"/>
            </a:endParaRPr>
          </a:p>
        </p:txBody>
      </p:sp>
      <p:sp>
        <p:nvSpPr>
          <p:cNvPr id="187" name="CustomShape 17"/>
          <p:cNvSpPr/>
          <p:nvPr/>
        </p:nvSpPr>
        <p:spPr>
          <a:xfrm>
            <a:off x="397080" y="5657040"/>
            <a:ext cx="182448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closeAlert()</a:t>
            </a:r>
            <a:endParaRPr b="0" lang="es-ES" sz="1800" spc="-1" strike="noStrike">
              <a:latin typeface="Arial"/>
            </a:endParaRPr>
          </a:p>
        </p:txBody>
      </p:sp>
      <p:sp>
        <p:nvSpPr>
          <p:cNvPr id="188" name="CustomShape 18"/>
          <p:cNvSpPr/>
          <p:nvPr/>
        </p:nvSpPr>
        <p:spPr>
          <a:xfrm>
            <a:off x="397080" y="6044400"/>
            <a:ext cx="20988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getAlertText()</a:t>
            </a:r>
            <a:endParaRPr b="0" lang="es-ES" sz="1800" spc="-1" strike="noStrike">
              <a:latin typeface="Arial"/>
            </a:endParaRPr>
          </a:p>
        </p:txBody>
      </p:sp>
      <p:sp>
        <p:nvSpPr>
          <p:cNvPr id="189" name="CustomShape 19"/>
          <p:cNvSpPr/>
          <p:nvPr/>
        </p:nvSpPr>
        <p:spPr>
          <a:xfrm>
            <a:off x="283320" y="6404400"/>
            <a:ext cx="41562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 </a:t>
            </a:r>
            <a:r>
              <a:rPr b="0" lang="es-ES" sz="1800" spc="-1" strike="noStrike">
                <a:solidFill>
                  <a:srgbClr val="000000"/>
                </a:solidFill>
                <a:latin typeface="Consolas"/>
                <a:ea typeface="DejaVu Sans"/>
              </a:rPr>
              <a:t>writeTextToAlert(String </a:t>
            </a:r>
            <a:r>
              <a:rPr b="0" lang="es-ES" sz="1800" spc="-1" strike="noStrike">
                <a:solidFill>
                  <a:srgbClr val="6a3e3e"/>
                </a:solidFill>
                <a:latin typeface="Consolas"/>
                <a:ea typeface="DejaVu Sans"/>
              </a:rPr>
              <a:t>text</a:t>
            </a:r>
            <a:r>
              <a:rPr b="0" lang="es-ES" sz="1800" spc="-1" strike="noStrike">
                <a:solidFill>
                  <a:srgbClr val="000000"/>
                </a:solidFill>
                <a:latin typeface="Consolas"/>
                <a:ea typeface="DejaVu Sans"/>
              </a:rPr>
              <a:t>)</a:t>
            </a:r>
            <a:endParaRPr b="0" lang="es-ES" sz="1800" spc="-1" strike="noStrike">
              <a:latin typeface="Arial"/>
            </a:endParaRPr>
          </a:p>
        </p:txBody>
      </p:sp>
      <p:sp>
        <p:nvSpPr>
          <p:cNvPr id="190" name="CustomShape 20"/>
          <p:cNvSpPr/>
          <p:nvPr/>
        </p:nvSpPr>
        <p:spPr>
          <a:xfrm>
            <a:off x="4248000" y="2376000"/>
            <a:ext cx="456768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getPageElements(Locator </a:t>
            </a:r>
            <a:r>
              <a:rPr b="0" lang="es-ES" sz="1800" spc="-1" strike="noStrike">
                <a:solidFill>
                  <a:srgbClr val="6a3e3e"/>
                </a:solidFill>
                <a:latin typeface="Consolas"/>
                <a:ea typeface="DejaVu Sans"/>
              </a:rPr>
              <a:t>locator</a:t>
            </a:r>
            <a:r>
              <a:rPr b="0" lang="es-ES" sz="1800" spc="-1" strike="noStrike">
                <a:solidFill>
                  <a:srgbClr val="000000"/>
                </a:solidFill>
                <a:latin typeface="Consolas"/>
                <a:ea typeface="DejaVu Sans"/>
              </a:rPr>
              <a:t>)</a:t>
            </a:r>
            <a:endParaRPr b="0" lang="es-ES" sz="1800" spc="-1" strike="noStrike">
              <a:latin typeface="Arial"/>
            </a:endParaRPr>
          </a:p>
        </p:txBody>
      </p:sp>
      <p:sp>
        <p:nvSpPr>
          <p:cNvPr id="191" name="CustomShape 21"/>
          <p:cNvSpPr/>
          <p:nvPr/>
        </p:nvSpPr>
        <p:spPr>
          <a:xfrm>
            <a:off x="4248000" y="2791440"/>
            <a:ext cx="8139240" cy="63720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Consolas"/>
                <a:ea typeface="DejaVu Sans"/>
              </a:rPr>
              <a:t>getPageElements(Locator[] </a:t>
            </a:r>
            <a:r>
              <a:rPr b="0" lang="es-ES" sz="1800" spc="-1" strike="noStrike">
                <a:solidFill>
                  <a:srgbClr val="6a3e3e"/>
                </a:solidFill>
                <a:latin typeface="Consolas"/>
                <a:ea typeface="DejaVu Sans"/>
              </a:rPr>
              <a:t>frameLocators</a:t>
            </a:r>
            <a:r>
              <a:rPr b="0" lang="es-ES" sz="1800" spc="-1" strike="noStrike">
                <a:solidFill>
                  <a:srgbClr val="000000"/>
                </a:solidFill>
                <a:latin typeface="Consolas"/>
                <a:ea typeface="DejaVu Sans"/>
              </a:rPr>
              <a:t>, Locator </a:t>
            </a:r>
            <a:r>
              <a:rPr b="0" lang="es-ES" sz="1800" spc="-1" strike="noStrike">
                <a:solidFill>
                  <a:srgbClr val="6a3e3e"/>
                </a:solidFill>
                <a:latin typeface="Consolas"/>
                <a:ea typeface="DejaVu Sans"/>
              </a:rPr>
              <a:t>locator</a:t>
            </a:r>
            <a:r>
              <a:rPr b="0" lang="es-ES" sz="1800" spc="-1" strike="noStrike">
                <a:solidFill>
                  <a:srgbClr val="000000"/>
                </a:solidFill>
                <a:latin typeface="Consolas"/>
                <a:ea typeface="DejaVu Sans"/>
              </a:rPr>
              <a:t>)</a:t>
            </a:r>
            <a:endParaRPr b="0" lang="es-ES" sz="1800" spc="-1" strike="noStrike">
              <a:latin typeface="Arial"/>
            </a:endParaRPr>
          </a:p>
        </p:txBody>
      </p:sp>
      <p:sp>
        <p:nvSpPr>
          <p:cNvPr id="192" name="CustomShape 22"/>
          <p:cNvSpPr/>
          <p:nvPr/>
        </p:nvSpPr>
        <p:spPr>
          <a:xfrm>
            <a:off x="4248000" y="2012400"/>
            <a:ext cx="49791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waitStaticPageLoad(</a:t>
            </a:r>
            <a:r>
              <a:rPr b="1" lang="es-ES" sz="1800" spc="-1" strike="noStrike">
                <a:solidFill>
                  <a:srgbClr val="7f0055"/>
                </a:solidFill>
                <a:latin typeface="Consolas"/>
                <a:ea typeface="DejaVu Sans"/>
              </a:rPr>
              <a:t>int</a:t>
            </a:r>
            <a:r>
              <a:rPr b="1" lang="es-ES" sz="1800" spc="-1" strike="noStrike">
                <a:solidFill>
                  <a:srgbClr val="000000"/>
                </a:solidFill>
                <a:latin typeface="Consolas"/>
                <a:ea typeface="DejaVu Sans"/>
              </a:rPr>
              <a:t> </a:t>
            </a:r>
            <a:r>
              <a:rPr b="1" lang="es-ES" sz="1800" spc="-1" strike="noStrike">
                <a:solidFill>
                  <a:srgbClr val="6a3e3e"/>
                </a:solidFill>
                <a:latin typeface="Consolas"/>
                <a:ea typeface="DejaVu Sans"/>
              </a:rPr>
              <a:t>waitSeconds</a:t>
            </a:r>
            <a:r>
              <a:rPr b="1" lang="es-ES" sz="1800" spc="-1" strike="noStrike">
                <a:solidFill>
                  <a:srgbClr val="000000"/>
                </a:solidFill>
                <a:latin typeface="Consolas"/>
                <a:ea typeface="DejaVu Sans"/>
              </a:rPr>
              <a:t>)</a:t>
            </a:r>
            <a:endParaRPr b="0" lang="es-ES" sz="1800" spc="-1" strike="noStrike">
              <a:latin typeface="Arial"/>
            </a:endParaRPr>
          </a:p>
        </p:txBody>
      </p:sp>
      <p:sp>
        <p:nvSpPr>
          <p:cNvPr id="193" name="CustomShape 23"/>
          <p:cNvSpPr/>
          <p:nvPr/>
        </p:nvSpPr>
        <p:spPr>
          <a:xfrm>
            <a:off x="397080" y="2376000"/>
            <a:ext cx="305892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ea typeface="DejaVu Sans"/>
              </a:rPr>
              <a:t>scrollTo(String </a:t>
            </a:r>
            <a:r>
              <a:rPr b="0" lang="es-ES" sz="1800" spc="-1" strike="noStrike">
                <a:solidFill>
                  <a:srgbClr val="6a3e3e"/>
                </a:solidFill>
                <a:latin typeface="Consolas"/>
                <a:ea typeface="DejaVu Sans"/>
              </a:rPr>
              <a:t>text</a:t>
            </a:r>
            <a:r>
              <a:rPr b="0" lang="es-ES" sz="1800" spc="-1" strike="noStrike">
                <a:solidFill>
                  <a:srgbClr val="000000"/>
                </a:solidFill>
                <a:latin typeface="Consolas"/>
                <a:ea typeface="DejaVu Sans"/>
              </a:rPr>
              <a:t>)</a:t>
            </a:r>
            <a:endParaRPr b="0" lang="es-ES" sz="1800" spc="-1" strike="noStrike">
              <a:latin typeface="Arial"/>
            </a:endParaRPr>
          </a:p>
        </p:txBody>
      </p:sp>
      <p:sp>
        <p:nvSpPr>
          <p:cNvPr id="194" name="CustomShape 24"/>
          <p:cNvSpPr/>
          <p:nvPr/>
        </p:nvSpPr>
        <p:spPr>
          <a:xfrm>
            <a:off x="618840" y="945360"/>
            <a:ext cx="11112120" cy="50148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1" lang="es-ES" sz="2400" spc="-1" strike="noStrike">
                <a:solidFill>
                  <a:srgbClr val="000000"/>
                </a:solidFill>
                <a:latin typeface="Calibri"/>
                <a:ea typeface="DejaVu Sans"/>
              </a:rPr>
              <a:t>PAGE OBJECTS (PO)</a:t>
            </a:r>
            <a:endParaRPr b="0" lang="es-ES" sz="2400" spc="-1" strike="noStrike">
              <a:latin typeface="Arial"/>
            </a:endParaRPr>
          </a:p>
        </p:txBody>
      </p:sp>
      <p:sp>
        <p:nvSpPr>
          <p:cNvPr id="195" name="CustomShape 25"/>
          <p:cNvSpPr/>
          <p:nvPr/>
        </p:nvSpPr>
        <p:spPr>
          <a:xfrm>
            <a:off x="360000" y="4766760"/>
            <a:ext cx="1288440" cy="273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s-ES" sz="1400" spc="-1" strike="noStrike">
                <a:solidFill>
                  <a:srgbClr val="000000"/>
                </a:solidFill>
                <a:latin typeface="Calibri"/>
                <a:ea typeface="DejaVu Sans"/>
              </a:rPr>
              <a:t>Alerts</a:t>
            </a:r>
            <a:endParaRPr b="0" lang="es-ES" sz="1400" spc="-1" strike="noStrike">
              <a:latin typeface="Arial"/>
            </a:endParaRPr>
          </a:p>
        </p:txBody>
      </p:sp>
      <p:sp>
        <p:nvSpPr>
          <p:cNvPr id="196" name="CustomShape 26"/>
          <p:cNvSpPr/>
          <p:nvPr/>
        </p:nvSpPr>
        <p:spPr>
          <a:xfrm>
            <a:off x="5040000" y="4406760"/>
            <a:ext cx="1288440" cy="273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s-ES" sz="1400" spc="-1" strike="noStrike">
                <a:solidFill>
                  <a:srgbClr val="000000"/>
                </a:solidFill>
                <a:latin typeface="Calibri"/>
                <a:ea typeface="DejaVu Sans"/>
              </a:rPr>
              <a:t>Modals</a:t>
            </a:r>
            <a:endParaRPr b="0" lang="es-ES" sz="1400" spc="-1" strike="noStrike">
              <a:latin typeface="Arial"/>
            </a:endParaRPr>
          </a:p>
        </p:txBody>
      </p:sp>
      <p:pic>
        <p:nvPicPr>
          <p:cNvPr id="197" name="" descr=""/>
          <p:cNvPicPr/>
          <p:nvPr/>
        </p:nvPicPr>
        <p:blipFill>
          <a:blip r:embed="rId1"/>
          <a:stretch/>
        </p:blipFill>
        <p:spPr>
          <a:xfrm>
            <a:off x="4655520" y="196560"/>
            <a:ext cx="2832840" cy="59580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3928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PAGE ELEMENTS (PE)</a:t>
            </a:r>
            <a:endParaRPr b="0" lang="es-ES" sz="2400" spc="-1" strike="noStrike">
              <a:latin typeface="Arial"/>
            </a:endParaRPr>
          </a:p>
        </p:txBody>
      </p:sp>
      <p:sp>
        <p:nvSpPr>
          <p:cNvPr id="199" name="CustomShape 2"/>
          <p:cNvSpPr/>
          <p:nvPr/>
        </p:nvSpPr>
        <p:spPr>
          <a:xfrm>
            <a:off x="1605960" y="71640"/>
            <a:ext cx="8978400" cy="820440"/>
          </a:xfrm>
          <a:prstGeom prst="rect">
            <a:avLst/>
          </a:prstGeom>
          <a:noFill/>
          <a:ln>
            <a:noFill/>
          </a:ln>
        </p:spPr>
        <p:style>
          <a:lnRef idx="0"/>
          <a:fillRef idx="0"/>
          <a:effectRef idx="0"/>
          <a:fontRef idx="minor"/>
        </p:style>
      </p:sp>
      <p:sp>
        <p:nvSpPr>
          <p:cNvPr id="200" name="CustomShape 3"/>
          <p:cNvSpPr/>
          <p:nvPr/>
        </p:nvSpPr>
        <p:spPr>
          <a:xfrm>
            <a:off x="726840" y="1958760"/>
            <a:ext cx="11112120" cy="4182480"/>
          </a:xfrm>
          <a:prstGeom prst="rect">
            <a:avLst/>
          </a:prstGeom>
          <a:noFill/>
          <a:ln>
            <a:noFill/>
          </a:ln>
        </p:spPr>
        <p:style>
          <a:lnRef idx="0"/>
          <a:fillRef idx="0"/>
          <a:effectRef idx="0"/>
          <a:fontRef idx="minor"/>
        </p:style>
        <p:txBody>
          <a:bodyPr lIns="90000" rIns="90000" tIns="45000" bIns="45000">
            <a:normAutofit/>
          </a:bodyPr>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They represent any element included in a page and with which we want to interact</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Examples: texts, links, text fields, selects, checkboxs, radiobuttons, buttons...</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We can locate them in the DOM tree and perform actions on them</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They should be declared and used only within Page Objects, as follows: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They receive as parameters: </a:t>
            </a:r>
            <a:endParaRPr b="0" lang="es-ES" sz="2400" spc="-1" strike="noStrike">
              <a:latin typeface="Arial"/>
            </a:endParaRPr>
          </a:p>
          <a:p>
            <a:pPr lvl="1" marL="800280" indent="-341640">
              <a:lnSpc>
                <a:spcPct val="90000"/>
              </a:lnSpc>
              <a:spcBef>
                <a:spcPts val="499"/>
              </a:spcBef>
              <a:buClr>
                <a:srgbClr val="000000"/>
              </a:buClr>
              <a:buFont typeface="Arial"/>
              <a:buChar char="-"/>
            </a:pPr>
            <a:r>
              <a:rPr b="0" lang="es-ES" sz="2000" spc="-1" strike="noStrike">
                <a:solidFill>
                  <a:srgbClr val="000000"/>
                </a:solidFill>
                <a:latin typeface="Calibri"/>
                <a:ea typeface="DejaVu Sans"/>
              </a:rPr>
              <a:t>The page they belong to (</a:t>
            </a:r>
            <a:r>
              <a:rPr b="0" i="1" lang="es-ES" sz="2000" spc="-1" strike="noStrike">
                <a:solidFill>
                  <a:srgbClr val="003d73"/>
                </a:solidFill>
                <a:latin typeface="Calibri"/>
                <a:ea typeface="DejaVu Sans"/>
              </a:rPr>
              <a:t>this</a:t>
            </a:r>
            <a:r>
              <a:rPr b="0" lang="es-ES" sz="2000" spc="-1" strike="noStrike">
                <a:solidFill>
                  <a:srgbClr val="000000"/>
                </a:solidFill>
                <a:latin typeface="Calibri"/>
                <a:ea typeface="DejaVu Sans"/>
              </a:rPr>
              <a:t>)</a:t>
            </a:r>
            <a:endParaRPr b="0" lang="es-ES" sz="2000" spc="-1" strike="noStrike">
              <a:latin typeface="Arial"/>
            </a:endParaRPr>
          </a:p>
          <a:p>
            <a:pPr lvl="1" marL="800280" indent="-341640">
              <a:lnSpc>
                <a:spcPct val="90000"/>
              </a:lnSpc>
              <a:spcBef>
                <a:spcPts val="499"/>
              </a:spcBef>
              <a:buClr>
                <a:srgbClr val="000000"/>
              </a:buClr>
              <a:buFont typeface="Arial"/>
              <a:buChar char="-"/>
            </a:pPr>
            <a:r>
              <a:rPr b="0" lang="es-ES" sz="2000" spc="-1" strike="noStrike">
                <a:solidFill>
                  <a:srgbClr val="000000"/>
                </a:solidFill>
                <a:latin typeface="Calibri"/>
                <a:ea typeface="DejaVu Sans"/>
              </a:rPr>
              <a:t>A friendly name that identifies the page element</a:t>
            </a:r>
            <a:endParaRPr b="0" lang="es-ES" sz="2000" spc="-1" strike="noStrike">
              <a:latin typeface="Arial"/>
            </a:endParaRPr>
          </a:p>
          <a:p>
            <a:pPr lvl="1" marL="800280" indent="-341640">
              <a:lnSpc>
                <a:spcPct val="90000"/>
              </a:lnSpc>
              <a:spcBef>
                <a:spcPts val="499"/>
              </a:spcBef>
              <a:buClr>
                <a:srgbClr val="000000"/>
              </a:buClr>
              <a:buFont typeface="Arial"/>
              <a:buChar char="-"/>
            </a:pPr>
            <a:r>
              <a:rPr b="0" lang="es-ES" sz="2000" spc="-1" strike="noStrike">
                <a:solidFill>
                  <a:srgbClr val="000000"/>
                </a:solidFill>
                <a:latin typeface="Calibri"/>
                <a:ea typeface="DejaVu Sans"/>
              </a:rPr>
              <a:t>Locator: how to find the element in the page's DOM (by id, xpath, name, css ...)</a:t>
            </a:r>
            <a:endParaRPr b="0" lang="es-ES" sz="2000" spc="-1" strike="noStrike">
              <a:latin typeface="Arial"/>
            </a:endParaRPr>
          </a:p>
          <a:p>
            <a:pPr>
              <a:lnSpc>
                <a:spcPct val="90000"/>
              </a:lnSpc>
              <a:spcBef>
                <a:spcPts val="1001"/>
              </a:spcBef>
            </a:pPr>
            <a:endParaRPr b="0" lang="es-ES" sz="2000" spc="-1" strike="noStrike">
              <a:latin typeface="Arial"/>
            </a:endParaRPr>
          </a:p>
          <a:p>
            <a:pPr>
              <a:lnSpc>
                <a:spcPct val="90000"/>
              </a:lnSpc>
              <a:spcBef>
                <a:spcPts val="1001"/>
              </a:spcBef>
            </a:pPr>
            <a:endParaRPr b="0" lang="es-ES" sz="2000" spc="-1" strike="noStrike">
              <a:latin typeface="Arial"/>
            </a:endParaRPr>
          </a:p>
        </p:txBody>
      </p:sp>
      <p:pic>
        <p:nvPicPr>
          <p:cNvPr id="201" name="Imagen 7" descr=""/>
          <p:cNvPicPr/>
          <p:nvPr/>
        </p:nvPicPr>
        <p:blipFill>
          <a:blip r:embed="rId1"/>
          <a:stretch/>
        </p:blipFill>
        <p:spPr>
          <a:xfrm>
            <a:off x="1298880" y="3863160"/>
            <a:ext cx="9285840" cy="590400"/>
          </a:xfrm>
          <a:prstGeom prst="rect">
            <a:avLst/>
          </a:prstGeom>
          <a:ln>
            <a:noFill/>
          </a:ln>
        </p:spPr>
      </p:pic>
      <p:pic>
        <p:nvPicPr>
          <p:cNvPr id="202" name="" descr=""/>
          <p:cNvPicPr/>
          <p:nvPr/>
        </p:nvPicPr>
        <p:blipFill>
          <a:blip r:embed="rId2"/>
          <a:stretch/>
        </p:blipFill>
        <p:spPr>
          <a:xfrm>
            <a:off x="4655520" y="196560"/>
            <a:ext cx="2832840" cy="59580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53928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PAGE ELEMENTS (PE)</a:t>
            </a:r>
            <a:endParaRPr b="0" lang="es-ES" sz="2400" spc="-1" strike="noStrike">
              <a:latin typeface="Arial"/>
            </a:endParaRPr>
          </a:p>
        </p:txBody>
      </p:sp>
      <p:sp>
        <p:nvSpPr>
          <p:cNvPr id="204" name="CustomShape 2"/>
          <p:cNvSpPr/>
          <p:nvPr/>
        </p:nvSpPr>
        <p:spPr>
          <a:xfrm>
            <a:off x="1605960" y="71640"/>
            <a:ext cx="8978400" cy="820440"/>
          </a:xfrm>
          <a:prstGeom prst="rect">
            <a:avLst/>
          </a:prstGeom>
          <a:noFill/>
          <a:ln>
            <a:noFill/>
          </a:ln>
        </p:spPr>
        <p:style>
          <a:lnRef idx="0"/>
          <a:fillRef idx="0"/>
          <a:effectRef idx="0"/>
          <a:fontRef idx="minor"/>
        </p:style>
      </p:sp>
      <p:sp>
        <p:nvSpPr>
          <p:cNvPr id="205" name="CustomShape 3"/>
          <p:cNvSpPr/>
          <p:nvPr/>
        </p:nvSpPr>
        <p:spPr>
          <a:xfrm>
            <a:off x="387000" y="1220400"/>
            <a:ext cx="11112120" cy="471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s-ES" sz="18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Main methods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Main attributes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206" name="Imagen 3" descr=""/>
          <p:cNvPicPr/>
          <p:nvPr/>
        </p:nvPicPr>
        <p:blipFill>
          <a:blip r:embed="rId1"/>
          <a:srcRect l="0" t="0" r="35292" b="0"/>
          <a:stretch/>
        </p:blipFill>
        <p:spPr>
          <a:xfrm>
            <a:off x="252000" y="5029200"/>
            <a:ext cx="3682440" cy="1464480"/>
          </a:xfrm>
          <a:prstGeom prst="rect">
            <a:avLst/>
          </a:prstGeom>
          <a:ln>
            <a:noFill/>
          </a:ln>
        </p:spPr>
      </p:pic>
      <p:pic>
        <p:nvPicPr>
          <p:cNvPr id="207" name="Imagen 8" descr=""/>
          <p:cNvPicPr/>
          <p:nvPr/>
        </p:nvPicPr>
        <p:blipFill>
          <a:blip r:embed="rId2"/>
          <a:stretch/>
        </p:blipFill>
        <p:spPr>
          <a:xfrm>
            <a:off x="8082360" y="243000"/>
            <a:ext cx="3856320" cy="6370920"/>
          </a:xfrm>
          <a:prstGeom prst="rect">
            <a:avLst/>
          </a:prstGeom>
          <a:ln>
            <a:noFill/>
          </a:ln>
        </p:spPr>
      </p:pic>
      <p:pic>
        <p:nvPicPr>
          <p:cNvPr id="208" name="Imagen 10" descr=""/>
          <p:cNvPicPr/>
          <p:nvPr/>
        </p:nvPicPr>
        <p:blipFill>
          <a:blip r:embed="rId3"/>
          <a:stretch/>
        </p:blipFill>
        <p:spPr>
          <a:xfrm>
            <a:off x="4343400" y="1430640"/>
            <a:ext cx="3503880" cy="5265720"/>
          </a:xfrm>
          <a:prstGeom prst="rect">
            <a:avLst/>
          </a:prstGeom>
          <a:ln>
            <a:noFill/>
          </a:ln>
        </p:spPr>
      </p:pic>
      <p:pic>
        <p:nvPicPr>
          <p:cNvPr id="209" name="" descr=""/>
          <p:cNvPicPr/>
          <p:nvPr/>
        </p:nvPicPr>
        <p:blipFill>
          <a:blip r:embed="rId4"/>
          <a:stretch/>
        </p:blipFill>
        <p:spPr>
          <a:xfrm>
            <a:off x="4655520" y="196560"/>
            <a:ext cx="2832840" cy="59580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407880" y="1887480"/>
            <a:ext cx="11112120" cy="51685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s-ES" sz="2400" spc="-1" strike="noStrike">
                <a:solidFill>
                  <a:srgbClr val="000000"/>
                </a:solidFill>
                <a:latin typeface="Calibri"/>
                <a:ea typeface="DejaVu Sans"/>
              </a:rPr>
              <a:t>Install TestNG plugin for Eclipse:</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Help menu &gt; Eclipse Marketplace</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Search “TestNG”</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Install the plug-in</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53" name="Imagen 5" descr=""/>
          <p:cNvPicPr/>
          <p:nvPr/>
        </p:nvPicPr>
        <p:blipFill>
          <a:blip r:embed="rId1"/>
          <a:stretch/>
        </p:blipFill>
        <p:spPr>
          <a:xfrm>
            <a:off x="4605840" y="2743200"/>
            <a:ext cx="7221600" cy="3961080"/>
          </a:xfrm>
          <a:prstGeom prst="rect">
            <a:avLst/>
          </a:prstGeom>
          <a:ln>
            <a:noFill/>
          </a:ln>
        </p:spPr>
      </p:pic>
      <p:pic>
        <p:nvPicPr>
          <p:cNvPr id="54" name="Imagen 11" descr=""/>
          <p:cNvPicPr/>
          <p:nvPr/>
        </p:nvPicPr>
        <p:blipFill>
          <a:blip r:embed="rId2"/>
          <a:stretch/>
        </p:blipFill>
        <p:spPr>
          <a:xfrm>
            <a:off x="5063040" y="1512000"/>
            <a:ext cx="1416960" cy="365400"/>
          </a:xfrm>
          <a:prstGeom prst="rect">
            <a:avLst/>
          </a:prstGeom>
          <a:ln>
            <a:noFill/>
          </a:ln>
        </p:spPr>
      </p:pic>
      <p:sp>
        <p:nvSpPr>
          <p:cNvPr id="55" name="CustomShape 2"/>
          <p:cNvSpPr/>
          <p:nvPr/>
        </p:nvSpPr>
        <p:spPr>
          <a:xfrm>
            <a:off x="1584000" y="691560"/>
            <a:ext cx="897840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ea typeface="DejaVu Sans"/>
              </a:rPr>
              <a:t>Configuration</a:t>
            </a:r>
            <a:endParaRPr b="0" lang="es-ES" sz="4800" spc="-1" strike="noStrike">
              <a:latin typeface="Arial"/>
            </a:endParaRPr>
          </a:p>
        </p:txBody>
      </p:sp>
      <p:pic>
        <p:nvPicPr>
          <p:cNvPr id="56" name="" descr=""/>
          <p:cNvPicPr/>
          <p:nvPr/>
        </p:nvPicPr>
        <p:blipFill>
          <a:blip r:embed="rId3"/>
          <a:stretch/>
        </p:blipFill>
        <p:spPr>
          <a:xfrm>
            <a:off x="4655520" y="196560"/>
            <a:ext cx="2832840" cy="5958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ZAHORÍ PROPERTIES (zahori.properties)</a:t>
            </a:r>
            <a:endParaRPr b="0" lang="es-ES" sz="2400" spc="-1" strike="noStrike">
              <a:latin typeface="Arial"/>
            </a:endParaRPr>
          </a:p>
        </p:txBody>
      </p:sp>
      <p:sp>
        <p:nvSpPr>
          <p:cNvPr id="211" name="CustomShape 2"/>
          <p:cNvSpPr/>
          <p:nvPr/>
        </p:nvSpPr>
        <p:spPr>
          <a:xfrm>
            <a:off x="1605960" y="71640"/>
            <a:ext cx="8978400" cy="820440"/>
          </a:xfrm>
          <a:prstGeom prst="rect">
            <a:avLst/>
          </a:prstGeom>
          <a:noFill/>
          <a:ln>
            <a:noFill/>
          </a:ln>
        </p:spPr>
        <p:style>
          <a:lnRef idx="0"/>
          <a:fillRef idx="0"/>
          <a:effectRef idx="0"/>
          <a:fontRef idx="minor"/>
        </p:style>
      </p:sp>
      <p:sp>
        <p:nvSpPr>
          <p:cNvPr id="212" name="CustomShape 3"/>
          <p:cNvSpPr/>
          <p:nvPr/>
        </p:nvSpPr>
        <p:spPr>
          <a:xfrm>
            <a:off x="726840" y="1958760"/>
            <a:ext cx="11112120" cy="41824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s-ES" sz="2400" spc="-1" strike="noStrike">
                <a:solidFill>
                  <a:srgbClr val="000000"/>
                </a:solidFill>
                <a:latin typeface="Calibri"/>
                <a:ea typeface="DejaVu Sans"/>
              </a:rPr>
              <a:t>File where we can modify the behavior of Zahorí relative to:</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WebDrivers paths</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Load timeouts</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Evidence generation</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Load evidences to TMS</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Browser capabilities or preferences</a:t>
            </a: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213" name="Imagen 3" descr=""/>
          <p:cNvPicPr/>
          <p:nvPr/>
        </p:nvPicPr>
        <p:blipFill>
          <a:blip r:embed="rId1"/>
          <a:stretch/>
        </p:blipFill>
        <p:spPr>
          <a:xfrm>
            <a:off x="7521120" y="2474640"/>
            <a:ext cx="3942720" cy="4175280"/>
          </a:xfrm>
          <a:prstGeom prst="rect">
            <a:avLst/>
          </a:prstGeom>
          <a:ln>
            <a:noFill/>
          </a:ln>
        </p:spPr>
      </p:pic>
      <p:pic>
        <p:nvPicPr>
          <p:cNvPr id="214" name="" descr=""/>
          <p:cNvPicPr/>
          <p:nvPr/>
        </p:nvPicPr>
        <p:blipFill>
          <a:blip r:embed="rId2"/>
          <a:stretch/>
        </p:blipFill>
        <p:spPr>
          <a:xfrm>
            <a:off x="4655520" y="196560"/>
            <a:ext cx="2832840" cy="59580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PROJECT PROPERTIES (project.properties)</a:t>
            </a:r>
            <a:endParaRPr b="0" lang="es-ES" sz="2400" spc="-1" strike="noStrike">
              <a:latin typeface="Arial"/>
            </a:endParaRPr>
          </a:p>
        </p:txBody>
      </p:sp>
      <p:sp>
        <p:nvSpPr>
          <p:cNvPr id="216" name="CustomShape 2"/>
          <p:cNvSpPr/>
          <p:nvPr/>
        </p:nvSpPr>
        <p:spPr>
          <a:xfrm>
            <a:off x="1605960" y="71640"/>
            <a:ext cx="8978400" cy="820440"/>
          </a:xfrm>
          <a:prstGeom prst="rect">
            <a:avLst/>
          </a:prstGeom>
          <a:noFill/>
          <a:ln>
            <a:noFill/>
          </a:ln>
        </p:spPr>
        <p:style>
          <a:lnRef idx="0"/>
          <a:fillRef idx="0"/>
          <a:effectRef idx="0"/>
          <a:fontRef idx="minor"/>
        </p:style>
      </p:sp>
      <p:sp>
        <p:nvSpPr>
          <p:cNvPr id="217" name="CustomShape 3"/>
          <p:cNvSpPr/>
          <p:nvPr/>
        </p:nvSpPr>
        <p:spPr>
          <a:xfrm>
            <a:off x="726840" y="1001520"/>
            <a:ext cx="11112120" cy="41824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s-ES" sz="18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It is used to define global properties or variables</a:t>
            </a:r>
            <a:endParaRPr b="0" lang="es-ES" sz="2400" spc="-1" strike="noStrike">
              <a:latin typeface="Arial"/>
            </a:endParaRPr>
          </a:p>
          <a:p>
            <a:pPr marL="343080" indent="-341640">
              <a:lnSpc>
                <a:spcPct val="90000"/>
              </a:lnSpc>
              <a:spcBef>
                <a:spcPts val="1001"/>
              </a:spcBef>
              <a:buClr>
                <a:srgbClr val="000000"/>
              </a:buClr>
              <a:buFont typeface="Arial"/>
              <a:buChar char="•"/>
            </a:pPr>
            <a:endParaRPr b="0" lang="es-ES" sz="2400" spc="-1" strike="noStrike">
              <a:latin typeface="Arial"/>
            </a:endParaRPr>
          </a:p>
          <a:p>
            <a:pPr marL="343080" indent="-341640">
              <a:lnSpc>
                <a:spcPct val="90000"/>
              </a:lnSpc>
              <a:spcBef>
                <a:spcPts val="1001"/>
              </a:spcBef>
              <a:buClr>
                <a:srgbClr val="000000"/>
              </a:buClr>
              <a:buFont typeface="Arial"/>
              <a:buChar char="•"/>
            </a:pPr>
            <a:endParaRPr b="0" lang="es-ES" sz="2400" spc="-1" strike="noStrike">
              <a:latin typeface="Arial"/>
            </a:endParaRPr>
          </a:p>
          <a:p>
            <a:pPr marL="343080" indent="-341640">
              <a:lnSpc>
                <a:spcPct val="90000"/>
              </a:lnSpc>
              <a:spcBef>
                <a:spcPts val="1001"/>
              </a:spcBef>
              <a:buClr>
                <a:srgbClr val="000000"/>
              </a:buClr>
              <a:buFont typeface="Arial"/>
              <a:buChar char="•"/>
            </a:pPr>
            <a:endParaRPr b="0" lang="es-ES" sz="2400" spc="-1" strike="noStrike">
              <a:latin typeface="Arial"/>
            </a:endParaRPr>
          </a:p>
          <a:p>
            <a:pPr marL="343080" indent="-341640">
              <a:lnSpc>
                <a:spcPct val="90000"/>
              </a:lnSpc>
              <a:spcBef>
                <a:spcPts val="1001"/>
              </a:spcBef>
              <a:buClr>
                <a:srgbClr val="000000"/>
              </a:buClr>
              <a:buFont typeface="Arial"/>
              <a:buChar char="•"/>
            </a:pPr>
            <a:endParaRPr b="0" lang="es-ES" sz="2400" spc="-1" strike="noStrike">
              <a:latin typeface="Arial"/>
            </a:endParaRPr>
          </a:p>
          <a:p>
            <a:pPr marL="343080" indent="-341640">
              <a:lnSpc>
                <a:spcPct val="90000"/>
              </a:lnSpc>
              <a:spcBef>
                <a:spcPts val="1001"/>
              </a:spcBef>
              <a:buClr>
                <a:srgbClr val="000000"/>
              </a:buClr>
              <a:buFont typeface="Arial"/>
              <a:buChar char="•"/>
            </a:pPr>
            <a:endParaRPr b="0" lang="es-ES" sz="2400" spc="-1" strike="noStrike">
              <a:latin typeface="Arial"/>
            </a:endParaRPr>
          </a:p>
          <a:p>
            <a:pPr marL="343080" indent="-341640">
              <a:lnSpc>
                <a:spcPct val="90000"/>
              </a:lnSpc>
              <a:spcBef>
                <a:spcPts val="1001"/>
              </a:spcBef>
              <a:buClr>
                <a:srgbClr val="000000"/>
              </a:buClr>
              <a:buFont typeface="Arial"/>
              <a:buChar char="•"/>
            </a:pP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They can be retrieved using the testContext:</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218" name="Imagen 3" descr=""/>
          <p:cNvPicPr/>
          <p:nvPr/>
        </p:nvPicPr>
        <p:blipFill>
          <a:blip r:embed="rId1"/>
          <a:srcRect l="0" t="0" r="0" b="27774"/>
          <a:stretch/>
        </p:blipFill>
        <p:spPr>
          <a:xfrm>
            <a:off x="3345840" y="2088360"/>
            <a:ext cx="3494160" cy="2447640"/>
          </a:xfrm>
          <a:prstGeom prst="rect">
            <a:avLst/>
          </a:prstGeom>
          <a:ln>
            <a:noFill/>
          </a:ln>
        </p:spPr>
      </p:pic>
      <p:pic>
        <p:nvPicPr>
          <p:cNvPr id="219" name="Imagen 8" descr=""/>
          <p:cNvPicPr/>
          <p:nvPr/>
        </p:nvPicPr>
        <p:blipFill>
          <a:blip r:embed="rId2"/>
          <a:stretch/>
        </p:blipFill>
        <p:spPr>
          <a:xfrm>
            <a:off x="1368000" y="5195880"/>
            <a:ext cx="6972840" cy="1140120"/>
          </a:xfrm>
          <a:prstGeom prst="rect">
            <a:avLst/>
          </a:prstGeom>
          <a:ln>
            <a:noFill/>
          </a:ln>
        </p:spPr>
      </p:pic>
      <p:pic>
        <p:nvPicPr>
          <p:cNvPr id="220" name="" descr=""/>
          <p:cNvPicPr/>
          <p:nvPr/>
        </p:nvPicPr>
        <p:blipFill>
          <a:blip r:embed="rId3"/>
          <a:stretch/>
        </p:blipFill>
        <p:spPr>
          <a:xfrm>
            <a:off x="4655520" y="196560"/>
            <a:ext cx="2832840" cy="59580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EVIDENCE GENERATION (logs)</a:t>
            </a:r>
            <a:endParaRPr b="0" lang="es-ES" sz="2400" spc="-1" strike="noStrike">
              <a:latin typeface="Arial"/>
            </a:endParaRPr>
          </a:p>
        </p:txBody>
      </p:sp>
      <p:sp>
        <p:nvSpPr>
          <p:cNvPr id="222" name="CustomShape 2"/>
          <p:cNvSpPr/>
          <p:nvPr/>
        </p:nvSpPr>
        <p:spPr>
          <a:xfrm>
            <a:off x="1605960" y="71640"/>
            <a:ext cx="8978400" cy="820440"/>
          </a:xfrm>
          <a:prstGeom prst="rect">
            <a:avLst/>
          </a:prstGeom>
          <a:noFill/>
          <a:ln>
            <a:noFill/>
          </a:ln>
        </p:spPr>
        <p:style>
          <a:lnRef idx="0"/>
          <a:fillRef idx="0"/>
          <a:effectRef idx="0"/>
          <a:fontRef idx="minor"/>
        </p:style>
      </p:sp>
      <p:sp>
        <p:nvSpPr>
          <p:cNvPr id="223" name="CustomShape 3"/>
          <p:cNvSpPr/>
          <p:nvPr/>
        </p:nvSpPr>
        <p:spPr>
          <a:xfrm>
            <a:off x="936000" y="1429200"/>
            <a:ext cx="11112120" cy="50968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s-ES" sz="2400" spc="-1" strike="noStrike">
                <a:solidFill>
                  <a:srgbClr val="000000"/>
                </a:solidFill>
                <a:latin typeface="Calibri"/>
                <a:ea typeface="DejaVu Sans"/>
              </a:rPr>
              <a:t>Low level logs</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Including:</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All actions performed by the framework</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Messages that we want to register in automation</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Activation in zahorí.properties: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How to write messages to the log:</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Log levels: info, warn, debug and error</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Logs and evidences location: </a:t>
            </a:r>
            <a:endParaRPr b="0" lang="es-ES" sz="2400" spc="-1" strike="noStrike">
              <a:latin typeface="Arial"/>
            </a:endParaRPr>
          </a:p>
          <a:p>
            <a:pPr>
              <a:lnSpc>
                <a:spcPct val="90000"/>
              </a:lnSpc>
              <a:spcBef>
                <a:spcPts val="1001"/>
              </a:spcBef>
            </a:pPr>
            <a:r>
              <a:rPr b="0" lang="es-ES" sz="1700" spc="-1" strike="noStrike">
                <a:solidFill>
                  <a:srgbClr val="000000"/>
                </a:solidFill>
                <a:latin typeface="Calibri"/>
                <a:ea typeface="DejaVu Sans"/>
              </a:rPr>
              <a:t>     </a:t>
            </a:r>
            <a:r>
              <a:rPr b="0" lang="es-ES" sz="1700" spc="-1" strike="noStrike">
                <a:solidFill>
                  <a:srgbClr val="000000"/>
                </a:solidFill>
                <a:latin typeface="Calibri"/>
                <a:ea typeface="DejaVu Sans"/>
              </a:rPr>
              <a:t>Zahori-Example\example-e2e-tests_aat\target\test-results\&lt;TEST_ID&gt;\&lt;PLATFORM&gt;\&lt;BROWSER&gt;\&lt;TIMESTAMP&gt;\</a:t>
            </a:r>
            <a:endParaRPr b="0" lang="es-ES" sz="1700" spc="-1" strike="noStrike">
              <a:latin typeface="Arial"/>
            </a:endParaRPr>
          </a:p>
          <a:p>
            <a:pPr>
              <a:lnSpc>
                <a:spcPct val="90000"/>
              </a:lnSpc>
              <a:spcBef>
                <a:spcPts val="1001"/>
              </a:spcBef>
            </a:pPr>
            <a:endParaRPr b="0" lang="es-ES" sz="1700" spc="-1" strike="noStrike">
              <a:latin typeface="Arial"/>
            </a:endParaRPr>
          </a:p>
          <a:p>
            <a:pPr>
              <a:lnSpc>
                <a:spcPct val="90000"/>
              </a:lnSpc>
              <a:spcBef>
                <a:spcPts val="1001"/>
              </a:spcBef>
            </a:pPr>
            <a:endParaRPr b="0" lang="es-ES" sz="1700" spc="-1" strike="noStrike">
              <a:latin typeface="Arial"/>
            </a:endParaRPr>
          </a:p>
        </p:txBody>
      </p:sp>
      <p:pic>
        <p:nvPicPr>
          <p:cNvPr id="224" name="Imagen 7" descr=""/>
          <p:cNvPicPr/>
          <p:nvPr/>
        </p:nvPicPr>
        <p:blipFill>
          <a:blip r:embed="rId1"/>
          <a:stretch/>
        </p:blipFill>
        <p:spPr>
          <a:xfrm>
            <a:off x="1262880" y="3801600"/>
            <a:ext cx="5346360" cy="299880"/>
          </a:xfrm>
          <a:prstGeom prst="rect">
            <a:avLst/>
          </a:prstGeom>
          <a:ln>
            <a:noFill/>
          </a:ln>
        </p:spPr>
      </p:pic>
      <p:pic>
        <p:nvPicPr>
          <p:cNvPr id="225" name="Imagen 9" descr=""/>
          <p:cNvPicPr/>
          <p:nvPr/>
        </p:nvPicPr>
        <p:blipFill>
          <a:blip r:embed="rId2"/>
          <a:stretch/>
        </p:blipFill>
        <p:spPr>
          <a:xfrm>
            <a:off x="1148400" y="4621680"/>
            <a:ext cx="7711200" cy="584280"/>
          </a:xfrm>
          <a:prstGeom prst="rect">
            <a:avLst/>
          </a:prstGeom>
          <a:ln>
            <a:noFill/>
          </a:ln>
        </p:spPr>
      </p:pic>
      <p:pic>
        <p:nvPicPr>
          <p:cNvPr id="226" name="" descr=""/>
          <p:cNvPicPr/>
          <p:nvPr/>
        </p:nvPicPr>
        <p:blipFill>
          <a:blip r:embed="rId3"/>
          <a:stretch/>
        </p:blipFill>
        <p:spPr>
          <a:xfrm>
            <a:off x="4655520" y="196560"/>
            <a:ext cx="2832840" cy="59580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1605960" y="71640"/>
            <a:ext cx="8978400" cy="820440"/>
          </a:xfrm>
          <a:prstGeom prst="rect">
            <a:avLst/>
          </a:prstGeom>
          <a:noFill/>
          <a:ln>
            <a:noFill/>
          </a:ln>
        </p:spPr>
        <p:style>
          <a:lnRef idx="0"/>
          <a:fillRef idx="0"/>
          <a:effectRef idx="0"/>
          <a:fontRef idx="minor"/>
        </p:style>
      </p:sp>
      <p:sp>
        <p:nvSpPr>
          <p:cNvPr id="228" name="CustomShape 2"/>
          <p:cNvSpPr/>
          <p:nvPr/>
        </p:nvSpPr>
        <p:spPr>
          <a:xfrm>
            <a:off x="726840" y="1583640"/>
            <a:ext cx="11112120" cy="28576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s-ES" sz="2400" spc="-1" strike="noStrike">
                <a:solidFill>
                  <a:srgbClr val="000000"/>
                </a:solidFill>
                <a:latin typeface="Calibri"/>
                <a:ea typeface="DejaVu Sans"/>
              </a:rPr>
              <a:t>Activation in zahorí.properties: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How to take screenshots: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sp>
        <p:nvSpPr>
          <p:cNvPr id="229" name="CustomShape 3"/>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1" lang="es-ES" sz="2400" spc="-1" strike="noStrike">
                <a:solidFill>
                  <a:srgbClr val="000000"/>
                </a:solidFill>
                <a:latin typeface="Calibri"/>
                <a:ea typeface="DejaVu Sans"/>
              </a:rPr>
              <a:t>EVIDENCE GENERATION (screenshots)</a:t>
            </a:r>
            <a:endParaRPr b="0" lang="es-ES" sz="2400" spc="-1" strike="noStrike">
              <a:latin typeface="Arial"/>
            </a:endParaRPr>
          </a:p>
        </p:txBody>
      </p:sp>
      <p:pic>
        <p:nvPicPr>
          <p:cNvPr id="230" name="Imagen 10" descr=""/>
          <p:cNvPicPr/>
          <p:nvPr/>
        </p:nvPicPr>
        <p:blipFill>
          <a:blip r:embed="rId1"/>
          <a:stretch/>
        </p:blipFill>
        <p:spPr>
          <a:xfrm>
            <a:off x="1409760" y="2086560"/>
            <a:ext cx="5446800" cy="312840"/>
          </a:xfrm>
          <a:prstGeom prst="rect">
            <a:avLst/>
          </a:prstGeom>
          <a:ln>
            <a:noFill/>
          </a:ln>
        </p:spPr>
      </p:pic>
      <p:pic>
        <p:nvPicPr>
          <p:cNvPr id="231" name="Imagen 12" descr=""/>
          <p:cNvPicPr/>
          <p:nvPr/>
        </p:nvPicPr>
        <p:blipFill>
          <a:blip r:embed="rId2"/>
          <a:stretch/>
        </p:blipFill>
        <p:spPr>
          <a:xfrm>
            <a:off x="1409760" y="3429000"/>
            <a:ext cx="4905000" cy="555480"/>
          </a:xfrm>
          <a:prstGeom prst="rect">
            <a:avLst/>
          </a:prstGeom>
          <a:ln>
            <a:noFill/>
          </a:ln>
        </p:spPr>
      </p:pic>
      <p:sp>
        <p:nvSpPr>
          <p:cNvPr id="232" name="CustomShape 4"/>
          <p:cNvSpPr/>
          <p:nvPr/>
        </p:nvSpPr>
        <p:spPr>
          <a:xfrm>
            <a:off x="726840" y="4409640"/>
            <a:ext cx="11199960" cy="100296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s-ES" sz="2400" spc="-1" strike="noStrike">
                <a:solidFill>
                  <a:srgbClr val="000000"/>
                </a:solidFill>
                <a:latin typeface="Calibri"/>
                <a:ea typeface="DejaVu Sans"/>
              </a:rPr>
              <a:t>Screenshots and evidences location: </a:t>
            </a:r>
            <a:endParaRPr b="0" lang="es-ES" sz="2400" spc="-1" strike="noStrike">
              <a:latin typeface="Arial"/>
            </a:endParaRPr>
          </a:p>
          <a:p>
            <a:pPr>
              <a:lnSpc>
                <a:spcPct val="100000"/>
              </a:lnSpc>
            </a:pPr>
            <a:r>
              <a:rPr b="0" lang="es-ES" sz="1700" spc="-1" strike="noStrike">
                <a:solidFill>
                  <a:srgbClr val="000000"/>
                </a:solidFill>
                <a:latin typeface="Calibri"/>
                <a:ea typeface="DejaVu Sans"/>
              </a:rPr>
              <a:t>     </a:t>
            </a:r>
            <a:r>
              <a:rPr b="0" lang="es-ES" sz="1700" spc="-1" strike="noStrike">
                <a:solidFill>
                  <a:srgbClr val="000000"/>
                </a:solidFill>
                <a:latin typeface="Calibri"/>
                <a:ea typeface="DejaVu Sans"/>
              </a:rPr>
              <a:t>Zahori-Example\example-e2e-tests_aat\target\test-results\&lt;TEST_ID&gt;\&lt;PLATFORM&gt;\&lt;BROWSER&gt;\&lt;TIMESTAMP&gt;\</a:t>
            </a:r>
            <a:endParaRPr b="0" lang="es-ES" sz="1700" spc="-1" strike="noStrike">
              <a:latin typeface="Arial"/>
            </a:endParaRPr>
          </a:p>
        </p:txBody>
      </p:sp>
      <p:pic>
        <p:nvPicPr>
          <p:cNvPr id="233" name="" descr=""/>
          <p:cNvPicPr/>
          <p:nvPr/>
        </p:nvPicPr>
        <p:blipFill>
          <a:blip r:embed="rId3"/>
          <a:stretch/>
        </p:blipFill>
        <p:spPr>
          <a:xfrm>
            <a:off x="4655520" y="196560"/>
            <a:ext cx="2832840" cy="59580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605960" y="71640"/>
            <a:ext cx="8978400" cy="820440"/>
          </a:xfrm>
          <a:prstGeom prst="rect">
            <a:avLst/>
          </a:prstGeom>
          <a:noFill/>
          <a:ln>
            <a:noFill/>
          </a:ln>
        </p:spPr>
        <p:style>
          <a:lnRef idx="0"/>
          <a:fillRef idx="0"/>
          <a:effectRef idx="0"/>
          <a:fontRef idx="minor"/>
        </p:style>
      </p:sp>
      <p:sp>
        <p:nvSpPr>
          <p:cNvPr id="235" name="CustomShape 2"/>
          <p:cNvSpPr/>
          <p:nvPr/>
        </p:nvSpPr>
        <p:spPr>
          <a:xfrm>
            <a:off x="726840" y="1583640"/>
            <a:ext cx="11112120" cy="28576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s-ES" sz="2400" spc="-1" strike="noStrike">
                <a:solidFill>
                  <a:srgbClr val="000000"/>
                </a:solidFill>
                <a:latin typeface="Calibri"/>
                <a:ea typeface="DejaVu Sans"/>
              </a:rPr>
              <a:t>Activation in zahorí.properties: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Be careful when the number of tests and executions is high (consumption of disk space)</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Ideas.: </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 Activate only the generation of video files when tests fail</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 Remove periodically old executions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Video and evidences location: </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Zahori-Example\example-e2e-tests_aat\target\test-results\&lt;TEST_ID&gt;\&lt;PLATFORM&gt;\&lt;BROWSER&gt;\&lt;TIMESTAMP&gt;\</a:t>
            </a:r>
            <a:endParaRPr b="0" lang="es-ES" sz="2400" spc="-1" strike="noStrike">
              <a:latin typeface="Arial"/>
            </a:endParaRPr>
          </a:p>
        </p:txBody>
      </p:sp>
      <p:sp>
        <p:nvSpPr>
          <p:cNvPr id="236" name="CustomShape 3"/>
          <p:cNvSpPr/>
          <p:nvPr/>
        </p:nvSpPr>
        <p:spPr>
          <a:xfrm>
            <a:off x="726840" y="912600"/>
            <a:ext cx="11112120" cy="50148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1" lang="es-ES" sz="2400" spc="-1" strike="noStrike">
                <a:solidFill>
                  <a:srgbClr val="000000"/>
                </a:solidFill>
                <a:latin typeface="Calibri"/>
                <a:ea typeface="DejaVu Sans"/>
              </a:rPr>
              <a:t>EVIDENCE GENERATION (Video)</a:t>
            </a:r>
            <a:endParaRPr b="0" lang="es-ES" sz="2400" spc="-1" strike="noStrike">
              <a:latin typeface="Arial"/>
            </a:endParaRPr>
          </a:p>
        </p:txBody>
      </p:sp>
      <p:pic>
        <p:nvPicPr>
          <p:cNvPr id="237" name="Imagen 5" descr=""/>
          <p:cNvPicPr/>
          <p:nvPr/>
        </p:nvPicPr>
        <p:blipFill>
          <a:blip r:embed="rId1"/>
          <a:stretch/>
        </p:blipFill>
        <p:spPr>
          <a:xfrm>
            <a:off x="1215000" y="2060280"/>
            <a:ext cx="5762520" cy="517320"/>
          </a:xfrm>
          <a:prstGeom prst="rect">
            <a:avLst/>
          </a:prstGeom>
          <a:ln>
            <a:noFill/>
          </a:ln>
        </p:spPr>
      </p:pic>
      <p:pic>
        <p:nvPicPr>
          <p:cNvPr id="238" name="" descr=""/>
          <p:cNvPicPr/>
          <p:nvPr/>
        </p:nvPicPr>
        <p:blipFill>
          <a:blip r:embed="rId2"/>
          <a:stretch/>
        </p:blipFill>
        <p:spPr>
          <a:xfrm>
            <a:off x="4655520" y="196560"/>
            <a:ext cx="2832840" cy="595800"/>
          </a:xfrm>
          <a:prstGeom prst="rect">
            <a:avLst/>
          </a:prstGeom>
          <a:ln>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EVIDENCE GENERATION (documents)</a:t>
            </a:r>
            <a:endParaRPr b="0" lang="es-ES" sz="2400" spc="-1" strike="noStrike">
              <a:latin typeface="Arial"/>
            </a:endParaRPr>
          </a:p>
        </p:txBody>
      </p:sp>
      <p:sp>
        <p:nvSpPr>
          <p:cNvPr id="240" name="CustomShape 2"/>
          <p:cNvSpPr/>
          <p:nvPr/>
        </p:nvSpPr>
        <p:spPr>
          <a:xfrm>
            <a:off x="1605960" y="71640"/>
            <a:ext cx="8978400" cy="820440"/>
          </a:xfrm>
          <a:prstGeom prst="rect">
            <a:avLst/>
          </a:prstGeom>
          <a:noFill/>
          <a:ln>
            <a:noFill/>
          </a:ln>
        </p:spPr>
        <p:style>
          <a:lnRef idx="0"/>
          <a:fillRef idx="0"/>
          <a:effectRef idx="0"/>
          <a:fontRef idx="minor"/>
        </p:style>
      </p:sp>
      <p:sp>
        <p:nvSpPr>
          <p:cNvPr id="241" name="CustomShape 3"/>
          <p:cNvSpPr/>
          <p:nvPr/>
        </p:nvSpPr>
        <p:spPr>
          <a:xfrm>
            <a:off x="726840" y="1455840"/>
            <a:ext cx="11112120" cy="46854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s-ES" sz="2400" spc="-1" strike="noStrike">
                <a:solidFill>
                  <a:srgbClr val="000000"/>
                </a:solidFill>
                <a:latin typeface="Calibri"/>
                <a:ea typeface="DejaVu Sans"/>
              </a:rPr>
              <a:t>Word document with high-level test messages (does not include technical details)</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The goal is to include relevant information at test step level</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Includes screenshots</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Activation in zahorí.properties: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How to write messages in documents (same as in logs)</a:t>
            </a: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242" name="Imagen 3" descr=""/>
          <p:cNvPicPr/>
          <p:nvPr/>
        </p:nvPicPr>
        <p:blipFill>
          <a:blip r:embed="rId1"/>
          <a:stretch/>
        </p:blipFill>
        <p:spPr>
          <a:xfrm>
            <a:off x="1254600" y="3600000"/>
            <a:ext cx="4839840" cy="336240"/>
          </a:xfrm>
          <a:prstGeom prst="rect">
            <a:avLst/>
          </a:prstGeom>
          <a:ln>
            <a:noFill/>
          </a:ln>
        </p:spPr>
      </p:pic>
      <p:sp>
        <p:nvSpPr>
          <p:cNvPr id="243" name="CustomShape 4"/>
          <p:cNvSpPr/>
          <p:nvPr/>
        </p:nvSpPr>
        <p:spPr>
          <a:xfrm>
            <a:off x="682920" y="5560920"/>
            <a:ext cx="11199960" cy="100296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s-ES" sz="2400" spc="-1" strike="noStrike">
                <a:solidFill>
                  <a:srgbClr val="000000"/>
                </a:solidFill>
                <a:latin typeface="Calibri"/>
                <a:ea typeface="DejaVu Sans"/>
              </a:rPr>
              <a:t>Documents and evidences location: </a:t>
            </a:r>
            <a:endParaRPr b="0" lang="es-ES" sz="2400" spc="-1" strike="noStrike">
              <a:latin typeface="Arial"/>
            </a:endParaRPr>
          </a:p>
          <a:p>
            <a:pPr>
              <a:lnSpc>
                <a:spcPct val="100000"/>
              </a:lnSpc>
            </a:pPr>
            <a:r>
              <a:rPr b="0" lang="es-ES" sz="1700" spc="-1" strike="noStrike">
                <a:solidFill>
                  <a:srgbClr val="000000"/>
                </a:solidFill>
                <a:latin typeface="Calibri"/>
                <a:ea typeface="DejaVu Sans"/>
              </a:rPr>
              <a:t>     </a:t>
            </a:r>
            <a:r>
              <a:rPr b="0" lang="es-ES" sz="1700" spc="-1" strike="noStrike">
                <a:solidFill>
                  <a:srgbClr val="000000"/>
                </a:solidFill>
                <a:latin typeface="Calibri"/>
                <a:ea typeface="DejaVu Sans"/>
              </a:rPr>
              <a:t>Zahori-Example\example-e2e-tests_aat\target\test-results\&lt;TEST_ID&gt;\&lt;PLATFORM&gt;\&lt;BROWSER&gt;\&lt;TIMESTAMP&gt;\</a:t>
            </a:r>
            <a:endParaRPr b="0" lang="es-ES" sz="1700" spc="-1" strike="noStrike">
              <a:latin typeface="Arial"/>
            </a:endParaRPr>
          </a:p>
        </p:txBody>
      </p:sp>
      <p:pic>
        <p:nvPicPr>
          <p:cNvPr id="244" name="Imagen 9" descr=""/>
          <p:cNvPicPr/>
          <p:nvPr/>
        </p:nvPicPr>
        <p:blipFill>
          <a:blip r:embed="rId2"/>
          <a:stretch/>
        </p:blipFill>
        <p:spPr>
          <a:xfrm>
            <a:off x="1224000" y="4599720"/>
            <a:ext cx="7711200" cy="584280"/>
          </a:xfrm>
          <a:prstGeom prst="rect">
            <a:avLst/>
          </a:prstGeom>
          <a:ln>
            <a:noFill/>
          </a:ln>
        </p:spPr>
      </p:pic>
      <p:pic>
        <p:nvPicPr>
          <p:cNvPr id="245" name="" descr=""/>
          <p:cNvPicPr/>
          <p:nvPr/>
        </p:nvPicPr>
        <p:blipFill>
          <a:blip r:embed="rId3"/>
          <a:stretch/>
        </p:blipFill>
        <p:spPr>
          <a:xfrm>
            <a:off x="4655520" y="196560"/>
            <a:ext cx="2832840" cy="59580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INTERNATIONALIZ</a:t>
            </a:r>
            <a:r>
              <a:rPr b="1" lang="es-ES" sz="2400" spc="-1" strike="noStrike">
                <a:solidFill>
                  <a:srgbClr val="000000"/>
                </a:solidFill>
                <a:latin typeface="Calibri"/>
                <a:ea typeface="DejaVu Sans"/>
              </a:rPr>
              <a:t>ED MESSAGES</a:t>
            </a:r>
            <a:endParaRPr b="0" lang="es-ES" sz="2400" spc="-1" strike="noStrike">
              <a:latin typeface="Arial"/>
            </a:endParaRPr>
          </a:p>
        </p:txBody>
      </p:sp>
      <p:sp>
        <p:nvSpPr>
          <p:cNvPr id="247" name="CustomShape 2"/>
          <p:cNvSpPr/>
          <p:nvPr/>
        </p:nvSpPr>
        <p:spPr>
          <a:xfrm>
            <a:off x="1605960" y="71640"/>
            <a:ext cx="8978400" cy="820440"/>
          </a:xfrm>
          <a:prstGeom prst="rect">
            <a:avLst/>
          </a:prstGeom>
          <a:noFill/>
          <a:ln>
            <a:noFill/>
          </a:ln>
        </p:spPr>
        <p:style>
          <a:lnRef idx="0"/>
          <a:fillRef idx="0"/>
          <a:effectRef idx="0"/>
          <a:fontRef idx="minor"/>
        </p:style>
      </p:sp>
      <p:sp>
        <p:nvSpPr>
          <p:cNvPr id="248" name="CustomShape 3"/>
          <p:cNvSpPr/>
          <p:nvPr/>
        </p:nvSpPr>
        <p:spPr>
          <a:xfrm>
            <a:off x="726840" y="1455840"/>
            <a:ext cx="11112120" cy="4476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s-ES" sz="2400" spc="-1" strike="noStrike">
                <a:solidFill>
                  <a:srgbClr val="000000"/>
                </a:solidFill>
                <a:latin typeface="Calibri"/>
                <a:ea typeface="DejaVu Sans"/>
              </a:rPr>
              <a:t>The texts included in the different types of evidence can be internationalized to generate evidences in several languages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Where it applies: in logs and documents</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Activación en zahorí.properties: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Definir un fichero properties por cada idioma declarado anteriormente</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249" name="Imagen 3" descr=""/>
          <p:cNvPicPr/>
          <p:nvPr/>
        </p:nvPicPr>
        <p:blipFill>
          <a:blip r:embed="rId1"/>
          <a:stretch/>
        </p:blipFill>
        <p:spPr>
          <a:xfrm>
            <a:off x="1454040" y="3686400"/>
            <a:ext cx="5389560" cy="303480"/>
          </a:xfrm>
          <a:prstGeom prst="rect">
            <a:avLst/>
          </a:prstGeom>
          <a:ln>
            <a:noFill/>
          </a:ln>
        </p:spPr>
      </p:pic>
      <p:pic>
        <p:nvPicPr>
          <p:cNvPr id="250" name="Imagen 7" descr=""/>
          <p:cNvPicPr/>
          <p:nvPr/>
        </p:nvPicPr>
        <p:blipFill>
          <a:blip r:embed="rId2"/>
          <a:stretch/>
        </p:blipFill>
        <p:spPr>
          <a:xfrm>
            <a:off x="3429000" y="4538520"/>
            <a:ext cx="3198960" cy="2246400"/>
          </a:xfrm>
          <a:prstGeom prst="rect">
            <a:avLst/>
          </a:prstGeom>
          <a:ln>
            <a:noFill/>
          </a:ln>
        </p:spPr>
      </p:pic>
      <p:pic>
        <p:nvPicPr>
          <p:cNvPr id="251" name="" descr=""/>
          <p:cNvPicPr/>
          <p:nvPr/>
        </p:nvPicPr>
        <p:blipFill>
          <a:blip r:embed="rId3"/>
          <a:stretch/>
        </p:blipFill>
        <p:spPr>
          <a:xfrm>
            <a:off x="4655520" y="196560"/>
            <a:ext cx="2832840" cy="595800"/>
          </a:xfrm>
          <a:prstGeom prst="rect">
            <a:avLst/>
          </a:prstGeom>
          <a:ln>
            <a:noFill/>
          </a:ln>
        </p:spPr>
      </p:pic>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INTERNATIONALIZED MESSAGES</a:t>
            </a:r>
            <a:endParaRPr b="0" lang="es-ES" sz="2400" spc="-1" strike="noStrike">
              <a:latin typeface="Arial"/>
            </a:endParaRPr>
          </a:p>
        </p:txBody>
      </p:sp>
      <p:sp>
        <p:nvSpPr>
          <p:cNvPr id="253" name="CustomShape 2"/>
          <p:cNvSpPr/>
          <p:nvPr/>
        </p:nvSpPr>
        <p:spPr>
          <a:xfrm>
            <a:off x="1605960" y="71640"/>
            <a:ext cx="8978400" cy="820440"/>
          </a:xfrm>
          <a:prstGeom prst="rect">
            <a:avLst/>
          </a:prstGeom>
          <a:noFill/>
          <a:ln>
            <a:noFill/>
          </a:ln>
        </p:spPr>
        <p:style>
          <a:lnRef idx="0"/>
          <a:fillRef idx="0"/>
          <a:effectRef idx="0"/>
          <a:fontRef idx="minor"/>
        </p:style>
      </p:sp>
      <p:sp>
        <p:nvSpPr>
          <p:cNvPr id="254" name="CustomShape 3"/>
          <p:cNvSpPr/>
          <p:nvPr/>
        </p:nvSpPr>
        <p:spPr>
          <a:xfrm>
            <a:off x="726840" y="1455840"/>
            <a:ext cx="11112120" cy="4476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s-ES" sz="1800" spc="-1" strike="noStrike">
              <a:latin typeface="Arial"/>
            </a:endParaRPr>
          </a:p>
          <a:p>
            <a:pPr>
              <a:lnSpc>
                <a:spcPct val="90000"/>
              </a:lnSpc>
              <a:spcBef>
                <a:spcPts val="1001"/>
              </a:spcBef>
            </a:pPr>
            <a:r>
              <a:rPr b="0" lang="es-ES" sz="2400" spc="-1" strike="noStrike">
                <a:solidFill>
                  <a:srgbClr val="000000"/>
                </a:solidFill>
                <a:latin typeface="Calibri"/>
                <a:ea typeface="DejaVu Sans"/>
              </a:rPr>
              <a:t>In each properties file declare the different messages in key=value format</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Then, to write an internationalized message in the files: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255" name="Imagen 5" descr=""/>
          <p:cNvPicPr/>
          <p:nvPr/>
        </p:nvPicPr>
        <p:blipFill>
          <a:blip r:embed="rId1"/>
          <a:stretch/>
        </p:blipFill>
        <p:spPr>
          <a:xfrm>
            <a:off x="1434240" y="3128760"/>
            <a:ext cx="4883760" cy="471240"/>
          </a:xfrm>
          <a:prstGeom prst="rect">
            <a:avLst/>
          </a:prstGeom>
          <a:ln>
            <a:noFill/>
          </a:ln>
        </p:spPr>
      </p:pic>
      <p:pic>
        <p:nvPicPr>
          <p:cNvPr id="256" name="Imagen 9" descr=""/>
          <p:cNvPicPr/>
          <p:nvPr/>
        </p:nvPicPr>
        <p:blipFill>
          <a:blip r:embed="rId2"/>
          <a:stretch/>
        </p:blipFill>
        <p:spPr>
          <a:xfrm>
            <a:off x="1152000" y="2760480"/>
            <a:ext cx="2248560" cy="312840"/>
          </a:xfrm>
          <a:prstGeom prst="rect">
            <a:avLst/>
          </a:prstGeom>
          <a:ln>
            <a:noFill/>
          </a:ln>
        </p:spPr>
      </p:pic>
      <p:pic>
        <p:nvPicPr>
          <p:cNvPr id="257" name="Imagen 11" descr=""/>
          <p:cNvPicPr/>
          <p:nvPr/>
        </p:nvPicPr>
        <p:blipFill>
          <a:blip r:embed="rId3"/>
          <a:stretch/>
        </p:blipFill>
        <p:spPr>
          <a:xfrm>
            <a:off x="6640560" y="2698560"/>
            <a:ext cx="2274120" cy="349920"/>
          </a:xfrm>
          <a:prstGeom prst="rect">
            <a:avLst/>
          </a:prstGeom>
          <a:ln>
            <a:noFill/>
          </a:ln>
        </p:spPr>
      </p:pic>
      <p:pic>
        <p:nvPicPr>
          <p:cNvPr id="258" name="Imagen 13" descr=""/>
          <p:cNvPicPr/>
          <p:nvPr/>
        </p:nvPicPr>
        <p:blipFill>
          <a:blip r:embed="rId4"/>
          <a:stretch/>
        </p:blipFill>
        <p:spPr>
          <a:xfrm>
            <a:off x="7020720" y="3120480"/>
            <a:ext cx="4011840" cy="479520"/>
          </a:xfrm>
          <a:prstGeom prst="rect">
            <a:avLst/>
          </a:prstGeom>
          <a:ln>
            <a:noFill/>
          </a:ln>
        </p:spPr>
      </p:pic>
      <p:pic>
        <p:nvPicPr>
          <p:cNvPr id="259" name="" descr=""/>
          <p:cNvPicPr/>
          <p:nvPr/>
        </p:nvPicPr>
        <p:blipFill>
          <a:blip r:embed="rId5"/>
          <a:stretch/>
        </p:blipFill>
        <p:spPr>
          <a:xfrm>
            <a:off x="1541880" y="5112000"/>
            <a:ext cx="6666120" cy="894600"/>
          </a:xfrm>
          <a:prstGeom prst="rect">
            <a:avLst/>
          </a:prstGeom>
          <a:ln>
            <a:noFill/>
          </a:ln>
        </p:spPr>
      </p:pic>
      <p:pic>
        <p:nvPicPr>
          <p:cNvPr id="260" name="" descr=""/>
          <p:cNvPicPr/>
          <p:nvPr/>
        </p:nvPicPr>
        <p:blipFill>
          <a:blip r:embed="rId6"/>
          <a:stretch/>
        </p:blipFill>
        <p:spPr>
          <a:xfrm>
            <a:off x="4655520" y="196560"/>
            <a:ext cx="2832840" cy="595800"/>
          </a:xfrm>
          <a:prstGeom prst="rect">
            <a:avLst/>
          </a:prstGeom>
          <a:ln>
            <a:noFill/>
          </a:ln>
        </p:spPr>
      </p:pic>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726840" y="927720"/>
            <a:ext cx="11112120" cy="5014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1" lang="es-ES" sz="2400" spc="-1" strike="noStrike">
                <a:solidFill>
                  <a:srgbClr val="000000"/>
                </a:solidFill>
                <a:latin typeface="Calibri"/>
                <a:ea typeface="DejaVu Sans"/>
              </a:rPr>
              <a:t>EXTENDED FUNCTIONALITIES</a:t>
            </a:r>
            <a:endParaRPr b="0" lang="es-ES" sz="2400" spc="-1" strike="noStrike">
              <a:latin typeface="Arial"/>
            </a:endParaRPr>
          </a:p>
        </p:txBody>
      </p:sp>
      <p:sp>
        <p:nvSpPr>
          <p:cNvPr id="262" name="CustomShape 2"/>
          <p:cNvSpPr/>
          <p:nvPr/>
        </p:nvSpPr>
        <p:spPr>
          <a:xfrm>
            <a:off x="1605960" y="71640"/>
            <a:ext cx="8978400" cy="820440"/>
          </a:xfrm>
          <a:prstGeom prst="rect">
            <a:avLst/>
          </a:prstGeom>
          <a:noFill/>
          <a:ln>
            <a:noFill/>
          </a:ln>
        </p:spPr>
        <p:style>
          <a:lnRef idx="0"/>
          <a:fillRef idx="0"/>
          <a:effectRef idx="0"/>
          <a:fontRef idx="minor"/>
        </p:style>
      </p:sp>
      <p:sp>
        <p:nvSpPr>
          <p:cNvPr id="263" name="CustomShape 3"/>
          <p:cNvSpPr/>
          <p:nvPr/>
        </p:nvSpPr>
        <p:spPr>
          <a:xfrm>
            <a:off x="726840" y="1958760"/>
            <a:ext cx="11112120" cy="4182480"/>
          </a:xfrm>
          <a:prstGeom prst="rect">
            <a:avLst/>
          </a:prstGeom>
          <a:noFill/>
          <a:ln>
            <a:noFill/>
          </a:ln>
        </p:spPr>
        <p:style>
          <a:lnRef idx="0"/>
          <a:fillRef idx="0"/>
          <a:effectRef idx="0"/>
          <a:fontRef idx="minor"/>
        </p:style>
        <p:txBody>
          <a:bodyPr lIns="90000" rIns="90000" tIns="45000" bIns="45000">
            <a:normAutofit/>
          </a:bodyPr>
          <a:p>
            <a:pPr marL="343080" indent="-341640">
              <a:lnSpc>
                <a:spcPct val="90000"/>
              </a:lnSpc>
              <a:spcBef>
                <a:spcPts val="1001"/>
              </a:spcBef>
              <a:buClr>
                <a:srgbClr val="000000"/>
              </a:buClr>
              <a:buFont typeface="Arial"/>
              <a:buChar char="•"/>
            </a:pPr>
            <a:r>
              <a:rPr b="1" lang="es-ES" sz="2400" spc="-1" strike="noStrike">
                <a:solidFill>
                  <a:srgbClr val="000000"/>
                </a:solidFill>
                <a:latin typeface="Calibri"/>
                <a:ea typeface="DejaVu Sans"/>
              </a:rPr>
              <a:t>DATA BASE</a:t>
            </a:r>
            <a:r>
              <a:rPr b="0" lang="es-ES" sz="2400" spc="-1" strike="noStrike">
                <a:solidFill>
                  <a:srgbClr val="000000"/>
                </a:solidFill>
                <a:latin typeface="Calibri"/>
                <a:ea typeface="DejaVu Sans"/>
              </a:rPr>
              <a:t> connections</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1640">
              <a:lnSpc>
                <a:spcPct val="90000"/>
              </a:lnSpc>
              <a:spcBef>
                <a:spcPts val="1001"/>
              </a:spcBef>
              <a:buClr>
                <a:srgbClr val="000000"/>
              </a:buClr>
              <a:buFont typeface="Arial"/>
              <a:buChar char="•"/>
            </a:pPr>
            <a:r>
              <a:rPr b="1" lang="es-ES" sz="2400" spc="-1" strike="noStrike">
                <a:solidFill>
                  <a:srgbClr val="000000"/>
                </a:solidFill>
                <a:latin typeface="Calibri"/>
                <a:ea typeface="DejaVu Sans"/>
              </a:rPr>
              <a:t>FILE</a:t>
            </a:r>
            <a:r>
              <a:rPr b="0" lang="es-ES" sz="2400" spc="-1" strike="noStrike">
                <a:solidFill>
                  <a:srgbClr val="000000"/>
                </a:solidFill>
                <a:latin typeface="Calibri"/>
                <a:ea typeface="DejaVu Sans"/>
              </a:rPr>
              <a:t> management</a:t>
            </a:r>
            <a:r>
              <a:rPr b="0" lang="es-ES" sz="2400" spc="-1" strike="noStrike">
                <a:solidFill>
                  <a:srgbClr val="000000"/>
                </a:solidFill>
                <a:latin typeface="Calibri"/>
                <a:ea typeface="DejaVu Sans"/>
              </a:rPr>
              <a:t>: EXCEL, CSV, WORD, LOG, PROPERTIES, JSON, XML</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1640">
              <a:lnSpc>
                <a:spcPct val="90000"/>
              </a:lnSpc>
              <a:spcBef>
                <a:spcPts val="1001"/>
              </a:spcBef>
              <a:buClr>
                <a:srgbClr val="000000"/>
              </a:buClr>
              <a:buFont typeface="Arial"/>
              <a:buChar char="•"/>
            </a:pPr>
            <a:r>
              <a:rPr b="1" lang="es-ES" sz="2400" spc="-1" strike="noStrike">
                <a:solidFill>
                  <a:srgbClr val="000000"/>
                </a:solidFill>
                <a:latin typeface="Calibri"/>
                <a:ea typeface="DejaVu Sans"/>
              </a:rPr>
              <a:t>NETWORK</a:t>
            </a:r>
            <a:r>
              <a:rPr b="0" lang="es-ES" sz="2400" spc="-1" strike="noStrike">
                <a:solidFill>
                  <a:srgbClr val="000000"/>
                </a:solidFill>
                <a:latin typeface="Calibri"/>
                <a:ea typeface="DejaVu Sans"/>
              </a:rPr>
              <a:t>: SSH, SCP, FTP </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1640">
              <a:lnSpc>
                <a:spcPct val="90000"/>
              </a:lnSpc>
              <a:spcBef>
                <a:spcPts val="1001"/>
              </a:spcBef>
              <a:buClr>
                <a:srgbClr val="000000"/>
              </a:buClr>
              <a:buFont typeface="Arial"/>
              <a:buChar char="•"/>
            </a:pPr>
            <a:r>
              <a:rPr b="1" lang="es-ES" sz="2400" spc="-1" strike="noStrike">
                <a:solidFill>
                  <a:srgbClr val="000000"/>
                </a:solidFill>
                <a:latin typeface="Calibri"/>
                <a:ea typeface="DejaVu Sans"/>
              </a:rPr>
              <a:t>TMS</a:t>
            </a:r>
            <a:r>
              <a:rPr b="0" lang="es-ES" sz="2400" spc="-1" strike="noStrike">
                <a:solidFill>
                  <a:srgbClr val="000000"/>
                </a:solidFill>
                <a:latin typeface="Calibri"/>
                <a:ea typeface="DejaVu Sans"/>
              </a:rPr>
              <a:t> (Test Management System): TestLink, Jira xray, HP ALM, Azure DevOps TestPlans</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a:t>
            </a: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264" name="" descr=""/>
          <p:cNvPicPr/>
          <p:nvPr/>
        </p:nvPicPr>
        <p:blipFill>
          <a:blip r:embed="rId1"/>
          <a:stretch/>
        </p:blipFill>
        <p:spPr>
          <a:xfrm>
            <a:off x="4655520" y="196560"/>
            <a:ext cx="2832840" cy="59580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726840" y="1958760"/>
            <a:ext cx="11112120" cy="4182480"/>
          </a:xfrm>
          <a:prstGeom prst="rect">
            <a:avLst/>
          </a:prstGeom>
          <a:noFill/>
          <a:ln>
            <a:noFill/>
          </a:ln>
        </p:spPr>
        <p:style>
          <a:lnRef idx="0"/>
          <a:fillRef idx="0"/>
          <a:effectRef idx="0"/>
          <a:fontRef idx="minor"/>
        </p:style>
        <p:txBody>
          <a:bodyPr lIns="90000" rIns="90000" tIns="45000" bIns="45000">
            <a:normAutofit/>
          </a:bodyPr>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Add IDs to web elements with which the user interacts: links, </a:t>
            </a:r>
            <a:r>
              <a:rPr b="0" lang="es-ES" sz="2400" spc="-1" strike="noStrike">
                <a:solidFill>
                  <a:srgbClr val="000000"/>
                </a:solidFill>
                <a:latin typeface="Calibri"/>
                <a:ea typeface="DejaVu Sans"/>
              </a:rPr>
              <a:t>buttons, fields...</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Add different IDs to different web sections</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Add IDs to texts that it can be automated (language independence)</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Add IDs to errores messages and include de error code</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Add IDs to important data so that its validation can be automated</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Avoid iframes</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Take care of non-productive environments: integration, pre-</a:t>
            </a:r>
            <a:r>
              <a:rPr b="0" lang="es-ES" sz="2400" spc="-1" strike="noStrike">
                <a:solidFill>
                  <a:srgbClr val="000000"/>
                </a:solidFill>
                <a:latin typeface="Calibri"/>
                <a:ea typeface="DejaVu Sans"/>
              </a:rPr>
              <a:t>production</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Charging times, data batteries, ...</a:t>
            </a:r>
            <a:endParaRPr b="0" lang="es-ES" sz="2400" spc="-1" strike="noStrike">
              <a:latin typeface="Arial"/>
            </a:endParaRPr>
          </a:p>
        </p:txBody>
      </p:sp>
      <p:sp>
        <p:nvSpPr>
          <p:cNvPr id="266" name="CustomShape 2"/>
          <p:cNvSpPr/>
          <p:nvPr/>
        </p:nvSpPr>
        <p:spPr>
          <a:xfrm>
            <a:off x="948240" y="312840"/>
            <a:ext cx="1021176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ea typeface="DejaVu Sans"/>
              </a:rPr>
              <a:t>GOOD PRACTICES</a:t>
            </a:r>
            <a:endParaRPr b="0" lang="es-ES" sz="4800" spc="-1" strike="noStrike">
              <a:latin typeface="Arial"/>
            </a:endParaRPr>
          </a:p>
          <a:p>
            <a:pPr algn="ctr">
              <a:lnSpc>
                <a:spcPct val="100000"/>
              </a:lnSpc>
            </a:pPr>
            <a:r>
              <a:rPr b="1" lang="es-ES" sz="3200" spc="-1" strike="noStrike">
                <a:solidFill>
                  <a:srgbClr val="000000"/>
                </a:solidFill>
                <a:latin typeface="Calibri"/>
                <a:ea typeface="DejaVu Sans"/>
              </a:rPr>
              <a:t>In development to make automation easier</a:t>
            </a:r>
            <a:endParaRPr b="0" lang="es-ES" sz="32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714960" y="1949040"/>
            <a:ext cx="11112120" cy="51685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s-ES" sz="2400" spc="-1" strike="noStrike">
                <a:solidFill>
                  <a:srgbClr val="000000"/>
                </a:solidFill>
                <a:latin typeface="Calibri"/>
                <a:ea typeface="DejaVu Sans"/>
              </a:rPr>
              <a:t>After the installation Eclipse lets us execute TestNG suites</a:t>
            </a: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58" name="Imagen 7" descr=""/>
          <p:cNvPicPr/>
          <p:nvPr/>
        </p:nvPicPr>
        <p:blipFill>
          <a:blip r:embed="rId1"/>
          <a:stretch/>
        </p:blipFill>
        <p:spPr>
          <a:xfrm>
            <a:off x="1605960" y="2559960"/>
            <a:ext cx="9276480" cy="4017240"/>
          </a:xfrm>
          <a:prstGeom prst="rect">
            <a:avLst/>
          </a:prstGeom>
          <a:ln>
            <a:noFill/>
          </a:ln>
        </p:spPr>
      </p:pic>
      <p:pic>
        <p:nvPicPr>
          <p:cNvPr id="59" name="Imagen 1" descr=""/>
          <p:cNvPicPr/>
          <p:nvPr/>
        </p:nvPicPr>
        <p:blipFill>
          <a:blip r:embed="rId2"/>
          <a:stretch/>
        </p:blipFill>
        <p:spPr>
          <a:xfrm>
            <a:off x="5147280" y="1512000"/>
            <a:ext cx="1416960" cy="365400"/>
          </a:xfrm>
          <a:prstGeom prst="rect">
            <a:avLst/>
          </a:prstGeom>
          <a:ln>
            <a:noFill/>
          </a:ln>
        </p:spPr>
      </p:pic>
      <p:sp>
        <p:nvSpPr>
          <p:cNvPr id="60" name="CustomShape 2"/>
          <p:cNvSpPr/>
          <p:nvPr/>
        </p:nvSpPr>
        <p:spPr>
          <a:xfrm>
            <a:off x="1584000" y="691560"/>
            <a:ext cx="897840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ea typeface="DejaVu Sans"/>
              </a:rPr>
              <a:t>Configuration</a:t>
            </a:r>
            <a:endParaRPr b="0" lang="es-ES" sz="4800" spc="-1" strike="noStrike">
              <a:latin typeface="Arial"/>
            </a:endParaRPr>
          </a:p>
        </p:txBody>
      </p:sp>
      <p:pic>
        <p:nvPicPr>
          <p:cNvPr id="61" name="" descr=""/>
          <p:cNvPicPr/>
          <p:nvPr/>
        </p:nvPicPr>
        <p:blipFill>
          <a:blip r:embed="rId3"/>
          <a:stretch/>
        </p:blipFill>
        <p:spPr>
          <a:xfrm>
            <a:off x="4655520" y="196560"/>
            <a:ext cx="2832840" cy="5958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593360" y="312840"/>
            <a:ext cx="897840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ea typeface="DejaVu Sans"/>
              </a:rPr>
              <a:t>GOOD PRACTICES</a:t>
            </a:r>
            <a:endParaRPr b="0" lang="es-ES" sz="4800" spc="-1" strike="noStrike">
              <a:latin typeface="Arial"/>
            </a:endParaRPr>
          </a:p>
          <a:p>
            <a:pPr algn="ctr">
              <a:lnSpc>
                <a:spcPct val="100000"/>
              </a:lnSpc>
            </a:pPr>
            <a:r>
              <a:rPr b="1" lang="es-ES" sz="3200" spc="-1" strike="noStrike">
                <a:solidFill>
                  <a:srgbClr val="000000"/>
                </a:solidFill>
                <a:latin typeface="Calibri"/>
                <a:ea typeface="DejaVu Sans"/>
              </a:rPr>
              <a:t>In automation</a:t>
            </a:r>
            <a:endParaRPr b="0" lang="es-ES" sz="3200" spc="-1" strike="noStrike">
              <a:latin typeface="Arial"/>
            </a:endParaRPr>
          </a:p>
        </p:txBody>
      </p:sp>
      <p:sp>
        <p:nvSpPr>
          <p:cNvPr id="268" name="CustomShape 2"/>
          <p:cNvSpPr/>
          <p:nvPr/>
        </p:nvSpPr>
        <p:spPr>
          <a:xfrm>
            <a:off x="726840" y="1958760"/>
            <a:ext cx="11112120" cy="4182480"/>
          </a:xfrm>
          <a:prstGeom prst="rect">
            <a:avLst/>
          </a:prstGeom>
          <a:noFill/>
          <a:ln>
            <a:noFill/>
          </a:ln>
        </p:spPr>
        <p:style>
          <a:lnRef idx="0"/>
          <a:fillRef idx="0"/>
          <a:effectRef idx="0"/>
          <a:fontRef idx="minor"/>
        </p:style>
        <p:txBody>
          <a:bodyPr lIns="90000" rIns="90000" tIns="45000" bIns="45000">
            <a:normAutofit/>
          </a:bodyPr>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Code flows or processes, not test cases</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Use the Page Object pattern</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Selection of elements by Ids, xpath or name</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Do not repeat code</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Generate evidences for each execution</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Report results and evidence to a test management tool (TMS)</a:t>
            </a:r>
            <a:endParaRPr b="0" lang="es-ES" sz="2400" spc="-1" strike="noStrike">
              <a:latin typeface="Arial"/>
            </a:endParaRPr>
          </a:p>
          <a:p>
            <a:pPr marL="343080" indent="-341640">
              <a:lnSpc>
                <a:spcPct val="90000"/>
              </a:lnSpc>
              <a:spcBef>
                <a:spcPts val="1001"/>
              </a:spcBef>
              <a:buClr>
                <a:srgbClr val="000000"/>
              </a:buClr>
              <a:buFont typeface="Arial"/>
              <a:buChar char="•"/>
            </a:pPr>
            <a:r>
              <a:rPr b="0" lang="es-ES" sz="2400" spc="-1" strike="noStrike">
                <a:solidFill>
                  <a:srgbClr val="000000"/>
                </a:solidFill>
                <a:latin typeface="Calibri"/>
                <a:ea typeface="DejaVu Sans"/>
              </a:rPr>
              <a:t>Do not try to automate everything. Impacts on the cost and  maintenance efforts and also increases execution times</a:t>
            </a:r>
            <a:endParaRPr b="0" lang="es-ES" sz="24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1756440" y="3172320"/>
            <a:ext cx="11112120" cy="44978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s-ES" sz="2400" spc="-1" strike="noStrike">
                <a:solidFill>
                  <a:srgbClr val="000000"/>
                </a:solidFill>
                <a:latin typeface="Calibri"/>
                <a:ea typeface="DejaVu Sans"/>
              </a:rPr>
              <a:t>git clone </a:t>
            </a:r>
            <a:r>
              <a:rPr b="0" lang="es-ES" sz="2400" spc="-1" strike="noStrike" u="sng">
                <a:solidFill>
                  <a:srgbClr val="0563c1"/>
                </a:solidFill>
                <a:uFillTx/>
                <a:latin typeface="Calibri"/>
                <a:ea typeface="DejaVu Sans"/>
              </a:rPr>
              <a:t>https://github.com/TeamSQAPanel/Zahori-Example</a:t>
            </a:r>
            <a:endParaRPr b="0" lang="es-ES" sz="2400" spc="-1" strike="noStrike">
              <a:latin typeface="Arial"/>
            </a:endParaRPr>
          </a:p>
          <a:p>
            <a:pPr>
              <a:lnSpc>
                <a:spcPct val="90000"/>
              </a:lnSpc>
              <a:spcBef>
                <a:spcPts val="1001"/>
              </a:spcBef>
            </a:pPr>
            <a:endParaRPr b="0" lang="es-ES" sz="2400" spc="-1" strike="noStrike">
              <a:latin typeface="Arial"/>
            </a:endParaRPr>
          </a:p>
        </p:txBody>
      </p:sp>
      <p:sp>
        <p:nvSpPr>
          <p:cNvPr id="63" name="CustomShape 2"/>
          <p:cNvSpPr/>
          <p:nvPr/>
        </p:nvSpPr>
        <p:spPr>
          <a:xfrm>
            <a:off x="504000" y="2594520"/>
            <a:ext cx="11112120" cy="50148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1" lang="es-ES" sz="2400" spc="-1" strike="noStrike">
                <a:solidFill>
                  <a:srgbClr val="000000"/>
                </a:solidFill>
                <a:latin typeface="Calibri"/>
                <a:ea typeface="DejaVu Sans"/>
              </a:rPr>
              <a:t>DOWNLOAD THE EXAMPLE PROJECT</a:t>
            </a:r>
            <a:endParaRPr b="0" lang="es-ES" sz="2400" spc="-1" strike="noStrike">
              <a:latin typeface="Arial"/>
            </a:endParaRPr>
          </a:p>
        </p:txBody>
      </p:sp>
      <p:sp>
        <p:nvSpPr>
          <p:cNvPr id="64" name="CustomShape 3"/>
          <p:cNvSpPr/>
          <p:nvPr/>
        </p:nvSpPr>
        <p:spPr>
          <a:xfrm>
            <a:off x="1570680" y="827640"/>
            <a:ext cx="897840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ea typeface="DejaVu Sans"/>
              </a:rPr>
              <a:t>Configuration</a:t>
            </a:r>
            <a:endParaRPr b="0" lang="es-ES" sz="4800" spc="-1" strike="noStrike">
              <a:latin typeface="Arial"/>
            </a:endParaRPr>
          </a:p>
        </p:txBody>
      </p:sp>
      <p:pic>
        <p:nvPicPr>
          <p:cNvPr id="65" name="" descr=""/>
          <p:cNvPicPr/>
          <p:nvPr/>
        </p:nvPicPr>
        <p:blipFill>
          <a:blip r:embed="rId1"/>
          <a:stretch/>
        </p:blipFill>
        <p:spPr>
          <a:xfrm>
            <a:off x="4655520" y="196560"/>
            <a:ext cx="2832840" cy="5958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839160" y="1889640"/>
            <a:ext cx="11351520" cy="44978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s-ES" sz="2400" spc="-1" strike="noStrike">
                <a:solidFill>
                  <a:srgbClr val="000000"/>
                </a:solidFill>
                <a:latin typeface="Calibri"/>
                <a:ea typeface="DejaVu Sans"/>
              </a:rPr>
              <a:t>Download zahorí jar file to directory “lib” located in the project root folder:</a:t>
            </a:r>
            <a:endParaRPr b="0" lang="es-ES" sz="2400" spc="-1" strike="noStrike">
              <a:latin typeface="Arial"/>
            </a:endParaRPr>
          </a:p>
          <a:p>
            <a:pPr>
              <a:lnSpc>
                <a:spcPct val="90000"/>
              </a:lnSpc>
              <a:spcBef>
                <a:spcPts val="1001"/>
              </a:spcBef>
            </a:pPr>
            <a:r>
              <a:rPr b="0" lang="es-ES" sz="2400" spc="-1" strike="noStrike" u="sng">
                <a:solidFill>
                  <a:srgbClr val="0563c1"/>
                </a:solidFill>
                <a:uFillTx/>
                <a:latin typeface="Calibri"/>
                <a:ea typeface="DejaVu Sans"/>
                <a:hlinkClick r:id="rId1"/>
              </a:rPr>
              <a:t>https://drive.google.com/file/d/1CDYXJBFeEqJbYVadOsq5-ws99iFhHe0D/view?usp=sharing</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Run the following command from the project root folder:</a:t>
            </a:r>
            <a:endParaRPr b="0" lang="es-ES" sz="2400" spc="-1" strike="noStrike">
              <a:latin typeface="Arial"/>
            </a:endParaRPr>
          </a:p>
          <a:p>
            <a:pPr>
              <a:lnSpc>
                <a:spcPct val="90000"/>
              </a:lnSpc>
              <a:spcBef>
                <a:spcPts val="1001"/>
              </a:spcBef>
            </a:pPr>
            <a:r>
              <a:rPr b="0" i="1" lang="es-ES" sz="2400" spc="-1" strike="noStrike">
                <a:solidFill>
                  <a:srgbClr val="000000"/>
                </a:solidFill>
                <a:latin typeface="Calibri"/>
                <a:ea typeface="DejaVu Sans"/>
              </a:rPr>
              <a:t>mvn install:install-file -Dfile=lib\zahori-3.17.jar -DgroupId=</a:t>
            </a:r>
            <a:r>
              <a:rPr b="0" lang="es-ES" sz="2400" spc="-1" strike="noStrike">
                <a:solidFill>
                  <a:srgbClr val="000000"/>
                </a:solidFill>
                <a:latin typeface="Calibri"/>
                <a:ea typeface="DejaVu Sans"/>
              </a:rPr>
              <a:t>es.panel.cest</a:t>
            </a:r>
            <a:r>
              <a:rPr b="0" i="1" lang="es-ES" sz="2400" spc="-1" strike="noStrike">
                <a:solidFill>
                  <a:srgbClr val="000000"/>
                </a:solidFill>
                <a:latin typeface="Calibri"/>
                <a:ea typeface="DejaVu Sans"/>
              </a:rPr>
              <a:t> -DartifactId=</a:t>
            </a:r>
            <a:r>
              <a:rPr b="0" lang="es-ES" sz="2400" spc="-1" strike="noStrike" u="sng">
                <a:solidFill>
                  <a:srgbClr val="000000"/>
                </a:solidFill>
                <a:uFillTx/>
                <a:latin typeface="Calibri"/>
                <a:ea typeface="DejaVu Sans"/>
              </a:rPr>
              <a:t>zahori</a:t>
            </a:r>
            <a:r>
              <a:rPr b="0" i="1" lang="es-ES" sz="2400" spc="-1" strike="noStrike">
                <a:solidFill>
                  <a:srgbClr val="000000"/>
                </a:solidFill>
                <a:latin typeface="Calibri"/>
                <a:ea typeface="DejaVu Sans"/>
              </a:rPr>
              <a:t> -Dversion=</a:t>
            </a:r>
            <a:r>
              <a:rPr b="0" lang="es-ES" sz="2400" spc="-1" strike="noStrike">
                <a:solidFill>
                  <a:srgbClr val="000000"/>
                </a:solidFill>
                <a:latin typeface="Calibri"/>
                <a:ea typeface="DejaVu Sans"/>
              </a:rPr>
              <a:t>3.17 -Dpackaging=jar</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1640">
              <a:lnSpc>
                <a:spcPct val="90000"/>
              </a:lnSpc>
              <a:spcBef>
                <a:spcPts val="1001"/>
              </a:spcBef>
              <a:buClr>
                <a:srgbClr val="000000"/>
              </a:buClr>
              <a:buFont typeface="Wingdings" charset="2"/>
              <a:buChar char=""/>
            </a:pPr>
            <a:r>
              <a:rPr b="0" lang="es-ES" sz="2400" spc="-1" strike="noStrike">
                <a:solidFill>
                  <a:srgbClr val="000000"/>
                </a:solidFill>
                <a:latin typeface="Calibri"/>
                <a:ea typeface="DejaVu Sans"/>
              </a:rPr>
              <a:t>This will install the jar in the Maven local repository:</a:t>
            </a:r>
            <a:endParaRPr b="0" lang="es-ES" sz="2400" spc="-1" strike="noStrike">
              <a:latin typeface="Arial"/>
            </a:endParaRPr>
          </a:p>
          <a:p>
            <a:pPr marL="457200">
              <a:lnSpc>
                <a:spcPct val="90000"/>
              </a:lnSpc>
              <a:spcBef>
                <a:spcPts val="499"/>
              </a:spcBef>
            </a:pPr>
            <a:r>
              <a:rPr b="0" lang="es-ES" sz="2000" spc="-1" strike="noStrike">
                <a:solidFill>
                  <a:srgbClr val="000000"/>
                </a:solidFill>
                <a:latin typeface="Calibri"/>
                <a:ea typeface="DejaVu Sans"/>
              </a:rPr>
              <a:t>Ej: C:\Users\&lt;USER&gt;\.m2\repository\es\panel\cest\zahori\3.17</a:t>
            </a:r>
            <a:endParaRPr b="0" lang="es-ES" sz="2000" spc="-1" strike="noStrike">
              <a:latin typeface="Arial"/>
            </a:endParaRPr>
          </a:p>
        </p:txBody>
      </p:sp>
      <p:sp>
        <p:nvSpPr>
          <p:cNvPr id="67" name="CustomShape 2"/>
          <p:cNvSpPr/>
          <p:nvPr/>
        </p:nvSpPr>
        <p:spPr>
          <a:xfrm>
            <a:off x="539280" y="1299960"/>
            <a:ext cx="11112120" cy="50148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1" lang="es-ES" sz="2400" spc="-1" strike="noStrike">
                <a:solidFill>
                  <a:srgbClr val="000000"/>
                </a:solidFill>
                <a:latin typeface="Calibri"/>
                <a:ea typeface="DejaVu Sans"/>
              </a:rPr>
              <a:t>INSTALL ZAHORÍ DEPENDENCY</a:t>
            </a:r>
            <a:endParaRPr b="0" lang="es-ES" sz="2400" spc="-1" strike="noStrike">
              <a:latin typeface="Arial"/>
            </a:endParaRPr>
          </a:p>
        </p:txBody>
      </p:sp>
      <p:sp>
        <p:nvSpPr>
          <p:cNvPr id="68" name="CustomShape 3"/>
          <p:cNvSpPr/>
          <p:nvPr/>
        </p:nvSpPr>
        <p:spPr>
          <a:xfrm>
            <a:off x="1605960" y="469080"/>
            <a:ext cx="897840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ea typeface="DejaVu Sans"/>
              </a:rPr>
              <a:t>Configuration</a:t>
            </a:r>
            <a:endParaRPr b="0" lang="es-ES" sz="4800" spc="-1" strike="noStrike">
              <a:latin typeface="Arial"/>
            </a:endParaRPr>
          </a:p>
        </p:txBody>
      </p:sp>
      <p:pic>
        <p:nvPicPr>
          <p:cNvPr id="69" name="" descr=""/>
          <p:cNvPicPr/>
          <p:nvPr/>
        </p:nvPicPr>
        <p:blipFill>
          <a:blip r:embed="rId2"/>
          <a:stretch/>
        </p:blipFill>
        <p:spPr>
          <a:xfrm>
            <a:off x="119520" y="144000"/>
            <a:ext cx="1896840" cy="3988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1476000" y="1864800"/>
            <a:ext cx="11112120" cy="40384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s-ES" sz="1800" spc="-1" strike="noStrike">
              <a:latin typeface="Arial"/>
            </a:endParaRPr>
          </a:p>
          <a:p>
            <a:pPr>
              <a:lnSpc>
                <a:spcPct val="90000"/>
              </a:lnSpc>
              <a:spcBef>
                <a:spcPts val="1001"/>
              </a:spcBef>
            </a:pPr>
            <a:r>
              <a:rPr b="0" lang="es-ES" sz="2400" spc="-1" strike="noStrike">
                <a:solidFill>
                  <a:srgbClr val="000000"/>
                </a:solidFill>
                <a:latin typeface="Calibri"/>
                <a:ea typeface="DejaVu Sans"/>
              </a:rPr>
              <a:t>Install WebDriver for Chrome:</a:t>
            </a:r>
            <a:endParaRPr b="0" lang="es-ES" sz="2400" spc="-1" strike="noStrike">
              <a:latin typeface="Arial"/>
            </a:endParaRPr>
          </a:p>
          <a:p>
            <a:pPr marL="457200" indent="-455760">
              <a:lnSpc>
                <a:spcPct val="90000"/>
              </a:lnSpc>
              <a:spcBef>
                <a:spcPts val="1001"/>
              </a:spcBef>
              <a:buClr>
                <a:srgbClr val="000000"/>
              </a:buClr>
              <a:buFont typeface="Arial"/>
              <a:buAutoNum type="arabicPeriod"/>
            </a:pPr>
            <a:r>
              <a:rPr b="0" lang="es-ES" sz="2400" spc="-1" strike="noStrike">
                <a:solidFill>
                  <a:srgbClr val="000000"/>
                </a:solidFill>
                <a:latin typeface="Calibri"/>
                <a:ea typeface="DejaVu Sans"/>
              </a:rPr>
              <a:t>See what Chrome version you have installed locally</a:t>
            </a:r>
            <a:endParaRPr b="0" lang="es-ES" sz="2400" spc="-1" strike="noStrike">
              <a:latin typeface="Arial"/>
            </a:endParaRPr>
          </a:p>
          <a:p>
            <a:pPr>
              <a:lnSpc>
                <a:spcPct val="90000"/>
              </a:lnSpc>
              <a:spcBef>
                <a:spcPts val="1001"/>
              </a:spcBef>
            </a:pPr>
            <a:endParaRPr b="0" lang="es-ES" sz="2400" spc="-1" strike="noStrike">
              <a:latin typeface="Arial"/>
            </a:endParaRPr>
          </a:p>
          <a:p>
            <a:pPr marL="457200" indent="-455760">
              <a:lnSpc>
                <a:spcPct val="90000"/>
              </a:lnSpc>
              <a:spcBef>
                <a:spcPts val="1001"/>
              </a:spcBef>
              <a:buClr>
                <a:srgbClr val="000000"/>
              </a:buClr>
              <a:buFont typeface="Arial"/>
              <a:buAutoNum type="arabicPeriod"/>
            </a:pPr>
            <a:r>
              <a:rPr b="0" lang="es-ES" sz="2400" spc="-1" strike="noStrike">
                <a:solidFill>
                  <a:srgbClr val="000000"/>
                </a:solidFill>
                <a:latin typeface="Calibri"/>
                <a:ea typeface="DejaVu Sans"/>
              </a:rPr>
              <a:t>Download the specific version for the webdriver of your Chrome browser:</a:t>
            </a:r>
            <a:endParaRPr b="0" lang="es-ES" sz="2400" spc="-1" strike="noStrike">
              <a:latin typeface="Arial"/>
            </a:endParaRPr>
          </a:p>
          <a:p>
            <a:pPr>
              <a:lnSpc>
                <a:spcPct val="90000"/>
              </a:lnSpc>
              <a:spcBef>
                <a:spcPts val="1001"/>
              </a:spcBef>
            </a:pPr>
            <a:r>
              <a:rPr b="0" lang="es-ES" sz="2000" spc="-1" strike="noStrike" u="sng">
                <a:solidFill>
                  <a:srgbClr val="0563c1"/>
                </a:solidFill>
                <a:uFillTx/>
                <a:latin typeface="Calibri"/>
                <a:ea typeface="Noto Sans CJK SC"/>
              </a:rPr>
              <a:t>	</a:t>
            </a:r>
            <a:r>
              <a:rPr b="0" lang="es-ES" sz="2000" spc="-1" strike="noStrike" u="sng">
                <a:solidFill>
                  <a:srgbClr val="0563c1"/>
                </a:solidFill>
                <a:uFillTx/>
                <a:latin typeface="Calibri"/>
                <a:ea typeface="Noto Sans CJK SC"/>
                <a:hlinkClick r:id="rId1"/>
              </a:rPr>
              <a:t>https://chromedriver.chromium.org/downloads</a:t>
            </a:r>
            <a:endParaRPr b="0" lang="es-ES" sz="2000" spc="-1" strike="noStrike">
              <a:latin typeface="Arial"/>
            </a:endParaRPr>
          </a:p>
          <a:p>
            <a:pPr>
              <a:lnSpc>
                <a:spcPct val="90000"/>
              </a:lnSpc>
              <a:spcBef>
                <a:spcPts val="1001"/>
              </a:spcBef>
            </a:pPr>
            <a:endParaRPr b="0" lang="es-ES" sz="2000" spc="-1" strike="noStrike">
              <a:latin typeface="Arial"/>
            </a:endParaRPr>
          </a:p>
          <a:p>
            <a:pPr marL="457200" indent="-455760">
              <a:lnSpc>
                <a:spcPct val="90000"/>
              </a:lnSpc>
              <a:spcBef>
                <a:spcPts val="1001"/>
              </a:spcBef>
              <a:buClr>
                <a:srgbClr val="000000"/>
              </a:buClr>
              <a:buFont typeface="Arial"/>
              <a:buAutoNum type="arabicPeriod"/>
            </a:pPr>
            <a:r>
              <a:rPr b="0" lang="es-ES" sz="2400" spc="-1" strike="noStrike">
                <a:solidFill>
                  <a:srgbClr val="000000"/>
                </a:solidFill>
                <a:latin typeface="Calibri"/>
                <a:ea typeface="DejaVu Sans"/>
              </a:rPr>
              <a:t>Decompress the driver in a location of your choice</a:t>
            </a:r>
            <a:endParaRPr b="0" lang="es-ES" sz="2400" spc="-1" strike="noStrike">
              <a:latin typeface="Arial"/>
            </a:endParaRPr>
          </a:p>
          <a:p>
            <a:pPr>
              <a:lnSpc>
                <a:spcPct val="90000"/>
              </a:lnSpc>
              <a:spcBef>
                <a:spcPts val="1001"/>
              </a:spcBef>
            </a:pPr>
            <a:endParaRPr b="0" lang="es-ES" sz="2400" spc="-1" strike="noStrike">
              <a:latin typeface="Arial"/>
            </a:endParaRPr>
          </a:p>
          <a:p>
            <a:pPr marL="457200" indent="-455760">
              <a:lnSpc>
                <a:spcPct val="90000"/>
              </a:lnSpc>
              <a:spcBef>
                <a:spcPts val="1001"/>
              </a:spcBef>
              <a:buClr>
                <a:srgbClr val="000000"/>
              </a:buClr>
              <a:buFont typeface="Arial"/>
              <a:buAutoNum type="arabicPeriod"/>
            </a:pPr>
            <a:r>
              <a:rPr b="0" lang="es-ES" sz="2400" spc="-1" strike="noStrike">
                <a:solidFill>
                  <a:srgbClr val="000000"/>
                </a:solidFill>
                <a:latin typeface="Calibri"/>
                <a:ea typeface="DejaVu Sans"/>
              </a:rPr>
              <a:t>Edit zahori properties file and set the driver location to the path where the driver was decompressed</a:t>
            </a:r>
            <a:endParaRPr b="0" lang="es-ES" sz="2400" spc="-1" strike="noStrike">
              <a:latin typeface="Arial"/>
            </a:endParaRPr>
          </a:p>
          <a:p>
            <a:pPr marL="457200" indent="-455760">
              <a:lnSpc>
                <a:spcPct val="90000"/>
              </a:lnSpc>
              <a:spcBef>
                <a:spcPts val="1001"/>
              </a:spcBef>
              <a:buClr>
                <a:srgbClr val="000000"/>
              </a:buClr>
              <a:buFont typeface="Arial"/>
              <a:buAutoNum type="arabicPeriod"/>
            </a:pPr>
            <a:r>
              <a:rPr b="0" lang="es-ES" sz="2000" spc="-1" strike="noStrike">
                <a:solidFill>
                  <a:srgbClr val="000000"/>
                </a:solidFill>
                <a:latin typeface="Calibri"/>
                <a:ea typeface="DejaVu Sans"/>
              </a:rPr>
              <a:t>Example:</a:t>
            </a:r>
            <a:endParaRPr b="0" lang="es-ES" sz="2000" spc="-1" strike="noStrike">
              <a:latin typeface="Arial"/>
            </a:endParaRPr>
          </a:p>
          <a:p>
            <a:pPr>
              <a:lnSpc>
                <a:spcPct val="90000"/>
              </a:lnSpc>
              <a:spcBef>
                <a:spcPts val="1001"/>
              </a:spcBef>
            </a:pPr>
            <a:r>
              <a:rPr b="0" lang="es-ES" sz="2000" spc="-1" strike="noStrike">
                <a:solidFill>
                  <a:srgbClr val="000000"/>
                </a:solidFill>
                <a:latin typeface="Calibri"/>
                <a:ea typeface="DejaVu Sans"/>
              </a:rPr>
              <a:t>	</a:t>
            </a:r>
            <a:r>
              <a:rPr b="0" lang="es-ES" sz="2000" spc="-1" strike="noStrike">
                <a:solidFill>
                  <a:srgbClr val="000000"/>
                </a:solidFill>
                <a:latin typeface="Calibri"/>
                <a:ea typeface="DejaVu Sans"/>
              </a:rPr>
              <a:t>	</a:t>
            </a:r>
            <a:r>
              <a:rPr b="0" lang="es-ES" sz="2000" spc="-1" strike="noStrike">
                <a:solidFill>
                  <a:srgbClr val="000000"/>
                </a:solidFill>
                <a:latin typeface="Calibri"/>
                <a:ea typeface="DejaVu Sans"/>
              </a:rPr>
              <a:t>File: example-e2e-tests_aat/src/test/resources/zahori.properties</a:t>
            </a:r>
            <a:endParaRPr b="0" lang="es-ES" sz="2000" spc="-1" strike="noStrike">
              <a:latin typeface="Arial"/>
            </a:endParaRPr>
          </a:p>
          <a:p>
            <a:pPr marL="457200">
              <a:lnSpc>
                <a:spcPct val="90000"/>
              </a:lnSpc>
              <a:spcBef>
                <a:spcPts val="499"/>
              </a:spcBef>
            </a:pPr>
            <a:r>
              <a:rPr b="0" lang="es-ES" sz="2000" spc="-1" strike="noStrike">
                <a:solidFill>
                  <a:srgbClr val="000000"/>
                </a:solidFill>
                <a:latin typeface="Calibri"/>
                <a:ea typeface="DejaVu Sans"/>
              </a:rPr>
              <a:t>	</a:t>
            </a:r>
            <a:r>
              <a:rPr b="0" lang="es-ES" sz="2000" spc="-1" strike="noStrike">
                <a:solidFill>
                  <a:srgbClr val="000000"/>
                </a:solidFill>
                <a:latin typeface="Calibri"/>
                <a:ea typeface="DejaVu Sans"/>
              </a:rPr>
              <a:t>Property: webdriver.chrome.driver=C:/ENVIRONMENT/</a:t>
            </a:r>
            <a:r>
              <a:rPr b="0" lang="es-ES" sz="2000" spc="-1" strike="noStrike" u="sng">
                <a:solidFill>
                  <a:srgbClr val="000000"/>
                </a:solidFill>
                <a:uFillTx/>
                <a:latin typeface="Calibri"/>
                <a:ea typeface="DejaVu Sans"/>
              </a:rPr>
              <a:t>selenium/chromedriver/chromedriver.exe</a:t>
            </a:r>
            <a:endParaRPr b="0" lang="es-ES" sz="2000" spc="-1" strike="noStrike">
              <a:latin typeface="Arial"/>
            </a:endParaRPr>
          </a:p>
          <a:p>
            <a:pPr marL="457200">
              <a:lnSpc>
                <a:spcPct val="90000"/>
              </a:lnSpc>
              <a:spcBef>
                <a:spcPts val="1001"/>
              </a:spcBef>
            </a:pPr>
            <a:endParaRPr b="0" lang="es-ES" sz="2000" spc="-1" strike="noStrike">
              <a:latin typeface="Arial"/>
            </a:endParaRPr>
          </a:p>
          <a:p>
            <a:pPr marL="457200">
              <a:lnSpc>
                <a:spcPct val="90000"/>
              </a:lnSpc>
              <a:spcBef>
                <a:spcPts val="1001"/>
              </a:spcBef>
            </a:pPr>
            <a:endParaRPr b="0" lang="es-ES" sz="2000" spc="-1" strike="noStrike">
              <a:latin typeface="Arial"/>
            </a:endParaRPr>
          </a:p>
        </p:txBody>
      </p:sp>
      <p:pic>
        <p:nvPicPr>
          <p:cNvPr id="71" name="Imagen 1" descr=""/>
          <p:cNvPicPr/>
          <p:nvPr/>
        </p:nvPicPr>
        <p:blipFill>
          <a:blip r:embed="rId2"/>
          <a:stretch/>
        </p:blipFill>
        <p:spPr>
          <a:xfrm>
            <a:off x="5278680" y="1326240"/>
            <a:ext cx="1404360" cy="456120"/>
          </a:xfrm>
          <a:prstGeom prst="rect">
            <a:avLst/>
          </a:prstGeom>
          <a:ln>
            <a:noFill/>
          </a:ln>
        </p:spPr>
      </p:pic>
      <p:sp>
        <p:nvSpPr>
          <p:cNvPr id="72" name="CustomShape 2"/>
          <p:cNvSpPr/>
          <p:nvPr/>
        </p:nvSpPr>
        <p:spPr>
          <a:xfrm>
            <a:off x="1605960" y="469080"/>
            <a:ext cx="897840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ea typeface="DejaVu Sans"/>
              </a:rPr>
              <a:t>Configuration</a:t>
            </a:r>
            <a:endParaRPr b="0" lang="es-ES" sz="4800" spc="-1" strike="noStrike">
              <a:latin typeface="Arial"/>
            </a:endParaRPr>
          </a:p>
        </p:txBody>
      </p:sp>
      <p:pic>
        <p:nvPicPr>
          <p:cNvPr id="73" name="" descr=""/>
          <p:cNvPicPr/>
          <p:nvPr/>
        </p:nvPicPr>
        <p:blipFill>
          <a:blip r:embed="rId3"/>
          <a:stretch/>
        </p:blipFill>
        <p:spPr>
          <a:xfrm>
            <a:off x="119520" y="144000"/>
            <a:ext cx="1896840" cy="3988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714960" y="1987560"/>
            <a:ext cx="11112120" cy="44978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s-ES" sz="2400" spc="-1" strike="noStrike">
                <a:solidFill>
                  <a:srgbClr val="000000"/>
                </a:solidFill>
                <a:latin typeface="Calibri"/>
                <a:ea typeface="DejaVu Sans"/>
              </a:rPr>
              <a:t>- From Eclipse</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From command line (from the project root folder)</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ea typeface="DejaVu Sans"/>
              </a:rPr>
              <a:t>	</a:t>
            </a:r>
            <a:r>
              <a:rPr b="0" lang="es-ES" sz="2400" spc="-1" strike="noStrike">
                <a:solidFill>
                  <a:srgbClr val="000000"/>
                </a:solidFill>
                <a:latin typeface="Calibri"/>
                <a:ea typeface="DejaVu Sans"/>
              </a:rPr>
              <a:t>mvn clean package</a:t>
            </a:r>
            <a:endParaRPr b="0" lang="es-ES" sz="2400" spc="-1" strike="noStrike">
              <a:latin typeface="Arial"/>
            </a:endParaRPr>
          </a:p>
        </p:txBody>
      </p:sp>
      <p:sp>
        <p:nvSpPr>
          <p:cNvPr id="75" name="CustomShape 2"/>
          <p:cNvSpPr/>
          <p:nvPr/>
        </p:nvSpPr>
        <p:spPr>
          <a:xfrm>
            <a:off x="1605960" y="469080"/>
            <a:ext cx="897840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ea typeface="DejaVu Sans"/>
              </a:rPr>
              <a:t>Configuration</a:t>
            </a:r>
            <a:endParaRPr b="0" lang="es-ES" sz="4800" spc="-1" strike="noStrike">
              <a:latin typeface="Arial"/>
            </a:endParaRPr>
          </a:p>
        </p:txBody>
      </p:sp>
      <p:sp>
        <p:nvSpPr>
          <p:cNvPr id="76" name="CustomShape 3"/>
          <p:cNvSpPr/>
          <p:nvPr/>
        </p:nvSpPr>
        <p:spPr>
          <a:xfrm>
            <a:off x="539280" y="1299960"/>
            <a:ext cx="11112120" cy="50148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1" lang="es-ES" sz="2400" spc="-1" strike="noStrike">
                <a:solidFill>
                  <a:srgbClr val="000000"/>
                </a:solidFill>
                <a:latin typeface="Calibri"/>
                <a:ea typeface="DejaVu Sans"/>
              </a:rPr>
              <a:t>COMPILE THE PROJECT</a:t>
            </a:r>
            <a:endParaRPr b="0" lang="es-ES" sz="2400" spc="-1" strike="noStrike">
              <a:latin typeface="Arial"/>
            </a:endParaRPr>
          </a:p>
        </p:txBody>
      </p:sp>
      <p:pic>
        <p:nvPicPr>
          <p:cNvPr id="77" name="" descr=""/>
          <p:cNvPicPr/>
          <p:nvPr/>
        </p:nvPicPr>
        <p:blipFill>
          <a:blip r:embed="rId1"/>
          <a:stretch/>
        </p:blipFill>
        <p:spPr>
          <a:xfrm>
            <a:off x="2160000" y="3621960"/>
            <a:ext cx="8139600" cy="2137320"/>
          </a:xfrm>
          <a:prstGeom prst="rect">
            <a:avLst/>
          </a:prstGeom>
          <a:ln>
            <a:noFill/>
          </a:ln>
        </p:spPr>
      </p:pic>
      <p:pic>
        <p:nvPicPr>
          <p:cNvPr id="78" name="" descr=""/>
          <p:cNvPicPr/>
          <p:nvPr/>
        </p:nvPicPr>
        <p:blipFill>
          <a:blip r:embed="rId2"/>
          <a:stretch/>
        </p:blipFill>
        <p:spPr>
          <a:xfrm>
            <a:off x="119520" y="144000"/>
            <a:ext cx="1896840" cy="3988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Imagen 5" descr=""/>
          <p:cNvPicPr/>
          <p:nvPr/>
        </p:nvPicPr>
        <p:blipFill>
          <a:blip r:embed="rId1"/>
          <a:stretch/>
        </p:blipFill>
        <p:spPr>
          <a:xfrm rot="3000">
            <a:off x="1879200" y="1428120"/>
            <a:ext cx="8484840" cy="5243760"/>
          </a:xfrm>
          <a:prstGeom prst="rect">
            <a:avLst/>
          </a:prstGeom>
          <a:ln>
            <a:noFill/>
          </a:ln>
        </p:spPr>
      </p:pic>
      <p:sp>
        <p:nvSpPr>
          <p:cNvPr id="80" name="CustomShape 1"/>
          <p:cNvSpPr/>
          <p:nvPr/>
        </p:nvSpPr>
        <p:spPr>
          <a:xfrm>
            <a:off x="1605960" y="137880"/>
            <a:ext cx="897840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ea typeface="DejaVu Sans"/>
              </a:rPr>
              <a:t>Configuration</a:t>
            </a:r>
            <a:endParaRPr b="0" lang="es-ES" sz="4800" spc="-1" strike="noStrike">
              <a:latin typeface="Arial"/>
            </a:endParaRPr>
          </a:p>
        </p:txBody>
      </p:sp>
      <p:sp>
        <p:nvSpPr>
          <p:cNvPr id="81" name="CustomShape 2"/>
          <p:cNvSpPr/>
          <p:nvPr/>
        </p:nvSpPr>
        <p:spPr>
          <a:xfrm>
            <a:off x="539280" y="922320"/>
            <a:ext cx="11112120" cy="50148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1" lang="es-ES" sz="2400" spc="-1" strike="noStrike">
                <a:solidFill>
                  <a:srgbClr val="000000"/>
                </a:solidFill>
                <a:latin typeface="Calibri"/>
                <a:ea typeface="DejaVu Sans"/>
              </a:rPr>
              <a:t>RUN THE PROJECT</a:t>
            </a:r>
            <a:endParaRPr b="0" lang="es-ES" sz="2400" spc="-1" strike="noStrike">
              <a:latin typeface="Arial"/>
            </a:endParaRPr>
          </a:p>
        </p:txBody>
      </p:sp>
      <p:pic>
        <p:nvPicPr>
          <p:cNvPr id="82" name="" descr=""/>
          <p:cNvPicPr/>
          <p:nvPr/>
        </p:nvPicPr>
        <p:blipFill>
          <a:blip r:embed="rId2"/>
          <a:stretch/>
        </p:blipFill>
        <p:spPr>
          <a:xfrm>
            <a:off x="119160" y="144000"/>
            <a:ext cx="1896840" cy="3988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2959</TotalTime>
  <Application>LibreOffice/6.0.7.3$Linux_X86_64 LibreOffice_project/00m0$Build-3</Application>
  <Words>1945</Words>
  <Paragraphs>322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2020-07-14T15:35:25Z</dcterms:created>
  <dc:creator>David Vazquez Novella</dc:creator>
  <dc:description/>
  <dc:language>es-ES</dc:language>
  <cp:lastModifiedBy/>
  <dcterms:modified xsi:type="dcterms:W3CDTF">2020-12-14T17:18:10Z</dcterms:modified>
  <cp:revision>196</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47</vt:i4>
  </property>
</Properties>
</file>