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32918400" cx="43891200"/>
  <p:notesSz cx="6980225" cy="9210675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000000"/>
          </p15:clr>
        </p15:guide>
        <p15:guide id="2" pos="13824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igzeogp94NX4DmkkiC1aYDd3Zn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95C212-2E53-4252-A2B3-3E945871CD0C}">
  <a:tblStyle styleId="{5B95C212-2E53-4252-A2B3-3E945871CD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4462" y="0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7450" y="690562"/>
            <a:ext cx="4605337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375150"/>
            <a:ext cx="5583237" cy="414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48712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4462" y="8748712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87450" y="690562"/>
            <a:ext cx="4605337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98500" y="4375150"/>
            <a:ext cx="5583237" cy="414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954462" y="8748712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291840" y="10225087"/>
            <a:ext cx="37307520" cy="7058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583680" y="18654713"/>
            <a:ext cx="30723840" cy="8410575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ctr">
              <a:spcBef>
                <a:spcPts val="2720"/>
              </a:spcBef>
              <a:spcAft>
                <a:spcPts val="0"/>
              </a:spcAft>
              <a:buClr>
                <a:schemeClr val="dk1"/>
              </a:buClr>
              <a:buSzPts val="13600"/>
              <a:buFont typeface="Arial"/>
              <a:buNone/>
              <a:defRPr/>
            </a:lvl1pPr>
            <a:lvl2pPr lvl="1" algn="ctr"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1800"/>
              <a:buFont typeface="Arial"/>
              <a:buNone/>
              <a:defRPr/>
            </a:lvl2pPr>
            <a:lvl3pPr lvl="2" algn="ctr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Arial"/>
              <a:buNone/>
              <a:defRPr/>
            </a:lvl3pPr>
            <a:lvl4pPr lvl="3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4pPr>
            <a:lvl5pPr lvl="4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5pPr>
            <a:lvl6pPr lvl="5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6pPr>
            <a:lvl7pPr lvl="6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7pPr>
            <a:lvl8pPr lvl="7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8pPr>
            <a:lvl9pPr lvl="8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467101" y="21152647"/>
            <a:ext cx="37307520" cy="6538913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55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467101" y="13951745"/>
            <a:ext cx="3730752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indent="-2286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/>
            </a:lvl2pPr>
            <a:lvl3pPr indent="-2286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/>
            </a:lvl3pPr>
            <a:lvl4pPr indent="-22860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4pPr>
            <a:lvl5pPr indent="-22860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5pPr>
            <a:lvl6pPr indent="-228600" lvl="5" marL="2743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6pPr>
            <a:lvl7pPr indent="-228600" lvl="6" marL="3200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7pPr>
            <a:lvl8pPr indent="-228600" lvl="7" marL="3657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8pPr>
            <a:lvl9pPr indent="-228600" lvl="8" marL="4114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2193925" y="1319212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2193925" y="7681912"/>
            <a:ext cx="39503350" cy="21724937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 rot="5400000">
            <a:off x="22715458" y="10424877"/>
            <a:ext cx="28086844" cy="987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 rot="5400000">
            <a:off x="2842498" y="671277"/>
            <a:ext cx="28086844" cy="2938272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193925" y="1319212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11083132" y="-1207295"/>
            <a:ext cx="21724937" cy="395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602981" y="23043359"/>
            <a:ext cx="26334720" cy="2719387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>
            <p:ph idx="2" type="pic"/>
          </p:nvPr>
        </p:nvSpPr>
        <p:spPr>
          <a:xfrm>
            <a:off x="8602981" y="2940845"/>
            <a:ext cx="26334720" cy="19752468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602981" y="25762746"/>
            <a:ext cx="26334720" cy="3864768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194561" y="1309690"/>
            <a:ext cx="14439901" cy="5579269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7160240" y="1309690"/>
            <a:ext cx="24536400" cy="28096369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508000" lvl="0" marL="457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/>
            </a:lvl1pPr>
            <a:lvl2pPr indent="-469900" lvl="1" marL="9144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–"/>
              <a:defRPr sz="3800"/>
            </a:lvl2pPr>
            <a:lvl3pPr indent="-438150" lvl="2" marL="137160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/>
            </a:lvl3pPr>
            <a:lvl4pPr indent="-40005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/>
            </a:lvl4pPr>
            <a:lvl5pPr indent="-40005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5pPr>
            <a:lvl6pPr indent="-400050" lvl="5" marL="2743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6pPr>
            <a:lvl7pPr indent="-400050" lvl="6" marL="3200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7pPr>
            <a:lvl8pPr indent="-400050" lvl="7" marL="3657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8pPr>
            <a:lvl9pPr indent="-400050" lvl="8" marL="4114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194561" y="6888957"/>
            <a:ext cx="14439901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2193925" y="1319212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2193925" y="1319212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194562" y="7367589"/>
            <a:ext cx="19392901" cy="3071812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indent="-228600" lvl="0" marL="45720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sz="2500"/>
            </a:lvl3pPr>
            <a:lvl4pPr indent="-2286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4pPr>
            <a:lvl5pPr indent="-2286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5pPr>
            <a:lvl6pPr indent="-2286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6pPr>
            <a:lvl7pPr indent="-2286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7pPr>
            <a:lvl8pPr indent="-2286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8pPr>
            <a:lvl9pPr indent="-2286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2194562" y="10439401"/>
            <a:ext cx="19392901" cy="18966657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438150" lvl="0" marL="45720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/>
            </a:lvl2pPr>
            <a:lvl3pPr indent="-3873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5pPr>
            <a:lvl6pPr indent="-3683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  <p:sp>
        <p:nvSpPr>
          <p:cNvPr id="60" name="Google Shape;60;p10"/>
          <p:cNvSpPr txBox="1"/>
          <p:nvPr>
            <p:ph idx="3" type="body"/>
          </p:nvPr>
        </p:nvSpPr>
        <p:spPr>
          <a:xfrm>
            <a:off x="22296122" y="7367589"/>
            <a:ext cx="19400520" cy="3071812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indent="-228600" lvl="0" marL="45720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sz="2500"/>
            </a:lvl3pPr>
            <a:lvl4pPr indent="-2286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4pPr>
            <a:lvl5pPr indent="-2286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5pPr>
            <a:lvl6pPr indent="-2286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6pPr>
            <a:lvl7pPr indent="-2286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7pPr>
            <a:lvl8pPr indent="-2286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8pPr>
            <a:lvl9pPr indent="-2286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9pPr>
          </a:lstStyle>
          <a:p/>
        </p:txBody>
      </p:sp>
      <p:sp>
        <p:nvSpPr>
          <p:cNvPr id="61" name="Google Shape;61;p10"/>
          <p:cNvSpPr txBox="1"/>
          <p:nvPr>
            <p:ph idx="4" type="body"/>
          </p:nvPr>
        </p:nvSpPr>
        <p:spPr>
          <a:xfrm>
            <a:off x="22296122" y="10439401"/>
            <a:ext cx="19400520" cy="18966657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438150" lvl="0" marL="45720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/>
            </a:lvl2pPr>
            <a:lvl3pPr indent="-3873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5pPr>
            <a:lvl6pPr indent="-3683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2193925" y="1319212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2194560" y="7681915"/>
            <a:ext cx="19629120" cy="21724145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469900" lvl="0" marL="4572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/>
            </a:lvl1pPr>
            <a:lvl2pPr indent="-438150" lvl="1" marL="91440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/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/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22067520" y="7681915"/>
            <a:ext cx="19629120" cy="21724145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469900" lvl="0" marL="4572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/>
            </a:lvl1pPr>
            <a:lvl2pPr indent="-438150" lvl="1" marL="91440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/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/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193925" y="1319212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193925" y="7681912"/>
            <a:ext cx="39503350" cy="21724937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1092200" lvl="0" marL="457200" marR="0" rtl="0" algn="l">
              <a:spcBef>
                <a:spcPts val="2720"/>
              </a:spcBef>
              <a:spcAft>
                <a:spcPts val="0"/>
              </a:spcAft>
              <a:buClr>
                <a:schemeClr val="dk1"/>
              </a:buClr>
              <a:buSzPts val="13600"/>
              <a:buFont typeface="Arial"/>
              <a:buChar char="•"/>
              <a:defRPr b="0" i="0" sz="1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77900" lvl="1" marL="914400" marR="0" rtl="0" algn="l"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1800"/>
              <a:buFont typeface="Arial"/>
              <a:buChar char="–"/>
              <a:defRPr b="0" i="0" sz="1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69950" lvl="2" marL="1371600" marR="0" rtl="0" algn="l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Arial"/>
              <a:buChar char="•"/>
              <a:defRPr b="0" i="0" sz="1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8350" lvl="3" marL="18288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–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8350" lvl="4" marL="22860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8350" lvl="5" marL="27432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8350" lvl="6" marL="32004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8350" lvl="7" marL="36576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8350" lvl="8" marL="41148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7.jpg"/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8.jp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942888" cy="46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19300" y="228600"/>
            <a:ext cx="3771898" cy="50292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3320250" y="228600"/>
            <a:ext cx="372507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Spread Prevention and Eradication of Resistant Bacterial Growth</a:t>
            </a:r>
            <a:endParaRPr b="1" sz="9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4771700" y="2508050"/>
            <a:ext cx="2235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SUPERBUG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Neha Sripathi, Joshua Kim, PhucLam Dinh, Amber Rayford, Nicholas Breymaier, Cristina Zhang, Mackenzie Hillman, Dr. Daniel Stein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66700" y="7494250"/>
            <a:ext cx="11305500" cy="6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Diseases caused by drug resistant bacteria are a pressing public health threat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due to a l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 of new antibiotics and the evolution of multidrug resistance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Drug resistance is caused by mutant or novel genes known as resistance genes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CRISPR-Cas9 gene editing has been shown to edit resistance genes and increase susceptibility to antibiotics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○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aim to improve upon the efficiency of previous studies.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0" y="5365350"/>
            <a:ext cx="43891200" cy="659700"/>
          </a:xfrm>
          <a:prstGeom prst="rect">
            <a:avLst/>
          </a:prstGeom>
          <a:solidFill>
            <a:srgbClr val="C32330"/>
          </a:solidFill>
          <a:ln cap="flat" cmpd="sng" w="228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0" y="6404950"/>
            <a:ext cx="11841600" cy="108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Introduction</a:t>
            </a:r>
            <a:endParaRPr sz="4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1937825" y="27698700"/>
            <a:ext cx="11953500" cy="108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Acknowledgements and References</a:t>
            </a:r>
            <a:endParaRPr sz="4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2256575" y="28788000"/>
            <a:ext cx="8253300" cy="4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would like to thank our faculty mentor, Dr. Daniel Stein; our team librarian, Ms. Nedelina Tchangalova; and the Gemstone Program staff for their guidance and support throughout our research.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-150" y="13748600"/>
            <a:ext cx="11841600" cy="108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Research Problem</a:t>
            </a:r>
            <a:endParaRPr sz="4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960750" y="14837900"/>
            <a:ext cx="10030800" cy="115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Char char="●"/>
            </a:pP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Drug resistance disproportionately affects minorities and </a:t>
            </a: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people</a:t>
            </a: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lower socioeconomic status (1).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Char char="○"/>
            </a:pP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Antibiotic resistant infections are more expensive to treat, further burdening </a:t>
            </a: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disadvantaged</a:t>
            </a: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populations (2).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Char char="●"/>
            </a:pP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are studying a common nalidixic acid resistance mutation in the gyrase A gene (</a:t>
            </a:r>
            <a:r>
              <a:rPr i="1"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gyrA</a:t>
            </a: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in </a:t>
            </a:r>
            <a:r>
              <a:rPr i="1"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coli.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Char char="○"/>
            </a:pP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Single nucleotide substitution at codon 87 in the gyrase A gene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Char char="○"/>
            </a:pP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Ideal for targeting with CRISPR-Cas9 and homology directed repair (3)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Char char="●"/>
            </a:pP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Urinary Tract Infections (UTIs) caused by </a:t>
            </a:r>
            <a:r>
              <a:rPr i="1"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coli</a:t>
            </a: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the most common type of bacterial infection in females (4).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Char char="○"/>
            </a:pP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UTIs are rapidly becoming nalidixic acid resistant.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Char char="○"/>
            </a:pP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olistin, a harsher antibiotic, is the only </a:t>
            </a: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 </a:t>
            </a:r>
            <a:r>
              <a:rPr lang="en-US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alternative treatment.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1937825" y="18359425"/>
            <a:ext cx="11953500" cy="108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Remaining Work</a:t>
            </a:r>
            <a:endParaRPr sz="4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33036275" y="19467050"/>
            <a:ext cx="9905700" cy="83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AutoNum type="arabicPeriod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 modified CRISPR plasmid into JM109 colonies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AutoNum type="arabicPeriod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Screen for Cas9-GFP expression and nalidixic acid sensitivity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AutoNum type="arabicPeriod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Sequence transformants to verify successful editing of codon 87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AutoNum type="arabicPeriod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Insert modified CRISPR plasmid into M13 genome and produce modified virions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AutoNum type="arabicPeriod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Infect JM109 with modified M13 viruses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AutoNum type="arabicPeriod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Screen for effective delivery and expression of CRISPR and reversion of codon 87 mutation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-150" y="26435900"/>
            <a:ext cx="11841600" cy="108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Research Question</a:t>
            </a:r>
            <a:endParaRPr sz="4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960750" y="27525200"/>
            <a:ext cx="100308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we efficiently deliver a CRISPR-Cas9 gene editing system into nalidixic acid resistant </a:t>
            </a:r>
            <a:r>
              <a:rPr i="1" lang="en-US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coli</a:t>
            </a:r>
            <a:r>
              <a:rPr lang="en-US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order to edit a single nucleotide substitution in </a:t>
            </a:r>
            <a:r>
              <a:rPr i="1" lang="en-US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gyrA</a:t>
            </a:r>
            <a:r>
              <a:rPr lang="en-US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resensitize it to nalidixic acid?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1841450" y="6404950"/>
            <a:ext cx="20096400" cy="108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Methodology Overview</a:t>
            </a:r>
            <a:endParaRPr sz="4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1841538" y="18359425"/>
            <a:ext cx="20096400" cy="108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Results</a:t>
            </a:r>
            <a:endParaRPr sz="4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41450" y="7494250"/>
            <a:ext cx="9568476" cy="71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12324175" y="14670625"/>
            <a:ext cx="196137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1. </a:t>
            </a: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 Graphical overview of methodology, outlined below. B) Bioinformatic design of the final CRISPR-Cas9 construct.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AutoNum type="arabicPeriod"/>
            </a:pP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JM101 </a:t>
            </a:r>
            <a:r>
              <a:rPr i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coli</a:t>
            </a: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mutants and culture JM101 and JM109 strains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AutoNum type="alphaLcPeriod"/>
            </a:pP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Verify strain resistance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AutoNum type="alphaLcPeriod"/>
            </a:pP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Verify sequences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AutoNum type="arabicPeriod"/>
            </a:pP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gene sequence of the bacteriophage M13 insert which will be used to deliver the CRISPR-Cas9 system to </a:t>
            </a:r>
            <a:r>
              <a:rPr i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coli cells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AutoNum type="arabicPeriod"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Conduct PCR and restriction digest experiments to create the final construct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AutoNum type="arabicPeriod"/>
            </a:pP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Insert construct into M13 vector, isolate transductants, and verify codon 87 editing &amp; re-</a:t>
            </a: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sensitivity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31937825" y="5905500"/>
            <a:ext cx="0" cy="2701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"/>
          <p:cNvCxnSpPr/>
          <p:nvPr/>
        </p:nvCxnSpPr>
        <p:spPr>
          <a:xfrm>
            <a:off x="11841550" y="5943600"/>
            <a:ext cx="0" cy="2698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25900" y="7555588"/>
            <a:ext cx="10335849" cy="71209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 txBox="1"/>
          <p:nvPr/>
        </p:nvSpPr>
        <p:spPr>
          <a:xfrm>
            <a:off x="31957050" y="6404950"/>
            <a:ext cx="11953500" cy="108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Current Work</a:t>
            </a:r>
            <a:endParaRPr sz="4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24006525" y="13529025"/>
            <a:ext cx="546900" cy="529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1</a:t>
            </a:r>
            <a:endParaRPr b="1" sz="2200"/>
          </a:p>
        </p:txBody>
      </p:sp>
      <p:sp>
        <p:nvSpPr>
          <p:cNvPr id="113" name="Google Shape;113;p1"/>
          <p:cNvSpPr/>
          <p:nvPr/>
        </p:nvSpPr>
        <p:spPr>
          <a:xfrm>
            <a:off x="26662450" y="13605225"/>
            <a:ext cx="546900" cy="529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2</a:t>
            </a:r>
            <a:endParaRPr b="1" sz="2200"/>
          </a:p>
        </p:txBody>
      </p:sp>
      <p:sp>
        <p:nvSpPr>
          <p:cNvPr id="114" name="Google Shape;114;p1"/>
          <p:cNvSpPr/>
          <p:nvPr/>
        </p:nvSpPr>
        <p:spPr>
          <a:xfrm>
            <a:off x="29318375" y="13529025"/>
            <a:ext cx="546900" cy="529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3</a:t>
            </a:r>
            <a:endParaRPr b="1" sz="2200"/>
          </a:p>
        </p:txBody>
      </p:sp>
      <p:sp>
        <p:nvSpPr>
          <p:cNvPr id="115" name="Google Shape;115;p1"/>
          <p:cNvSpPr txBox="1"/>
          <p:nvPr/>
        </p:nvSpPr>
        <p:spPr>
          <a:xfrm>
            <a:off x="12018950" y="25790125"/>
            <a:ext cx="199380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2.</a:t>
            </a: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Generation of JM101 nalidixic acid resistant mutants &amp; validation of JM109 resistance and </a:t>
            </a:r>
            <a:r>
              <a:rPr i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gyrA </a:t>
            </a: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codon 87 mutation.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24590150" y="31414625"/>
            <a:ext cx="7333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</a:rPr>
              <a:t>Figure 3</a:t>
            </a:r>
            <a:r>
              <a:rPr lang="en-US" sz="2700">
                <a:solidFill>
                  <a:schemeClr val="dk1"/>
                </a:solidFill>
              </a:rPr>
              <a:t>. PCR of </a:t>
            </a:r>
            <a:r>
              <a:rPr i="1" lang="en-US" sz="2700">
                <a:solidFill>
                  <a:schemeClr val="dk1"/>
                </a:solidFill>
              </a:rPr>
              <a:t>gyrA</a:t>
            </a:r>
            <a:r>
              <a:rPr lang="en-US" sz="2700">
                <a:solidFill>
                  <a:schemeClr val="dk1"/>
                </a:solidFill>
              </a:rPr>
              <a:t> across JM101 and JM109 strains; primer validation.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34168450" y="15261825"/>
            <a:ext cx="76413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4. </a:t>
            </a: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Cas9-GFP transformants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Validating plasmid modification and bacterial transformation using GFP expression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Working on adding additional CRISPR and HDR components to plasmid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7">
            <a:alphaModFix/>
          </a:blip>
          <a:srcRect b="10961" l="2464" r="13698" t="25715"/>
          <a:stretch/>
        </p:blipFill>
        <p:spPr>
          <a:xfrm>
            <a:off x="12014150" y="19676550"/>
            <a:ext cx="5698725" cy="573917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30339871" y="20711975"/>
            <a:ext cx="1080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WT</a:t>
            </a:r>
            <a:endParaRPr b="1" sz="36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30144625" y="24690075"/>
            <a:ext cx="1665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JM109</a:t>
            </a:r>
            <a:endParaRPr b="1" sz="36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aphicFrame>
        <p:nvGraphicFramePr>
          <p:cNvPr id="121" name="Google Shape;121;p1"/>
          <p:cNvGraphicFramePr/>
          <p:nvPr/>
        </p:nvGraphicFramePr>
        <p:xfrm>
          <a:off x="12018938" y="2734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{5B95C212-2E53-4252-A2B3-3E945871CD0C}</a:tableStyleId>
              </a:tblPr>
              <a:tblGrid>
                <a:gridCol w="3944025"/>
                <a:gridCol w="4588275"/>
                <a:gridCol w="3734100"/>
              </a:tblGrid>
              <a:tr h="51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Primer Function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Forward Sequence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Reverse Sequence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gyrA</a:t>
                      </a: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sequencing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5’-CAGATGTCCGAGATGGCCTG-3’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5’-CGGCCATCAGTTCATGGGCA-3’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Adding Cas9 plasmid FseI restriction site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5’-attGGCCGGCCttttagatgaagattatttct-3’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5’-actGGCCGGCCtatacttcagtcacctccta-3’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Adding FseI restriction sites to GFP sequence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5’-cagtcaGGCCGGCCaacaatttcacacaggaaacagctatga-3’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5’-ctgacaGGCCGGCCggaattcattatttgtagag-3’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Inserting crRNA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5’-ctggtaacaggattagcaga-3’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5’-CTATAACACGATCGTCCGCAgttttagagctagaaatagc-3’</a:t>
                      </a:r>
                      <a:endParaRPr sz="2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1"/>
          <p:cNvSpPr txBox="1"/>
          <p:nvPr/>
        </p:nvSpPr>
        <p:spPr>
          <a:xfrm>
            <a:off x="12014150" y="26714550"/>
            <a:ext cx="36465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1. </a:t>
            </a: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Primer Design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09825" y="29770900"/>
            <a:ext cx="299085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 txBox="1"/>
          <p:nvPr/>
        </p:nvSpPr>
        <p:spPr>
          <a:xfrm>
            <a:off x="40509750" y="28940400"/>
            <a:ext cx="2991000" cy="86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Scan QR code for references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125" name="Google Shape;125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99113" y="27395063"/>
            <a:ext cx="7219950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"/>
          <p:cNvPicPr preferRelativeResize="0"/>
          <p:nvPr/>
        </p:nvPicPr>
        <p:blipFill rotWithShape="1">
          <a:blip r:embed="rId10">
            <a:alphaModFix/>
          </a:blip>
          <a:srcRect b="27563" l="15282" r="11101" t="18431"/>
          <a:stretch/>
        </p:blipFill>
        <p:spPr>
          <a:xfrm>
            <a:off x="34168401" y="7787400"/>
            <a:ext cx="7641376" cy="7474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911775" y="19685563"/>
            <a:ext cx="11953500" cy="270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12">
            <a:alphaModFix/>
          </a:blip>
          <a:srcRect b="6041" l="0" r="0" t="5108"/>
          <a:stretch/>
        </p:blipFill>
        <p:spPr>
          <a:xfrm>
            <a:off x="17712875" y="22440238"/>
            <a:ext cx="12266400" cy="1723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 rotWithShape="1">
          <a:blip r:embed="rId13">
            <a:alphaModFix/>
          </a:blip>
          <a:srcRect b="0" l="0" r="33079" t="0"/>
          <a:stretch/>
        </p:blipFill>
        <p:spPr>
          <a:xfrm>
            <a:off x="17866871" y="24164200"/>
            <a:ext cx="11958405" cy="16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 txBox="1"/>
          <p:nvPr/>
        </p:nvSpPr>
        <p:spPr>
          <a:xfrm>
            <a:off x="12230100" y="13906500"/>
            <a:ext cx="1080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A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1590575" y="13968050"/>
            <a:ext cx="1080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B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2003-03-21T18:17:26Z</dcterms:created>
  <dc:creator>bshafiei</dc:creator>
</cp:coreProperties>
</file>