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308" r:id="rId2"/>
    <p:sldId id="358" r:id="rId3"/>
    <p:sldId id="359" r:id="rId4"/>
    <p:sldId id="346" r:id="rId5"/>
    <p:sldId id="348" r:id="rId6"/>
    <p:sldId id="357" r:id="rId7"/>
    <p:sldId id="360" r:id="rId8"/>
    <p:sldId id="361" r:id="rId9"/>
    <p:sldId id="347" r:id="rId10"/>
    <p:sldId id="349" r:id="rId11"/>
    <p:sldId id="350" r:id="rId12"/>
    <p:sldId id="336" r:id="rId13"/>
    <p:sldId id="362" r:id="rId14"/>
    <p:sldId id="363" r:id="rId15"/>
    <p:sldId id="373" r:id="rId16"/>
    <p:sldId id="374" r:id="rId17"/>
    <p:sldId id="365" r:id="rId18"/>
    <p:sldId id="372" r:id="rId19"/>
    <p:sldId id="364" r:id="rId20"/>
    <p:sldId id="366" r:id="rId21"/>
    <p:sldId id="367" r:id="rId22"/>
    <p:sldId id="370" r:id="rId23"/>
    <p:sldId id="368" r:id="rId24"/>
    <p:sldId id="371" r:id="rId25"/>
    <p:sldId id="375" r:id="rId26"/>
    <p:sldId id="376" r:id="rId27"/>
    <p:sldId id="377" r:id="rId28"/>
    <p:sldId id="378" r:id="rId29"/>
    <p:sldId id="379" r:id="rId30"/>
    <p:sldId id="331" r:id="rId31"/>
  </p:sldIdLst>
  <p:sldSz cx="12241213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DBE3"/>
    <a:srgbClr val="EF3E36"/>
    <a:srgbClr val="FF3D43"/>
    <a:srgbClr val="FFFFFF"/>
    <a:srgbClr val="23AC39"/>
    <a:srgbClr val="000000"/>
    <a:srgbClr val="D524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20" autoAdjust="0"/>
    <p:restoredTop sz="76818" autoAdjust="0"/>
  </p:normalViewPr>
  <p:slideViewPr>
    <p:cSldViewPr snapToGrid="0">
      <p:cViewPr varScale="1">
        <p:scale>
          <a:sx n="32" d="100"/>
          <a:sy n="32" d="100"/>
        </p:scale>
        <p:origin x="40" y="132"/>
      </p:cViewPr>
      <p:guideLst>
        <p:guide orient="horz" pos="2155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271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080F2-964C-4E53-B8C5-3E861BC48A6E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68338" y="1143000"/>
            <a:ext cx="5521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B658C-E3D9-40E4-90A9-201EE1A382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97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32779" rtl="0" eaLnBrk="1" latinLnBrk="1" hangingPunct="1">
      <a:defRPr sz="1224" kern="1200">
        <a:solidFill>
          <a:schemeClr val="tx1"/>
        </a:solidFill>
        <a:latin typeface="+mn-lt"/>
        <a:ea typeface="+mn-ea"/>
        <a:cs typeface="+mn-cs"/>
      </a:defRPr>
    </a:lvl1pPr>
    <a:lvl2pPr marL="466390" algn="l" defTabSz="932779" rtl="0" eaLnBrk="1" latinLnBrk="1" hangingPunct="1">
      <a:defRPr sz="1224" kern="1200">
        <a:solidFill>
          <a:schemeClr val="tx1"/>
        </a:solidFill>
        <a:latin typeface="+mn-lt"/>
        <a:ea typeface="+mn-ea"/>
        <a:cs typeface="+mn-cs"/>
      </a:defRPr>
    </a:lvl2pPr>
    <a:lvl3pPr marL="932779" algn="l" defTabSz="932779" rtl="0" eaLnBrk="1" latinLnBrk="1" hangingPunct="1">
      <a:defRPr sz="1224" kern="1200">
        <a:solidFill>
          <a:schemeClr val="tx1"/>
        </a:solidFill>
        <a:latin typeface="+mn-lt"/>
        <a:ea typeface="+mn-ea"/>
        <a:cs typeface="+mn-cs"/>
      </a:defRPr>
    </a:lvl3pPr>
    <a:lvl4pPr marL="1399169" algn="l" defTabSz="932779" rtl="0" eaLnBrk="1" latinLnBrk="1" hangingPunct="1">
      <a:defRPr sz="1224" kern="1200">
        <a:solidFill>
          <a:schemeClr val="tx1"/>
        </a:solidFill>
        <a:latin typeface="+mn-lt"/>
        <a:ea typeface="+mn-ea"/>
        <a:cs typeface="+mn-cs"/>
      </a:defRPr>
    </a:lvl4pPr>
    <a:lvl5pPr marL="1865559" algn="l" defTabSz="932779" rtl="0" eaLnBrk="1" latinLnBrk="1" hangingPunct="1">
      <a:defRPr sz="1224" kern="1200">
        <a:solidFill>
          <a:schemeClr val="tx1"/>
        </a:solidFill>
        <a:latin typeface="+mn-lt"/>
        <a:ea typeface="+mn-ea"/>
        <a:cs typeface="+mn-cs"/>
      </a:defRPr>
    </a:lvl5pPr>
    <a:lvl6pPr marL="2331949" algn="l" defTabSz="932779" rtl="0" eaLnBrk="1" latinLnBrk="1" hangingPunct="1">
      <a:defRPr sz="1224" kern="1200">
        <a:solidFill>
          <a:schemeClr val="tx1"/>
        </a:solidFill>
        <a:latin typeface="+mn-lt"/>
        <a:ea typeface="+mn-ea"/>
        <a:cs typeface="+mn-cs"/>
      </a:defRPr>
    </a:lvl6pPr>
    <a:lvl7pPr marL="2798338" algn="l" defTabSz="932779" rtl="0" eaLnBrk="1" latinLnBrk="1" hangingPunct="1">
      <a:defRPr sz="1224" kern="1200">
        <a:solidFill>
          <a:schemeClr val="tx1"/>
        </a:solidFill>
        <a:latin typeface="+mn-lt"/>
        <a:ea typeface="+mn-ea"/>
        <a:cs typeface="+mn-cs"/>
      </a:defRPr>
    </a:lvl7pPr>
    <a:lvl8pPr marL="3264728" algn="l" defTabSz="932779" rtl="0" eaLnBrk="1" latinLnBrk="1" hangingPunct="1">
      <a:defRPr sz="1224" kern="1200">
        <a:solidFill>
          <a:schemeClr val="tx1"/>
        </a:solidFill>
        <a:latin typeface="+mn-lt"/>
        <a:ea typeface="+mn-ea"/>
        <a:cs typeface="+mn-cs"/>
      </a:defRPr>
    </a:lvl8pPr>
    <a:lvl9pPr marL="3731118" algn="l" defTabSz="932779" rtl="0" eaLnBrk="1" latinLnBrk="1" hangingPunct="1">
      <a:defRPr sz="122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B658C-E3D9-40E4-90A9-201EE1A382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681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457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720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B658C-E3D9-40E4-90A9-201EE1A382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0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77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678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897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928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72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334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76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B658C-E3D9-40E4-90A9-201EE1A3827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154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17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926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298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97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64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562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548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9031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6279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651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B658C-E3D9-40E4-90A9-201EE1A382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5535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B658C-E3D9-40E4-90A9-201EE1A3827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33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026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B658C-E3D9-40E4-90A9-201EE1A382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39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58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63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106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EDF69-1185-4D3A-9A85-F1975009BC6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14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0152" y="1119505"/>
            <a:ext cx="9180910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0152" y="3592866"/>
            <a:ext cx="9180910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FB0-BE84-4ED2-ACE6-753C37BA1D2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321-3229-41E1-9C15-66D510BC0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31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FB0-BE84-4ED2-ACE6-753C37BA1D2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321-3229-41E1-9C15-66D510BC0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0118" y="364195"/>
            <a:ext cx="2639512" cy="579704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584" y="364195"/>
            <a:ext cx="7765519" cy="579704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FB0-BE84-4ED2-ACE6-753C37BA1D2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321-3229-41E1-9C15-66D510BC0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929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EM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6024627" y="4463869"/>
            <a:ext cx="191959" cy="0"/>
          </a:xfrm>
          <a:prstGeom prst="line">
            <a:avLst/>
          </a:prstGeom>
          <a:ln w="15875">
            <a:solidFill>
              <a:srgbClr val="EF3E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42" y="2975831"/>
            <a:ext cx="101531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THEME</a:t>
            </a:r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044042" y="3570934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baseline="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8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44134" y="4133477"/>
            <a:ext cx="10153128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300" dirty="0" smtClean="0">
                <a:solidFill>
                  <a:srgbClr val="EF3E36"/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1044134" y="4585681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3473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EM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961387" y="4463869"/>
            <a:ext cx="191959" cy="0"/>
          </a:xfrm>
          <a:prstGeom prst="line">
            <a:avLst/>
          </a:prstGeom>
          <a:ln w="15875">
            <a:solidFill>
              <a:srgbClr val="EF3E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-2019198" y="2975831"/>
            <a:ext cx="101531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THEME</a:t>
            </a:r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-2019198" y="3570934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baseline="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8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-2019106" y="4133477"/>
            <a:ext cx="10153128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300" dirty="0" smtClean="0">
                <a:solidFill>
                  <a:srgbClr val="EF3E36"/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9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-2019106" y="4585681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NAME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F0C78143-0D1A-402F-866A-FB3600F1BB88}"/>
              </a:ext>
            </a:extLst>
          </p:cNvPr>
          <p:cNvCxnSpPr/>
          <p:nvPr userDrawn="1"/>
        </p:nvCxnSpPr>
        <p:spPr>
          <a:xfrm>
            <a:off x="9183846" y="4463869"/>
            <a:ext cx="191959" cy="0"/>
          </a:xfrm>
          <a:prstGeom prst="line">
            <a:avLst/>
          </a:prstGeom>
          <a:ln w="15875">
            <a:solidFill>
              <a:srgbClr val="EF3E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개체 틀 15">
            <a:extLst>
              <a:ext uri="{FF2B5EF4-FFF2-40B4-BE49-F238E27FC236}">
                <a16:creationId xmlns:a16="http://schemas.microsoft.com/office/drawing/2014/main" id="{A3C2191B-F507-469B-876F-B8451113AC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03261" y="2975831"/>
            <a:ext cx="101531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THEME</a:t>
            </a:r>
            <a:endParaRPr lang="ko-KR" altLang="en-US" dirty="0"/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D5541617-AC23-4FCC-B1A3-6EC19F4EB4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3261" y="3570934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baseline="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41" name="텍스트 개체 틀 15">
            <a:extLst>
              <a:ext uri="{FF2B5EF4-FFF2-40B4-BE49-F238E27FC236}">
                <a16:creationId xmlns:a16="http://schemas.microsoft.com/office/drawing/2014/main" id="{49C7BE55-C58C-4B61-8707-4467F6B205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03353" y="4133477"/>
            <a:ext cx="10153128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300" dirty="0" smtClean="0">
                <a:solidFill>
                  <a:srgbClr val="EF3E36"/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42" name="텍스트 개체 틀 15">
            <a:extLst>
              <a:ext uri="{FF2B5EF4-FFF2-40B4-BE49-F238E27FC236}">
                <a16:creationId xmlns:a16="http://schemas.microsoft.com/office/drawing/2014/main" id="{F668678C-5EE8-4B36-A9F9-AA8F58B11A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03353" y="4585681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725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</p:spTree>
    <p:extLst>
      <p:ext uri="{BB962C8B-B14F-4D97-AF65-F5344CB8AC3E}">
        <p14:creationId xmlns:p14="http://schemas.microsoft.com/office/powerpoint/2010/main" val="1920210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EM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5776787" y="2124125"/>
            <a:ext cx="687638" cy="687638"/>
            <a:chOff x="4195280" y="2759199"/>
            <a:chExt cx="1498476" cy="1498476"/>
          </a:xfrm>
        </p:grpSpPr>
        <p:sp>
          <p:nvSpPr>
            <p:cNvPr id="10" name="타원 9"/>
            <p:cNvSpPr/>
            <p:nvPr/>
          </p:nvSpPr>
          <p:spPr>
            <a:xfrm>
              <a:off x="4195280" y="2759199"/>
              <a:ext cx="1498476" cy="1498476"/>
            </a:xfrm>
            <a:prstGeom prst="ellipse">
              <a:avLst/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85"/>
            <p:cNvSpPr/>
            <p:nvPr/>
          </p:nvSpPr>
          <p:spPr>
            <a:xfrm>
              <a:off x="4811755" y="3266789"/>
              <a:ext cx="868024" cy="922166"/>
            </a:xfrm>
            <a:custGeom>
              <a:avLst/>
              <a:gdLst/>
              <a:ahLst/>
              <a:cxnLst/>
              <a:rect l="l" t="t" r="r" b="b"/>
              <a:pathLst>
                <a:path w="868023" h="922165">
                  <a:moveTo>
                    <a:pt x="482256" y="0"/>
                  </a:moveTo>
                  <a:lnTo>
                    <a:pt x="868023" y="385767"/>
                  </a:lnTo>
                  <a:cubicBezTo>
                    <a:pt x="820826" y="626282"/>
                    <a:pt x="658330" y="825422"/>
                    <a:pt x="439909" y="922165"/>
                  </a:cubicBezTo>
                  <a:lnTo>
                    <a:pt x="0" y="482256"/>
                  </a:lnTo>
                  <a:close/>
                </a:path>
              </a:pathLst>
            </a:custGeom>
            <a:solidFill>
              <a:srgbClr val="CA191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 flipH="1">
              <a:off x="4511918" y="3196034"/>
              <a:ext cx="712800" cy="681956"/>
              <a:chOff x="2374662" y="2582572"/>
              <a:chExt cx="1499084" cy="1435832"/>
            </a:xfrm>
            <a:solidFill>
              <a:schemeClr val="bg1"/>
            </a:solidFill>
          </p:grpSpPr>
          <p:sp>
            <p:nvSpPr>
              <p:cNvPr id="13" name="양쪽 모서리가 둥근 사각형 12"/>
              <p:cNvSpPr/>
              <p:nvPr/>
            </p:nvSpPr>
            <p:spPr>
              <a:xfrm rot="18900000">
                <a:off x="2374662" y="2582572"/>
                <a:ext cx="607257" cy="1435832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양쪽 모서리가 둥근 사각형 13"/>
              <p:cNvSpPr/>
              <p:nvPr/>
            </p:nvSpPr>
            <p:spPr>
              <a:xfrm rot="2700000">
                <a:off x="3197981" y="2683846"/>
                <a:ext cx="607253" cy="74427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044042" y="2975831"/>
            <a:ext cx="101531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THEME</a:t>
            </a:r>
            <a:endParaRPr lang="ko-KR" altLang="en-US" dirty="0"/>
          </a:p>
        </p:txBody>
      </p:sp>
      <p:sp>
        <p:nvSpPr>
          <p:cNvPr id="17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044042" y="3570934"/>
            <a:ext cx="1015312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buFontTx/>
              <a:buNone/>
              <a:defRPr lang="ko-KR" altLang="en-US" sz="1200" baseline="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 algn="ctr"/>
            <a:r>
              <a:rPr lang="en-US" altLang="ko-KR" dirty="0"/>
              <a:t>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25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3" name="양쪽 모서리가 둥근 사각형 2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양쪽 모서리가 둥근 사각형 3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80766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709227" y="2279673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477380" y="2279673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245533" y="2279673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9013685" y="2279673"/>
            <a:ext cx="2515792" cy="365203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709227" y="3761624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3477380" y="3761624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6245533" y="3761624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9013685" y="3761624"/>
            <a:ext cx="2515792" cy="219414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698" y="3253890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>
                <a:solidFill>
                  <a:srgbClr val="05DBE3"/>
                </a:solidFill>
              </a:rPr>
              <a:t>Numerous Brands</a:t>
            </a:r>
            <a:endParaRPr lang="ko-KR" altLang="en-US" sz="1300" spc="-40" dirty="0">
              <a:solidFill>
                <a:srgbClr val="05DBE3"/>
              </a:solidFill>
            </a:endParaRP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1796879" y="4398109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 userDrawn="1"/>
        </p:nvCxnSpPr>
        <p:spPr>
          <a:xfrm>
            <a:off x="4565032" y="4398109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>
            <a:off x="7333185" y="4398109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10101337" y="4398109"/>
            <a:ext cx="340488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텍스트 개체 틀 29"/>
          <p:cNvSpPr>
            <a:spLocks noGrp="1"/>
          </p:cNvSpPr>
          <p:nvPr>
            <p:ph type="body" sz="quarter" idx="24" hasCustomPrompt="1"/>
          </p:nvPr>
        </p:nvSpPr>
        <p:spPr>
          <a:xfrm>
            <a:off x="947962" y="4032296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25" hasCustomPrompt="1"/>
          </p:nvPr>
        </p:nvSpPr>
        <p:spPr>
          <a:xfrm>
            <a:off x="947962" y="4614002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34" name="텍스트 개체 틀 19"/>
          <p:cNvSpPr>
            <a:spLocks noGrp="1"/>
          </p:cNvSpPr>
          <p:nvPr>
            <p:ph type="body" sz="quarter" idx="26" hasCustomPrompt="1"/>
          </p:nvPr>
        </p:nvSpPr>
        <p:spPr>
          <a:xfrm>
            <a:off x="3715851" y="3258022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>
                <a:solidFill>
                  <a:srgbClr val="05DBE3"/>
                </a:solidFill>
              </a:rPr>
              <a:t>Numerous Brands</a:t>
            </a:r>
            <a:endParaRPr lang="ko-KR" altLang="en-US" sz="1300" spc="-40" dirty="0">
              <a:solidFill>
                <a:srgbClr val="05DBE3"/>
              </a:solidFill>
            </a:endParaRPr>
          </a:p>
        </p:txBody>
      </p:sp>
      <p:sp>
        <p:nvSpPr>
          <p:cNvPr id="35" name="텍스트 개체 틀 29"/>
          <p:cNvSpPr>
            <a:spLocks noGrp="1"/>
          </p:cNvSpPr>
          <p:nvPr>
            <p:ph type="body" sz="quarter" idx="27" hasCustomPrompt="1"/>
          </p:nvPr>
        </p:nvSpPr>
        <p:spPr>
          <a:xfrm>
            <a:off x="3716115" y="4036428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36" name="텍스트 개체 틀 32"/>
          <p:cNvSpPr>
            <a:spLocks noGrp="1"/>
          </p:cNvSpPr>
          <p:nvPr>
            <p:ph type="body" sz="quarter" idx="28" hasCustomPrompt="1"/>
          </p:nvPr>
        </p:nvSpPr>
        <p:spPr>
          <a:xfrm>
            <a:off x="3716115" y="4618134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37" name="텍스트 개체 틀 19"/>
          <p:cNvSpPr>
            <a:spLocks noGrp="1"/>
          </p:cNvSpPr>
          <p:nvPr>
            <p:ph type="body" sz="quarter" idx="29" hasCustomPrompt="1"/>
          </p:nvPr>
        </p:nvSpPr>
        <p:spPr>
          <a:xfrm>
            <a:off x="6484004" y="3262154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>
                <a:solidFill>
                  <a:srgbClr val="05DBE3"/>
                </a:solidFill>
              </a:rPr>
              <a:t>Numerous Brands</a:t>
            </a:r>
            <a:endParaRPr lang="ko-KR" altLang="en-US" sz="1300" spc="-40" dirty="0">
              <a:solidFill>
                <a:srgbClr val="05DBE3"/>
              </a:solidFill>
            </a:endParaRPr>
          </a:p>
        </p:txBody>
      </p:sp>
      <p:sp>
        <p:nvSpPr>
          <p:cNvPr id="38" name="텍스트 개체 틀 29"/>
          <p:cNvSpPr>
            <a:spLocks noGrp="1"/>
          </p:cNvSpPr>
          <p:nvPr>
            <p:ph type="body" sz="quarter" idx="30" hasCustomPrompt="1"/>
          </p:nvPr>
        </p:nvSpPr>
        <p:spPr>
          <a:xfrm>
            <a:off x="6484268" y="4040560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39" name="텍스트 개체 틀 32"/>
          <p:cNvSpPr>
            <a:spLocks noGrp="1"/>
          </p:cNvSpPr>
          <p:nvPr>
            <p:ph type="body" sz="quarter" idx="31" hasCustomPrompt="1"/>
          </p:nvPr>
        </p:nvSpPr>
        <p:spPr>
          <a:xfrm>
            <a:off x="6484268" y="4622266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40" name="텍스트 개체 틀 19"/>
          <p:cNvSpPr>
            <a:spLocks noGrp="1"/>
          </p:cNvSpPr>
          <p:nvPr>
            <p:ph type="body" sz="quarter" idx="32" hasCustomPrompt="1"/>
          </p:nvPr>
        </p:nvSpPr>
        <p:spPr>
          <a:xfrm>
            <a:off x="9252156" y="3266286"/>
            <a:ext cx="2038850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300" spc="-30" baseline="0" smtClean="0">
                <a:solidFill>
                  <a:srgbClr val="05DBE3"/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r>
              <a:rPr lang="en-US" altLang="ko-KR" sz="1300" spc="-40" dirty="0">
                <a:solidFill>
                  <a:srgbClr val="05DBE3"/>
                </a:solidFill>
              </a:rPr>
              <a:t>Numerous Brands</a:t>
            </a:r>
            <a:endParaRPr lang="ko-KR" altLang="en-US" sz="1300" spc="-40" dirty="0">
              <a:solidFill>
                <a:srgbClr val="05DBE3"/>
              </a:solidFill>
            </a:endParaRPr>
          </a:p>
        </p:txBody>
      </p:sp>
      <p:sp>
        <p:nvSpPr>
          <p:cNvPr id="41" name="텍스트 개체 틀 29"/>
          <p:cNvSpPr>
            <a:spLocks noGrp="1"/>
          </p:cNvSpPr>
          <p:nvPr>
            <p:ph type="body" sz="quarter" idx="33" hasCustomPrompt="1"/>
          </p:nvPr>
        </p:nvSpPr>
        <p:spPr>
          <a:xfrm>
            <a:off x="9252420" y="4044692"/>
            <a:ext cx="20383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200" spc="-2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8000 Brands</a:t>
            </a:r>
          </a:p>
        </p:txBody>
      </p:sp>
      <p:sp>
        <p:nvSpPr>
          <p:cNvPr id="42" name="텍스트 개체 틀 32"/>
          <p:cNvSpPr>
            <a:spLocks noGrp="1"/>
          </p:cNvSpPr>
          <p:nvPr>
            <p:ph type="body" sz="quarter" idx="34" hasCustomPrompt="1"/>
          </p:nvPr>
        </p:nvSpPr>
        <p:spPr>
          <a:xfrm>
            <a:off x="9252420" y="4626398"/>
            <a:ext cx="203832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ko-KR" altLang="en-US" sz="11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z="1800" smtClean="0"/>
            </a:lvl4pPr>
            <a:lvl5pPr>
              <a:defRPr lang="ko-KR" altLang="en-US" sz="1800"/>
            </a:lvl5pPr>
          </a:lstStyle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There are 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not only leading domestic players, Amore Pacific, Able C&amp;C and LG Household &amp; Health Care </a:t>
            </a:r>
          </a:p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but also numerous local SME companies</a:t>
            </a:r>
          </a:p>
        </p:txBody>
      </p:sp>
      <p:sp>
        <p:nvSpPr>
          <p:cNvPr id="45" name="텍스트 개체 틀 44"/>
          <p:cNvSpPr>
            <a:spLocks noGrp="1"/>
          </p:cNvSpPr>
          <p:nvPr>
            <p:ph type="body" sz="quarter" idx="35" hasCustomPrompt="1"/>
          </p:nvPr>
        </p:nvSpPr>
        <p:spPr>
          <a:xfrm>
            <a:off x="720555" y="1316135"/>
            <a:ext cx="108076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ko-KR" altLang="en-US" sz="14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Comparative Advantages</a:t>
            </a:r>
          </a:p>
        </p:txBody>
      </p:sp>
    </p:spTree>
    <p:extLst>
      <p:ext uri="{BB962C8B-B14F-4D97-AF65-F5344CB8AC3E}">
        <p14:creationId xmlns:p14="http://schemas.microsoft.com/office/powerpoint/2010/main" val="2950090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 userDrawn="1"/>
        </p:nvSpPr>
        <p:spPr>
          <a:xfrm>
            <a:off x="1" y="0"/>
            <a:ext cx="12241212" cy="6840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15"/>
          <p:cNvSpPr>
            <a:spLocks noGrp="1"/>
          </p:cNvSpPr>
          <p:nvPr>
            <p:ph type="body" sz="quarter" idx="19" hasCustomPrompt="1"/>
          </p:nvPr>
        </p:nvSpPr>
        <p:spPr>
          <a:xfrm>
            <a:off x="9183042" y="2484165"/>
            <a:ext cx="2284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</a:lstStyle>
          <a:p>
            <a:pPr algn="l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2008 - 2015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30" name="텍스트 개체 틀 15"/>
          <p:cNvSpPr>
            <a:spLocks noGrp="1"/>
          </p:cNvSpPr>
          <p:nvPr>
            <p:ph type="body" sz="quarter" idx="20" hasCustomPrompt="1"/>
          </p:nvPr>
        </p:nvSpPr>
        <p:spPr>
          <a:xfrm>
            <a:off x="9183042" y="2692738"/>
            <a:ext cx="22846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en-US" altLang="ko-KR" sz="14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marL="0" lvl="0"/>
            <a:r>
              <a:rPr lang="en-US" altLang="ko-KR" sz="14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STEP 03</a:t>
            </a:r>
          </a:p>
        </p:txBody>
      </p:sp>
      <p:sp>
        <p:nvSpPr>
          <p:cNvPr id="31" name="텍스트 개체 틀 15"/>
          <p:cNvSpPr>
            <a:spLocks noGrp="1"/>
          </p:cNvSpPr>
          <p:nvPr>
            <p:ph type="body" sz="quarter" idx="21" hasCustomPrompt="1"/>
          </p:nvPr>
        </p:nvSpPr>
        <p:spPr>
          <a:xfrm>
            <a:off x="9183042" y="2969378"/>
            <a:ext cx="22846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marL="0" lvl="0"/>
            <a:r>
              <a:rPr lang="en-US" altLang="ko-KR" sz="16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Work Experience</a:t>
            </a:r>
          </a:p>
        </p:txBody>
      </p:sp>
      <p:sp>
        <p:nvSpPr>
          <p:cNvPr id="26" name="텍스트 개체 틀 15"/>
          <p:cNvSpPr>
            <a:spLocks noGrp="1"/>
          </p:cNvSpPr>
          <p:nvPr>
            <p:ph type="body" sz="quarter" idx="16" hasCustomPrompt="1"/>
          </p:nvPr>
        </p:nvSpPr>
        <p:spPr>
          <a:xfrm>
            <a:off x="5542936" y="4369073"/>
            <a:ext cx="2284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</a:lstStyle>
          <a:p>
            <a:pPr algn="l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2008 - 2015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27" name="텍스트 개체 틀 15"/>
          <p:cNvSpPr>
            <a:spLocks noGrp="1"/>
          </p:cNvSpPr>
          <p:nvPr>
            <p:ph type="body" sz="quarter" idx="17" hasCustomPrompt="1"/>
          </p:nvPr>
        </p:nvSpPr>
        <p:spPr>
          <a:xfrm>
            <a:off x="5542936" y="4577646"/>
            <a:ext cx="22846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en-US" altLang="ko-KR" sz="14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marL="0" lvl="0"/>
            <a:r>
              <a:rPr lang="en-US" altLang="ko-KR" sz="14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STEP 02</a:t>
            </a:r>
          </a:p>
        </p:txBody>
      </p:sp>
      <p:sp>
        <p:nvSpPr>
          <p:cNvPr id="28" name="텍스트 개체 틀 15"/>
          <p:cNvSpPr>
            <a:spLocks noGrp="1"/>
          </p:cNvSpPr>
          <p:nvPr>
            <p:ph type="body" sz="quarter" idx="18" hasCustomPrompt="1"/>
          </p:nvPr>
        </p:nvSpPr>
        <p:spPr>
          <a:xfrm>
            <a:off x="5542936" y="4854286"/>
            <a:ext cx="22846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marL="0" lvl="0"/>
            <a:r>
              <a:rPr lang="en-US" altLang="ko-KR" sz="16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Work Experience</a:t>
            </a:r>
          </a:p>
        </p:txBody>
      </p:sp>
      <p:sp>
        <p:nvSpPr>
          <p:cNvPr id="11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4788910" y="2494614"/>
            <a:ext cx="3043748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ko-KR" altLang="en-US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marL="0" lvl="0"/>
            <a:r>
              <a:rPr lang="en-US" altLang="ko-KR" dirty="0"/>
              <a:t>Learned more </a:t>
            </a:r>
          </a:p>
          <a:p>
            <a:pPr marL="0" lvl="0"/>
            <a:r>
              <a:rPr lang="en-US" altLang="ko-KR" dirty="0"/>
              <a:t>about its Business environment </a:t>
            </a:r>
          </a:p>
          <a:p>
            <a:pPr marL="0" lvl="0"/>
            <a:r>
              <a:rPr lang="en-US" altLang="ko-KR" dirty="0"/>
              <a:t>through a long-term experience in VN</a:t>
            </a:r>
          </a:p>
        </p:txBody>
      </p:sp>
      <p:sp>
        <p:nvSpPr>
          <p:cNvPr id="12" name="텍스트 개체 틀 15"/>
          <p:cNvSpPr>
            <a:spLocks noGrp="1"/>
          </p:cNvSpPr>
          <p:nvPr>
            <p:ph type="body" sz="quarter" idx="11" hasCustomPrompt="1"/>
          </p:nvPr>
        </p:nvSpPr>
        <p:spPr>
          <a:xfrm>
            <a:off x="1156469" y="4455432"/>
            <a:ext cx="3043748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ko-KR" altLang="en-US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r>
              <a:rPr lang="en-US" altLang="ko-KR" sz="125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Gained lots of skill from E.Land Group,</a:t>
            </a:r>
          </a:p>
          <a:p>
            <a:r>
              <a:rPr lang="en-US" altLang="ko-KR" sz="125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which is Korea's first and largest </a:t>
            </a:r>
          </a:p>
          <a:p>
            <a:r>
              <a:rPr lang="en-US" altLang="ko-KR" sz="125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integrated fashion and retail company</a:t>
            </a:r>
          </a:p>
        </p:txBody>
      </p:sp>
      <p:sp>
        <p:nvSpPr>
          <p:cNvPr id="13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8421351" y="4455248"/>
            <a:ext cx="3043748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ko-KR" altLang="en-US" sz="125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r>
              <a:rPr lang="en-US" altLang="ko-KR" sz="125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Broad and well-established </a:t>
            </a:r>
          </a:p>
          <a:p>
            <a:r>
              <a:rPr lang="en-US" altLang="ko-KR" sz="125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business network as well as an affinity </a:t>
            </a:r>
          </a:p>
          <a:p>
            <a:r>
              <a:rPr lang="en-US" altLang="ko-KR" sz="125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for latest trends in the industry </a:t>
            </a:r>
          </a:p>
        </p:txBody>
      </p:sp>
      <p:sp>
        <p:nvSpPr>
          <p:cNvPr id="23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1915563" y="2494614"/>
            <a:ext cx="228465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</a:lstStyle>
          <a:p>
            <a:pPr algn="l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2008 - 2015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24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1915563" y="2703187"/>
            <a:ext cx="22846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FontTx/>
              <a:buNone/>
              <a:defRPr lang="en-US" altLang="ko-KR" sz="14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defRPr>
            </a:lvl1pPr>
          </a:lstStyle>
          <a:p>
            <a:pPr marL="0" lvl="0"/>
            <a:r>
              <a:rPr lang="en-US" altLang="ko-KR" sz="14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</a:rPr>
              <a:t>STEP 01</a:t>
            </a:r>
          </a:p>
        </p:txBody>
      </p:sp>
      <p:sp>
        <p:nvSpPr>
          <p:cNvPr id="25" name="텍스트 개체 틀 15"/>
          <p:cNvSpPr>
            <a:spLocks noGrp="1"/>
          </p:cNvSpPr>
          <p:nvPr>
            <p:ph type="body" sz="quarter" idx="15" hasCustomPrompt="1"/>
          </p:nvPr>
        </p:nvSpPr>
        <p:spPr>
          <a:xfrm>
            <a:off x="1915563" y="2979827"/>
            <a:ext cx="22846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lang="en-US" altLang="ko-KR" sz="16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defRPr>
            </a:lvl1pPr>
          </a:lstStyle>
          <a:p>
            <a:pPr marL="0" lvl="0"/>
            <a:r>
              <a:rPr lang="en-US" altLang="ko-KR" sz="1600" spc="-4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Work Experience</a:t>
            </a:r>
          </a:p>
        </p:txBody>
      </p:sp>
      <p:grpSp>
        <p:nvGrpSpPr>
          <p:cNvPr id="33" name="그룹 32"/>
          <p:cNvGrpSpPr/>
          <p:nvPr userDrawn="1"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34" name="양쪽 모서리가 둥근 사각형 33"/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양쪽 모서리가 둥근 사각형 34"/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" name="텍스트 개체 틀 8"/>
          <p:cNvSpPr>
            <a:spLocks noGrp="1"/>
          </p:cNvSpPr>
          <p:nvPr>
            <p:ph type="body" sz="quarter" idx="22" hasCustomPrompt="1"/>
          </p:nvPr>
        </p:nvSpPr>
        <p:spPr>
          <a:xfrm>
            <a:off x="720557" y="985948"/>
            <a:ext cx="1074454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 algn="l">
              <a:buFontTx/>
              <a:buNone/>
              <a:defRPr lang="ko-KR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defRPr>
            </a:lvl1pPr>
            <a:lvl2pPr marL="171450" indent="0">
              <a:buFontTx/>
              <a:buNone/>
              <a:defRPr lang="ko-KR" altLang="en-US" sz="1800" smtClean="0"/>
            </a:lvl2pPr>
            <a:lvl3pPr marL="685800" indent="0">
              <a:buFontTx/>
              <a:buNone/>
              <a:defRPr lang="ko-KR" altLang="en-US" sz="1800" smtClean="0"/>
            </a:lvl3pPr>
            <a:lvl4pPr marL="1143000" indent="0">
              <a:buFontTx/>
              <a:buNone/>
              <a:defRPr lang="ko-KR" altLang="en-US" sz="1800" smtClean="0"/>
            </a:lvl4pPr>
            <a:lvl5pPr marL="1600200" indent="0">
              <a:buFontTx/>
              <a:buNone/>
              <a:defRPr lang="ko-KR" altLang="en-US" sz="1800"/>
            </a:lvl5pPr>
          </a:lstStyle>
          <a:p>
            <a:pPr algn="l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</a:rPr>
              <a:t>Achievements</a:t>
            </a:r>
          </a:p>
        </p:txBody>
      </p:sp>
    </p:spTree>
    <p:extLst>
      <p:ext uri="{BB962C8B-B14F-4D97-AF65-F5344CB8AC3E}">
        <p14:creationId xmlns:p14="http://schemas.microsoft.com/office/powerpoint/2010/main" val="139167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FB0-BE84-4ED2-ACE6-753C37BA1D2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321-3229-41E1-9C15-66D510BC0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1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208" y="1705385"/>
            <a:ext cx="10558046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208" y="4577778"/>
            <a:ext cx="10558046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FB0-BE84-4ED2-ACE6-753C37BA1D2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321-3229-41E1-9C15-66D510BC0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27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583" y="1820976"/>
            <a:ext cx="5202516" cy="43402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114" y="1820976"/>
            <a:ext cx="5202516" cy="43402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FB0-BE84-4ED2-ACE6-753C37BA1D2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321-3229-41E1-9C15-66D510BC0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5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178" y="364196"/>
            <a:ext cx="10558046" cy="1322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179" y="1676882"/>
            <a:ext cx="5178606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179" y="2498697"/>
            <a:ext cx="5178606" cy="36752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114" y="1676882"/>
            <a:ext cx="5204110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114" y="2498697"/>
            <a:ext cx="5204110" cy="36752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FB0-BE84-4ED2-ACE6-753C37BA1D2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321-3229-41E1-9C15-66D510BC0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4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FB0-BE84-4ED2-ACE6-753C37BA1D2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321-3229-41E1-9C15-66D510BC0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97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FB0-BE84-4ED2-ACE6-753C37BA1D2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321-3229-41E1-9C15-66D510BC0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20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179" y="456036"/>
            <a:ext cx="3948109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4110" y="984911"/>
            <a:ext cx="6197114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179" y="2052161"/>
            <a:ext cx="3948109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FB0-BE84-4ED2-ACE6-753C37BA1D2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321-3229-41E1-9C15-66D510BC0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19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179" y="456036"/>
            <a:ext cx="3948109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4110" y="984911"/>
            <a:ext cx="6197114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179" y="2052161"/>
            <a:ext cx="3948109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CFB0-BE84-4ED2-ACE6-753C37BA1D2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52321-3229-41E1-9C15-66D510BC0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33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584" y="364196"/>
            <a:ext cx="10558046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584" y="1820976"/>
            <a:ext cx="10558046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583" y="6340166"/>
            <a:ext cx="27542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CFB0-BE84-4ED2-ACE6-753C37BA1D27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902" y="6340166"/>
            <a:ext cx="413140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5357" y="6340166"/>
            <a:ext cx="2754273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52321-3229-41E1-9C15-66D510BC0C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01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2114" rtl="0" eaLnBrk="1" latinLnBrk="1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1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1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1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jpg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Relationship Id="rId1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5" Type="http://schemas.microsoft.com/office/2007/relationships/hdphoto" Target="../media/hdphoto2.wdp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5929583" y="2233962"/>
            <a:ext cx="488580" cy="467964"/>
            <a:chOff x="2374662" y="2582572"/>
            <a:chExt cx="1499084" cy="1435832"/>
          </a:xfrm>
        </p:grpSpPr>
        <p:sp>
          <p:nvSpPr>
            <p:cNvPr id="13" name="양쪽 모서리가 둥근 사각형 12"/>
            <p:cNvSpPr/>
            <p:nvPr/>
          </p:nvSpPr>
          <p:spPr>
            <a:xfrm rot="18900000">
              <a:off x="2374662" y="2582572"/>
              <a:ext cx="607257" cy="14358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양쪽 모서리가 둥근 사각형 13"/>
            <p:cNvSpPr/>
            <p:nvPr/>
          </p:nvSpPr>
          <p:spPr>
            <a:xfrm rot="2700000">
              <a:off x="3197981" y="2683846"/>
              <a:ext cx="607253" cy="74427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044042" y="2975831"/>
            <a:ext cx="10153128" cy="498598"/>
          </a:xfrm>
        </p:spPr>
        <p:txBody>
          <a:bodyPr/>
          <a:lstStyle/>
          <a:p>
            <a:r>
              <a:rPr lang="ja-JP" altLang="en-US" dirty="0"/>
              <a:t>親しくなりたい！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1044042" y="3608512"/>
            <a:ext cx="10153128" cy="166199"/>
          </a:xfrm>
        </p:spPr>
        <p:txBody>
          <a:bodyPr/>
          <a:lstStyle/>
          <a:p>
            <a:r>
              <a:rPr lang="ko-KR" altLang="en-US" dirty="0" err="1"/>
              <a:t>우당탕탕</a:t>
            </a:r>
            <a:r>
              <a:rPr lang="ko-KR" altLang="en-US" dirty="0"/>
              <a:t> 마을 </a:t>
            </a:r>
            <a:r>
              <a:rPr lang="ko-KR" altLang="en-US" dirty="0" err="1"/>
              <a:t>적응기</a:t>
            </a:r>
            <a:endParaRPr lang="en-US" altLang="ko-KR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>
          <a:xfrm>
            <a:off x="1044134" y="4133477"/>
            <a:ext cx="10153128" cy="180049"/>
          </a:xfrm>
        </p:spPr>
        <p:txBody>
          <a:bodyPr/>
          <a:lstStyle/>
          <a:p>
            <a:r>
              <a:rPr lang="en-US" altLang="ko-KR" dirty="0"/>
              <a:t>3WDJ Team </a:t>
            </a:r>
            <a:r>
              <a:rPr lang="ja-JP" altLang="en-US" dirty="0"/>
              <a:t>くつした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3"/>
          </p:nvPr>
        </p:nvSpPr>
        <p:spPr>
          <a:xfrm>
            <a:off x="1044134" y="4672292"/>
            <a:ext cx="10153128" cy="166199"/>
          </a:xfrm>
        </p:spPr>
        <p:txBody>
          <a:bodyPr/>
          <a:lstStyle/>
          <a:p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Kim Ideun, Byun </a:t>
            </a:r>
            <a:r>
              <a:rPr lang="en-US" altLang="ko-KR" dirty="0" err="1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SuJung</a:t>
            </a:r>
            <a:endParaRPr lang="ko-KR" altLang="en-US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9FC71634-ADB2-45AE-95FF-B189AD80E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15994"/>
            <a:ext cx="724544" cy="7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8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691">
        <p:fade thruBlk="1"/>
      </p:transition>
    </mc:Choice>
    <mc:Fallback xmlns="">
      <p:transition spd="slow" advTm="3691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 err="1"/>
              <a:t>타겟유저</a:t>
            </a:r>
            <a:r>
              <a:rPr lang="ko-KR" altLang="en-US" dirty="0"/>
              <a:t> 및 기획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 err="1"/>
              <a:t>타겟유저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D18530-6900-41DB-BD3B-364CBB27769A}"/>
              </a:ext>
            </a:extLst>
          </p:cNvPr>
          <p:cNvSpPr txBox="1"/>
          <p:nvPr/>
        </p:nvSpPr>
        <p:spPr>
          <a:xfrm rot="343196">
            <a:off x="3165877" y="2456316"/>
            <a:ext cx="45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1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EA48CF-DBDB-4144-8D19-6A5F9455ED57}"/>
              </a:ext>
            </a:extLst>
          </p:cNvPr>
          <p:cNvSpPr txBox="1"/>
          <p:nvPr/>
        </p:nvSpPr>
        <p:spPr>
          <a:xfrm>
            <a:off x="4334293" y="2589334"/>
            <a:ext cx="596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고양이를 </a:t>
            </a:r>
            <a:r>
              <a:rPr lang="ko-KR" altLang="en-US" sz="28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좋아하는</a:t>
            </a:r>
            <a:r>
              <a:rPr lang="en-US" altLang="ko-KR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F85D74-FC2C-4E9F-AADB-3215B30CEB51}"/>
              </a:ext>
            </a:extLst>
          </p:cNvPr>
          <p:cNvSpPr txBox="1"/>
          <p:nvPr/>
        </p:nvSpPr>
        <p:spPr>
          <a:xfrm rot="21435754">
            <a:off x="3165877" y="3431829"/>
            <a:ext cx="45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2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02820E-9C39-4764-A1BB-5307BE6555F7}"/>
              </a:ext>
            </a:extLst>
          </p:cNvPr>
          <p:cNvSpPr txBox="1"/>
          <p:nvPr/>
        </p:nvSpPr>
        <p:spPr>
          <a:xfrm>
            <a:off x="4334293" y="3524162"/>
            <a:ext cx="596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라이트한</a:t>
            </a:r>
            <a:r>
              <a:rPr lang="ko-KR" altLang="en-US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게임을 좋아하는 사람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A0CD00-2A0D-400B-9DC5-291B0AFB6767}"/>
              </a:ext>
            </a:extLst>
          </p:cNvPr>
          <p:cNvSpPr txBox="1"/>
          <p:nvPr/>
        </p:nvSpPr>
        <p:spPr>
          <a:xfrm rot="21015444">
            <a:off x="3165879" y="4419652"/>
            <a:ext cx="45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3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585766-4ED3-4F89-9FC1-2FB6AAA438F9}"/>
              </a:ext>
            </a:extLst>
          </p:cNvPr>
          <p:cNvSpPr txBox="1"/>
          <p:nvPr/>
        </p:nvSpPr>
        <p:spPr>
          <a:xfrm>
            <a:off x="4334293" y="4511985"/>
            <a:ext cx="596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스토리가 있는 게임을 좋아하는 사람</a:t>
            </a:r>
          </a:p>
        </p:txBody>
      </p:sp>
    </p:spTree>
    <p:extLst>
      <p:ext uri="{BB962C8B-B14F-4D97-AF65-F5344CB8AC3E}">
        <p14:creationId xmlns:p14="http://schemas.microsoft.com/office/powerpoint/2010/main" val="408176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3A64B2-A06F-4562-BD4F-DBB7388A1070}"/>
              </a:ext>
            </a:extLst>
          </p:cNvPr>
          <p:cNvSpPr/>
          <p:nvPr/>
        </p:nvSpPr>
        <p:spPr>
          <a:xfrm>
            <a:off x="720004" y="1836093"/>
            <a:ext cx="10698845" cy="4062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E07F5A-F1C2-44DC-A0E8-558058064021}"/>
              </a:ext>
            </a:extLst>
          </p:cNvPr>
          <p:cNvSpPr txBox="1"/>
          <p:nvPr/>
        </p:nvSpPr>
        <p:spPr>
          <a:xfrm>
            <a:off x="2485308" y="3062249"/>
            <a:ext cx="7270595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플레이어가 새로 이사 온 주민이 되어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마을 고양이를 한 마리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 마리 공략해 나가는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 err="1">
                <a:solidFill>
                  <a:srgbClr val="EF3E3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비주얼노벨형식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미니게임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25" name="그림 24" descr="그리기이(가) 표시된 사진&#10;&#10;자동 생성된 설명">
            <a:extLst>
              <a:ext uri="{FF2B5EF4-FFF2-40B4-BE49-F238E27FC236}">
                <a16:creationId xmlns:a16="http://schemas.microsoft.com/office/drawing/2014/main" id="{B94A42EC-A759-4FE1-8137-4852A5794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56577" y="5174451"/>
            <a:ext cx="724544" cy="724544"/>
          </a:xfrm>
          <a:prstGeom prst="rect">
            <a:avLst/>
          </a:prstGeom>
        </p:spPr>
      </p:pic>
      <p:sp>
        <p:nvSpPr>
          <p:cNvPr id="16" name="텍스트 개체 틀 130">
            <a:extLst>
              <a:ext uri="{FF2B5EF4-FFF2-40B4-BE49-F238E27FC236}">
                <a16:creationId xmlns:a16="http://schemas.microsoft.com/office/drawing/2014/main" id="{AF44B87C-465E-4857-90AD-C5572B62816A}"/>
              </a:ext>
            </a:extLst>
          </p:cNvPr>
          <p:cNvSpPr txBox="1">
            <a:spLocks/>
          </p:cNvSpPr>
          <p:nvPr/>
        </p:nvSpPr>
        <p:spPr>
          <a:xfrm>
            <a:off x="720555" y="1316135"/>
            <a:ext cx="10807667" cy="1938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ko-KR" altLang="en-US" sz="1400" kern="12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n-cs"/>
              </a:defRPr>
            </a:lvl1pPr>
            <a:lvl2pPr marL="171450" indent="0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Tx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타겟유저 및 기획</a:t>
            </a:r>
            <a:endParaRPr lang="ko-KR" altLang="en-US" dirty="0"/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BE6ADE5E-94A3-40B5-9AA4-530891ACA1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/>
              <a:t>기획</a:t>
            </a:r>
          </a:p>
        </p:txBody>
      </p:sp>
    </p:spTree>
    <p:extLst>
      <p:ext uri="{BB962C8B-B14F-4D97-AF65-F5344CB8AC3E}">
        <p14:creationId xmlns:p14="http://schemas.microsoft.com/office/powerpoint/2010/main" val="135142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6"/>
    </mc:Choice>
    <mc:Fallback xmlns="">
      <p:transition spd="slow" advTm="72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텍스트 개체 틀 111"/>
          <p:cNvSpPr>
            <a:spLocks noGrp="1"/>
          </p:cNvSpPr>
          <p:nvPr>
            <p:ph type="body" sz="quarter" idx="24"/>
          </p:nvPr>
        </p:nvSpPr>
        <p:spPr>
          <a:xfrm>
            <a:off x="947962" y="4032296"/>
            <a:ext cx="2038323" cy="166199"/>
          </a:xfrm>
        </p:spPr>
        <p:txBody>
          <a:bodyPr/>
          <a:lstStyle/>
          <a:p>
            <a:r>
              <a:rPr lang="en-US" altLang="ko-KR" dirty="0"/>
              <a:t>Jumping</a:t>
            </a:r>
            <a:r>
              <a:rPr lang="ko-KR" altLang="en-US" dirty="0"/>
              <a:t> </a:t>
            </a:r>
            <a:r>
              <a:rPr lang="en-US" altLang="ko-KR" dirty="0"/>
              <a:t>Game</a:t>
            </a:r>
          </a:p>
        </p:txBody>
      </p:sp>
      <p:sp>
        <p:nvSpPr>
          <p:cNvPr id="113" name="텍스트 개체 틀 112"/>
          <p:cNvSpPr>
            <a:spLocks noGrp="1"/>
          </p:cNvSpPr>
          <p:nvPr>
            <p:ph type="body" sz="quarter" idx="25"/>
          </p:nvPr>
        </p:nvSpPr>
        <p:spPr>
          <a:xfrm>
            <a:off x="947962" y="4920719"/>
            <a:ext cx="2038323" cy="332399"/>
          </a:xfrm>
        </p:spPr>
        <p:txBody>
          <a:bodyPr/>
          <a:lstStyle/>
          <a:p>
            <a:r>
              <a:rPr lang="en-US" altLang="ko-KR" sz="2400" dirty="0">
                <a:latin typeface="210 상상공작소 L" panose="02020603020101020101" pitchFamily="18" charset="-127"/>
                <a:ea typeface="210 상상공작소 L" panose="02020603020101020101" pitchFamily="18" charset="-127"/>
              </a:rPr>
              <a:t>“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이장님께 닿기를</a:t>
            </a:r>
            <a:r>
              <a:rPr lang="en-US" altLang="ko-KR" sz="2400" dirty="0">
                <a:latin typeface="210 상상공작소 L" panose="02020603020101020101" pitchFamily="18" charset="-127"/>
                <a:ea typeface="210 상상공작소 L" panose="02020603020101020101" pitchFamily="18" charset="-127"/>
              </a:rPr>
              <a:t>’’</a:t>
            </a:r>
            <a:endParaRPr lang="ko-KR" altLang="en-US" sz="1400" dirty="0">
              <a:latin typeface="210 상상공작소 L" panose="02020603020101020101" pitchFamily="18" charset="-127"/>
              <a:ea typeface="210 상상공작소 L" panose="02020603020101020101" pitchFamily="18" charset="-127"/>
            </a:endParaRPr>
          </a:p>
        </p:txBody>
      </p:sp>
      <p:sp>
        <p:nvSpPr>
          <p:cNvPr id="115" name="텍스트 개체 틀 114"/>
          <p:cNvSpPr>
            <a:spLocks noGrp="1"/>
          </p:cNvSpPr>
          <p:nvPr>
            <p:ph type="body" sz="quarter" idx="27"/>
          </p:nvPr>
        </p:nvSpPr>
        <p:spPr>
          <a:xfrm>
            <a:off x="3716115" y="4036428"/>
            <a:ext cx="2038323" cy="166199"/>
          </a:xfr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/>
              <a:t>Clicker Game</a:t>
            </a:r>
          </a:p>
        </p:txBody>
      </p:sp>
      <p:sp>
        <p:nvSpPr>
          <p:cNvPr id="118" name="텍스트 개체 틀 117"/>
          <p:cNvSpPr>
            <a:spLocks noGrp="1"/>
          </p:cNvSpPr>
          <p:nvPr>
            <p:ph type="body" sz="quarter" idx="30"/>
          </p:nvPr>
        </p:nvSpPr>
        <p:spPr>
          <a:xfrm>
            <a:off x="6484268" y="4040560"/>
            <a:ext cx="2038323" cy="166199"/>
          </a:xfr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/>
              <a:t>Run Game</a:t>
            </a:r>
          </a:p>
        </p:txBody>
      </p:sp>
      <p:sp>
        <p:nvSpPr>
          <p:cNvPr id="121" name="텍스트 개체 틀 120"/>
          <p:cNvSpPr>
            <a:spLocks noGrp="1"/>
          </p:cNvSpPr>
          <p:nvPr>
            <p:ph type="body" sz="quarter" idx="33"/>
          </p:nvPr>
        </p:nvSpPr>
        <p:spPr>
          <a:xfrm>
            <a:off x="9252420" y="4044692"/>
            <a:ext cx="2038323" cy="166199"/>
          </a:xfr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/>
              <a:t>Rhythm Game</a:t>
            </a:r>
          </a:p>
        </p:txBody>
      </p:sp>
      <p:sp>
        <p:nvSpPr>
          <p:cNvPr id="45" name="텍스트 개체 틀 130">
            <a:extLst>
              <a:ext uri="{FF2B5EF4-FFF2-40B4-BE49-F238E27FC236}">
                <a16:creationId xmlns:a16="http://schemas.microsoft.com/office/drawing/2014/main" id="{61154DBE-BA78-4CB5-9724-25AC2EC3D812}"/>
              </a:ext>
            </a:extLst>
          </p:cNvPr>
          <p:cNvSpPr txBox="1">
            <a:spLocks/>
          </p:cNvSpPr>
          <p:nvPr/>
        </p:nvSpPr>
        <p:spPr>
          <a:xfrm>
            <a:off x="720555" y="1316135"/>
            <a:ext cx="10807667" cy="1938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ko-KR" altLang="en-US" sz="1400" kern="1200" smtClean="0">
                <a:solidFill>
                  <a:schemeClr val="bg1">
                    <a:lumMod val="6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n-cs"/>
              </a:defRPr>
            </a:lvl1pPr>
            <a:lvl2pPr marL="171450" indent="0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0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Tx/>
              <a:buNone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0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Tx/>
              <a:buNone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타겟유저 및 기획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AAFF16-6398-4C09-8A53-BC3222B80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5581" y="2671554"/>
            <a:ext cx="612000" cy="612000"/>
          </a:xfrm>
          <a:prstGeom prst="rect">
            <a:avLst/>
          </a:prstGeom>
        </p:spPr>
      </p:pic>
      <p:pic>
        <p:nvPicPr>
          <p:cNvPr id="6" name="그림 5" descr="플레이트이(가) 표시된 사진&#10;&#10;자동 생성된 설명">
            <a:extLst>
              <a:ext uri="{FF2B5EF4-FFF2-40B4-BE49-F238E27FC236}">
                <a16:creationId xmlns:a16="http://schemas.microsoft.com/office/drawing/2014/main" id="{4BBFD517-83E0-4879-9083-96EA8B49E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429" y="2654569"/>
            <a:ext cx="792000" cy="79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026BA39-B2A5-4302-8953-E6ADA6A0B8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35" y="2635554"/>
            <a:ext cx="684000" cy="684000"/>
          </a:xfrm>
          <a:prstGeom prst="rect">
            <a:avLst/>
          </a:prstGeom>
        </p:spPr>
      </p:pic>
      <p:pic>
        <p:nvPicPr>
          <p:cNvPr id="56" name="그림 55" descr="그리기이(가) 표시된 사진&#10;&#10;자동 생성된 설명">
            <a:extLst>
              <a:ext uri="{FF2B5EF4-FFF2-40B4-BE49-F238E27FC236}">
                <a16:creationId xmlns:a16="http://schemas.microsoft.com/office/drawing/2014/main" id="{28381D08-0BB5-4304-A5E4-1B66BB1F2A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276" y="2650354"/>
            <a:ext cx="720000" cy="720000"/>
          </a:xfrm>
          <a:prstGeom prst="rect">
            <a:avLst/>
          </a:prstGeom>
        </p:spPr>
      </p:pic>
      <p:sp>
        <p:nvSpPr>
          <p:cNvPr id="57" name="텍스트 개체 틀 112">
            <a:extLst>
              <a:ext uri="{FF2B5EF4-FFF2-40B4-BE49-F238E27FC236}">
                <a16:creationId xmlns:a16="http://schemas.microsoft.com/office/drawing/2014/main" id="{1E85EAB2-4BE7-4FE0-8808-322BF8941CE1}"/>
              </a:ext>
            </a:extLst>
          </p:cNvPr>
          <p:cNvSpPr txBox="1">
            <a:spLocks/>
          </p:cNvSpPr>
          <p:nvPr/>
        </p:nvSpPr>
        <p:spPr>
          <a:xfrm>
            <a:off x="3373873" y="4765861"/>
            <a:ext cx="2544327" cy="66479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ctr" defTabSz="912114" rtl="0" eaLnBrk="1" latin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ko-KR" altLang="en-US" sz="1100" kern="12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210 상상공작소 L" panose="02020603020101020101" pitchFamily="18" charset="-127"/>
                <a:ea typeface="210 상상공작소 L" panose="02020603020101020101" pitchFamily="18" charset="-127"/>
              </a:rPr>
              <a:t>“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시장을 달리는</a:t>
            </a:r>
            <a:endParaRPr lang="en-US" altLang="ko-KR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          생선</a:t>
            </a:r>
            <a:r>
              <a:rPr lang="ko-KR" altLang="en-US" sz="2400" dirty="0">
                <a:latin typeface="210 상상공작소 L" panose="02020603020101020101" pitchFamily="18" charset="-127"/>
                <a:ea typeface="210 상상공작소 L" panose="02020603020101020101" pitchFamily="18" charset="-127"/>
              </a:rPr>
              <a:t>’’</a:t>
            </a:r>
            <a:endParaRPr lang="ko-KR" altLang="en-US" sz="1400" dirty="0">
              <a:latin typeface="210 상상공작소 L" panose="02020603020101020101" pitchFamily="18" charset="-127"/>
              <a:ea typeface="210 상상공작소 L" panose="02020603020101020101" pitchFamily="18" charset="-127"/>
            </a:endParaRPr>
          </a:p>
        </p:txBody>
      </p:sp>
      <p:sp>
        <p:nvSpPr>
          <p:cNvPr id="58" name="텍스트 개체 틀 112">
            <a:extLst>
              <a:ext uri="{FF2B5EF4-FFF2-40B4-BE49-F238E27FC236}">
                <a16:creationId xmlns:a16="http://schemas.microsoft.com/office/drawing/2014/main" id="{185A2068-1562-4095-B353-C58D0E2EBC47}"/>
              </a:ext>
            </a:extLst>
          </p:cNvPr>
          <p:cNvSpPr txBox="1">
            <a:spLocks/>
          </p:cNvSpPr>
          <p:nvPr/>
        </p:nvSpPr>
        <p:spPr>
          <a:xfrm>
            <a:off x="9252420" y="4920719"/>
            <a:ext cx="2038323" cy="3323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ctr" defTabSz="912114" rtl="0" eaLnBrk="1" latin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ko-KR" altLang="en-US" sz="1100" kern="12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210 상상공작소 L" panose="02020603020101020101" pitchFamily="18" charset="-127"/>
                <a:ea typeface="210 상상공작소 L" panose="02020603020101020101" pitchFamily="18" charset="-127"/>
              </a:rPr>
              <a:t>“</a:t>
            </a:r>
            <a:r>
              <a:rPr lang="ko-KR" altLang="en-US" sz="18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길냥이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8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우인장</a:t>
            </a:r>
            <a:r>
              <a:rPr lang="ko-KR" altLang="en-US" sz="2400" dirty="0">
                <a:latin typeface="210 상상공작소 L" panose="02020603020101020101" pitchFamily="18" charset="-127"/>
                <a:ea typeface="210 상상공작소 L" panose="02020603020101020101" pitchFamily="18" charset="-127"/>
              </a:rPr>
              <a:t>’’</a:t>
            </a:r>
            <a:endParaRPr lang="ko-KR" altLang="en-US" sz="1400" dirty="0">
              <a:latin typeface="210 상상공작소 L" panose="02020603020101020101" pitchFamily="18" charset="-127"/>
              <a:ea typeface="210 상상공작소 L" panose="02020603020101020101" pitchFamily="18" charset="-127"/>
            </a:endParaRPr>
          </a:p>
        </p:txBody>
      </p:sp>
      <p:sp>
        <p:nvSpPr>
          <p:cNvPr id="60" name="텍스트 개체 틀 112">
            <a:extLst>
              <a:ext uri="{FF2B5EF4-FFF2-40B4-BE49-F238E27FC236}">
                <a16:creationId xmlns:a16="http://schemas.microsoft.com/office/drawing/2014/main" id="{2D61B7D7-514C-4ECC-ACC4-B915B3B1AA8F}"/>
              </a:ext>
            </a:extLst>
          </p:cNvPr>
          <p:cNvSpPr txBox="1">
            <a:spLocks/>
          </p:cNvSpPr>
          <p:nvPr/>
        </p:nvSpPr>
        <p:spPr>
          <a:xfrm>
            <a:off x="6120606" y="4765861"/>
            <a:ext cx="2544327" cy="66479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ctr" defTabSz="912114" rtl="0" eaLnBrk="1" latin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ko-KR" altLang="en-US" sz="1100" kern="1200" spc="-2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210 상상공작소 L" panose="02020603020101020101" pitchFamily="18" charset="-127"/>
                <a:ea typeface="210 상상공작소 L" panose="02020603020101020101" pitchFamily="18" charset="-127"/>
              </a:rPr>
              <a:t>“</a:t>
            </a:r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 이웃이 이렇게</a:t>
            </a:r>
            <a:endParaRPr lang="en-US" altLang="ko-KR" sz="1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매정할 리 없어</a:t>
            </a:r>
            <a:r>
              <a:rPr lang="en-US" altLang="ko-KR" sz="1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  <a:r>
              <a:rPr lang="ko-KR" altLang="en-US" sz="2400" dirty="0">
                <a:latin typeface="210 상상공작소 L" panose="02020603020101020101" pitchFamily="18" charset="-127"/>
                <a:ea typeface="210 상상공작소 L" panose="02020603020101020101" pitchFamily="18" charset="-127"/>
              </a:rPr>
              <a:t>’’</a:t>
            </a:r>
            <a:endParaRPr lang="ko-KR" altLang="en-US" sz="1400" dirty="0">
              <a:latin typeface="210 상상공작소 L" panose="02020603020101020101" pitchFamily="18" charset="-127"/>
              <a:ea typeface="210 상상공작소 L" panose="02020603020101020101" pitchFamily="18" charset="-127"/>
            </a:endParaRPr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36DEC622-4FF1-445E-984B-8F4F86585E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/>
              <a:t>기획</a:t>
            </a:r>
          </a:p>
        </p:txBody>
      </p:sp>
    </p:spTree>
    <p:extLst>
      <p:ext uri="{BB962C8B-B14F-4D97-AF65-F5344CB8AC3E}">
        <p14:creationId xmlns:p14="http://schemas.microsoft.com/office/powerpoint/2010/main" val="95542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3"/>
    </mc:Choice>
    <mc:Fallback xmlns="">
      <p:transition spd="slow" advTm="413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D8C2C7EB-FD65-4282-8799-13563F519E12}"/>
              </a:ext>
            </a:extLst>
          </p:cNvPr>
          <p:cNvSpPr/>
          <p:nvPr/>
        </p:nvSpPr>
        <p:spPr>
          <a:xfrm>
            <a:off x="2339648" y="2361063"/>
            <a:ext cx="1331598" cy="1331598"/>
          </a:xfrm>
          <a:prstGeom prst="ellipse">
            <a:avLst/>
          </a:prstGeom>
          <a:noFill/>
          <a:ln>
            <a:solidFill>
              <a:srgbClr val="05D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시스템 및 </a:t>
            </a:r>
            <a:r>
              <a:rPr lang="en-US" altLang="ko-KR" dirty="0"/>
              <a:t>UI </a:t>
            </a:r>
            <a:r>
              <a:rPr lang="ko-KR" altLang="en-US" dirty="0"/>
              <a:t>디자인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/>
              <a:t>시스템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7C93BFB-4248-40B1-B7A9-84E97B418ED3}"/>
              </a:ext>
            </a:extLst>
          </p:cNvPr>
          <p:cNvSpPr/>
          <p:nvPr/>
        </p:nvSpPr>
        <p:spPr>
          <a:xfrm>
            <a:off x="2435182" y="2456597"/>
            <a:ext cx="1140530" cy="1140530"/>
          </a:xfrm>
          <a:prstGeom prst="ellipse">
            <a:avLst/>
          </a:prstGeom>
          <a:solidFill>
            <a:srgbClr val="05D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시작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64A02C9-B788-4989-8183-84F3063F7859}"/>
              </a:ext>
            </a:extLst>
          </p:cNvPr>
          <p:cNvSpPr/>
          <p:nvPr/>
        </p:nvSpPr>
        <p:spPr>
          <a:xfrm>
            <a:off x="4361792" y="2361063"/>
            <a:ext cx="1331598" cy="1331598"/>
          </a:xfrm>
          <a:prstGeom prst="ellipse">
            <a:avLst/>
          </a:prstGeom>
          <a:noFill/>
          <a:ln>
            <a:solidFill>
              <a:srgbClr val="EF3E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F31128B-D0F8-4D1F-86BC-78C328F885B4}"/>
              </a:ext>
            </a:extLst>
          </p:cNvPr>
          <p:cNvSpPr/>
          <p:nvPr/>
        </p:nvSpPr>
        <p:spPr>
          <a:xfrm>
            <a:off x="4457326" y="2456597"/>
            <a:ext cx="1140530" cy="1140530"/>
          </a:xfrm>
          <a:prstGeom prst="ellipse">
            <a:avLst/>
          </a:prstGeom>
          <a:solidFill>
            <a:srgbClr val="EF3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60C7F-DDD7-4923-A2DA-E400FAB39C14}"/>
              </a:ext>
            </a:extLst>
          </p:cNvPr>
          <p:cNvSpPr txBox="1"/>
          <p:nvPr/>
        </p:nvSpPr>
        <p:spPr>
          <a:xfrm>
            <a:off x="4457326" y="2734439"/>
            <a:ext cx="1140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에피소드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선택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224DFCF-15CE-4FCC-8440-F7237D1101B1}"/>
              </a:ext>
            </a:extLst>
          </p:cNvPr>
          <p:cNvSpPr/>
          <p:nvPr/>
        </p:nvSpPr>
        <p:spPr>
          <a:xfrm>
            <a:off x="6383936" y="2361063"/>
            <a:ext cx="1331598" cy="1331598"/>
          </a:xfrm>
          <a:prstGeom prst="ellipse">
            <a:avLst/>
          </a:prstGeom>
          <a:noFill/>
          <a:ln>
            <a:solidFill>
              <a:srgbClr val="05D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7873DC9-6653-4E13-8B9D-A0CB082C351F}"/>
              </a:ext>
            </a:extLst>
          </p:cNvPr>
          <p:cNvSpPr/>
          <p:nvPr/>
        </p:nvSpPr>
        <p:spPr>
          <a:xfrm>
            <a:off x="6479470" y="2456597"/>
            <a:ext cx="1140530" cy="1140530"/>
          </a:xfrm>
          <a:prstGeom prst="ellipse">
            <a:avLst/>
          </a:prstGeom>
          <a:solidFill>
            <a:srgbClr val="05D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178E31-ED6F-4296-AE6B-9E6036C1FE34}"/>
              </a:ext>
            </a:extLst>
          </p:cNvPr>
          <p:cNvSpPr txBox="1"/>
          <p:nvPr/>
        </p:nvSpPr>
        <p:spPr>
          <a:xfrm>
            <a:off x="6479470" y="2734439"/>
            <a:ext cx="1140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비주얼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노벨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748392A-FC82-44CC-96C5-E7DC2D035D20}"/>
              </a:ext>
            </a:extLst>
          </p:cNvPr>
          <p:cNvSpPr/>
          <p:nvPr/>
        </p:nvSpPr>
        <p:spPr>
          <a:xfrm>
            <a:off x="8406080" y="2361063"/>
            <a:ext cx="1331598" cy="1331598"/>
          </a:xfrm>
          <a:prstGeom prst="ellipse">
            <a:avLst/>
          </a:prstGeom>
          <a:noFill/>
          <a:ln>
            <a:solidFill>
              <a:srgbClr val="EF3E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48604B5-6A37-4977-A2A5-72CE02464646}"/>
              </a:ext>
            </a:extLst>
          </p:cNvPr>
          <p:cNvSpPr/>
          <p:nvPr/>
        </p:nvSpPr>
        <p:spPr>
          <a:xfrm>
            <a:off x="8501614" y="2470245"/>
            <a:ext cx="1140530" cy="1140530"/>
          </a:xfrm>
          <a:prstGeom prst="ellipse">
            <a:avLst/>
          </a:prstGeom>
          <a:solidFill>
            <a:srgbClr val="EF3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86A39C-211B-456C-9048-95540E094302}"/>
              </a:ext>
            </a:extLst>
          </p:cNvPr>
          <p:cNvSpPr txBox="1"/>
          <p:nvPr/>
        </p:nvSpPr>
        <p:spPr>
          <a:xfrm>
            <a:off x="8501614" y="2872938"/>
            <a:ext cx="114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미니게임</a:t>
            </a:r>
            <a:endParaRPr lang="ko-KR" altLang="en-US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FEA6281E-7851-4C1D-8440-72495FD4999D}"/>
              </a:ext>
            </a:extLst>
          </p:cNvPr>
          <p:cNvCxnSpPr>
            <a:cxnSpLocks/>
            <a:stCxn id="24" idx="0"/>
            <a:endCxn id="11" idx="0"/>
          </p:cNvCxnSpPr>
          <p:nvPr/>
        </p:nvCxnSpPr>
        <p:spPr>
          <a:xfrm rot="16200000" flipV="1">
            <a:off x="7049735" y="338919"/>
            <a:ext cx="12700" cy="4044288"/>
          </a:xfrm>
          <a:prstGeom prst="bentConnector3">
            <a:avLst>
              <a:gd name="adj1" fmla="val 1800000"/>
            </a:avLst>
          </a:prstGeom>
          <a:ln w="19050">
            <a:solidFill>
              <a:srgbClr val="EF3E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553C8A-4300-4305-A5FE-294FBE1349FB}"/>
              </a:ext>
            </a:extLst>
          </p:cNvPr>
          <p:cNvSpPr/>
          <p:nvPr/>
        </p:nvSpPr>
        <p:spPr>
          <a:xfrm>
            <a:off x="5243406" y="4192805"/>
            <a:ext cx="1331598" cy="1331598"/>
          </a:xfrm>
          <a:prstGeom prst="ellipse">
            <a:avLst/>
          </a:prstGeom>
          <a:noFill/>
          <a:ln>
            <a:solidFill>
              <a:srgbClr val="05DB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FFEB0A9-CE18-40B5-BE2E-04D6C53520D9}"/>
              </a:ext>
            </a:extLst>
          </p:cNvPr>
          <p:cNvSpPr/>
          <p:nvPr/>
        </p:nvSpPr>
        <p:spPr>
          <a:xfrm>
            <a:off x="5338940" y="4288339"/>
            <a:ext cx="1140530" cy="1140530"/>
          </a:xfrm>
          <a:prstGeom prst="ellipse">
            <a:avLst/>
          </a:prstGeom>
          <a:solidFill>
            <a:srgbClr val="05D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85EE8B-D948-4835-8649-48B27475BD79}"/>
              </a:ext>
            </a:extLst>
          </p:cNvPr>
          <p:cNvSpPr txBox="1"/>
          <p:nvPr/>
        </p:nvSpPr>
        <p:spPr>
          <a:xfrm>
            <a:off x="5338940" y="4566181"/>
            <a:ext cx="1140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비주얼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노벨 </a:t>
            </a:r>
            <a:r>
              <a:rPr lang="en-US" altLang="ko-KR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(+)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BC7C38-7C5C-4119-9D21-4D7FF7EA57F5}"/>
              </a:ext>
            </a:extLst>
          </p:cNvPr>
          <p:cNvSpPr txBox="1"/>
          <p:nvPr/>
        </p:nvSpPr>
        <p:spPr>
          <a:xfrm>
            <a:off x="6705598" y="1689033"/>
            <a:ext cx="100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실패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64AB80E-06CB-4DFE-A965-4B2064D2633F}"/>
              </a:ext>
            </a:extLst>
          </p:cNvPr>
          <p:cNvCxnSpPr>
            <a:cxnSpLocks/>
            <a:stCxn id="24" idx="4"/>
            <a:endCxn id="28" idx="0"/>
          </p:cNvCxnSpPr>
          <p:nvPr/>
        </p:nvCxnSpPr>
        <p:spPr>
          <a:xfrm rot="5400000">
            <a:off x="7240470" y="2361396"/>
            <a:ext cx="500144" cy="3162674"/>
          </a:xfrm>
          <a:prstGeom prst="bentConnector3">
            <a:avLst>
              <a:gd name="adj1" fmla="val 50000"/>
            </a:avLst>
          </a:prstGeom>
          <a:ln w="19050">
            <a:solidFill>
              <a:srgbClr val="05DB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5C7A65-4E60-4F28-9C29-9C4FE5CBDF99}"/>
              </a:ext>
            </a:extLst>
          </p:cNvPr>
          <p:cNvSpPr txBox="1"/>
          <p:nvPr/>
        </p:nvSpPr>
        <p:spPr>
          <a:xfrm>
            <a:off x="7604744" y="3506254"/>
            <a:ext cx="100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성공</a:t>
            </a:r>
            <a:endParaRPr lang="ko-KR" altLang="en-US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A72B63F-2FB1-453A-80C8-4DC46E4AAA30}"/>
              </a:ext>
            </a:extLst>
          </p:cNvPr>
          <p:cNvSpPr/>
          <p:nvPr/>
        </p:nvSpPr>
        <p:spPr>
          <a:xfrm>
            <a:off x="7378615" y="4196245"/>
            <a:ext cx="1331598" cy="1331598"/>
          </a:xfrm>
          <a:prstGeom prst="ellipse">
            <a:avLst/>
          </a:prstGeom>
          <a:noFill/>
          <a:ln>
            <a:solidFill>
              <a:srgbClr val="EF3E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DD2EF68-4BDA-419A-92F3-17DC2A97559D}"/>
              </a:ext>
            </a:extLst>
          </p:cNvPr>
          <p:cNvSpPr/>
          <p:nvPr/>
        </p:nvSpPr>
        <p:spPr>
          <a:xfrm>
            <a:off x="7474149" y="4291779"/>
            <a:ext cx="1140530" cy="1140530"/>
          </a:xfrm>
          <a:prstGeom prst="ellipse">
            <a:avLst/>
          </a:prstGeom>
          <a:solidFill>
            <a:srgbClr val="EF3E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15A2E2-2D78-4DBC-95AB-AF0D6ED215F4}"/>
              </a:ext>
            </a:extLst>
          </p:cNvPr>
          <p:cNvSpPr txBox="1"/>
          <p:nvPr/>
        </p:nvSpPr>
        <p:spPr>
          <a:xfrm>
            <a:off x="7474149" y="4569621"/>
            <a:ext cx="1140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에피소드</a:t>
            </a:r>
            <a:endParaRPr lang="en-US" altLang="ko-KR" dirty="0">
              <a:solidFill>
                <a:schemeClr val="bg1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해금</a:t>
            </a:r>
          </a:p>
        </p:txBody>
      </p:sp>
    </p:spTree>
    <p:extLst>
      <p:ext uri="{BB962C8B-B14F-4D97-AF65-F5344CB8AC3E}">
        <p14:creationId xmlns:p14="http://schemas.microsoft.com/office/powerpoint/2010/main" val="328040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 descr="game background에 대한 이미지 검색결과">
            <a:extLst>
              <a:ext uri="{FF2B5EF4-FFF2-40B4-BE49-F238E27FC236}">
                <a16:creationId xmlns:a16="http://schemas.microsoft.com/office/drawing/2014/main" id="{17D205B2-283A-401A-8D2C-EFED7820E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80" y="1994599"/>
            <a:ext cx="5400051" cy="436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36109"/>
            <a:ext cx="10807667" cy="193899"/>
          </a:xfrm>
        </p:spPr>
        <p:txBody>
          <a:bodyPr/>
          <a:lstStyle/>
          <a:p>
            <a:r>
              <a:rPr lang="ko-KR" altLang="en-US" dirty="0"/>
              <a:t>시스템 및 </a:t>
            </a:r>
            <a:r>
              <a:rPr lang="en-US" altLang="ko-KR" dirty="0"/>
              <a:t>UI </a:t>
            </a:r>
            <a:r>
              <a:rPr lang="ko-KR" altLang="en-US" dirty="0"/>
              <a:t>디자인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디자인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93E5213-D71F-4B00-8AF5-9521ECE77178}"/>
              </a:ext>
            </a:extLst>
          </p:cNvPr>
          <p:cNvSpPr/>
          <p:nvPr/>
        </p:nvSpPr>
        <p:spPr>
          <a:xfrm flipH="1">
            <a:off x="11163300" y="2691261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31C11567-88CD-4005-8830-444C6F322C3D}"/>
              </a:ext>
            </a:extLst>
          </p:cNvPr>
          <p:cNvSpPr/>
          <p:nvPr/>
        </p:nvSpPr>
        <p:spPr>
          <a:xfrm flipH="1">
            <a:off x="11163300" y="333941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61948A3E-1D85-4D3A-A39A-AA01BF997E87}"/>
              </a:ext>
            </a:extLst>
          </p:cNvPr>
          <p:cNvSpPr/>
          <p:nvPr/>
        </p:nvSpPr>
        <p:spPr>
          <a:xfrm flipH="1">
            <a:off x="11163300" y="3989833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C79010FC-4DD3-4BA5-8830-5D536312F156}"/>
              </a:ext>
            </a:extLst>
          </p:cNvPr>
          <p:cNvSpPr/>
          <p:nvPr/>
        </p:nvSpPr>
        <p:spPr>
          <a:xfrm flipH="1">
            <a:off x="11163300" y="4627566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CC7F1AC-DFD3-4CD2-960B-3684DEDFF907}"/>
              </a:ext>
            </a:extLst>
          </p:cNvPr>
          <p:cNvSpPr/>
          <p:nvPr/>
        </p:nvSpPr>
        <p:spPr>
          <a:xfrm flipH="1">
            <a:off x="11163300" y="5265299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D9039F32-9225-44E3-B06A-44366D17EE3F}"/>
              </a:ext>
            </a:extLst>
          </p:cNvPr>
          <p:cNvSpPr/>
          <p:nvPr/>
        </p:nvSpPr>
        <p:spPr>
          <a:xfrm flipH="1">
            <a:off x="11163301" y="590303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5" name="그림 4" descr="건물, 벽돌이(가) 표시된 사진&#10;&#10;자동 생성된 설명">
            <a:extLst>
              <a:ext uri="{FF2B5EF4-FFF2-40B4-BE49-F238E27FC236}">
                <a16:creationId xmlns:a16="http://schemas.microsoft.com/office/drawing/2014/main" id="{B7C28970-EE9E-40C7-BA2D-7F1F55C06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76" y="1603170"/>
            <a:ext cx="5514930" cy="5287372"/>
          </a:xfrm>
          <a:prstGeom prst="rect">
            <a:avLst/>
          </a:prstGeom>
        </p:spPr>
      </p:pic>
      <p:pic>
        <p:nvPicPr>
          <p:cNvPr id="7" name="그림 6" descr="문, 건물, 그리기이(가) 표시된 사진&#10;&#10;자동 생성된 설명">
            <a:extLst>
              <a:ext uri="{FF2B5EF4-FFF2-40B4-BE49-F238E27FC236}">
                <a16:creationId xmlns:a16="http://schemas.microsoft.com/office/drawing/2014/main" id="{39E69623-4DE8-4717-8A1F-676A8C6F10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6" t="13244" r="29268" b="20950"/>
          <a:stretch/>
        </p:blipFill>
        <p:spPr>
          <a:xfrm>
            <a:off x="4235753" y="3175806"/>
            <a:ext cx="928254" cy="1581835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isometricLeftDown">
              <a:rot lat="1800000" lon="2700000" rev="0"/>
            </a:camera>
            <a:lightRig rig="threePt" dir="t"/>
          </a:scene3d>
        </p:spPr>
      </p:pic>
      <p:pic>
        <p:nvPicPr>
          <p:cNvPr id="1026" name="Picture 2" descr="pixel frame png에 대한 이미지 검색결과">
            <a:extLst>
              <a:ext uri="{FF2B5EF4-FFF2-40B4-BE49-F238E27FC236}">
                <a16:creationId xmlns:a16="http://schemas.microsoft.com/office/drawing/2014/main" id="{69F30832-BB06-4F84-B682-A791EB8525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" r="-1"/>
          <a:stretch/>
        </p:blipFill>
        <p:spPr bwMode="auto">
          <a:xfrm>
            <a:off x="1331497" y="3541034"/>
            <a:ext cx="599636" cy="487236"/>
          </a:xfrm>
          <a:prstGeom prst="rect">
            <a:avLst/>
          </a:prstGeom>
          <a:noFill/>
          <a:ln w="28575">
            <a:solidFill>
              <a:srgbClr val="FFFFFF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pixel frame png에 대한 이미지 검색결과">
            <a:extLst>
              <a:ext uri="{FF2B5EF4-FFF2-40B4-BE49-F238E27FC236}">
                <a16:creationId xmlns:a16="http://schemas.microsoft.com/office/drawing/2014/main" id="{563C77F8-60B8-4C09-A636-28576A4F6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" r="-1"/>
          <a:stretch/>
        </p:blipFill>
        <p:spPr bwMode="auto">
          <a:xfrm>
            <a:off x="1880548" y="3264947"/>
            <a:ext cx="599636" cy="487236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pixel frame png에 대한 이미지 검색결과">
            <a:extLst>
              <a:ext uri="{FF2B5EF4-FFF2-40B4-BE49-F238E27FC236}">
                <a16:creationId xmlns:a16="http://schemas.microsoft.com/office/drawing/2014/main" id="{FFD30E94-4A28-4B0B-B4E8-F8DE59AFAB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" r="-1"/>
          <a:stretch/>
        </p:blipFill>
        <p:spPr bwMode="auto">
          <a:xfrm>
            <a:off x="2416895" y="2978582"/>
            <a:ext cx="599636" cy="487236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pixel frame png에 대한 이미지 검색결과">
            <a:extLst>
              <a:ext uri="{FF2B5EF4-FFF2-40B4-BE49-F238E27FC236}">
                <a16:creationId xmlns:a16="http://schemas.microsoft.com/office/drawing/2014/main" id="{C6CF922F-2463-43F1-A9EB-1DDED0A5CD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" r="-1"/>
          <a:stretch/>
        </p:blipFill>
        <p:spPr bwMode="auto">
          <a:xfrm>
            <a:off x="2949009" y="2689027"/>
            <a:ext cx="599636" cy="487236"/>
          </a:xfrm>
          <a:prstGeom prst="rect">
            <a:avLst/>
          </a:prstGeom>
          <a:noFill/>
          <a:scene3d>
            <a:camera prst="isometricRight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xel cat에 대한 이미지 검색결과">
            <a:extLst>
              <a:ext uri="{FF2B5EF4-FFF2-40B4-BE49-F238E27FC236}">
                <a16:creationId xmlns:a16="http://schemas.microsoft.com/office/drawing/2014/main" id="{E5740481-AEA7-4C7A-9D21-4214A008A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74049">
            <a:off x="1427397" y="3633085"/>
            <a:ext cx="446987" cy="32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xel cat에 대한 이미지 검색결과">
            <a:extLst>
              <a:ext uri="{FF2B5EF4-FFF2-40B4-BE49-F238E27FC236}">
                <a16:creationId xmlns:a16="http://schemas.microsoft.com/office/drawing/2014/main" id="{AAABF6D8-0531-4171-A29C-D95E294F9E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109" r="-1" b="12269"/>
          <a:stretch/>
        </p:blipFill>
        <p:spPr bwMode="auto">
          <a:xfrm rot="20537571">
            <a:off x="2029798" y="3397136"/>
            <a:ext cx="298652" cy="22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xel cat에 대한 이미지 검색결과">
            <a:extLst>
              <a:ext uri="{FF2B5EF4-FFF2-40B4-BE49-F238E27FC236}">
                <a16:creationId xmlns:a16="http://schemas.microsoft.com/office/drawing/2014/main" id="{4B2059C1-E53E-4020-AF8C-705788D3BA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3" t="22695" r="20573" b="28614"/>
          <a:stretch/>
        </p:blipFill>
        <p:spPr bwMode="auto">
          <a:xfrm rot="20268251">
            <a:off x="2591434" y="3113861"/>
            <a:ext cx="250557" cy="21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ixel cat에 대한 이미지 검색결과">
            <a:extLst>
              <a:ext uri="{FF2B5EF4-FFF2-40B4-BE49-F238E27FC236}">
                <a16:creationId xmlns:a16="http://schemas.microsoft.com/office/drawing/2014/main" id="{432C78F7-E404-41A0-8697-20FF13E97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02263">
            <a:off x="3062122" y="2766665"/>
            <a:ext cx="408700" cy="35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 descr="상자이(가) 표시된 사진&#10;&#10;자동 생성된 설명">
            <a:extLst>
              <a:ext uri="{FF2B5EF4-FFF2-40B4-BE49-F238E27FC236}">
                <a16:creationId xmlns:a16="http://schemas.microsoft.com/office/drawing/2014/main" id="{A9E8FEA4-9170-4948-B975-59A6CD594628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85610" y="4176264"/>
            <a:ext cx="1431102" cy="143110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386073A-8A77-411E-9C26-135BB8B488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947" y="3784652"/>
            <a:ext cx="815495" cy="81549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38CA09E-DB48-4E26-B4A1-44701E55DB9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3114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57695" y="3797764"/>
            <a:ext cx="815495" cy="81549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1CEDBA7-ECC6-4062-9303-A748E51B2208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85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3416023" y="5631565"/>
            <a:ext cx="332319" cy="332319"/>
          </a:xfrm>
          <a:prstGeom prst="rect">
            <a:avLst/>
          </a:prstGeom>
        </p:spPr>
      </p:pic>
      <p:pic>
        <p:nvPicPr>
          <p:cNvPr id="38" name="그림 37" descr="무기, 동물이(가) 표시된 사진&#10;&#10;자동 생성된 설명">
            <a:extLst>
              <a:ext uri="{FF2B5EF4-FFF2-40B4-BE49-F238E27FC236}">
                <a16:creationId xmlns:a16="http://schemas.microsoft.com/office/drawing/2014/main" id="{B14E2C98-C1AC-4264-B462-CC9DA95A572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009" y="5694456"/>
            <a:ext cx="514422" cy="514422"/>
          </a:xfrm>
          <a:prstGeom prst="rect">
            <a:avLst/>
          </a:prstGeom>
          <a:effectLst>
            <a:glow rad="38100">
              <a:schemeClr val="accent4">
                <a:satMod val="175000"/>
                <a:alpha val="40000"/>
              </a:schemeClr>
            </a:glow>
          </a:effectLst>
        </p:spPr>
      </p:pic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66FF04C-0AD6-458F-9EA4-D24DB3CCD173}"/>
              </a:ext>
            </a:extLst>
          </p:cNvPr>
          <p:cNvCxnSpPr>
            <a:cxnSpLocks/>
          </p:cNvCxnSpPr>
          <p:nvPr/>
        </p:nvCxnSpPr>
        <p:spPr>
          <a:xfrm>
            <a:off x="5075901" y="3966723"/>
            <a:ext cx="17058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4E4C4D5-AD96-493C-B714-4164EB38E662}"/>
              </a:ext>
            </a:extLst>
          </p:cNvPr>
          <p:cNvSpPr txBox="1"/>
          <p:nvPr/>
        </p:nvSpPr>
        <p:spPr>
          <a:xfrm>
            <a:off x="7039420" y="3612780"/>
            <a:ext cx="285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클릭 시 에피소드 선택창으로 이동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774BE8-D48D-4581-AD9D-6A9F8D5CE07B}"/>
              </a:ext>
            </a:extLst>
          </p:cNvPr>
          <p:cNvSpPr txBox="1"/>
          <p:nvPr/>
        </p:nvSpPr>
        <p:spPr>
          <a:xfrm>
            <a:off x="4943188" y="1551375"/>
            <a:ext cx="285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클릭 시 주요 고양이 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소개 페이지로 이동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3A686138-FC05-4770-BAC7-F3D9EF8DFF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34296" y="1216796"/>
            <a:ext cx="1637204" cy="304316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FEA9483-9BD5-46E8-8335-69F264B1A5E6}"/>
              </a:ext>
            </a:extLst>
          </p:cNvPr>
          <p:cNvCxnSpPr>
            <a:cxnSpLocks/>
          </p:cNvCxnSpPr>
          <p:nvPr/>
        </p:nvCxnSpPr>
        <p:spPr>
          <a:xfrm>
            <a:off x="3438190" y="6162981"/>
            <a:ext cx="29077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6CE47C4-DF8E-4619-9086-5FAE7094D754}"/>
              </a:ext>
            </a:extLst>
          </p:cNvPr>
          <p:cNvSpPr txBox="1"/>
          <p:nvPr/>
        </p:nvSpPr>
        <p:spPr>
          <a:xfrm>
            <a:off x="6749286" y="5809038"/>
            <a:ext cx="285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클릭 시 옵션 및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유저 프로필 창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58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시스템 및 </a:t>
            </a:r>
            <a:r>
              <a:rPr lang="en-US" altLang="ko-KR" dirty="0"/>
              <a:t>UI </a:t>
            </a:r>
            <a:r>
              <a:rPr lang="ko-KR" altLang="en-US" dirty="0"/>
              <a:t>디자인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디자인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93E5213-D71F-4B00-8AF5-9521ECE77178}"/>
              </a:ext>
            </a:extLst>
          </p:cNvPr>
          <p:cNvSpPr/>
          <p:nvPr/>
        </p:nvSpPr>
        <p:spPr>
          <a:xfrm flipH="1">
            <a:off x="11163300" y="2691261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31C11567-88CD-4005-8830-444C6F322C3D}"/>
              </a:ext>
            </a:extLst>
          </p:cNvPr>
          <p:cNvSpPr/>
          <p:nvPr/>
        </p:nvSpPr>
        <p:spPr>
          <a:xfrm flipH="1">
            <a:off x="11163300" y="333941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61948A3E-1D85-4D3A-A39A-AA01BF997E87}"/>
              </a:ext>
            </a:extLst>
          </p:cNvPr>
          <p:cNvSpPr/>
          <p:nvPr/>
        </p:nvSpPr>
        <p:spPr>
          <a:xfrm flipH="1">
            <a:off x="11163300" y="3989833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C79010FC-4DD3-4BA5-8830-5D536312F156}"/>
              </a:ext>
            </a:extLst>
          </p:cNvPr>
          <p:cNvSpPr/>
          <p:nvPr/>
        </p:nvSpPr>
        <p:spPr>
          <a:xfrm flipH="1">
            <a:off x="11163300" y="4627566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CC7F1AC-DFD3-4CD2-960B-3684DEDFF907}"/>
              </a:ext>
            </a:extLst>
          </p:cNvPr>
          <p:cNvSpPr/>
          <p:nvPr/>
        </p:nvSpPr>
        <p:spPr>
          <a:xfrm flipH="1">
            <a:off x="11163300" y="5265299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D9039F32-9225-44E3-B06A-44366D17EE3F}"/>
              </a:ext>
            </a:extLst>
          </p:cNvPr>
          <p:cNvSpPr/>
          <p:nvPr/>
        </p:nvSpPr>
        <p:spPr>
          <a:xfrm flipH="1">
            <a:off x="11163301" y="590303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2050" name="Picture 2" descr="game background에 대한 이미지 검색결과">
            <a:extLst>
              <a:ext uri="{FF2B5EF4-FFF2-40B4-BE49-F238E27FC236}">
                <a16:creationId xmlns:a16="http://schemas.microsoft.com/office/drawing/2014/main" id="{63FE5A7F-B406-4953-AA19-C2B3F7B3D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80" y="1994599"/>
            <a:ext cx="5400051" cy="436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2AE267-F36B-40F1-A7DE-D6BE54EC2886}"/>
              </a:ext>
            </a:extLst>
          </p:cNvPr>
          <p:cNvSpPr txBox="1"/>
          <p:nvPr/>
        </p:nvSpPr>
        <p:spPr>
          <a:xfrm>
            <a:off x="2075281" y="2278697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 w="25400">
                  <a:solidFill>
                    <a:srgbClr val="FFFFFF"/>
                  </a:solidFill>
                </a:ln>
                <a:latin typeface="210 동화책 B" panose="02020603020101020101" pitchFamily="18" charset="-127"/>
                <a:ea typeface="210 동화책 B" panose="02020603020101020101" pitchFamily="18" charset="-127"/>
              </a:rPr>
              <a:t>Select Level !</a:t>
            </a:r>
            <a:endParaRPr lang="ko-KR" altLang="en-US" sz="3600" dirty="0">
              <a:ln w="25400">
                <a:solidFill>
                  <a:srgbClr val="FFFFFF"/>
                </a:solidFill>
              </a:ln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FAA2F24-89E9-4E5A-B776-DA96CB0F6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92" y="5046666"/>
            <a:ext cx="1923857" cy="144289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57A56F48-2117-4F2D-8550-4AE727C34DF5}"/>
              </a:ext>
            </a:extLst>
          </p:cNvPr>
          <p:cNvGrpSpPr/>
          <p:nvPr/>
        </p:nvGrpSpPr>
        <p:grpSpPr>
          <a:xfrm>
            <a:off x="1969868" y="4574801"/>
            <a:ext cx="1923857" cy="1763851"/>
            <a:chOff x="7024468" y="2129885"/>
            <a:chExt cx="1923857" cy="176385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E0B4F5E-92F4-43F9-B747-6EC2BC802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468" y="2129885"/>
              <a:ext cx="1923857" cy="1442893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D26679F-E2D7-4CF4-8707-8689B53D7B76}"/>
                </a:ext>
              </a:extLst>
            </p:cNvPr>
            <p:cNvSpPr/>
            <p:nvPr/>
          </p:nvSpPr>
          <p:spPr>
            <a:xfrm>
              <a:off x="7965440" y="3324172"/>
              <a:ext cx="50800" cy="569564"/>
            </a:xfrm>
            <a:prstGeom prst="rect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1468939-2846-4788-B115-AD1559353676}"/>
              </a:ext>
            </a:extLst>
          </p:cNvPr>
          <p:cNvGrpSpPr/>
          <p:nvPr/>
        </p:nvGrpSpPr>
        <p:grpSpPr>
          <a:xfrm>
            <a:off x="3358371" y="4143887"/>
            <a:ext cx="1923857" cy="2220165"/>
            <a:chOff x="8443305" y="1119246"/>
            <a:chExt cx="1923857" cy="222016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745D2F0-1456-4E37-B7D9-8E727F7E34AA}"/>
                </a:ext>
              </a:extLst>
            </p:cNvPr>
            <p:cNvGrpSpPr/>
            <p:nvPr/>
          </p:nvGrpSpPr>
          <p:grpSpPr>
            <a:xfrm>
              <a:off x="8443305" y="1119246"/>
              <a:ext cx="1923857" cy="1763851"/>
              <a:chOff x="7024468" y="2129885"/>
              <a:chExt cx="1923857" cy="1763851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EE35E283-45C1-49AB-A37A-5C501621A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4468" y="2129885"/>
                <a:ext cx="1923857" cy="1442893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55F2AFF-E8F4-445F-AFD0-6F0584127BCF}"/>
                  </a:ext>
                </a:extLst>
              </p:cNvPr>
              <p:cNvSpPr/>
              <p:nvPr/>
            </p:nvSpPr>
            <p:spPr>
              <a:xfrm>
                <a:off x="7965440" y="3324172"/>
                <a:ext cx="50800" cy="569564"/>
              </a:xfrm>
              <a:prstGeom prst="rect">
                <a:avLst/>
              </a:prstGeom>
              <a:solidFill>
                <a:srgbClr val="23A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6A4ABB20-3029-4613-9010-60001EEFF1C9}"/>
                </a:ext>
              </a:extLst>
            </p:cNvPr>
            <p:cNvSpPr/>
            <p:nvPr/>
          </p:nvSpPr>
          <p:spPr>
            <a:xfrm>
              <a:off x="9256247" y="2515288"/>
              <a:ext cx="319552" cy="824123"/>
            </a:xfrm>
            <a:prstGeom prst="triangle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2D4EE9E-5EE1-471A-87F8-116D76890D6A}"/>
              </a:ext>
            </a:extLst>
          </p:cNvPr>
          <p:cNvGrpSpPr/>
          <p:nvPr/>
        </p:nvGrpSpPr>
        <p:grpSpPr>
          <a:xfrm>
            <a:off x="4738609" y="3664578"/>
            <a:ext cx="1923857" cy="2697564"/>
            <a:chOff x="7673438" y="2186874"/>
            <a:chExt cx="1923857" cy="2697564"/>
          </a:xfrm>
          <a:effectLst/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8632DA3-F5DF-4A22-84EF-96D80A4BE18F}"/>
                </a:ext>
              </a:extLst>
            </p:cNvPr>
            <p:cNvGrpSpPr/>
            <p:nvPr/>
          </p:nvGrpSpPr>
          <p:grpSpPr>
            <a:xfrm>
              <a:off x="7673438" y="2186874"/>
              <a:ext cx="1923857" cy="1763851"/>
              <a:chOff x="7024468" y="2129885"/>
              <a:chExt cx="1923857" cy="1763851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332B1C02-3CBD-4A59-A864-5CE15DFA99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4468" y="2129885"/>
                <a:ext cx="1923857" cy="1442893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EF04D0E-26B5-425B-83E0-86BECD2D5578}"/>
                  </a:ext>
                </a:extLst>
              </p:cNvPr>
              <p:cNvSpPr/>
              <p:nvPr/>
            </p:nvSpPr>
            <p:spPr>
              <a:xfrm>
                <a:off x="7965440" y="3324172"/>
                <a:ext cx="50800" cy="569564"/>
              </a:xfrm>
              <a:prstGeom prst="rect">
                <a:avLst/>
              </a:prstGeom>
              <a:solidFill>
                <a:srgbClr val="23A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69B42717-7F06-4891-8FFC-747480C6E136}"/>
                </a:ext>
              </a:extLst>
            </p:cNvPr>
            <p:cNvSpPr/>
            <p:nvPr/>
          </p:nvSpPr>
          <p:spPr>
            <a:xfrm>
              <a:off x="8476846" y="4060315"/>
              <a:ext cx="319552" cy="824123"/>
            </a:xfrm>
            <a:prstGeom prst="triangle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9EBBD39-DA4A-41F8-ABB8-E3FA6267EDCC}"/>
                </a:ext>
              </a:extLst>
            </p:cNvPr>
            <p:cNvSpPr/>
            <p:nvPr/>
          </p:nvSpPr>
          <p:spPr>
            <a:xfrm>
              <a:off x="8662559" y="3764758"/>
              <a:ext cx="243069" cy="135814"/>
            </a:xfrm>
            <a:custGeom>
              <a:avLst/>
              <a:gdLst>
                <a:gd name="connsiteX0" fmla="*/ 5191 w 243069"/>
                <a:gd name="connsiteY0" fmla="*/ 19843 h 135814"/>
                <a:gd name="connsiteX1" fmla="*/ 157591 w 243069"/>
                <a:gd name="connsiteY1" fmla="*/ 7143 h 135814"/>
                <a:gd name="connsiteX2" fmla="*/ 240141 w 243069"/>
                <a:gd name="connsiteY2" fmla="*/ 96043 h 135814"/>
                <a:gd name="connsiteX3" fmla="*/ 55991 w 243069"/>
                <a:gd name="connsiteY3" fmla="*/ 134143 h 135814"/>
                <a:gd name="connsiteX4" fmla="*/ 5191 w 243069"/>
                <a:gd name="connsiteY4" fmla="*/ 19843 h 13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69" h="135814">
                  <a:moveTo>
                    <a:pt x="5191" y="19843"/>
                  </a:moveTo>
                  <a:cubicBezTo>
                    <a:pt x="22124" y="-1324"/>
                    <a:pt x="118433" y="-5557"/>
                    <a:pt x="157591" y="7143"/>
                  </a:cubicBezTo>
                  <a:cubicBezTo>
                    <a:pt x="196749" y="19843"/>
                    <a:pt x="257074" y="74876"/>
                    <a:pt x="240141" y="96043"/>
                  </a:cubicBezTo>
                  <a:cubicBezTo>
                    <a:pt x="223208" y="117210"/>
                    <a:pt x="97266" y="142610"/>
                    <a:pt x="55991" y="134143"/>
                  </a:cubicBezTo>
                  <a:cubicBezTo>
                    <a:pt x="14716" y="125676"/>
                    <a:pt x="-11742" y="41010"/>
                    <a:pt x="5191" y="19843"/>
                  </a:cubicBezTo>
                  <a:close/>
                </a:path>
              </a:pathLst>
            </a:cu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4B5BCA9-EBDC-4A6A-BACA-D21D789AE3F9}"/>
                </a:ext>
              </a:extLst>
            </p:cNvPr>
            <p:cNvSpPr/>
            <p:nvPr/>
          </p:nvSpPr>
          <p:spPr>
            <a:xfrm>
              <a:off x="8613993" y="3767584"/>
              <a:ext cx="50800" cy="569564"/>
            </a:xfrm>
            <a:prstGeom prst="rect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3EF82B5D-6BAE-45C9-B2D0-B6A95E7A0B3E}"/>
                </a:ext>
              </a:extLst>
            </p:cNvPr>
            <p:cNvSpPr/>
            <p:nvPr/>
          </p:nvSpPr>
          <p:spPr>
            <a:xfrm flipH="1">
              <a:off x="8392297" y="4093800"/>
              <a:ext cx="243069" cy="135814"/>
            </a:xfrm>
            <a:custGeom>
              <a:avLst/>
              <a:gdLst>
                <a:gd name="connsiteX0" fmla="*/ 5191 w 243069"/>
                <a:gd name="connsiteY0" fmla="*/ 19843 h 135814"/>
                <a:gd name="connsiteX1" fmla="*/ 157591 w 243069"/>
                <a:gd name="connsiteY1" fmla="*/ 7143 h 135814"/>
                <a:gd name="connsiteX2" fmla="*/ 240141 w 243069"/>
                <a:gd name="connsiteY2" fmla="*/ 96043 h 135814"/>
                <a:gd name="connsiteX3" fmla="*/ 55991 w 243069"/>
                <a:gd name="connsiteY3" fmla="*/ 134143 h 135814"/>
                <a:gd name="connsiteX4" fmla="*/ 5191 w 243069"/>
                <a:gd name="connsiteY4" fmla="*/ 19843 h 13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69" h="135814">
                  <a:moveTo>
                    <a:pt x="5191" y="19843"/>
                  </a:moveTo>
                  <a:cubicBezTo>
                    <a:pt x="22124" y="-1324"/>
                    <a:pt x="118433" y="-5557"/>
                    <a:pt x="157591" y="7143"/>
                  </a:cubicBezTo>
                  <a:cubicBezTo>
                    <a:pt x="196749" y="19843"/>
                    <a:pt x="257074" y="74876"/>
                    <a:pt x="240141" y="96043"/>
                  </a:cubicBezTo>
                  <a:cubicBezTo>
                    <a:pt x="223208" y="117210"/>
                    <a:pt x="97266" y="142610"/>
                    <a:pt x="55991" y="134143"/>
                  </a:cubicBezTo>
                  <a:cubicBezTo>
                    <a:pt x="14716" y="125676"/>
                    <a:pt x="-11742" y="41010"/>
                    <a:pt x="5191" y="19843"/>
                  </a:cubicBezTo>
                  <a:close/>
                </a:path>
              </a:pathLst>
            </a:cu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D86CEA2-3D24-40A8-9690-5A54299D6078}"/>
              </a:ext>
            </a:extLst>
          </p:cNvPr>
          <p:cNvCxnSpPr>
            <a:cxnSpLocks/>
          </p:cNvCxnSpPr>
          <p:nvPr/>
        </p:nvCxnSpPr>
        <p:spPr>
          <a:xfrm>
            <a:off x="6410531" y="3470859"/>
            <a:ext cx="9745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DA6F45-10AA-4DBD-9E37-1846BFD90D60}"/>
              </a:ext>
            </a:extLst>
          </p:cNvPr>
          <p:cNvSpPr txBox="1"/>
          <p:nvPr/>
        </p:nvSpPr>
        <p:spPr>
          <a:xfrm>
            <a:off x="7505652" y="2998647"/>
            <a:ext cx="2857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에피소드 선택창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클릭 시 해당 고양이와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난이도 나타남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96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시스템 및 </a:t>
            </a:r>
            <a:r>
              <a:rPr lang="en-US" altLang="ko-KR" dirty="0"/>
              <a:t>UI </a:t>
            </a:r>
            <a:r>
              <a:rPr lang="ko-KR" altLang="en-US" dirty="0"/>
              <a:t>디자인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디자인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93E5213-D71F-4B00-8AF5-9521ECE77178}"/>
              </a:ext>
            </a:extLst>
          </p:cNvPr>
          <p:cNvSpPr/>
          <p:nvPr/>
        </p:nvSpPr>
        <p:spPr>
          <a:xfrm flipH="1">
            <a:off x="11163300" y="2691261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31C11567-88CD-4005-8830-444C6F322C3D}"/>
              </a:ext>
            </a:extLst>
          </p:cNvPr>
          <p:cNvSpPr/>
          <p:nvPr/>
        </p:nvSpPr>
        <p:spPr>
          <a:xfrm flipH="1">
            <a:off x="11163300" y="333941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61948A3E-1D85-4D3A-A39A-AA01BF997E87}"/>
              </a:ext>
            </a:extLst>
          </p:cNvPr>
          <p:cNvSpPr/>
          <p:nvPr/>
        </p:nvSpPr>
        <p:spPr>
          <a:xfrm flipH="1">
            <a:off x="11163300" y="3989833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C79010FC-4DD3-4BA5-8830-5D536312F156}"/>
              </a:ext>
            </a:extLst>
          </p:cNvPr>
          <p:cNvSpPr/>
          <p:nvPr/>
        </p:nvSpPr>
        <p:spPr>
          <a:xfrm flipH="1">
            <a:off x="11163300" y="4627566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CC7F1AC-DFD3-4CD2-960B-3684DEDFF907}"/>
              </a:ext>
            </a:extLst>
          </p:cNvPr>
          <p:cNvSpPr/>
          <p:nvPr/>
        </p:nvSpPr>
        <p:spPr>
          <a:xfrm flipH="1">
            <a:off x="11163300" y="5265299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D9039F32-9225-44E3-B06A-44366D17EE3F}"/>
              </a:ext>
            </a:extLst>
          </p:cNvPr>
          <p:cNvSpPr/>
          <p:nvPr/>
        </p:nvSpPr>
        <p:spPr>
          <a:xfrm flipH="1">
            <a:off x="11163301" y="590303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2050" name="Picture 2" descr="game background에 대한 이미지 검색결과">
            <a:extLst>
              <a:ext uri="{FF2B5EF4-FFF2-40B4-BE49-F238E27FC236}">
                <a16:creationId xmlns:a16="http://schemas.microsoft.com/office/drawing/2014/main" id="{63FE5A7F-B406-4953-AA19-C2B3F7B3D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80" y="1994599"/>
            <a:ext cx="5400051" cy="436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2AE267-F36B-40F1-A7DE-D6BE54EC2886}"/>
              </a:ext>
            </a:extLst>
          </p:cNvPr>
          <p:cNvSpPr txBox="1"/>
          <p:nvPr/>
        </p:nvSpPr>
        <p:spPr>
          <a:xfrm>
            <a:off x="2075281" y="2278697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 w="25400">
                  <a:solidFill>
                    <a:srgbClr val="FFFFFF"/>
                  </a:solidFill>
                </a:ln>
                <a:latin typeface="210 동화책 B" panose="02020603020101020101" pitchFamily="18" charset="-127"/>
                <a:ea typeface="210 동화책 B" panose="02020603020101020101" pitchFamily="18" charset="-127"/>
              </a:rPr>
              <a:t>Select Level !</a:t>
            </a:r>
            <a:endParaRPr lang="ko-KR" altLang="en-US" sz="3600" dirty="0">
              <a:ln w="25400">
                <a:solidFill>
                  <a:srgbClr val="FFFFFF"/>
                </a:solidFill>
              </a:ln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FAA2F24-89E9-4E5A-B776-DA96CB0F6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92" y="5046666"/>
            <a:ext cx="1923857" cy="144289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57A56F48-2117-4F2D-8550-4AE727C34DF5}"/>
              </a:ext>
            </a:extLst>
          </p:cNvPr>
          <p:cNvGrpSpPr/>
          <p:nvPr/>
        </p:nvGrpSpPr>
        <p:grpSpPr>
          <a:xfrm>
            <a:off x="1969868" y="4574801"/>
            <a:ext cx="1923857" cy="1763851"/>
            <a:chOff x="7024468" y="2129885"/>
            <a:chExt cx="1923857" cy="176385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E0B4F5E-92F4-43F9-B747-6EC2BC802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468" y="2129885"/>
              <a:ext cx="1923857" cy="1442893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D26679F-E2D7-4CF4-8707-8689B53D7B76}"/>
                </a:ext>
              </a:extLst>
            </p:cNvPr>
            <p:cNvSpPr/>
            <p:nvPr/>
          </p:nvSpPr>
          <p:spPr>
            <a:xfrm>
              <a:off x="7965440" y="3324172"/>
              <a:ext cx="50800" cy="569564"/>
            </a:xfrm>
            <a:prstGeom prst="rect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1468939-2846-4788-B115-AD1559353676}"/>
              </a:ext>
            </a:extLst>
          </p:cNvPr>
          <p:cNvGrpSpPr/>
          <p:nvPr/>
        </p:nvGrpSpPr>
        <p:grpSpPr>
          <a:xfrm>
            <a:off x="3358371" y="4143887"/>
            <a:ext cx="1923857" cy="2220165"/>
            <a:chOff x="8443305" y="1119246"/>
            <a:chExt cx="1923857" cy="222016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745D2F0-1456-4E37-B7D9-8E727F7E34AA}"/>
                </a:ext>
              </a:extLst>
            </p:cNvPr>
            <p:cNvGrpSpPr/>
            <p:nvPr/>
          </p:nvGrpSpPr>
          <p:grpSpPr>
            <a:xfrm>
              <a:off x="8443305" y="1119246"/>
              <a:ext cx="1923857" cy="1763851"/>
              <a:chOff x="7024468" y="2129885"/>
              <a:chExt cx="1923857" cy="1763851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EE35E283-45C1-49AB-A37A-5C501621A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4468" y="2129885"/>
                <a:ext cx="1923857" cy="1442893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55F2AFF-E8F4-445F-AFD0-6F0584127BCF}"/>
                  </a:ext>
                </a:extLst>
              </p:cNvPr>
              <p:cNvSpPr/>
              <p:nvPr/>
            </p:nvSpPr>
            <p:spPr>
              <a:xfrm>
                <a:off x="7965440" y="3324172"/>
                <a:ext cx="50800" cy="569564"/>
              </a:xfrm>
              <a:prstGeom prst="rect">
                <a:avLst/>
              </a:prstGeom>
              <a:solidFill>
                <a:srgbClr val="23A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6A4ABB20-3029-4613-9010-60001EEFF1C9}"/>
                </a:ext>
              </a:extLst>
            </p:cNvPr>
            <p:cNvSpPr/>
            <p:nvPr/>
          </p:nvSpPr>
          <p:spPr>
            <a:xfrm>
              <a:off x="9256247" y="2515288"/>
              <a:ext cx="319552" cy="824123"/>
            </a:xfrm>
            <a:prstGeom prst="triangle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2D4EE9E-5EE1-471A-87F8-116D76890D6A}"/>
              </a:ext>
            </a:extLst>
          </p:cNvPr>
          <p:cNvGrpSpPr/>
          <p:nvPr/>
        </p:nvGrpSpPr>
        <p:grpSpPr>
          <a:xfrm>
            <a:off x="4738609" y="3664578"/>
            <a:ext cx="1923857" cy="2697564"/>
            <a:chOff x="7673438" y="2186874"/>
            <a:chExt cx="1923857" cy="2697564"/>
          </a:xfrm>
          <a:effectLst/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8632DA3-F5DF-4A22-84EF-96D80A4BE18F}"/>
                </a:ext>
              </a:extLst>
            </p:cNvPr>
            <p:cNvGrpSpPr/>
            <p:nvPr/>
          </p:nvGrpSpPr>
          <p:grpSpPr>
            <a:xfrm>
              <a:off x="7673438" y="2186874"/>
              <a:ext cx="1923857" cy="1763851"/>
              <a:chOff x="7024468" y="2129885"/>
              <a:chExt cx="1923857" cy="1763851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332B1C02-3CBD-4A59-A864-5CE15DFA99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4468" y="2129885"/>
                <a:ext cx="1923857" cy="1442893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EF04D0E-26B5-425B-83E0-86BECD2D5578}"/>
                  </a:ext>
                </a:extLst>
              </p:cNvPr>
              <p:cNvSpPr/>
              <p:nvPr/>
            </p:nvSpPr>
            <p:spPr>
              <a:xfrm>
                <a:off x="7965440" y="3324172"/>
                <a:ext cx="50800" cy="569564"/>
              </a:xfrm>
              <a:prstGeom prst="rect">
                <a:avLst/>
              </a:prstGeom>
              <a:solidFill>
                <a:srgbClr val="23A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69B42717-7F06-4891-8FFC-747480C6E136}"/>
                </a:ext>
              </a:extLst>
            </p:cNvPr>
            <p:cNvSpPr/>
            <p:nvPr/>
          </p:nvSpPr>
          <p:spPr>
            <a:xfrm>
              <a:off x="8476846" y="4060315"/>
              <a:ext cx="319552" cy="824123"/>
            </a:xfrm>
            <a:prstGeom prst="triangle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9EBBD39-DA4A-41F8-ABB8-E3FA6267EDCC}"/>
                </a:ext>
              </a:extLst>
            </p:cNvPr>
            <p:cNvSpPr/>
            <p:nvPr/>
          </p:nvSpPr>
          <p:spPr>
            <a:xfrm>
              <a:off x="8662559" y="3764758"/>
              <a:ext cx="243069" cy="135814"/>
            </a:xfrm>
            <a:custGeom>
              <a:avLst/>
              <a:gdLst>
                <a:gd name="connsiteX0" fmla="*/ 5191 w 243069"/>
                <a:gd name="connsiteY0" fmla="*/ 19843 h 135814"/>
                <a:gd name="connsiteX1" fmla="*/ 157591 w 243069"/>
                <a:gd name="connsiteY1" fmla="*/ 7143 h 135814"/>
                <a:gd name="connsiteX2" fmla="*/ 240141 w 243069"/>
                <a:gd name="connsiteY2" fmla="*/ 96043 h 135814"/>
                <a:gd name="connsiteX3" fmla="*/ 55991 w 243069"/>
                <a:gd name="connsiteY3" fmla="*/ 134143 h 135814"/>
                <a:gd name="connsiteX4" fmla="*/ 5191 w 243069"/>
                <a:gd name="connsiteY4" fmla="*/ 19843 h 13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69" h="135814">
                  <a:moveTo>
                    <a:pt x="5191" y="19843"/>
                  </a:moveTo>
                  <a:cubicBezTo>
                    <a:pt x="22124" y="-1324"/>
                    <a:pt x="118433" y="-5557"/>
                    <a:pt x="157591" y="7143"/>
                  </a:cubicBezTo>
                  <a:cubicBezTo>
                    <a:pt x="196749" y="19843"/>
                    <a:pt x="257074" y="74876"/>
                    <a:pt x="240141" y="96043"/>
                  </a:cubicBezTo>
                  <a:cubicBezTo>
                    <a:pt x="223208" y="117210"/>
                    <a:pt x="97266" y="142610"/>
                    <a:pt x="55991" y="134143"/>
                  </a:cubicBezTo>
                  <a:cubicBezTo>
                    <a:pt x="14716" y="125676"/>
                    <a:pt x="-11742" y="41010"/>
                    <a:pt x="5191" y="19843"/>
                  </a:cubicBezTo>
                  <a:close/>
                </a:path>
              </a:pathLst>
            </a:cu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4B5BCA9-EBDC-4A6A-BACA-D21D789AE3F9}"/>
                </a:ext>
              </a:extLst>
            </p:cNvPr>
            <p:cNvSpPr/>
            <p:nvPr/>
          </p:nvSpPr>
          <p:spPr>
            <a:xfrm>
              <a:off x="8613993" y="3767584"/>
              <a:ext cx="50800" cy="569564"/>
            </a:xfrm>
            <a:prstGeom prst="rect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3EF82B5D-6BAE-45C9-B2D0-B6A95E7A0B3E}"/>
                </a:ext>
              </a:extLst>
            </p:cNvPr>
            <p:cNvSpPr/>
            <p:nvPr/>
          </p:nvSpPr>
          <p:spPr>
            <a:xfrm flipH="1">
              <a:off x="8392297" y="4093800"/>
              <a:ext cx="243069" cy="135814"/>
            </a:xfrm>
            <a:custGeom>
              <a:avLst/>
              <a:gdLst>
                <a:gd name="connsiteX0" fmla="*/ 5191 w 243069"/>
                <a:gd name="connsiteY0" fmla="*/ 19843 h 135814"/>
                <a:gd name="connsiteX1" fmla="*/ 157591 w 243069"/>
                <a:gd name="connsiteY1" fmla="*/ 7143 h 135814"/>
                <a:gd name="connsiteX2" fmla="*/ 240141 w 243069"/>
                <a:gd name="connsiteY2" fmla="*/ 96043 h 135814"/>
                <a:gd name="connsiteX3" fmla="*/ 55991 w 243069"/>
                <a:gd name="connsiteY3" fmla="*/ 134143 h 135814"/>
                <a:gd name="connsiteX4" fmla="*/ 5191 w 243069"/>
                <a:gd name="connsiteY4" fmla="*/ 19843 h 13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69" h="135814">
                  <a:moveTo>
                    <a:pt x="5191" y="19843"/>
                  </a:moveTo>
                  <a:cubicBezTo>
                    <a:pt x="22124" y="-1324"/>
                    <a:pt x="118433" y="-5557"/>
                    <a:pt x="157591" y="7143"/>
                  </a:cubicBezTo>
                  <a:cubicBezTo>
                    <a:pt x="196749" y="19843"/>
                    <a:pt x="257074" y="74876"/>
                    <a:pt x="240141" y="96043"/>
                  </a:cubicBezTo>
                  <a:cubicBezTo>
                    <a:pt x="223208" y="117210"/>
                    <a:pt x="97266" y="142610"/>
                    <a:pt x="55991" y="134143"/>
                  </a:cubicBezTo>
                  <a:cubicBezTo>
                    <a:pt x="14716" y="125676"/>
                    <a:pt x="-11742" y="41010"/>
                    <a:pt x="5191" y="19843"/>
                  </a:cubicBezTo>
                  <a:close/>
                </a:path>
              </a:pathLst>
            </a:cu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59066CE2-8034-4FAA-B0BD-42F12D8BBD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0311">
            <a:off x="8385163" y="3331321"/>
            <a:ext cx="746518" cy="74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6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0.01555 L 0.00143 0.01555 C -0.00143 0.01973 -0.00428 0.02391 -0.00687 0.02855 C -0.00804 0.03017 -0.00882 0.0325 -0.00998 0.03412 C -0.01102 0.03505 -0.01206 0.03528 -0.0131 0.03598 C -0.01945 0.04712 -0.01258 0.03644 -0.0214 0.04526 C -0.02295 0.04665 -0.02412 0.0492 -0.02555 0.05083 C -0.02658 0.05176 -0.02775 0.05176 -0.02866 0.05269 C -0.02983 0.05361 -0.03073 0.05524 -0.03177 0.0564 C -0.03281 0.05709 -0.03398 0.05733 -0.03488 0.05826 C -0.04305 0.06545 -0.03333 0.05895 -0.04111 0.06382 C -0.04396 0.06754 -0.04656 0.07148 -0.04941 0.07496 C -0.05045 0.07612 -0.05148 0.07752 -0.05252 0.07868 C -0.05356 0.07937 -0.05473 0.07961 -0.05563 0.08053 C -0.0638 0.08773 -0.05408 0.08123 -0.06186 0.0861 C -0.06549 0.09075 -0.06912 0.09608 -0.07327 0.0991 C -0.0747 0.0998 -0.07612 0.10003 -0.07742 0.10096 C -0.07898 0.10188 -0.08014 0.10351 -0.08157 0.10467 C -0.08365 0.10606 -0.0878 0.10838 -0.0878 0.10838 C -0.09143 0.11767 -0.08818 0.1114 -0.09506 0.11767 C -0.09622 0.11859 -0.09713 0.12022 -0.09817 0.12138 C -0.0996 0.12254 -0.10102 0.1237 -0.10232 0.12509 C -0.10349 0.12602 -0.10439 0.12764 -0.10543 0.12881 C -0.10647 0.1295 -0.10764 0.12973 -0.10854 0.13066 C -0.1114 0.13275 -0.11386 0.13716 -0.11684 0.13809 C -0.11892 0.13855 -0.12112 0.13902 -0.12307 0.13994 C -0.12592 0.14087 -0.13137 0.14366 -0.13137 0.14366 C -0.13941 0.14296 -0.14732 0.14273 -0.15523 0.1418 C -0.15666 0.14157 -0.15808 0.14041 -0.15938 0.13994 C -0.16146 0.13902 -0.16353 0.13855 -0.16561 0.13809 C -0.17741 0.13855 -0.18921 0.13878 -0.20088 0.13994 C -0.20231 0.13994 -0.20373 0.14134 -0.20503 0.1418 C -0.20749 0.1425 -0.21229 0.14366 -0.21229 0.14366 L -0.21229 0.14366 " pathEditMode="relative" ptsTypes="AAAAAAAAAAAAAAAAAAAAAAAAAAAAAAAAAA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시스템 및 </a:t>
            </a:r>
            <a:r>
              <a:rPr lang="en-US" altLang="ko-KR" dirty="0"/>
              <a:t>UI </a:t>
            </a:r>
            <a:r>
              <a:rPr lang="ko-KR" altLang="en-US" dirty="0"/>
              <a:t>디자인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디자인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93E5213-D71F-4B00-8AF5-9521ECE77178}"/>
              </a:ext>
            </a:extLst>
          </p:cNvPr>
          <p:cNvSpPr/>
          <p:nvPr/>
        </p:nvSpPr>
        <p:spPr>
          <a:xfrm flipH="1">
            <a:off x="11163300" y="2691261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31C11567-88CD-4005-8830-444C6F322C3D}"/>
              </a:ext>
            </a:extLst>
          </p:cNvPr>
          <p:cNvSpPr/>
          <p:nvPr/>
        </p:nvSpPr>
        <p:spPr>
          <a:xfrm flipH="1">
            <a:off x="11163300" y="333941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61948A3E-1D85-4D3A-A39A-AA01BF997E87}"/>
              </a:ext>
            </a:extLst>
          </p:cNvPr>
          <p:cNvSpPr/>
          <p:nvPr/>
        </p:nvSpPr>
        <p:spPr>
          <a:xfrm flipH="1">
            <a:off x="11163300" y="3989833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C79010FC-4DD3-4BA5-8830-5D536312F156}"/>
              </a:ext>
            </a:extLst>
          </p:cNvPr>
          <p:cNvSpPr/>
          <p:nvPr/>
        </p:nvSpPr>
        <p:spPr>
          <a:xfrm flipH="1">
            <a:off x="11163300" y="4627566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CC7F1AC-DFD3-4CD2-960B-3684DEDFF907}"/>
              </a:ext>
            </a:extLst>
          </p:cNvPr>
          <p:cNvSpPr/>
          <p:nvPr/>
        </p:nvSpPr>
        <p:spPr>
          <a:xfrm flipH="1">
            <a:off x="11163300" y="5265299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D9039F32-9225-44E3-B06A-44366D17EE3F}"/>
              </a:ext>
            </a:extLst>
          </p:cNvPr>
          <p:cNvSpPr/>
          <p:nvPr/>
        </p:nvSpPr>
        <p:spPr>
          <a:xfrm flipH="1">
            <a:off x="11163301" y="590303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2050" name="Picture 2" descr="game background에 대한 이미지 검색결과">
            <a:extLst>
              <a:ext uri="{FF2B5EF4-FFF2-40B4-BE49-F238E27FC236}">
                <a16:creationId xmlns:a16="http://schemas.microsoft.com/office/drawing/2014/main" id="{63FE5A7F-B406-4953-AA19-C2B3F7B3D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80" y="1994599"/>
            <a:ext cx="5400051" cy="436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2AE267-F36B-40F1-A7DE-D6BE54EC2886}"/>
              </a:ext>
            </a:extLst>
          </p:cNvPr>
          <p:cNvSpPr txBox="1"/>
          <p:nvPr/>
        </p:nvSpPr>
        <p:spPr>
          <a:xfrm>
            <a:off x="2075281" y="2278697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 w="25400">
                  <a:solidFill>
                    <a:srgbClr val="FFFFFF"/>
                  </a:solidFill>
                </a:ln>
                <a:latin typeface="210 동화책 B" panose="02020603020101020101" pitchFamily="18" charset="-127"/>
                <a:ea typeface="210 동화책 B" panose="02020603020101020101" pitchFamily="18" charset="-127"/>
              </a:rPr>
              <a:t>Select Level !</a:t>
            </a:r>
            <a:endParaRPr lang="ko-KR" altLang="en-US" sz="3600" dirty="0">
              <a:ln w="25400">
                <a:solidFill>
                  <a:srgbClr val="FFFFFF"/>
                </a:solidFill>
              </a:ln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FAA2F24-89E9-4E5A-B776-DA96CB0F6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92" y="5046666"/>
            <a:ext cx="1923857" cy="144289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57A56F48-2117-4F2D-8550-4AE727C34DF5}"/>
              </a:ext>
            </a:extLst>
          </p:cNvPr>
          <p:cNvGrpSpPr/>
          <p:nvPr/>
        </p:nvGrpSpPr>
        <p:grpSpPr>
          <a:xfrm>
            <a:off x="1969868" y="4574801"/>
            <a:ext cx="1923857" cy="1763851"/>
            <a:chOff x="7024468" y="2129885"/>
            <a:chExt cx="1923857" cy="176385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E0B4F5E-92F4-43F9-B747-6EC2BC802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468" y="2129885"/>
              <a:ext cx="1923857" cy="1442893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D26679F-E2D7-4CF4-8707-8689B53D7B76}"/>
                </a:ext>
              </a:extLst>
            </p:cNvPr>
            <p:cNvSpPr/>
            <p:nvPr/>
          </p:nvSpPr>
          <p:spPr>
            <a:xfrm>
              <a:off x="7965440" y="3324172"/>
              <a:ext cx="50800" cy="569564"/>
            </a:xfrm>
            <a:prstGeom prst="rect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1468939-2846-4788-B115-AD1559353676}"/>
              </a:ext>
            </a:extLst>
          </p:cNvPr>
          <p:cNvGrpSpPr/>
          <p:nvPr/>
        </p:nvGrpSpPr>
        <p:grpSpPr>
          <a:xfrm>
            <a:off x="3358371" y="4143887"/>
            <a:ext cx="1923857" cy="2220165"/>
            <a:chOff x="8443305" y="1119246"/>
            <a:chExt cx="1923857" cy="222016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745D2F0-1456-4E37-B7D9-8E727F7E34AA}"/>
                </a:ext>
              </a:extLst>
            </p:cNvPr>
            <p:cNvGrpSpPr/>
            <p:nvPr/>
          </p:nvGrpSpPr>
          <p:grpSpPr>
            <a:xfrm>
              <a:off x="8443305" y="1119246"/>
              <a:ext cx="1923857" cy="1763851"/>
              <a:chOff x="7024468" y="2129885"/>
              <a:chExt cx="1923857" cy="1763851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EE35E283-45C1-49AB-A37A-5C501621A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4468" y="2129885"/>
                <a:ext cx="1923857" cy="1442893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55F2AFF-E8F4-445F-AFD0-6F0584127BCF}"/>
                  </a:ext>
                </a:extLst>
              </p:cNvPr>
              <p:cNvSpPr/>
              <p:nvPr/>
            </p:nvSpPr>
            <p:spPr>
              <a:xfrm>
                <a:off x="7965440" y="3324172"/>
                <a:ext cx="50800" cy="569564"/>
              </a:xfrm>
              <a:prstGeom prst="rect">
                <a:avLst/>
              </a:prstGeom>
              <a:solidFill>
                <a:srgbClr val="23A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6A4ABB20-3029-4613-9010-60001EEFF1C9}"/>
                </a:ext>
              </a:extLst>
            </p:cNvPr>
            <p:cNvSpPr/>
            <p:nvPr/>
          </p:nvSpPr>
          <p:spPr>
            <a:xfrm>
              <a:off x="9256247" y="2515288"/>
              <a:ext cx="319552" cy="824123"/>
            </a:xfrm>
            <a:prstGeom prst="triangle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2D4EE9E-5EE1-471A-87F8-116D76890D6A}"/>
              </a:ext>
            </a:extLst>
          </p:cNvPr>
          <p:cNvGrpSpPr/>
          <p:nvPr/>
        </p:nvGrpSpPr>
        <p:grpSpPr>
          <a:xfrm>
            <a:off x="4738609" y="3664578"/>
            <a:ext cx="1923857" cy="2697564"/>
            <a:chOff x="7673438" y="2186874"/>
            <a:chExt cx="1923857" cy="2697564"/>
          </a:xfrm>
          <a:effectLst>
            <a:glow rad="127000">
              <a:srgbClr val="FFFFFF">
                <a:alpha val="93000"/>
              </a:srgbClr>
            </a:glow>
          </a:effectLst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8632DA3-F5DF-4A22-84EF-96D80A4BE18F}"/>
                </a:ext>
              </a:extLst>
            </p:cNvPr>
            <p:cNvGrpSpPr/>
            <p:nvPr/>
          </p:nvGrpSpPr>
          <p:grpSpPr>
            <a:xfrm>
              <a:off x="7673438" y="2186874"/>
              <a:ext cx="1923857" cy="1763851"/>
              <a:chOff x="7024468" y="2129885"/>
              <a:chExt cx="1923857" cy="1763851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332B1C02-3CBD-4A59-A864-5CE15DFA99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4468" y="2129885"/>
                <a:ext cx="1923857" cy="1442893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EF04D0E-26B5-425B-83E0-86BECD2D5578}"/>
                  </a:ext>
                </a:extLst>
              </p:cNvPr>
              <p:cNvSpPr/>
              <p:nvPr/>
            </p:nvSpPr>
            <p:spPr>
              <a:xfrm>
                <a:off x="7965440" y="3324172"/>
                <a:ext cx="50800" cy="569564"/>
              </a:xfrm>
              <a:prstGeom prst="rect">
                <a:avLst/>
              </a:prstGeom>
              <a:solidFill>
                <a:srgbClr val="23A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69B42717-7F06-4891-8FFC-747480C6E136}"/>
                </a:ext>
              </a:extLst>
            </p:cNvPr>
            <p:cNvSpPr/>
            <p:nvPr/>
          </p:nvSpPr>
          <p:spPr>
            <a:xfrm>
              <a:off x="8476846" y="4060315"/>
              <a:ext cx="319552" cy="824123"/>
            </a:xfrm>
            <a:prstGeom prst="triangle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9EBBD39-DA4A-41F8-ABB8-E3FA6267EDCC}"/>
                </a:ext>
              </a:extLst>
            </p:cNvPr>
            <p:cNvSpPr/>
            <p:nvPr/>
          </p:nvSpPr>
          <p:spPr>
            <a:xfrm>
              <a:off x="8662559" y="3764758"/>
              <a:ext cx="243069" cy="135814"/>
            </a:xfrm>
            <a:custGeom>
              <a:avLst/>
              <a:gdLst>
                <a:gd name="connsiteX0" fmla="*/ 5191 w 243069"/>
                <a:gd name="connsiteY0" fmla="*/ 19843 h 135814"/>
                <a:gd name="connsiteX1" fmla="*/ 157591 w 243069"/>
                <a:gd name="connsiteY1" fmla="*/ 7143 h 135814"/>
                <a:gd name="connsiteX2" fmla="*/ 240141 w 243069"/>
                <a:gd name="connsiteY2" fmla="*/ 96043 h 135814"/>
                <a:gd name="connsiteX3" fmla="*/ 55991 w 243069"/>
                <a:gd name="connsiteY3" fmla="*/ 134143 h 135814"/>
                <a:gd name="connsiteX4" fmla="*/ 5191 w 243069"/>
                <a:gd name="connsiteY4" fmla="*/ 19843 h 13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69" h="135814">
                  <a:moveTo>
                    <a:pt x="5191" y="19843"/>
                  </a:moveTo>
                  <a:cubicBezTo>
                    <a:pt x="22124" y="-1324"/>
                    <a:pt x="118433" y="-5557"/>
                    <a:pt x="157591" y="7143"/>
                  </a:cubicBezTo>
                  <a:cubicBezTo>
                    <a:pt x="196749" y="19843"/>
                    <a:pt x="257074" y="74876"/>
                    <a:pt x="240141" y="96043"/>
                  </a:cubicBezTo>
                  <a:cubicBezTo>
                    <a:pt x="223208" y="117210"/>
                    <a:pt x="97266" y="142610"/>
                    <a:pt x="55991" y="134143"/>
                  </a:cubicBezTo>
                  <a:cubicBezTo>
                    <a:pt x="14716" y="125676"/>
                    <a:pt x="-11742" y="41010"/>
                    <a:pt x="5191" y="19843"/>
                  </a:cubicBezTo>
                  <a:close/>
                </a:path>
              </a:pathLst>
            </a:cu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4B5BCA9-EBDC-4A6A-BACA-D21D789AE3F9}"/>
                </a:ext>
              </a:extLst>
            </p:cNvPr>
            <p:cNvSpPr/>
            <p:nvPr/>
          </p:nvSpPr>
          <p:spPr>
            <a:xfrm>
              <a:off x="8613993" y="3767584"/>
              <a:ext cx="50800" cy="569564"/>
            </a:xfrm>
            <a:prstGeom prst="rect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3EF82B5D-6BAE-45C9-B2D0-B6A95E7A0B3E}"/>
                </a:ext>
              </a:extLst>
            </p:cNvPr>
            <p:cNvSpPr/>
            <p:nvPr/>
          </p:nvSpPr>
          <p:spPr>
            <a:xfrm flipH="1">
              <a:off x="8392297" y="4093800"/>
              <a:ext cx="243069" cy="135814"/>
            </a:xfrm>
            <a:custGeom>
              <a:avLst/>
              <a:gdLst>
                <a:gd name="connsiteX0" fmla="*/ 5191 w 243069"/>
                <a:gd name="connsiteY0" fmla="*/ 19843 h 135814"/>
                <a:gd name="connsiteX1" fmla="*/ 157591 w 243069"/>
                <a:gd name="connsiteY1" fmla="*/ 7143 h 135814"/>
                <a:gd name="connsiteX2" fmla="*/ 240141 w 243069"/>
                <a:gd name="connsiteY2" fmla="*/ 96043 h 135814"/>
                <a:gd name="connsiteX3" fmla="*/ 55991 w 243069"/>
                <a:gd name="connsiteY3" fmla="*/ 134143 h 135814"/>
                <a:gd name="connsiteX4" fmla="*/ 5191 w 243069"/>
                <a:gd name="connsiteY4" fmla="*/ 19843 h 13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69" h="135814">
                  <a:moveTo>
                    <a:pt x="5191" y="19843"/>
                  </a:moveTo>
                  <a:cubicBezTo>
                    <a:pt x="22124" y="-1324"/>
                    <a:pt x="118433" y="-5557"/>
                    <a:pt x="157591" y="7143"/>
                  </a:cubicBezTo>
                  <a:cubicBezTo>
                    <a:pt x="196749" y="19843"/>
                    <a:pt x="257074" y="74876"/>
                    <a:pt x="240141" y="96043"/>
                  </a:cubicBezTo>
                  <a:cubicBezTo>
                    <a:pt x="223208" y="117210"/>
                    <a:pt x="97266" y="142610"/>
                    <a:pt x="55991" y="134143"/>
                  </a:cubicBezTo>
                  <a:cubicBezTo>
                    <a:pt x="14716" y="125676"/>
                    <a:pt x="-11742" y="41010"/>
                    <a:pt x="5191" y="19843"/>
                  </a:cubicBezTo>
                  <a:close/>
                </a:path>
              </a:pathLst>
            </a:cu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59066CE2-8034-4FAA-B0BD-42F12D8BBD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0311">
            <a:off x="5994903" y="4615864"/>
            <a:ext cx="746518" cy="746518"/>
          </a:xfrm>
          <a:prstGeom prst="rect">
            <a:avLst/>
          </a:prstGeom>
        </p:spPr>
      </p:pic>
      <p:pic>
        <p:nvPicPr>
          <p:cNvPr id="52" name="그림 51" descr="개체, 그리기, 테이블이(가) 표시된 사진&#10;&#10;자동 생성된 설명">
            <a:extLst>
              <a:ext uri="{FF2B5EF4-FFF2-40B4-BE49-F238E27FC236}">
                <a16:creationId xmlns:a16="http://schemas.microsoft.com/office/drawing/2014/main" id="{AFC00C1B-8DD3-47DD-8534-E802AB9423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22" y="2872985"/>
            <a:ext cx="2132030" cy="2065404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16B7E259-A4F0-479E-BC87-54E56C7AE2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871" y="3746135"/>
            <a:ext cx="354486" cy="354486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7E53E158-D873-409C-BF62-2F30336F75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706" y="3746135"/>
            <a:ext cx="354486" cy="354486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413C9A64-D40B-49B6-903B-7EC607373D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45" y="3746135"/>
            <a:ext cx="354486" cy="354486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CB731A6-23AF-47FA-83C4-F86E65C81B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865" y="3746135"/>
            <a:ext cx="354486" cy="35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6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시스템 및 </a:t>
            </a:r>
            <a:r>
              <a:rPr lang="en-US" altLang="ko-KR" dirty="0"/>
              <a:t>UI </a:t>
            </a:r>
            <a:r>
              <a:rPr lang="ko-KR" altLang="en-US" dirty="0"/>
              <a:t>디자인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디자인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93E5213-D71F-4B00-8AF5-9521ECE77178}"/>
              </a:ext>
            </a:extLst>
          </p:cNvPr>
          <p:cNvSpPr/>
          <p:nvPr/>
        </p:nvSpPr>
        <p:spPr>
          <a:xfrm flipH="1">
            <a:off x="11163300" y="2691261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31C11567-88CD-4005-8830-444C6F322C3D}"/>
              </a:ext>
            </a:extLst>
          </p:cNvPr>
          <p:cNvSpPr/>
          <p:nvPr/>
        </p:nvSpPr>
        <p:spPr>
          <a:xfrm flipH="1">
            <a:off x="11163300" y="333941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61948A3E-1D85-4D3A-A39A-AA01BF997E87}"/>
              </a:ext>
            </a:extLst>
          </p:cNvPr>
          <p:cNvSpPr/>
          <p:nvPr/>
        </p:nvSpPr>
        <p:spPr>
          <a:xfrm flipH="1">
            <a:off x="11163300" y="3989833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C79010FC-4DD3-4BA5-8830-5D536312F156}"/>
              </a:ext>
            </a:extLst>
          </p:cNvPr>
          <p:cNvSpPr/>
          <p:nvPr/>
        </p:nvSpPr>
        <p:spPr>
          <a:xfrm flipH="1">
            <a:off x="11163300" y="4627566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CC7F1AC-DFD3-4CD2-960B-3684DEDFF907}"/>
              </a:ext>
            </a:extLst>
          </p:cNvPr>
          <p:cNvSpPr/>
          <p:nvPr/>
        </p:nvSpPr>
        <p:spPr>
          <a:xfrm flipH="1">
            <a:off x="11163300" y="5265299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D9039F32-9225-44E3-B06A-44366D17EE3F}"/>
              </a:ext>
            </a:extLst>
          </p:cNvPr>
          <p:cNvSpPr/>
          <p:nvPr/>
        </p:nvSpPr>
        <p:spPr>
          <a:xfrm flipH="1">
            <a:off x="11163301" y="590303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2050" name="Picture 2" descr="game background에 대한 이미지 검색결과">
            <a:extLst>
              <a:ext uri="{FF2B5EF4-FFF2-40B4-BE49-F238E27FC236}">
                <a16:creationId xmlns:a16="http://schemas.microsoft.com/office/drawing/2014/main" id="{63FE5A7F-B406-4953-AA19-C2B3F7B3D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80" y="1994599"/>
            <a:ext cx="5400051" cy="436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2AE267-F36B-40F1-A7DE-D6BE54EC2886}"/>
              </a:ext>
            </a:extLst>
          </p:cNvPr>
          <p:cNvSpPr txBox="1"/>
          <p:nvPr/>
        </p:nvSpPr>
        <p:spPr>
          <a:xfrm>
            <a:off x="2075281" y="2278697"/>
            <a:ext cx="32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 w="25400">
                  <a:solidFill>
                    <a:srgbClr val="FFFFFF"/>
                  </a:solidFill>
                </a:ln>
                <a:latin typeface="210 동화책 B" panose="02020603020101020101" pitchFamily="18" charset="-127"/>
                <a:ea typeface="210 동화책 B" panose="02020603020101020101" pitchFamily="18" charset="-127"/>
              </a:rPr>
              <a:t>Select Level !</a:t>
            </a:r>
            <a:endParaRPr lang="ko-KR" altLang="en-US" sz="3600" dirty="0">
              <a:ln w="25400">
                <a:solidFill>
                  <a:srgbClr val="FFFFFF"/>
                </a:solidFill>
              </a:ln>
              <a:latin typeface="210 동화책 B" panose="02020603020101020101" pitchFamily="18" charset="-127"/>
              <a:ea typeface="210 동화책 B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FAA2F24-89E9-4E5A-B776-DA96CB0F6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92" y="5046666"/>
            <a:ext cx="1923857" cy="144289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57A56F48-2117-4F2D-8550-4AE727C34DF5}"/>
              </a:ext>
            </a:extLst>
          </p:cNvPr>
          <p:cNvGrpSpPr/>
          <p:nvPr/>
        </p:nvGrpSpPr>
        <p:grpSpPr>
          <a:xfrm>
            <a:off x="1969868" y="4574801"/>
            <a:ext cx="1923857" cy="1763851"/>
            <a:chOff x="7024468" y="2129885"/>
            <a:chExt cx="1923857" cy="176385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E0B4F5E-92F4-43F9-B747-6EC2BC802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4468" y="2129885"/>
              <a:ext cx="1923857" cy="1442893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D26679F-E2D7-4CF4-8707-8689B53D7B76}"/>
                </a:ext>
              </a:extLst>
            </p:cNvPr>
            <p:cNvSpPr/>
            <p:nvPr/>
          </p:nvSpPr>
          <p:spPr>
            <a:xfrm>
              <a:off x="7965440" y="3324172"/>
              <a:ext cx="50800" cy="569564"/>
            </a:xfrm>
            <a:prstGeom prst="rect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1468939-2846-4788-B115-AD1559353676}"/>
              </a:ext>
            </a:extLst>
          </p:cNvPr>
          <p:cNvGrpSpPr/>
          <p:nvPr/>
        </p:nvGrpSpPr>
        <p:grpSpPr>
          <a:xfrm>
            <a:off x="3358371" y="4143887"/>
            <a:ext cx="1923857" cy="2220165"/>
            <a:chOff x="8443305" y="1119246"/>
            <a:chExt cx="1923857" cy="2220165"/>
          </a:xfrm>
          <a:effectLst>
            <a:glow rad="127000">
              <a:srgbClr val="FFFFFF">
                <a:alpha val="93000"/>
              </a:srgbClr>
            </a:glow>
          </a:effectLst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745D2F0-1456-4E37-B7D9-8E727F7E34AA}"/>
                </a:ext>
              </a:extLst>
            </p:cNvPr>
            <p:cNvGrpSpPr/>
            <p:nvPr/>
          </p:nvGrpSpPr>
          <p:grpSpPr>
            <a:xfrm>
              <a:off x="8443305" y="1119246"/>
              <a:ext cx="1923857" cy="1763851"/>
              <a:chOff x="7024468" y="2129885"/>
              <a:chExt cx="1923857" cy="1763851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EE35E283-45C1-49AB-A37A-5C501621A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4468" y="2129885"/>
                <a:ext cx="1923857" cy="1442893"/>
              </a:xfrm>
              <a:prstGeom prst="rect">
                <a:avLst/>
              </a:prstGeom>
            </p:spPr>
          </p:pic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55F2AFF-E8F4-445F-AFD0-6F0584127BCF}"/>
                  </a:ext>
                </a:extLst>
              </p:cNvPr>
              <p:cNvSpPr/>
              <p:nvPr/>
            </p:nvSpPr>
            <p:spPr>
              <a:xfrm>
                <a:off x="7965440" y="3324172"/>
                <a:ext cx="50800" cy="569564"/>
              </a:xfrm>
              <a:prstGeom prst="rect">
                <a:avLst/>
              </a:prstGeom>
              <a:solidFill>
                <a:srgbClr val="23A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6A4ABB20-3029-4613-9010-60001EEFF1C9}"/>
                </a:ext>
              </a:extLst>
            </p:cNvPr>
            <p:cNvSpPr/>
            <p:nvPr/>
          </p:nvSpPr>
          <p:spPr>
            <a:xfrm>
              <a:off x="9256247" y="2515288"/>
              <a:ext cx="319552" cy="824123"/>
            </a:xfrm>
            <a:prstGeom prst="triangle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2D4EE9E-5EE1-471A-87F8-116D76890D6A}"/>
              </a:ext>
            </a:extLst>
          </p:cNvPr>
          <p:cNvGrpSpPr/>
          <p:nvPr/>
        </p:nvGrpSpPr>
        <p:grpSpPr>
          <a:xfrm>
            <a:off x="4738609" y="3664578"/>
            <a:ext cx="1923857" cy="2697564"/>
            <a:chOff x="7673438" y="2186874"/>
            <a:chExt cx="1923857" cy="2697564"/>
          </a:xfrm>
          <a:effectLst/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8632DA3-F5DF-4A22-84EF-96D80A4BE18F}"/>
                </a:ext>
              </a:extLst>
            </p:cNvPr>
            <p:cNvGrpSpPr/>
            <p:nvPr/>
          </p:nvGrpSpPr>
          <p:grpSpPr>
            <a:xfrm>
              <a:off x="7673438" y="2186874"/>
              <a:ext cx="1923857" cy="1763851"/>
              <a:chOff x="7024468" y="2129885"/>
              <a:chExt cx="1923857" cy="1763851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332B1C02-3CBD-4A59-A864-5CE15DFA99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24468" y="2129885"/>
                <a:ext cx="1923857" cy="1442893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EF04D0E-26B5-425B-83E0-86BECD2D5578}"/>
                  </a:ext>
                </a:extLst>
              </p:cNvPr>
              <p:cNvSpPr/>
              <p:nvPr/>
            </p:nvSpPr>
            <p:spPr>
              <a:xfrm>
                <a:off x="7965440" y="3324172"/>
                <a:ext cx="50800" cy="569564"/>
              </a:xfrm>
              <a:prstGeom prst="rect">
                <a:avLst/>
              </a:prstGeom>
              <a:solidFill>
                <a:srgbClr val="23AC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69B42717-7F06-4891-8FFC-747480C6E136}"/>
                </a:ext>
              </a:extLst>
            </p:cNvPr>
            <p:cNvSpPr/>
            <p:nvPr/>
          </p:nvSpPr>
          <p:spPr>
            <a:xfrm>
              <a:off x="8476846" y="4060315"/>
              <a:ext cx="319552" cy="824123"/>
            </a:xfrm>
            <a:prstGeom prst="triangle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9EBBD39-DA4A-41F8-ABB8-E3FA6267EDCC}"/>
                </a:ext>
              </a:extLst>
            </p:cNvPr>
            <p:cNvSpPr/>
            <p:nvPr/>
          </p:nvSpPr>
          <p:spPr>
            <a:xfrm>
              <a:off x="8662559" y="3764758"/>
              <a:ext cx="243069" cy="135814"/>
            </a:xfrm>
            <a:custGeom>
              <a:avLst/>
              <a:gdLst>
                <a:gd name="connsiteX0" fmla="*/ 5191 w 243069"/>
                <a:gd name="connsiteY0" fmla="*/ 19843 h 135814"/>
                <a:gd name="connsiteX1" fmla="*/ 157591 w 243069"/>
                <a:gd name="connsiteY1" fmla="*/ 7143 h 135814"/>
                <a:gd name="connsiteX2" fmla="*/ 240141 w 243069"/>
                <a:gd name="connsiteY2" fmla="*/ 96043 h 135814"/>
                <a:gd name="connsiteX3" fmla="*/ 55991 w 243069"/>
                <a:gd name="connsiteY3" fmla="*/ 134143 h 135814"/>
                <a:gd name="connsiteX4" fmla="*/ 5191 w 243069"/>
                <a:gd name="connsiteY4" fmla="*/ 19843 h 13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69" h="135814">
                  <a:moveTo>
                    <a:pt x="5191" y="19843"/>
                  </a:moveTo>
                  <a:cubicBezTo>
                    <a:pt x="22124" y="-1324"/>
                    <a:pt x="118433" y="-5557"/>
                    <a:pt x="157591" y="7143"/>
                  </a:cubicBezTo>
                  <a:cubicBezTo>
                    <a:pt x="196749" y="19843"/>
                    <a:pt x="257074" y="74876"/>
                    <a:pt x="240141" y="96043"/>
                  </a:cubicBezTo>
                  <a:cubicBezTo>
                    <a:pt x="223208" y="117210"/>
                    <a:pt x="97266" y="142610"/>
                    <a:pt x="55991" y="134143"/>
                  </a:cubicBezTo>
                  <a:cubicBezTo>
                    <a:pt x="14716" y="125676"/>
                    <a:pt x="-11742" y="41010"/>
                    <a:pt x="5191" y="19843"/>
                  </a:cubicBezTo>
                  <a:close/>
                </a:path>
              </a:pathLst>
            </a:cu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4B5BCA9-EBDC-4A6A-BACA-D21D789AE3F9}"/>
                </a:ext>
              </a:extLst>
            </p:cNvPr>
            <p:cNvSpPr/>
            <p:nvPr/>
          </p:nvSpPr>
          <p:spPr>
            <a:xfrm>
              <a:off x="8613993" y="3767584"/>
              <a:ext cx="50800" cy="569564"/>
            </a:xfrm>
            <a:prstGeom prst="rect">
              <a:avLst/>
            </a:pr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3EF82B5D-6BAE-45C9-B2D0-B6A95E7A0B3E}"/>
                </a:ext>
              </a:extLst>
            </p:cNvPr>
            <p:cNvSpPr/>
            <p:nvPr/>
          </p:nvSpPr>
          <p:spPr>
            <a:xfrm flipH="1">
              <a:off x="8392297" y="4093800"/>
              <a:ext cx="243069" cy="135814"/>
            </a:xfrm>
            <a:custGeom>
              <a:avLst/>
              <a:gdLst>
                <a:gd name="connsiteX0" fmla="*/ 5191 w 243069"/>
                <a:gd name="connsiteY0" fmla="*/ 19843 h 135814"/>
                <a:gd name="connsiteX1" fmla="*/ 157591 w 243069"/>
                <a:gd name="connsiteY1" fmla="*/ 7143 h 135814"/>
                <a:gd name="connsiteX2" fmla="*/ 240141 w 243069"/>
                <a:gd name="connsiteY2" fmla="*/ 96043 h 135814"/>
                <a:gd name="connsiteX3" fmla="*/ 55991 w 243069"/>
                <a:gd name="connsiteY3" fmla="*/ 134143 h 135814"/>
                <a:gd name="connsiteX4" fmla="*/ 5191 w 243069"/>
                <a:gd name="connsiteY4" fmla="*/ 19843 h 13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69" h="135814">
                  <a:moveTo>
                    <a:pt x="5191" y="19843"/>
                  </a:moveTo>
                  <a:cubicBezTo>
                    <a:pt x="22124" y="-1324"/>
                    <a:pt x="118433" y="-5557"/>
                    <a:pt x="157591" y="7143"/>
                  </a:cubicBezTo>
                  <a:cubicBezTo>
                    <a:pt x="196749" y="19843"/>
                    <a:pt x="257074" y="74876"/>
                    <a:pt x="240141" y="96043"/>
                  </a:cubicBezTo>
                  <a:cubicBezTo>
                    <a:pt x="223208" y="117210"/>
                    <a:pt x="97266" y="142610"/>
                    <a:pt x="55991" y="134143"/>
                  </a:cubicBezTo>
                  <a:cubicBezTo>
                    <a:pt x="14716" y="125676"/>
                    <a:pt x="-11742" y="41010"/>
                    <a:pt x="5191" y="19843"/>
                  </a:cubicBezTo>
                  <a:close/>
                </a:path>
              </a:pathLst>
            </a:custGeom>
            <a:solidFill>
              <a:srgbClr val="23A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59066CE2-8034-4FAA-B0BD-42F12D8BBD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0311">
            <a:off x="4480298" y="5233371"/>
            <a:ext cx="746518" cy="74651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16B7E259-A4F0-479E-BC87-54E56C7AE2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871" y="3746135"/>
            <a:ext cx="354486" cy="354486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7E53E158-D873-409C-BF62-2F30336F75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706" y="3746135"/>
            <a:ext cx="354486" cy="354486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413C9A64-D40B-49B6-903B-7EC607373D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45" y="3746135"/>
            <a:ext cx="354486" cy="354486"/>
          </a:xfrm>
          <a:prstGeom prst="rect">
            <a:avLst/>
          </a:prstGeom>
        </p:spPr>
      </p:pic>
      <p:pic>
        <p:nvPicPr>
          <p:cNvPr id="40" name="그림 39" descr="그리기이(가) 표시된 사진&#10;&#10;자동 생성된 설명">
            <a:extLst>
              <a:ext uri="{FF2B5EF4-FFF2-40B4-BE49-F238E27FC236}">
                <a16:creationId xmlns:a16="http://schemas.microsoft.com/office/drawing/2014/main" id="{D6C09091-7BA2-47FB-AD14-53B9801559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35" y="3377014"/>
            <a:ext cx="1246233" cy="103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0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시스템 및 </a:t>
            </a:r>
            <a:r>
              <a:rPr lang="en-US" altLang="ko-KR" dirty="0"/>
              <a:t>UI </a:t>
            </a:r>
            <a:r>
              <a:rPr lang="ko-KR" altLang="en-US" dirty="0"/>
              <a:t>디자인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디자인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93E5213-D71F-4B00-8AF5-9521ECE77178}"/>
              </a:ext>
            </a:extLst>
          </p:cNvPr>
          <p:cNvSpPr/>
          <p:nvPr/>
        </p:nvSpPr>
        <p:spPr>
          <a:xfrm flipH="1">
            <a:off x="11163300" y="2691261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31C11567-88CD-4005-8830-444C6F322C3D}"/>
              </a:ext>
            </a:extLst>
          </p:cNvPr>
          <p:cNvSpPr/>
          <p:nvPr/>
        </p:nvSpPr>
        <p:spPr>
          <a:xfrm flipH="1">
            <a:off x="11163300" y="333941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61948A3E-1D85-4D3A-A39A-AA01BF997E87}"/>
              </a:ext>
            </a:extLst>
          </p:cNvPr>
          <p:cNvSpPr/>
          <p:nvPr/>
        </p:nvSpPr>
        <p:spPr>
          <a:xfrm flipH="1">
            <a:off x="11163300" y="3989833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C79010FC-4DD3-4BA5-8830-5D536312F156}"/>
              </a:ext>
            </a:extLst>
          </p:cNvPr>
          <p:cNvSpPr/>
          <p:nvPr/>
        </p:nvSpPr>
        <p:spPr>
          <a:xfrm flipH="1">
            <a:off x="11163300" y="4627566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CC7F1AC-DFD3-4CD2-960B-3684DEDFF907}"/>
              </a:ext>
            </a:extLst>
          </p:cNvPr>
          <p:cNvSpPr/>
          <p:nvPr/>
        </p:nvSpPr>
        <p:spPr>
          <a:xfrm flipH="1">
            <a:off x="11163300" y="5265299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D9039F32-9225-44E3-B06A-44366D17EE3F}"/>
              </a:ext>
            </a:extLst>
          </p:cNvPr>
          <p:cNvSpPr/>
          <p:nvPr/>
        </p:nvSpPr>
        <p:spPr>
          <a:xfrm flipH="1">
            <a:off x="11163301" y="590303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21" name="Picture 4" descr="sky background에 대한 이미지 검색결과">
            <a:extLst>
              <a:ext uri="{FF2B5EF4-FFF2-40B4-BE49-F238E27FC236}">
                <a16:creationId xmlns:a16="http://schemas.microsoft.com/office/drawing/2014/main" id="{FF80802C-9A69-45CB-AF7E-572E32DBB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84" y="1988650"/>
            <a:ext cx="5400000" cy="435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361FFC-780E-4C69-8A33-023FD61C5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71" y="5495465"/>
            <a:ext cx="1223230" cy="71824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3C39A21-7B4D-4A2B-A2FB-5FD60522E2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171" y="4497041"/>
            <a:ext cx="1223230" cy="71824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0B416D2-5BAD-40FD-9D3C-DA5DF424B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71" y="3382933"/>
            <a:ext cx="1223230" cy="71824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4C1B7BB-0E42-4D1F-AEB3-5A7D19551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171" y="2361238"/>
            <a:ext cx="1223230" cy="71824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E6DB71A-7029-4050-BAB1-3F19C38C0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71" y="1563222"/>
            <a:ext cx="1223230" cy="71824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42A25F-B34C-4BF1-945E-F12CDFF8B9CF}"/>
              </a:ext>
            </a:extLst>
          </p:cNvPr>
          <p:cNvSpPr/>
          <p:nvPr/>
        </p:nvSpPr>
        <p:spPr>
          <a:xfrm>
            <a:off x="1524000" y="1510034"/>
            <a:ext cx="2095500" cy="469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8" name="Picture 6" descr="cat pixel에 대한 이미지 검색결과">
            <a:extLst>
              <a:ext uri="{FF2B5EF4-FFF2-40B4-BE49-F238E27FC236}">
                <a16:creationId xmlns:a16="http://schemas.microsoft.com/office/drawing/2014/main" id="{07C2F4ED-CCD6-444F-8707-F3BC44726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98" y="4845418"/>
            <a:ext cx="1745576" cy="128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at pixel에 대한 이미지 검색결과">
            <a:extLst>
              <a:ext uri="{FF2B5EF4-FFF2-40B4-BE49-F238E27FC236}">
                <a16:creationId xmlns:a16="http://schemas.microsoft.com/office/drawing/2014/main" id="{E3513161-1B1F-4C8E-BBD3-A2CADE4AD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12798" y="4836587"/>
            <a:ext cx="1745576" cy="128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FB5E787-287F-4B7B-A227-F645C63F237B}"/>
              </a:ext>
            </a:extLst>
          </p:cNvPr>
          <p:cNvCxnSpPr>
            <a:cxnSpLocks/>
          </p:cNvCxnSpPr>
          <p:nvPr/>
        </p:nvCxnSpPr>
        <p:spPr>
          <a:xfrm>
            <a:off x="6410531" y="2781116"/>
            <a:ext cx="9745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418E7B0-FABF-4FCA-8D98-E2CAB8C28F09}"/>
              </a:ext>
            </a:extLst>
          </p:cNvPr>
          <p:cNvSpPr txBox="1"/>
          <p:nvPr/>
        </p:nvSpPr>
        <p:spPr>
          <a:xfrm>
            <a:off x="7581852" y="2568361"/>
            <a:ext cx="28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Episode 1</a:t>
            </a:r>
          </a:p>
        </p:txBody>
      </p:sp>
    </p:spTree>
    <p:extLst>
      <p:ext uri="{BB962C8B-B14F-4D97-AF65-F5344CB8AC3E}">
        <p14:creationId xmlns:p14="http://schemas.microsoft.com/office/powerpoint/2010/main" val="243646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4674E-6 -0.13019 L 0.04954 -0.14574 C 0.05978 -0.14922 0.07534 -0.15108 0.09155 -0.15108 C 0.1101 -0.15108 0.12488 -0.14922 0.13513 -0.14574 L 0.1848 -0.13019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4" y="-10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915563" y="2494614"/>
            <a:ext cx="2284654" cy="193899"/>
          </a:xfrm>
        </p:spPr>
        <p:txBody>
          <a:bodyPr/>
          <a:lstStyle/>
          <a:p>
            <a:r>
              <a:rPr lang="en-US" altLang="ko-KR" sz="1400" dirty="0"/>
              <a:t>0928 ~ 1011</a:t>
            </a:r>
            <a:endParaRPr lang="ko-KR" altLang="en-US" sz="1400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1915563" y="2752711"/>
            <a:ext cx="2284654" cy="221599"/>
          </a:xfrm>
        </p:spPr>
        <p:txBody>
          <a:bodyPr/>
          <a:lstStyle/>
          <a:p>
            <a:r>
              <a:rPr lang="en-US" altLang="ko-KR" sz="1600" dirty="0"/>
              <a:t>STEP 01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1915563" y="3030641"/>
            <a:ext cx="2284654" cy="249299"/>
          </a:xfrm>
        </p:spPr>
        <p:txBody>
          <a:bodyPr/>
          <a:lstStyle/>
          <a:p>
            <a:r>
              <a:rPr lang="ko-KR" altLang="en-US" sz="1800" dirty="0"/>
              <a:t>유니티 기초 다지기</a:t>
            </a:r>
            <a:endParaRPr lang="en-US" altLang="ko-KR" sz="1800" dirty="0"/>
          </a:p>
        </p:txBody>
      </p:sp>
      <p:sp>
        <p:nvSpPr>
          <p:cNvPr id="14" name="타원 13"/>
          <p:cNvSpPr/>
          <p:nvPr/>
        </p:nvSpPr>
        <p:spPr>
          <a:xfrm>
            <a:off x="720006" y="2494614"/>
            <a:ext cx="975211" cy="975211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984889" y="2492607"/>
            <a:ext cx="975211" cy="975211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352447" y="4385587"/>
            <a:ext cx="975211" cy="975211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603AD850-46C3-45F1-98E1-47990FEA999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24DF3B-47C8-4DD0-A9DA-BB3B5B17473F}"/>
              </a:ext>
            </a:extLst>
          </p:cNvPr>
          <p:cNvSpPr txBox="1"/>
          <p:nvPr/>
        </p:nvSpPr>
        <p:spPr>
          <a:xfrm>
            <a:off x="969002" y="2626669"/>
            <a:ext cx="45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1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DEFCDD7-41FC-452B-9FA4-BC4EF82775B9}"/>
              </a:ext>
            </a:extLst>
          </p:cNvPr>
          <p:cNvGrpSpPr/>
          <p:nvPr/>
        </p:nvGrpSpPr>
        <p:grpSpPr>
          <a:xfrm>
            <a:off x="720006" y="3899417"/>
            <a:ext cx="11756474" cy="246220"/>
            <a:chOff x="720006" y="3763611"/>
            <a:chExt cx="10802358" cy="177036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71C7471-4728-4082-8852-C37822DC2780}"/>
                </a:ext>
              </a:extLst>
            </p:cNvPr>
            <p:cNvCxnSpPr>
              <a:cxnSpLocks/>
              <a:endCxn id="43" idx="4"/>
            </p:cNvCxnSpPr>
            <p:nvPr/>
          </p:nvCxnSpPr>
          <p:spPr>
            <a:xfrm>
              <a:off x="720006" y="3852129"/>
              <a:ext cx="1080235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자유형 3">
              <a:extLst>
                <a:ext uri="{FF2B5EF4-FFF2-40B4-BE49-F238E27FC236}">
                  <a16:creationId xmlns:a16="http://schemas.microsoft.com/office/drawing/2014/main" id="{F2B9E833-B4B0-4466-9F4E-11652BAD139E}"/>
                </a:ext>
              </a:extLst>
            </p:cNvPr>
            <p:cNvSpPr/>
            <p:nvPr/>
          </p:nvSpPr>
          <p:spPr>
            <a:xfrm rot="13500000">
              <a:off x="11322410" y="3763611"/>
              <a:ext cx="177036" cy="177036"/>
            </a:xfrm>
            <a:custGeom>
              <a:avLst/>
              <a:gdLst>
                <a:gd name="connsiteX0" fmla="*/ 1854556 w 1854556"/>
                <a:gd name="connsiteY0" fmla="*/ 1854556 h 1854556"/>
                <a:gd name="connsiteX1" fmla="*/ 0 w 1854556"/>
                <a:gd name="connsiteY1" fmla="*/ 1854556 h 1854556"/>
                <a:gd name="connsiteX2" fmla="*/ 0 w 1854556"/>
                <a:gd name="connsiteY2" fmla="*/ 0 h 1854556"/>
                <a:gd name="connsiteX3" fmla="*/ 101835 w 1854556"/>
                <a:gd name="connsiteY3" fmla="*/ 101835 h 1854556"/>
                <a:gd name="connsiteX4" fmla="*/ 101835 w 1854556"/>
                <a:gd name="connsiteY4" fmla="*/ 1752721 h 1854556"/>
                <a:gd name="connsiteX5" fmla="*/ 1752721 w 1854556"/>
                <a:gd name="connsiteY5" fmla="*/ 1752721 h 185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4556" h="1854556">
                  <a:moveTo>
                    <a:pt x="1854556" y="1854556"/>
                  </a:moveTo>
                  <a:lnTo>
                    <a:pt x="0" y="1854556"/>
                  </a:lnTo>
                  <a:lnTo>
                    <a:pt x="0" y="0"/>
                  </a:lnTo>
                  <a:lnTo>
                    <a:pt x="101835" y="101835"/>
                  </a:lnTo>
                  <a:lnTo>
                    <a:pt x="101835" y="1752721"/>
                  </a:lnTo>
                  <a:lnTo>
                    <a:pt x="1752721" y="175272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6609D7D8-4187-47CB-BC89-FE17BB25F95B}"/>
              </a:ext>
            </a:extLst>
          </p:cNvPr>
          <p:cNvSpPr/>
          <p:nvPr/>
        </p:nvSpPr>
        <p:spPr>
          <a:xfrm>
            <a:off x="1156470" y="3908996"/>
            <a:ext cx="158254" cy="158254"/>
          </a:xfrm>
          <a:prstGeom prst="ellipse">
            <a:avLst/>
          </a:prstGeom>
          <a:solidFill>
            <a:srgbClr val="05DBE3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9B2FF74-B97F-48A3-996A-440B3F994FED}"/>
              </a:ext>
            </a:extLst>
          </p:cNvPr>
          <p:cNvSpPr/>
          <p:nvPr/>
        </p:nvSpPr>
        <p:spPr>
          <a:xfrm>
            <a:off x="8421353" y="3908807"/>
            <a:ext cx="158254" cy="158254"/>
          </a:xfrm>
          <a:prstGeom prst="ellipse">
            <a:avLst/>
          </a:prstGeom>
          <a:solidFill>
            <a:srgbClr val="05DBE3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B461297-99E3-4EDA-9620-76BBE1AF3722}"/>
              </a:ext>
            </a:extLst>
          </p:cNvPr>
          <p:cNvSpPr/>
          <p:nvPr/>
        </p:nvSpPr>
        <p:spPr>
          <a:xfrm>
            <a:off x="4788911" y="3910517"/>
            <a:ext cx="158254" cy="158254"/>
          </a:xfrm>
          <a:prstGeom prst="ellipse">
            <a:avLst/>
          </a:prstGeom>
          <a:solidFill>
            <a:srgbClr val="05DBE3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8A9D89-D373-4939-AE67-F7C445CD4A78}"/>
              </a:ext>
            </a:extLst>
          </p:cNvPr>
          <p:cNvSpPr txBox="1"/>
          <p:nvPr/>
        </p:nvSpPr>
        <p:spPr>
          <a:xfrm>
            <a:off x="4615028" y="4489686"/>
            <a:ext cx="45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2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899E22-539B-4BE8-A929-4ED52ECEC55B}"/>
              </a:ext>
            </a:extLst>
          </p:cNvPr>
          <p:cNvSpPr txBox="1"/>
          <p:nvPr/>
        </p:nvSpPr>
        <p:spPr>
          <a:xfrm>
            <a:off x="8247470" y="2625884"/>
            <a:ext cx="45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3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sp>
        <p:nvSpPr>
          <p:cNvPr id="39" name="텍스트 개체 틀 4">
            <a:extLst>
              <a:ext uri="{FF2B5EF4-FFF2-40B4-BE49-F238E27FC236}">
                <a16:creationId xmlns:a16="http://schemas.microsoft.com/office/drawing/2014/main" id="{DC5CC5B9-D3F4-4C86-B462-2F01FA2B151A}"/>
              </a:ext>
            </a:extLst>
          </p:cNvPr>
          <p:cNvSpPr txBox="1">
            <a:spLocks/>
          </p:cNvSpPr>
          <p:nvPr/>
        </p:nvSpPr>
        <p:spPr>
          <a:xfrm>
            <a:off x="5645237" y="4398777"/>
            <a:ext cx="2284654" cy="1938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en-US" altLang="ko-KR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1012 ~ 1020</a:t>
            </a:r>
            <a:endParaRPr lang="ko-KR" altLang="en-US" sz="1400" dirty="0"/>
          </a:p>
        </p:txBody>
      </p:sp>
      <p:sp>
        <p:nvSpPr>
          <p:cNvPr id="40" name="텍스트 개체 틀 5">
            <a:extLst>
              <a:ext uri="{FF2B5EF4-FFF2-40B4-BE49-F238E27FC236}">
                <a16:creationId xmlns:a16="http://schemas.microsoft.com/office/drawing/2014/main" id="{2FE6E522-4C3E-4D6F-AE38-F896512E5B6B}"/>
              </a:ext>
            </a:extLst>
          </p:cNvPr>
          <p:cNvSpPr txBox="1">
            <a:spLocks/>
          </p:cNvSpPr>
          <p:nvPr/>
        </p:nvSpPr>
        <p:spPr>
          <a:xfrm>
            <a:off x="5645237" y="4656874"/>
            <a:ext cx="2284654" cy="2215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en-US" altLang="ko-KR" sz="1400" kern="12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STEP 02</a:t>
            </a:r>
          </a:p>
        </p:txBody>
      </p:sp>
      <p:sp>
        <p:nvSpPr>
          <p:cNvPr id="47" name="텍스트 개체 틀 6">
            <a:extLst>
              <a:ext uri="{FF2B5EF4-FFF2-40B4-BE49-F238E27FC236}">
                <a16:creationId xmlns:a16="http://schemas.microsoft.com/office/drawing/2014/main" id="{0BD8A0BE-5A2D-46D0-9435-D970F2C7768C}"/>
              </a:ext>
            </a:extLst>
          </p:cNvPr>
          <p:cNvSpPr txBox="1">
            <a:spLocks/>
          </p:cNvSpPr>
          <p:nvPr/>
        </p:nvSpPr>
        <p:spPr>
          <a:xfrm>
            <a:off x="5645237" y="4934804"/>
            <a:ext cx="2284654" cy="2492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altLang="ko-KR" sz="1600" kern="12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주제 선정 및 기획</a:t>
            </a:r>
          </a:p>
        </p:txBody>
      </p:sp>
      <p:sp>
        <p:nvSpPr>
          <p:cNvPr id="51" name="텍스트 개체 틀 4">
            <a:extLst>
              <a:ext uri="{FF2B5EF4-FFF2-40B4-BE49-F238E27FC236}">
                <a16:creationId xmlns:a16="http://schemas.microsoft.com/office/drawing/2014/main" id="{6C440F19-23E3-4D74-98F6-107D80781BB6}"/>
              </a:ext>
            </a:extLst>
          </p:cNvPr>
          <p:cNvSpPr txBox="1">
            <a:spLocks/>
          </p:cNvSpPr>
          <p:nvPr/>
        </p:nvSpPr>
        <p:spPr>
          <a:xfrm>
            <a:off x="9183323" y="2494614"/>
            <a:ext cx="2284654" cy="1938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en-US" altLang="ko-KR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1021 ~ 1101</a:t>
            </a:r>
            <a:endParaRPr lang="ko-KR" altLang="en-US" sz="1400" dirty="0"/>
          </a:p>
        </p:txBody>
      </p:sp>
      <p:sp>
        <p:nvSpPr>
          <p:cNvPr id="52" name="텍스트 개체 틀 5">
            <a:extLst>
              <a:ext uri="{FF2B5EF4-FFF2-40B4-BE49-F238E27FC236}">
                <a16:creationId xmlns:a16="http://schemas.microsoft.com/office/drawing/2014/main" id="{589FCC1A-D2E8-43CC-989F-87524F38A1F7}"/>
              </a:ext>
            </a:extLst>
          </p:cNvPr>
          <p:cNvSpPr txBox="1">
            <a:spLocks/>
          </p:cNvSpPr>
          <p:nvPr/>
        </p:nvSpPr>
        <p:spPr>
          <a:xfrm>
            <a:off x="9183323" y="2752711"/>
            <a:ext cx="2284654" cy="2215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en-US" altLang="ko-KR" sz="1400" kern="12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STEP 03</a:t>
            </a:r>
          </a:p>
        </p:txBody>
      </p:sp>
      <p:sp>
        <p:nvSpPr>
          <p:cNvPr id="53" name="텍스트 개체 틀 6">
            <a:extLst>
              <a:ext uri="{FF2B5EF4-FFF2-40B4-BE49-F238E27FC236}">
                <a16:creationId xmlns:a16="http://schemas.microsoft.com/office/drawing/2014/main" id="{7F91BEA9-C58E-4A8D-A61A-F0983CF8E3F4}"/>
              </a:ext>
            </a:extLst>
          </p:cNvPr>
          <p:cNvSpPr txBox="1">
            <a:spLocks/>
          </p:cNvSpPr>
          <p:nvPr/>
        </p:nvSpPr>
        <p:spPr>
          <a:xfrm>
            <a:off x="9183323" y="3030641"/>
            <a:ext cx="2284654" cy="2492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altLang="ko-KR" sz="1600" kern="12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기술 검증</a:t>
            </a:r>
          </a:p>
        </p:txBody>
      </p:sp>
    </p:spTree>
    <p:extLst>
      <p:ext uri="{BB962C8B-B14F-4D97-AF65-F5344CB8AC3E}">
        <p14:creationId xmlns:p14="http://schemas.microsoft.com/office/powerpoint/2010/main" val="116856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3"/>
    </mc:Choice>
    <mc:Fallback xmlns="">
      <p:transition spd="slow" advTm="187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시스템 및 </a:t>
            </a:r>
            <a:r>
              <a:rPr lang="en-US" altLang="ko-KR" dirty="0"/>
              <a:t>UI </a:t>
            </a:r>
            <a:r>
              <a:rPr lang="ko-KR" altLang="en-US" dirty="0"/>
              <a:t>디자인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디자인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93E5213-D71F-4B00-8AF5-9521ECE77178}"/>
              </a:ext>
            </a:extLst>
          </p:cNvPr>
          <p:cNvSpPr/>
          <p:nvPr/>
        </p:nvSpPr>
        <p:spPr>
          <a:xfrm flipH="1">
            <a:off x="11163300" y="2691261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31C11567-88CD-4005-8830-444C6F322C3D}"/>
              </a:ext>
            </a:extLst>
          </p:cNvPr>
          <p:cNvSpPr/>
          <p:nvPr/>
        </p:nvSpPr>
        <p:spPr>
          <a:xfrm flipH="1">
            <a:off x="11163300" y="333941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61948A3E-1D85-4D3A-A39A-AA01BF997E87}"/>
              </a:ext>
            </a:extLst>
          </p:cNvPr>
          <p:cNvSpPr/>
          <p:nvPr/>
        </p:nvSpPr>
        <p:spPr>
          <a:xfrm flipH="1">
            <a:off x="11163300" y="3989833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C79010FC-4DD3-4BA5-8830-5D536312F156}"/>
              </a:ext>
            </a:extLst>
          </p:cNvPr>
          <p:cNvSpPr/>
          <p:nvPr/>
        </p:nvSpPr>
        <p:spPr>
          <a:xfrm flipH="1">
            <a:off x="11163300" y="4627566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CC7F1AC-DFD3-4CD2-960B-3684DEDFF907}"/>
              </a:ext>
            </a:extLst>
          </p:cNvPr>
          <p:cNvSpPr/>
          <p:nvPr/>
        </p:nvSpPr>
        <p:spPr>
          <a:xfrm flipH="1">
            <a:off x="11163300" y="5265299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D9039F32-9225-44E3-B06A-44366D17EE3F}"/>
              </a:ext>
            </a:extLst>
          </p:cNvPr>
          <p:cNvSpPr/>
          <p:nvPr/>
        </p:nvSpPr>
        <p:spPr>
          <a:xfrm flipH="1">
            <a:off x="11163301" y="590303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15" name="Picture 4" descr="game background에 대한 이미지 검색결과">
            <a:extLst>
              <a:ext uri="{FF2B5EF4-FFF2-40B4-BE49-F238E27FC236}">
                <a16:creationId xmlns:a16="http://schemas.microsoft.com/office/drawing/2014/main" id="{EEE62002-3743-4EEB-B3E6-BC4C5D92B2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63"/>
          <a:stretch/>
        </p:blipFill>
        <p:spPr bwMode="auto">
          <a:xfrm>
            <a:off x="1022404" y="2010457"/>
            <a:ext cx="5388127" cy="4328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 descr="장난감, 시계, 방이(가) 표시된 사진&#10;&#10;자동 생성된 설명">
            <a:extLst>
              <a:ext uri="{FF2B5EF4-FFF2-40B4-BE49-F238E27FC236}">
                <a16:creationId xmlns:a16="http://schemas.microsoft.com/office/drawing/2014/main" id="{101A0E6A-0C89-4C2A-936A-7124D36A3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60" y="2278726"/>
            <a:ext cx="4336614" cy="433661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5E862D7-7D45-46E6-8ECE-CA6EB7E30F75}"/>
              </a:ext>
            </a:extLst>
          </p:cNvPr>
          <p:cNvSpPr/>
          <p:nvPr/>
        </p:nvSpPr>
        <p:spPr>
          <a:xfrm>
            <a:off x="3311099" y="4891394"/>
            <a:ext cx="956101" cy="1447258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rgbClr val="FFFF00">
                <a:alpha val="5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75D3FD6-67ED-4235-B845-5B15790B33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20311">
            <a:off x="3980392" y="5664432"/>
            <a:ext cx="746518" cy="746518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85B549D-CEC1-4A62-86B7-C1CC0030D70F}"/>
              </a:ext>
            </a:extLst>
          </p:cNvPr>
          <p:cNvCxnSpPr>
            <a:cxnSpLocks/>
          </p:cNvCxnSpPr>
          <p:nvPr/>
        </p:nvCxnSpPr>
        <p:spPr>
          <a:xfrm>
            <a:off x="6410531" y="2781116"/>
            <a:ext cx="9745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EF11EC-50A9-4445-A303-CFE0DF7F74EC}"/>
              </a:ext>
            </a:extLst>
          </p:cNvPr>
          <p:cNvSpPr txBox="1"/>
          <p:nvPr/>
        </p:nvSpPr>
        <p:spPr>
          <a:xfrm>
            <a:off x="7581852" y="2568361"/>
            <a:ext cx="28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Episode 2</a:t>
            </a:r>
          </a:p>
        </p:txBody>
      </p:sp>
    </p:spTree>
    <p:extLst>
      <p:ext uri="{BB962C8B-B14F-4D97-AF65-F5344CB8AC3E}">
        <p14:creationId xmlns:p14="http://schemas.microsoft.com/office/powerpoint/2010/main" val="84543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2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12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12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2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2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2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125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시스템 및 </a:t>
            </a:r>
            <a:r>
              <a:rPr lang="en-US" altLang="ko-KR" dirty="0"/>
              <a:t>UI </a:t>
            </a:r>
            <a:r>
              <a:rPr lang="ko-KR" altLang="en-US" dirty="0"/>
              <a:t>디자인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디자인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93E5213-D71F-4B00-8AF5-9521ECE77178}"/>
              </a:ext>
            </a:extLst>
          </p:cNvPr>
          <p:cNvSpPr/>
          <p:nvPr/>
        </p:nvSpPr>
        <p:spPr>
          <a:xfrm flipH="1">
            <a:off x="11163300" y="2691261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31C11567-88CD-4005-8830-444C6F322C3D}"/>
              </a:ext>
            </a:extLst>
          </p:cNvPr>
          <p:cNvSpPr/>
          <p:nvPr/>
        </p:nvSpPr>
        <p:spPr>
          <a:xfrm flipH="1">
            <a:off x="11163300" y="333941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61948A3E-1D85-4D3A-A39A-AA01BF997E87}"/>
              </a:ext>
            </a:extLst>
          </p:cNvPr>
          <p:cNvSpPr/>
          <p:nvPr/>
        </p:nvSpPr>
        <p:spPr>
          <a:xfrm flipH="1">
            <a:off x="11163300" y="3989833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C79010FC-4DD3-4BA5-8830-5D536312F156}"/>
              </a:ext>
            </a:extLst>
          </p:cNvPr>
          <p:cNvSpPr/>
          <p:nvPr/>
        </p:nvSpPr>
        <p:spPr>
          <a:xfrm flipH="1">
            <a:off x="11163300" y="4627566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CC7F1AC-DFD3-4CD2-960B-3684DEDFF907}"/>
              </a:ext>
            </a:extLst>
          </p:cNvPr>
          <p:cNvSpPr/>
          <p:nvPr/>
        </p:nvSpPr>
        <p:spPr>
          <a:xfrm flipH="1">
            <a:off x="11163300" y="5265299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D9039F32-9225-44E3-B06A-44366D17EE3F}"/>
              </a:ext>
            </a:extLst>
          </p:cNvPr>
          <p:cNvSpPr/>
          <p:nvPr/>
        </p:nvSpPr>
        <p:spPr>
          <a:xfrm flipH="1">
            <a:off x="11163301" y="590303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15" name="Picture 2" descr="country illustration에 대한 이미지 검색결과">
            <a:extLst>
              <a:ext uri="{FF2B5EF4-FFF2-40B4-BE49-F238E27FC236}">
                <a16:creationId xmlns:a16="http://schemas.microsoft.com/office/drawing/2014/main" id="{468A1C84-B5DA-4556-8A3F-CA2779145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80" y="1992202"/>
            <a:ext cx="5415720" cy="434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49ECA74-0623-492D-A360-B8964417D3A9}"/>
              </a:ext>
            </a:extLst>
          </p:cNvPr>
          <p:cNvCxnSpPr>
            <a:cxnSpLocks/>
          </p:cNvCxnSpPr>
          <p:nvPr/>
        </p:nvCxnSpPr>
        <p:spPr>
          <a:xfrm>
            <a:off x="6410531" y="2781116"/>
            <a:ext cx="9745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7418E6-9C1F-4BB6-83D8-44BE6159DC06}"/>
              </a:ext>
            </a:extLst>
          </p:cNvPr>
          <p:cNvSpPr txBox="1"/>
          <p:nvPr/>
        </p:nvSpPr>
        <p:spPr>
          <a:xfrm>
            <a:off x="7581852" y="2568361"/>
            <a:ext cx="28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Episode 3</a:t>
            </a:r>
          </a:p>
        </p:txBody>
      </p:sp>
      <p:pic>
        <p:nvPicPr>
          <p:cNvPr id="10246" name="Picture 6" descr="cat pixel gif에 대한 이미지 검색결과">
            <a:extLst>
              <a:ext uri="{FF2B5EF4-FFF2-40B4-BE49-F238E27FC236}">
                <a16:creationId xmlns:a16="http://schemas.microsoft.com/office/drawing/2014/main" id="{2F808CF2-47BE-4DC0-9C91-2FBD7190756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646" y="3942635"/>
            <a:ext cx="930227" cy="182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원통형 20">
            <a:extLst>
              <a:ext uri="{FF2B5EF4-FFF2-40B4-BE49-F238E27FC236}">
                <a16:creationId xmlns:a16="http://schemas.microsoft.com/office/drawing/2014/main" id="{FA3734D6-AEE5-4EF3-A376-DC7A36A731F2}"/>
              </a:ext>
            </a:extLst>
          </p:cNvPr>
          <p:cNvSpPr/>
          <p:nvPr/>
        </p:nvSpPr>
        <p:spPr>
          <a:xfrm>
            <a:off x="2330450" y="4889500"/>
            <a:ext cx="501650" cy="1449151"/>
          </a:xfrm>
          <a:prstGeom prst="can">
            <a:avLst/>
          </a:prstGeom>
          <a:solidFill>
            <a:srgbClr val="23AC3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id="{6E7A0004-5522-4A82-BBD0-154738ADB0BE}"/>
              </a:ext>
            </a:extLst>
          </p:cNvPr>
          <p:cNvSpPr/>
          <p:nvPr/>
        </p:nvSpPr>
        <p:spPr>
          <a:xfrm rot="10800000">
            <a:off x="3597480" y="1976303"/>
            <a:ext cx="466519" cy="1719363"/>
          </a:xfrm>
          <a:prstGeom prst="can">
            <a:avLst/>
          </a:prstGeom>
          <a:solidFill>
            <a:srgbClr val="23AC3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통형 23">
            <a:extLst>
              <a:ext uri="{FF2B5EF4-FFF2-40B4-BE49-F238E27FC236}">
                <a16:creationId xmlns:a16="http://schemas.microsoft.com/office/drawing/2014/main" id="{1B64870C-C21D-4AF4-82DE-A2F54905D296}"/>
              </a:ext>
            </a:extLst>
          </p:cNvPr>
          <p:cNvSpPr/>
          <p:nvPr/>
        </p:nvSpPr>
        <p:spPr>
          <a:xfrm>
            <a:off x="4949825" y="4447034"/>
            <a:ext cx="501650" cy="1891618"/>
          </a:xfrm>
          <a:prstGeom prst="can">
            <a:avLst/>
          </a:prstGeom>
          <a:solidFill>
            <a:srgbClr val="23AC3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82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64 0.01973 L 0.02464 0.01973 C 0.02529 0.01416 0.02542 0.00812 0.02672 0.00302 C 0.02762 -0.00116 0.0297 -0.00418 0.03087 -0.00812 C 0.03152 -0.01068 0.03216 -0.01323 0.03294 -0.01555 C 0.03346 -0.01764 0.03437 -0.01926 0.03502 -0.02112 C 0.03541 -0.02298 0.03567 -0.02483 0.03605 -0.02669 C 0.03567 -0.0304 0.03567 -0.03435 0.03502 -0.03783 C 0.0345 -0.04015 0.03333 -0.04154 0.03294 -0.0434 C 0.03229 -0.04595 0.03216 -0.0485 0.0319 -0.05082 C 0.03216 -0.0608 0.03229 -0.07078 0.03294 -0.08053 C 0.03294 -0.08262 0.03359 -0.08424 0.03398 -0.0861 C 0.03437 -0.08865 0.03463 -0.0912 0.03502 -0.09353 C 0.03463 -0.10049 0.03437 -0.10722 0.03398 -0.11395 C 0.03294 -0.13066 0.03216 -0.12416 0.03398 -0.1418 C 0.03411 -0.14389 0.03424 -0.14597 0.03502 -0.14737 C 0.03579 -0.14922 0.03709 -0.14992 0.03813 -0.15108 C 0.04396 -0.16709 0.03683 -0.1469 0.04124 -0.16222 C 0.04176 -0.16431 0.04254 -0.16593 0.04332 -0.16779 C 0.04358 -0.1722 0.04384 -0.17661 0.04435 -0.18078 C 0.04448 -0.18287 0.04461 -0.18519 0.04539 -0.18635 C 0.04604 -0.18775 0.04747 -0.18775 0.0485 -0.18821 C 0.05538 -0.18775 0.06225 -0.18798 0.06925 -0.18635 C 0.07133 -0.18612 0.07327 -0.18311 0.07548 -0.18264 L 0.08585 -0.18078 C 0.08689 -0.17893 0.08767 -0.17684 0.08897 -0.17522 C 0.08987 -0.17429 0.09117 -0.17475 0.09208 -0.17336 C 0.09428 -0.17034 0.09584 -0.16524 0.0983 -0.16222 L 0.10453 -0.15479 C 0.10997 -0.13994 0.10271 -0.15804 0.10972 -0.14551 C 0.11659 -0.13321 0.1066 -0.14621 0.1149 -0.13623 C 0.1175 -0.1223 0.11387 -0.13971 0.11801 -0.12509 C 0.1184 -0.12346 0.1184 -0.12137 0.11905 -0.11952 C 0.12022 -0.1158 0.12178 -0.11209 0.1232 -0.10838 C 0.12385 -0.10652 0.12437 -0.10443 0.12528 -0.10281 C 0.12631 -0.10095 0.12748 -0.09933 0.12839 -0.09724 C 0.13487 -0.08239 0.12956 -0.08958 0.13565 -0.08239 C 0.1363 -0.07867 0.13617 -0.07403 0.13773 -0.07125 C 0.13993 -0.0673 0.14136 -0.06544 0.14291 -0.06011 C 0.14525 -0.05175 0.14227 -0.05709 0.14603 -0.04897 C 0.15018 -0.03992 0.14836 -0.04711 0.15225 -0.03597 C 0.15303 -0.03365 0.15355 -0.0311 0.15433 -0.02855 C 0.15485 -0.02669 0.15575 -0.02506 0.1564 -0.02298 C 0.15705 -0.02065 0.15744 -0.01787 0.15848 -0.01555 C 0.15925 -0.01392 0.16055 -0.01323 0.16159 -0.01184 C 0.16185 -0.00998 0.16198 -0.00812 0.16263 -0.00627 L 0.16885 0.01044 C 0.1695 0.0123 0.17041 0.01369 0.17093 0.01601 C 0.17119 0.01787 0.17132 0.01973 0.17196 0.02158 C 0.17313 0.0253 0.17521 0.02831 0.17611 0.03272 C 0.17871 0.04665 0.17508 0.02924 0.17923 0.04386 C 0.17962 0.04549 0.17974 0.04757 0.18026 0.04943 C 0.18078 0.05129 0.18169 0.05291 0.18234 0.055 C 0.18273 0.05663 0.18338 0.06057 0.18338 0.06057 L 0.18338 0.06057 " pathEditMode="relative" ptsTypes="AAAAAAAAAAAAAAAAAAAAAAAAAAAAAAAAAAAAAAAAAAAAAAAAAAAAAAA">
                                      <p:cBhvr>
                                        <p:cTn id="9" dur="3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D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세계관</a:t>
            </a:r>
            <a:r>
              <a:rPr lang="en-US" altLang="ko-KR" dirty="0"/>
              <a:t>, </a:t>
            </a:r>
            <a:r>
              <a:rPr lang="ko-KR" altLang="en-US" dirty="0"/>
              <a:t>캐릭터 설정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/>
              <a:t>세계관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246A1C-6158-4507-9DA4-ED6F4FC77AF7}"/>
              </a:ext>
            </a:extLst>
          </p:cNvPr>
          <p:cNvSpPr/>
          <p:nvPr/>
        </p:nvSpPr>
        <p:spPr>
          <a:xfrm>
            <a:off x="720004" y="1836093"/>
            <a:ext cx="10698845" cy="4062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38C85F-6856-4ECF-A0E4-B4C03136D393}"/>
              </a:ext>
            </a:extLst>
          </p:cNvPr>
          <p:cNvSpPr txBox="1"/>
          <p:nvPr/>
        </p:nvSpPr>
        <p:spPr>
          <a:xfrm>
            <a:off x="2485308" y="2922549"/>
            <a:ext cx="7270595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전 마을에서 괴롭힘을 당해 </a:t>
            </a:r>
            <a:r>
              <a:rPr lang="ko-KR" altLang="en-US" sz="20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츄르마을로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이사를 하게 된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플레이어“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이번 마을에서는 반드시 주민들과 친하게 지내기를 결심한다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하지만 까다롭고 예민해서 친해지기 쉽지 않은 마을 주민들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이장님의 도움을 받아 주민들에게 호감을 사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꼭 친해지도록 하자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10" name="그림 9" descr="그리기이(가) 표시된 사진&#10;&#10;자동 생성된 설명">
            <a:extLst>
              <a:ext uri="{FF2B5EF4-FFF2-40B4-BE49-F238E27FC236}">
                <a16:creationId xmlns:a16="http://schemas.microsoft.com/office/drawing/2014/main" id="{9E1C4679-AA65-4563-8828-36452D074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56577" y="5174451"/>
            <a:ext cx="724544" cy="7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6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75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5241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시스템 및 </a:t>
            </a:r>
            <a:r>
              <a:rPr lang="en-US" altLang="ko-KR" dirty="0"/>
              <a:t>UI </a:t>
            </a:r>
            <a:r>
              <a:rPr lang="ko-KR" altLang="en-US" dirty="0"/>
              <a:t>디자인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디자인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93E5213-D71F-4B00-8AF5-9521ECE77178}"/>
              </a:ext>
            </a:extLst>
          </p:cNvPr>
          <p:cNvSpPr/>
          <p:nvPr/>
        </p:nvSpPr>
        <p:spPr>
          <a:xfrm flipH="1">
            <a:off x="11163300" y="2691261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31C11567-88CD-4005-8830-444C6F322C3D}"/>
              </a:ext>
            </a:extLst>
          </p:cNvPr>
          <p:cNvSpPr/>
          <p:nvPr/>
        </p:nvSpPr>
        <p:spPr>
          <a:xfrm flipH="1">
            <a:off x="11163300" y="333941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61948A3E-1D85-4D3A-A39A-AA01BF997E87}"/>
              </a:ext>
            </a:extLst>
          </p:cNvPr>
          <p:cNvSpPr/>
          <p:nvPr/>
        </p:nvSpPr>
        <p:spPr>
          <a:xfrm flipH="1">
            <a:off x="11163300" y="3989833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C79010FC-4DD3-4BA5-8830-5D536312F156}"/>
              </a:ext>
            </a:extLst>
          </p:cNvPr>
          <p:cNvSpPr/>
          <p:nvPr/>
        </p:nvSpPr>
        <p:spPr>
          <a:xfrm flipH="1">
            <a:off x="11163300" y="4627566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CC7F1AC-DFD3-4CD2-960B-3684DEDFF907}"/>
              </a:ext>
            </a:extLst>
          </p:cNvPr>
          <p:cNvSpPr/>
          <p:nvPr/>
        </p:nvSpPr>
        <p:spPr>
          <a:xfrm flipH="1">
            <a:off x="11163300" y="5265299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EF3E3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D9039F32-9225-44E3-B06A-44366D17EE3F}"/>
              </a:ext>
            </a:extLst>
          </p:cNvPr>
          <p:cNvSpPr/>
          <p:nvPr/>
        </p:nvSpPr>
        <p:spPr>
          <a:xfrm flipH="1">
            <a:off x="11163301" y="5903032"/>
            <a:ext cx="1077912" cy="457200"/>
          </a:xfrm>
          <a:prstGeom prst="homePlate">
            <a:avLst>
              <a:gd name="adj" fmla="val 82258"/>
            </a:avLst>
          </a:prstGeom>
          <a:solidFill>
            <a:srgbClr val="05DBE3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씬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14" name="Picture 4" descr="stage background에 대한 이미지 검색결과">
            <a:extLst>
              <a:ext uri="{FF2B5EF4-FFF2-40B4-BE49-F238E27FC236}">
                <a16:creationId xmlns:a16="http://schemas.microsoft.com/office/drawing/2014/main" id="{15884A13-D3FE-4FA1-BA1B-FFA9EE538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40" y="1978813"/>
            <a:ext cx="5393360" cy="433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장난감이(가) 표시된 사진&#10;&#10;자동 생성된 설명">
            <a:extLst>
              <a:ext uri="{FF2B5EF4-FFF2-40B4-BE49-F238E27FC236}">
                <a16:creationId xmlns:a16="http://schemas.microsoft.com/office/drawing/2014/main" id="{4EF4A340-4213-4A70-93CB-40546D695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98" y="3679103"/>
            <a:ext cx="1416844" cy="1535859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83D3B18-887A-4106-A20D-8B45F00C9A4E}"/>
              </a:ext>
            </a:extLst>
          </p:cNvPr>
          <p:cNvCxnSpPr>
            <a:cxnSpLocks/>
          </p:cNvCxnSpPr>
          <p:nvPr/>
        </p:nvCxnSpPr>
        <p:spPr>
          <a:xfrm>
            <a:off x="6410531" y="2781116"/>
            <a:ext cx="97453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9486A2-7C83-494A-B784-D7C99C38E04B}"/>
              </a:ext>
            </a:extLst>
          </p:cNvPr>
          <p:cNvSpPr txBox="1"/>
          <p:nvPr/>
        </p:nvSpPr>
        <p:spPr>
          <a:xfrm>
            <a:off x="7581852" y="2568361"/>
            <a:ext cx="285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Episode 4</a:t>
            </a:r>
          </a:p>
        </p:txBody>
      </p:sp>
      <p:pic>
        <p:nvPicPr>
          <p:cNvPr id="7" name="그림 6" descr="개체, 시계이(가) 표시된 사진&#10;&#10;자동 생성된 설명">
            <a:extLst>
              <a:ext uri="{FF2B5EF4-FFF2-40B4-BE49-F238E27FC236}">
                <a16:creationId xmlns:a16="http://schemas.microsoft.com/office/drawing/2014/main" id="{70F9FB2C-610C-4C0F-9F43-B2F36C1AE2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566" y="3901580"/>
            <a:ext cx="720000" cy="720000"/>
          </a:xfrm>
          <a:prstGeom prst="rect">
            <a:avLst/>
          </a:prstGeom>
          <a:effectLst>
            <a:glow rad="101600">
              <a:srgbClr val="FFFFFF">
                <a:alpha val="81000"/>
              </a:srgbClr>
            </a:glow>
          </a:effectLst>
        </p:spPr>
      </p:pic>
      <p:pic>
        <p:nvPicPr>
          <p:cNvPr id="15" name="그림 14" descr="개체, 시계이(가) 표시된 사진&#10;&#10;자동 생성된 설명">
            <a:extLst>
              <a:ext uri="{FF2B5EF4-FFF2-40B4-BE49-F238E27FC236}">
                <a16:creationId xmlns:a16="http://schemas.microsoft.com/office/drawing/2014/main" id="{3D4545A2-DF0C-42B8-B2CC-4DE9811E4B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46" y="3901580"/>
            <a:ext cx="720000" cy="720000"/>
          </a:xfrm>
          <a:prstGeom prst="rect">
            <a:avLst/>
          </a:prstGeom>
          <a:effectLst>
            <a:glow rad="101600">
              <a:srgbClr val="FFFFFF">
                <a:alpha val="81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8046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세계관</a:t>
            </a:r>
            <a:r>
              <a:rPr lang="en-US" altLang="ko-KR" dirty="0"/>
              <a:t>, </a:t>
            </a:r>
            <a:r>
              <a:rPr lang="ko-KR" altLang="en-US" dirty="0"/>
              <a:t>캐릭터 설정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/>
              <a:t>캐릭터 설정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997DC-13D2-4D20-80AB-3F8492271D91}"/>
              </a:ext>
            </a:extLst>
          </p:cNvPr>
          <p:cNvSpPr txBox="1"/>
          <p:nvPr/>
        </p:nvSpPr>
        <p:spPr>
          <a:xfrm rot="343196">
            <a:off x="9729191" y="5823813"/>
            <a:ext cx="45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1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1E06B2-EB12-4843-9431-9DC8D6445D7F}"/>
              </a:ext>
            </a:extLst>
          </p:cNvPr>
          <p:cNvSpPr txBox="1"/>
          <p:nvPr/>
        </p:nvSpPr>
        <p:spPr>
          <a:xfrm>
            <a:off x="10297115" y="5854590"/>
            <a:ext cx="2462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이장님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65E294-1308-4BFA-ABE5-54A923DCB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706" y="2194719"/>
            <a:ext cx="5639594" cy="31722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EDA6A1-ED5C-4CF6-BFCE-C3579E77577A}"/>
              </a:ext>
            </a:extLst>
          </p:cNvPr>
          <p:cNvSpPr txBox="1"/>
          <p:nvPr/>
        </p:nvSpPr>
        <p:spPr>
          <a:xfrm>
            <a:off x="927034" y="2882582"/>
            <a:ext cx="982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츄르마을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이장님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에피소드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점핑게임의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NPC</a:t>
            </a:r>
          </a:p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게임 성공 시 마을 주민들과 친해지기 위한 정보를 제공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높은 나무 위에 살고있어 구름을 밟고 높이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높이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올라가야 만날 수 있다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algn="ctr"/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05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세계관</a:t>
            </a:r>
            <a:r>
              <a:rPr lang="en-US" altLang="ko-KR" dirty="0"/>
              <a:t>, </a:t>
            </a:r>
            <a:r>
              <a:rPr lang="ko-KR" altLang="en-US" dirty="0"/>
              <a:t>캐릭터 설정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/>
              <a:t>캐릭터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1E06B2-EB12-4843-9431-9DC8D6445D7F}"/>
              </a:ext>
            </a:extLst>
          </p:cNvPr>
          <p:cNvSpPr txBox="1"/>
          <p:nvPr/>
        </p:nvSpPr>
        <p:spPr>
          <a:xfrm>
            <a:off x="10297115" y="5854590"/>
            <a:ext cx="2462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옆집냥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91D3F1-D784-4E7A-AA99-027246422134}"/>
              </a:ext>
            </a:extLst>
          </p:cNvPr>
          <p:cNvSpPr txBox="1"/>
          <p:nvPr/>
        </p:nvSpPr>
        <p:spPr>
          <a:xfrm rot="21435754">
            <a:off x="9746699" y="5813491"/>
            <a:ext cx="45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2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pic>
        <p:nvPicPr>
          <p:cNvPr id="16" name="Picture 4" descr="페르시안 고양이에 대한 이미지 검색결과">
            <a:extLst>
              <a:ext uri="{FF2B5EF4-FFF2-40B4-BE49-F238E27FC236}">
                <a16:creationId xmlns:a16="http://schemas.microsoft.com/office/drawing/2014/main" id="{158771D9-B2D4-4674-AB0A-0BCB8BEC75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94" b="5535"/>
          <a:stretch/>
        </p:blipFill>
        <p:spPr bwMode="auto">
          <a:xfrm>
            <a:off x="2983706" y="2194719"/>
            <a:ext cx="5639594" cy="317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4BD65B-E99C-42CF-BF0B-481121492CD1}"/>
              </a:ext>
            </a:extLst>
          </p:cNvPr>
          <p:cNvSpPr txBox="1"/>
          <p:nvPr/>
        </p:nvSpPr>
        <p:spPr>
          <a:xfrm>
            <a:off x="927034" y="2689335"/>
            <a:ext cx="9829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플레이어의 옆집에 사는 냥이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에피소드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클리커게임의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NPC</a:t>
            </a:r>
          </a:p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게임 성공 시 문을 열어주고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캣닢을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줄 수 있다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algn="ctr"/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귀가 좋지 않아 노크소리를 잘 못 듣는다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일부러일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가능성도 있다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힘껏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 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문을 두드려서 왔음을 알려야 한다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43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세계관</a:t>
            </a:r>
            <a:r>
              <a:rPr lang="en-US" altLang="ko-KR" dirty="0"/>
              <a:t>, </a:t>
            </a:r>
            <a:r>
              <a:rPr lang="ko-KR" altLang="en-US" dirty="0"/>
              <a:t>캐릭터 설정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/>
              <a:t>캐릭터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1E06B2-EB12-4843-9431-9DC8D6445D7F}"/>
              </a:ext>
            </a:extLst>
          </p:cNvPr>
          <p:cNvSpPr txBox="1"/>
          <p:nvPr/>
        </p:nvSpPr>
        <p:spPr>
          <a:xfrm>
            <a:off x="10297115" y="5854590"/>
            <a:ext cx="2462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시장냥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FF014-45BE-4EEA-B7A4-78D154044DB2}"/>
              </a:ext>
            </a:extLst>
          </p:cNvPr>
          <p:cNvSpPr txBox="1"/>
          <p:nvPr/>
        </p:nvSpPr>
        <p:spPr>
          <a:xfrm rot="21015444">
            <a:off x="9746698" y="5803561"/>
            <a:ext cx="45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3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pic>
        <p:nvPicPr>
          <p:cNvPr id="13" name="Picture 2" descr="샴에 대한 이미지 검색결과">
            <a:extLst>
              <a:ext uri="{FF2B5EF4-FFF2-40B4-BE49-F238E27FC236}">
                <a16:creationId xmlns:a16="http://schemas.microsoft.com/office/drawing/2014/main" id="{26E71A8A-D9DC-41B0-88A8-40D4ED571C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1" b="6568"/>
          <a:stretch/>
        </p:blipFill>
        <p:spPr bwMode="auto">
          <a:xfrm>
            <a:off x="2992020" y="2184303"/>
            <a:ext cx="563128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E61B09-40A9-4D99-909B-DB6F0EC90121}"/>
              </a:ext>
            </a:extLst>
          </p:cNvPr>
          <p:cNvSpPr txBox="1"/>
          <p:nvPr/>
        </p:nvSpPr>
        <p:spPr>
          <a:xfrm>
            <a:off x="927034" y="2882582"/>
            <a:ext cx="982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시장의 생선가게 주인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츄르마을의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마당발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에피소드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런게임의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NPC</a:t>
            </a:r>
          </a:p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게임 성공 시 호감을 얻고 다른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주민들과도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친해짐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최근 생선가게에 도둑이 들어 걱정이다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31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세계관</a:t>
            </a:r>
            <a:r>
              <a:rPr lang="en-US" altLang="ko-KR" dirty="0"/>
              <a:t>, </a:t>
            </a:r>
            <a:r>
              <a:rPr lang="ko-KR" altLang="en-US" dirty="0"/>
              <a:t>캐릭터 설정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/>
              <a:t>캐릭터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1E06B2-EB12-4843-9431-9DC8D6445D7F}"/>
              </a:ext>
            </a:extLst>
          </p:cNvPr>
          <p:cNvSpPr txBox="1"/>
          <p:nvPr/>
        </p:nvSpPr>
        <p:spPr>
          <a:xfrm>
            <a:off x="10297115" y="5854590"/>
            <a:ext cx="2462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solidFill>
                  <a:schemeClr val="bg1">
                    <a:lumMod val="50000"/>
                  </a:schemeClr>
                </a:solidFill>
                <a:latin typeface="210 만화가게 L" panose="02020603020101020101" pitchFamily="18" charset="-127"/>
                <a:ea typeface="210 만화가게 L" panose="02020603020101020101" pitchFamily="18" charset="-127"/>
              </a:rPr>
              <a:t>길냥</a:t>
            </a:r>
            <a:endParaRPr lang="ko-KR" altLang="en-US" sz="3600" dirty="0">
              <a:solidFill>
                <a:schemeClr val="bg1">
                  <a:lumMod val="50000"/>
                </a:schemeClr>
              </a:solidFill>
              <a:latin typeface="210 만화가게 L" panose="02020603020101020101" pitchFamily="18" charset="-127"/>
              <a:ea typeface="210 만화가게 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FF014-45BE-4EEA-B7A4-78D154044DB2}"/>
              </a:ext>
            </a:extLst>
          </p:cNvPr>
          <p:cNvSpPr txBox="1"/>
          <p:nvPr/>
        </p:nvSpPr>
        <p:spPr>
          <a:xfrm>
            <a:off x="9746698" y="5803561"/>
            <a:ext cx="45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4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pic>
        <p:nvPicPr>
          <p:cNvPr id="12" name="Picture 2" descr="검정고양이에 대한 이미지 검색결과">
            <a:extLst>
              <a:ext uri="{FF2B5EF4-FFF2-40B4-BE49-F238E27FC236}">
                <a16:creationId xmlns:a16="http://schemas.microsoft.com/office/drawing/2014/main" id="{1DF3F835-C18C-4D41-912D-7D3DC0CD4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2983706" y="2194720"/>
            <a:ext cx="5639594" cy="317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113A4C-912D-498C-B98F-C0FA3F442EE6}"/>
              </a:ext>
            </a:extLst>
          </p:cNvPr>
          <p:cNvSpPr txBox="1"/>
          <p:nvPr/>
        </p:nvSpPr>
        <p:spPr>
          <a:xfrm>
            <a:off x="927034" y="2882582"/>
            <a:ext cx="982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캣닢공원의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실세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스트릿냥</a:t>
            </a:r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에피소드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리듬게임의 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NPC</a:t>
            </a:r>
          </a:p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게임 성공 시 동네 </a:t>
            </a:r>
            <a:r>
              <a:rPr lang="ko-KR" altLang="en-US" sz="24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길냥이들과</a:t>
            </a:r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친해질 수 있다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algn="ctr"/>
            <a:endParaRPr lang="en-US" altLang="ko-KR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춤을 잘 추는 고양이를 좋아한다</a:t>
            </a:r>
            <a:r>
              <a:rPr lang="en-US" altLang="ko-KR" sz="2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243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6430E2-19FA-473B-A571-AF2602FC6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91" y="2284732"/>
            <a:ext cx="5152796" cy="28426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6F73F8-0DBF-460D-AC0E-0477C123F5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0" t="546" r="2568" b="13877"/>
          <a:stretch/>
        </p:blipFill>
        <p:spPr>
          <a:xfrm>
            <a:off x="6397827" y="1839496"/>
            <a:ext cx="4926357" cy="37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6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CB4F3C2-289C-4432-B1D3-610007087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031" y="3177921"/>
            <a:ext cx="5095875" cy="28384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28D23F4-E526-4724-A7B2-63E33089EC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451" r="30108"/>
          <a:stretch/>
        </p:blipFill>
        <p:spPr>
          <a:xfrm>
            <a:off x="8777150" y="1510822"/>
            <a:ext cx="2928746" cy="459960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0A88810-3150-4D26-B752-BA05A0D35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557" y="2072481"/>
            <a:ext cx="5038725" cy="2695575"/>
          </a:xfrm>
          <a:prstGeom prst="rect">
            <a:avLst/>
          </a:prstGeom>
          <a:effectLst>
            <a:glow rad="76200">
              <a:schemeClr val="accent4">
                <a:satMod val="17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4146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"/>
    </mc:Choice>
    <mc:Fallback xmlns="">
      <p:transition spd="slow" advTm="18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id="{603AD850-46C3-45F1-98E1-47990FEA999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/>
              <a:t>개발일정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A51742E-AADF-4881-8C01-69099F36698E}"/>
              </a:ext>
            </a:extLst>
          </p:cNvPr>
          <p:cNvGrpSpPr/>
          <p:nvPr/>
        </p:nvGrpSpPr>
        <p:grpSpPr>
          <a:xfrm rot="8284713" flipV="1">
            <a:off x="2890571" y="7090522"/>
            <a:ext cx="483106" cy="1634944"/>
            <a:chOff x="720006" y="3852129"/>
            <a:chExt cx="10802358" cy="1628486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E11A0B4-2030-453D-B95A-809F16564AA3}"/>
                </a:ext>
              </a:extLst>
            </p:cNvPr>
            <p:cNvCxnSpPr>
              <a:cxnSpLocks/>
              <a:endCxn id="29" idx="4"/>
            </p:cNvCxnSpPr>
            <p:nvPr/>
          </p:nvCxnSpPr>
          <p:spPr>
            <a:xfrm>
              <a:off x="720006" y="3852129"/>
              <a:ext cx="1080235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자유형 3">
              <a:extLst>
                <a:ext uri="{FF2B5EF4-FFF2-40B4-BE49-F238E27FC236}">
                  <a16:creationId xmlns:a16="http://schemas.microsoft.com/office/drawing/2014/main" id="{073FF495-3313-49E3-A35D-B3486C4FCCD0}"/>
                </a:ext>
              </a:extLst>
            </p:cNvPr>
            <p:cNvSpPr/>
            <p:nvPr/>
          </p:nvSpPr>
          <p:spPr>
            <a:xfrm rot="13500000">
              <a:off x="11322410" y="3763611"/>
              <a:ext cx="177036" cy="177036"/>
            </a:xfrm>
            <a:custGeom>
              <a:avLst/>
              <a:gdLst>
                <a:gd name="connsiteX0" fmla="*/ 1854556 w 1854556"/>
                <a:gd name="connsiteY0" fmla="*/ 1854556 h 1854556"/>
                <a:gd name="connsiteX1" fmla="*/ 0 w 1854556"/>
                <a:gd name="connsiteY1" fmla="*/ 1854556 h 1854556"/>
                <a:gd name="connsiteX2" fmla="*/ 0 w 1854556"/>
                <a:gd name="connsiteY2" fmla="*/ 0 h 1854556"/>
                <a:gd name="connsiteX3" fmla="*/ 101835 w 1854556"/>
                <a:gd name="connsiteY3" fmla="*/ 101835 h 1854556"/>
                <a:gd name="connsiteX4" fmla="*/ 101835 w 1854556"/>
                <a:gd name="connsiteY4" fmla="*/ 1752721 h 1854556"/>
                <a:gd name="connsiteX5" fmla="*/ 1752721 w 1854556"/>
                <a:gd name="connsiteY5" fmla="*/ 1752721 h 185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4556" h="1854556">
                  <a:moveTo>
                    <a:pt x="1854556" y="1854556"/>
                  </a:moveTo>
                  <a:lnTo>
                    <a:pt x="0" y="1854556"/>
                  </a:lnTo>
                  <a:lnTo>
                    <a:pt x="0" y="0"/>
                  </a:lnTo>
                  <a:lnTo>
                    <a:pt x="101835" y="101835"/>
                  </a:lnTo>
                  <a:lnTo>
                    <a:pt x="101835" y="1752721"/>
                  </a:lnTo>
                  <a:lnTo>
                    <a:pt x="1752721" y="175272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3E8AAE3-DAE2-42FA-BA52-FD2D5AA7A482}"/>
              </a:ext>
            </a:extLst>
          </p:cNvPr>
          <p:cNvGrpSpPr/>
          <p:nvPr/>
        </p:nvGrpSpPr>
        <p:grpSpPr>
          <a:xfrm>
            <a:off x="-550579" y="3899417"/>
            <a:ext cx="11756474" cy="246220"/>
            <a:chOff x="720006" y="3763611"/>
            <a:chExt cx="10802358" cy="177036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E4C1914-CDD0-4591-844E-0E73DB205667}"/>
                </a:ext>
              </a:extLst>
            </p:cNvPr>
            <p:cNvCxnSpPr>
              <a:cxnSpLocks/>
              <a:endCxn id="47" idx="4"/>
            </p:cNvCxnSpPr>
            <p:nvPr/>
          </p:nvCxnSpPr>
          <p:spPr>
            <a:xfrm>
              <a:off x="720006" y="3852129"/>
              <a:ext cx="10802358" cy="0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자유형 3">
              <a:extLst>
                <a:ext uri="{FF2B5EF4-FFF2-40B4-BE49-F238E27FC236}">
                  <a16:creationId xmlns:a16="http://schemas.microsoft.com/office/drawing/2014/main" id="{CF17CC4C-0698-4F58-A80F-18AAE5524A3E}"/>
                </a:ext>
              </a:extLst>
            </p:cNvPr>
            <p:cNvSpPr/>
            <p:nvPr/>
          </p:nvSpPr>
          <p:spPr>
            <a:xfrm rot="13500000">
              <a:off x="11322410" y="3763611"/>
              <a:ext cx="177036" cy="177036"/>
            </a:xfrm>
            <a:custGeom>
              <a:avLst/>
              <a:gdLst>
                <a:gd name="connsiteX0" fmla="*/ 1854556 w 1854556"/>
                <a:gd name="connsiteY0" fmla="*/ 1854556 h 1854556"/>
                <a:gd name="connsiteX1" fmla="*/ 0 w 1854556"/>
                <a:gd name="connsiteY1" fmla="*/ 1854556 h 1854556"/>
                <a:gd name="connsiteX2" fmla="*/ 0 w 1854556"/>
                <a:gd name="connsiteY2" fmla="*/ 0 h 1854556"/>
                <a:gd name="connsiteX3" fmla="*/ 101835 w 1854556"/>
                <a:gd name="connsiteY3" fmla="*/ 101835 h 1854556"/>
                <a:gd name="connsiteX4" fmla="*/ 101835 w 1854556"/>
                <a:gd name="connsiteY4" fmla="*/ 1752721 h 1854556"/>
                <a:gd name="connsiteX5" fmla="*/ 1752721 w 1854556"/>
                <a:gd name="connsiteY5" fmla="*/ 1752721 h 185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4556" h="1854556">
                  <a:moveTo>
                    <a:pt x="1854556" y="1854556"/>
                  </a:moveTo>
                  <a:lnTo>
                    <a:pt x="0" y="1854556"/>
                  </a:lnTo>
                  <a:lnTo>
                    <a:pt x="0" y="0"/>
                  </a:lnTo>
                  <a:lnTo>
                    <a:pt x="101835" y="101835"/>
                  </a:lnTo>
                  <a:lnTo>
                    <a:pt x="101835" y="1752721"/>
                  </a:lnTo>
                  <a:lnTo>
                    <a:pt x="1752721" y="175272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텍스트 개체 틀 4">
            <a:extLst>
              <a:ext uri="{FF2B5EF4-FFF2-40B4-BE49-F238E27FC236}">
                <a16:creationId xmlns:a16="http://schemas.microsoft.com/office/drawing/2014/main" id="{D1267E6E-579F-49BE-93A5-907A65BB1A07}"/>
              </a:ext>
            </a:extLst>
          </p:cNvPr>
          <p:cNvSpPr txBox="1">
            <a:spLocks/>
          </p:cNvSpPr>
          <p:nvPr/>
        </p:nvSpPr>
        <p:spPr>
          <a:xfrm>
            <a:off x="1915563" y="2494614"/>
            <a:ext cx="2284654" cy="1938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en-US" altLang="ko-KR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1104 ~ 1110</a:t>
            </a:r>
            <a:endParaRPr lang="ko-KR" altLang="en-US" sz="1400" dirty="0"/>
          </a:p>
        </p:txBody>
      </p:sp>
      <p:sp>
        <p:nvSpPr>
          <p:cNvPr id="53" name="텍스트 개체 틀 5">
            <a:extLst>
              <a:ext uri="{FF2B5EF4-FFF2-40B4-BE49-F238E27FC236}">
                <a16:creationId xmlns:a16="http://schemas.microsoft.com/office/drawing/2014/main" id="{28DF96C0-402E-4352-8390-28101057195B}"/>
              </a:ext>
            </a:extLst>
          </p:cNvPr>
          <p:cNvSpPr txBox="1">
            <a:spLocks/>
          </p:cNvSpPr>
          <p:nvPr/>
        </p:nvSpPr>
        <p:spPr>
          <a:xfrm>
            <a:off x="1915563" y="2752711"/>
            <a:ext cx="2284654" cy="2215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en-US" altLang="ko-KR" sz="1400" kern="12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STEP 04</a:t>
            </a:r>
          </a:p>
        </p:txBody>
      </p:sp>
      <p:sp>
        <p:nvSpPr>
          <p:cNvPr id="54" name="텍스트 개체 틀 6">
            <a:extLst>
              <a:ext uri="{FF2B5EF4-FFF2-40B4-BE49-F238E27FC236}">
                <a16:creationId xmlns:a16="http://schemas.microsoft.com/office/drawing/2014/main" id="{04851797-96FF-4A34-9DCF-274E3444171F}"/>
              </a:ext>
            </a:extLst>
          </p:cNvPr>
          <p:cNvSpPr txBox="1">
            <a:spLocks/>
          </p:cNvSpPr>
          <p:nvPr/>
        </p:nvSpPr>
        <p:spPr>
          <a:xfrm>
            <a:off x="1915563" y="3030641"/>
            <a:ext cx="2873348" cy="2492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altLang="ko-KR" sz="1600" kern="12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err="1"/>
              <a:t>메인화면</a:t>
            </a:r>
            <a:r>
              <a:rPr lang="en-US" altLang="ko-KR" sz="1800" dirty="0"/>
              <a:t>, </a:t>
            </a:r>
            <a:r>
              <a:rPr lang="ko-KR" altLang="en-US" sz="1800" dirty="0"/>
              <a:t>소개페이지 구현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855BFAD-3C85-4C8D-A166-FCCA6BEC221F}"/>
              </a:ext>
            </a:extLst>
          </p:cNvPr>
          <p:cNvSpPr/>
          <p:nvPr/>
        </p:nvSpPr>
        <p:spPr>
          <a:xfrm>
            <a:off x="720006" y="2494614"/>
            <a:ext cx="975211" cy="975211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BE79B18-6800-41F9-9BB4-3DD079F8BE4E}"/>
              </a:ext>
            </a:extLst>
          </p:cNvPr>
          <p:cNvSpPr/>
          <p:nvPr/>
        </p:nvSpPr>
        <p:spPr>
          <a:xfrm>
            <a:off x="7984889" y="2492607"/>
            <a:ext cx="975211" cy="975211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FC15281-1069-4A95-938F-00E1B32AAF75}"/>
              </a:ext>
            </a:extLst>
          </p:cNvPr>
          <p:cNvSpPr/>
          <p:nvPr/>
        </p:nvSpPr>
        <p:spPr>
          <a:xfrm>
            <a:off x="4352447" y="4385587"/>
            <a:ext cx="975211" cy="975211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9BFAE1-91C8-42CD-B996-6151CE4FAF48}"/>
              </a:ext>
            </a:extLst>
          </p:cNvPr>
          <p:cNvSpPr txBox="1"/>
          <p:nvPr/>
        </p:nvSpPr>
        <p:spPr>
          <a:xfrm>
            <a:off x="969002" y="2626669"/>
            <a:ext cx="45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4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44B50BB0-35BF-49FE-8962-2D8B5593B12F}"/>
              </a:ext>
            </a:extLst>
          </p:cNvPr>
          <p:cNvSpPr/>
          <p:nvPr/>
        </p:nvSpPr>
        <p:spPr>
          <a:xfrm>
            <a:off x="4788911" y="3910517"/>
            <a:ext cx="158254" cy="158254"/>
          </a:xfrm>
          <a:prstGeom prst="ellipse">
            <a:avLst/>
          </a:prstGeom>
          <a:solidFill>
            <a:srgbClr val="05DBE3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63D566-0E6A-43C1-8C32-68B493B0557E}"/>
              </a:ext>
            </a:extLst>
          </p:cNvPr>
          <p:cNvSpPr txBox="1"/>
          <p:nvPr/>
        </p:nvSpPr>
        <p:spPr>
          <a:xfrm>
            <a:off x="4615028" y="4489686"/>
            <a:ext cx="45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5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BC0C00-0BCB-4494-B863-2B7894266A78}"/>
              </a:ext>
            </a:extLst>
          </p:cNvPr>
          <p:cNvSpPr txBox="1"/>
          <p:nvPr/>
        </p:nvSpPr>
        <p:spPr>
          <a:xfrm>
            <a:off x="8247470" y="2625884"/>
            <a:ext cx="450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>
                    <a:lumMod val="50000"/>
                  </a:schemeClr>
                </a:solidFill>
                <a:latin typeface="210 상상공작소 B" panose="02020603020101020101" pitchFamily="18" charset="-127"/>
                <a:ea typeface="210 상상공작소 B" panose="02020603020101020101" pitchFamily="18" charset="-127"/>
              </a:rPr>
              <a:t>6</a:t>
            </a:r>
            <a:endParaRPr lang="ko-KR" altLang="en-US" sz="4000" dirty="0">
              <a:solidFill>
                <a:schemeClr val="bg1">
                  <a:lumMod val="50000"/>
                </a:schemeClr>
              </a:solidFill>
              <a:latin typeface="210 상상공작소 B" panose="02020603020101020101" pitchFamily="18" charset="-127"/>
              <a:ea typeface="210 상상공작소 B" panose="02020603020101020101" pitchFamily="18" charset="-127"/>
            </a:endParaRPr>
          </a:p>
        </p:txBody>
      </p:sp>
      <p:sp>
        <p:nvSpPr>
          <p:cNvPr id="62" name="텍스트 개체 틀 4">
            <a:extLst>
              <a:ext uri="{FF2B5EF4-FFF2-40B4-BE49-F238E27FC236}">
                <a16:creationId xmlns:a16="http://schemas.microsoft.com/office/drawing/2014/main" id="{303030F5-F428-4DAB-B6DF-78DE9F501293}"/>
              </a:ext>
            </a:extLst>
          </p:cNvPr>
          <p:cNvSpPr txBox="1">
            <a:spLocks/>
          </p:cNvSpPr>
          <p:nvPr/>
        </p:nvSpPr>
        <p:spPr>
          <a:xfrm>
            <a:off x="5645237" y="4398777"/>
            <a:ext cx="2284654" cy="1938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en-US" altLang="ko-KR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1111 ~ 1125</a:t>
            </a:r>
            <a:endParaRPr lang="ko-KR" altLang="en-US" sz="1400" dirty="0"/>
          </a:p>
        </p:txBody>
      </p:sp>
      <p:sp>
        <p:nvSpPr>
          <p:cNvPr id="63" name="텍스트 개체 틀 5">
            <a:extLst>
              <a:ext uri="{FF2B5EF4-FFF2-40B4-BE49-F238E27FC236}">
                <a16:creationId xmlns:a16="http://schemas.microsoft.com/office/drawing/2014/main" id="{A2D7BC18-14E1-4CFC-95D5-8D715CF17C9E}"/>
              </a:ext>
            </a:extLst>
          </p:cNvPr>
          <p:cNvSpPr txBox="1">
            <a:spLocks/>
          </p:cNvSpPr>
          <p:nvPr/>
        </p:nvSpPr>
        <p:spPr>
          <a:xfrm>
            <a:off x="5645237" y="4656874"/>
            <a:ext cx="2284654" cy="2215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en-US" altLang="ko-KR" sz="1400" kern="12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STEP 05</a:t>
            </a:r>
          </a:p>
        </p:txBody>
      </p:sp>
      <p:sp>
        <p:nvSpPr>
          <p:cNvPr id="64" name="텍스트 개체 틀 6">
            <a:extLst>
              <a:ext uri="{FF2B5EF4-FFF2-40B4-BE49-F238E27FC236}">
                <a16:creationId xmlns:a16="http://schemas.microsoft.com/office/drawing/2014/main" id="{CB2725C7-B8A2-45B2-98E8-63AC474E3B9B}"/>
              </a:ext>
            </a:extLst>
          </p:cNvPr>
          <p:cNvSpPr txBox="1">
            <a:spLocks/>
          </p:cNvSpPr>
          <p:nvPr/>
        </p:nvSpPr>
        <p:spPr>
          <a:xfrm>
            <a:off x="5645237" y="4934804"/>
            <a:ext cx="2284654" cy="2492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altLang="ko-KR" sz="1600" kern="12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미니게임 구현</a:t>
            </a:r>
          </a:p>
        </p:txBody>
      </p:sp>
      <p:sp>
        <p:nvSpPr>
          <p:cNvPr id="65" name="텍스트 개체 틀 4">
            <a:extLst>
              <a:ext uri="{FF2B5EF4-FFF2-40B4-BE49-F238E27FC236}">
                <a16:creationId xmlns:a16="http://schemas.microsoft.com/office/drawing/2014/main" id="{E4F065F3-3C5A-4F91-976C-9B4F455C04F0}"/>
              </a:ext>
            </a:extLst>
          </p:cNvPr>
          <p:cNvSpPr txBox="1">
            <a:spLocks/>
          </p:cNvSpPr>
          <p:nvPr/>
        </p:nvSpPr>
        <p:spPr>
          <a:xfrm>
            <a:off x="9183323" y="2494614"/>
            <a:ext cx="2284654" cy="1938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en-US" altLang="ko-KR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itchFamily="34" charset="-127"/>
                <a:ea typeface="Noto Sans CJK KR DemiLight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/>
              <a:t>1126 ~ </a:t>
            </a:r>
            <a:endParaRPr lang="ko-KR" altLang="en-US" sz="1400" dirty="0"/>
          </a:p>
        </p:txBody>
      </p:sp>
      <p:sp>
        <p:nvSpPr>
          <p:cNvPr id="66" name="텍스트 개체 틀 5">
            <a:extLst>
              <a:ext uri="{FF2B5EF4-FFF2-40B4-BE49-F238E27FC236}">
                <a16:creationId xmlns:a16="http://schemas.microsoft.com/office/drawing/2014/main" id="{D719CDF0-E609-4370-8195-ED5F3E14C5C6}"/>
              </a:ext>
            </a:extLst>
          </p:cNvPr>
          <p:cNvSpPr txBox="1">
            <a:spLocks/>
          </p:cNvSpPr>
          <p:nvPr/>
        </p:nvSpPr>
        <p:spPr>
          <a:xfrm>
            <a:off x="9183323" y="2752711"/>
            <a:ext cx="2284654" cy="2215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en-US" altLang="ko-KR" sz="1400" kern="1200" dirty="0">
                <a:solidFill>
                  <a:srgbClr val="05DBE3"/>
                </a:solidFill>
                <a:latin typeface="Noto Sans CJK KR Medium" pitchFamily="34" charset="-127"/>
                <a:ea typeface="Noto Sans CJK KR Medium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STEP 06</a:t>
            </a:r>
          </a:p>
        </p:txBody>
      </p:sp>
      <p:sp>
        <p:nvSpPr>
          <p:cNvPr id="67" name="텍스트 개체 틀 6">
            <a:extLst>
              <a:ext uri="{FF2B5EF4-FFF2-40B4-BE49-F238E27FC236}">
                <a16:creationId xmlns:a16="http://schemas.microsoft.com/office/drawing/2014/main" id="{A098FF38-A0F7-418E-BF59-E2594A2B75B3}"/>
              </a:ext>
            </a:extLst>
          </p:cNvPr>
          <p:cNvSpPr txBox="1">
            <a:spLocks/>
          </p:cNvSpPr>
          <p:nvPr/>
        </p:nvSpPr>
        <p:spPr>
          <a:xfrm>
            <a:off x="9183323" y="3030641"/>
            <a:ext cx="2284654" cy="2492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912114" rtl="0" eaLnBrk="1" latinLnBrk="1" hangingPunct="1">
              <a:lnSpc>
                <a:spcPct val="90000"/>
              </a:lnSpc>
              <a:spcBef>
                <a:spcPts val="0"/>
              </a:spcBef>
              <a:buFontTx/>
              <a:buNone/>
              <a:defRPr lang="en-US" altLang="ko-KR" sz="1600" kern="1200" spc="-4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디버깅</a:t>
            </a:r>
          </a:p>
        </p:txBody>
      </p:sp>
    </p:spTree>
    <p:extLst>
      <p:ext uri="{BB962C8B-B14F-4D97-AF65-F5344CB8AC3E}">
        <p14:creationId xmlns:p14="http://schemas.microsoft.com/office/powerpoint/2010/main" val="302267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">
        <p14:pan/>
      </p:transition>
    </mc:Choice>
    <mc:Fallback xmlns="">
      <p:transition spd="slow" advTm="681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044042" y="3170970"/>
            <a:ext cx="10153128" cy="498598"/>
          </a:xfrm>
        </p:spPr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044042" y="3766073"/>
            <a:ext cx="10153128" cy="166199"/>
          </a:xfrm>
        </p:spPr>
        <p:txBody>
          <a:bodyPr/>
          <a:lstStyle/>
          <a:p>
            <a:r>
              <a:rPr lang="en-US" altLang="ko-KR" dirty="0"/>
              <a:t>For Watching</a:t>
            </a:r>
          </a:p>
        </p:txBody>
      </p:sp>
    </p:spTree>
    <p:extLst>
      <p:ext uri="{BB962C8B-B14F-4D97-AF65-F5344CB8AC3E}">
        <p14:creationId xmlns:p14="http://schemas.microsoft.com/office/powerpoint/2010/main" val="390081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en-US" altLang="ko-KR" dirty="0"/>
              <a:t>Index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ko-KR" dirty="0"/>
              <a:t>TEXT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98188" y="5540351"/>
            <a:ext cx="19694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algn="l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멤버 소개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98188" y="5816998"/>
            <a:ext cx="19694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pc="-3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TEXT</a:t>
            </a:r>
          </a:p>
        </p:txBody>
      </p:sp>
      <p:sp>
        <p:nvSpPr>
          <p:cNvPr id="4" name="L 도형 3"/>
          <p:cNvSpPr/>
          <p:nvPr/>
        </p:nvSpPr>
        <p:spPr>
          <a:xfrm rot="5400000">
            <a:off x="3895978" y="-1304825"/>
            <a:ext cx="4379402" cy="10730246"/>
          </a:xfrm>
          <a:custGeom>
            <a:avLst/>
            <a:gdLst/>
            <a:ahLst/>
            <a:cxnLst/>
            <a:rect l="l" t="t" r="r" b="b"/>
            <a:pathLst>
              <a:path w="4379402" h="10730246">
                <a:moveTo>
                  <a:pt x="0" y="2247046"/>
                </a:moveTo>
                <a:lnTo>
                  <a:pt x="0" y="0"/>
                </a:lnTo>
                <a:lnTo>
                  <a:pt x="146388" y="0"/>
                </a:lnTo>
                <a:lnTo>
                  <a:pt x="146388" y="2112271"/>
                </a:lnTo>
                <a:lnTo>
                  <a:pt x="989176" y="2112271"/>
                </a:lnTo>
                <a:lnTo>
                  <a:pt x="989176" y="2117997"/>
                </a:lnTo>
                <a:lnTo>
                  <a:pt x="999079" y="2117997"/>
                </a:lnTo>
                <a:lnTo>
                  <a:pt x="999079" y="4230268"/>
                </a:lnTo>
                <a:lnTo>
                  <a:pt x="1841866" y="4230268"/>
                </a:lnTo>
                <a:lnTo>
                  <a:pt x="1841866" y="4235994"/>
                </a:lnTo>
                <a:lnTo>
                  <a:pt x="1851767" y="4235994"/>
                </a:lnTo>
                <a:lnTo>
                  <a:pt x="1851767" y="6348265"/>
                </a:lnTo>
                <a:lnTo>
                  <a:pt x="2694555" y="6348265"/>
                </a:lnTo>
                <a:lnTo>
                  <a:pt x="2694555" y="6483041"/>
                </a:lnTo>
                <a:lnTo>
                  <a:pt x="2692547" y="6483041"/>
                </a:lnTo>
                <a:lnTo>
                  <a:pt x="2692547" y="8463618"/>
                </a:lnTo>
                <a:lnTo>
                  <a:pt x="3535334" y="8463618"/>
                </a:lnTo>
                <a:lnTo>
                  <a:pt x="3535334" y="8483200"/>
                </a:lnTo>
                <a:lnTo>
                  <a:pt x="3536615" y="8483200"/>
                </a:lnTo>
                <a:lnTo>
                  <a:pt x="3536615" y="10595471"/>
                </a:lnTo>
                <a:lnTo>
                  <a:pt x="4379402" y="10595471"/>
                </a:lnTo>
                <a:lnTo>
                  <a:pt x="4379402" y="10730246"/>
                </a:lnTo>
                <a:lnTo>
                  <a:pt x="3390227" y="10730246"/>
                </a:lnTo>
                <a:lnTo>
                  <a:pt x="3390227" y="8598393"/>
                </a:lnTo>
                <a:lnTo>
                  <a:pt x="2546159" y="8598393"/>
                </a:lnTo>
                <a:lnTo>
                  <a:pt x="2546159" y="6483041"/>
                </a:lnTo>
                <a:lnTo>
                  <a:pt x="1705379" y="6483041"/>
                </a:lnTo>
                <a:lnTo>
                  <a:pt x="1705379" y="4365044"/>
                </a:lnTo>
                <a:lnTo>
                  <a:pt x="852691" y="4365044"/>
                </a:lnTo>
                <a:lnTo>
                  <a:pt x="852691" y="224704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3130041" y="4696283"/>
            <a:ext cx="19694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algn="l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기획 배경 및 게임소개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130041" y="4972930"/>
            <a:ext cx="19694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pc="-3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TEXT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245395" y="3855504"/>
            <a:ext cx="19694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algn="l"/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타겟유저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 및 기획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245395" y="4132151"/>
            <a:ext cx="19694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pc="-3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TEXT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363393" y="3002815"/>
            <a:ext cx="19694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algn="l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시스템 및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UI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디자인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363393" y="3279462"/>
            <a:ext cx="19694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pc="-3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TEXT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481391" y="2150125"/>
            <a:ext cx="196941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</a:defRPr>
            </a:lvl1pPr>
          </a:lstStyle>
          <a:p>
            <a:pPr algn="l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세계관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캐릭터 설정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481391" y="2426772"/>
            <a:ext cx="19694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spc="-30" dirty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</a:rPr>
              <a:t>TEXT</a:t>
            </a:r>
          </a:p>
        </p:txBody>
      </p: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7DEF6316-069B-40AF-A20D-9CA230565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27" y="4571678"/>
            <a:ext cx="724544" cy="724544"/>
          </a:xfrm>
          <a:prstGeom prst="rect">
            <a:avLst/>
          </a:prstGeom>
        </p:spPr>
      </p:pic>
      <p:pic>
        <p:nvPicPr>
          <p:cNvPr id="21" name="그림 20" descr="그리기이(가) 표시된 사진&#10;&#10;자동 생성된 설명">
            <a:extLst>
              <a:ext uri="{FF2B5EF4-FFF2-40B4-BE49-F238E27FC236}">
                <a16:creationId xmlns:a16="http://schemas.microsoft.com/office/drawing/2014/main" id="{DF265CD4-6849-46EB-8593-3DC29E445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475" y="3726361"/>
            <a:ext cx="724544" cy="724544"/>
          </a:xfrm>
          <a:prstGeom prst="rect">
            <a:avLst/>
          </a:prstGeom>
        </p:spPr>
      </p:pic>
      <p:pic>
        <p:nvPicPr>
          <p:cNvPr id="22" name="그림 21" descr="그리기이(가) 표시된 사진&#10;&#10;자동 생성된 설명">
            <a:extLst>
              <a:ext uri="{FF2B5EF4-FFF2-40B4-BE49-F238E27FC236}">
                <a16:creationId xmlns:a16="http://schemas.microsoft.com/office/drawing/2014/main" id="{8EECFC1B-C4BB-401A-A1A3-FA5F928E3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96" y="2875826"/>
            <a:ext cx="724544" cy="724544"/>
          </a:xfrm>
          <a:prstGeom prst="rect">
            <a:avLst/>
          </a:prstGeom>
        </p:spPr>
      </p:pic>
      <p:pic>
        <p:nvPicPr>
          <p:cNvPr id="23" name="그림 22" descr="그리기이(가) 표시된 사진&#10;&#10;자동 생성된 설명">
            <a:extLst>
              <a:ext uri="{FF2B5EF4-FFF2-40B4-BE49-F238E27FC236}">
                <a16:creationId xmlns:a16="http://schemas.microsoft.com/office/drawing/2014/main" id="{4D23482F-5B08-455A-8161-6C45D4E21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827" y="2024563"/>
            <a:ext cx="724544" cy="724544"/>
          </a:xfrm>
          <a:prstGeom prst="rect">
            <a:avLst/>
          </a:prstGeom>
        </p:spPr>
      </p:pic>
      <p:pic>
        <p:nvPicPr>
          <p:cNvPr id="24" name="그림 23" descr="그리기이(가) 표시된 사진&#10;&#10;자동 생성된 설명">
            <a:extLst>
              <a:ext uri="{FF2B5EF4-FFF2-40B4-BE49-F238E27FC236}">
                <a16:creationId xmlns:a16="http://schemas.microsoft.com/office/drawing/2014/main" id="{5EABD812-1F83-488F-8A31-EC85040E7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825" y="1177952"/>
            <a:ext cx="724544" cy="724544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01B9C9ED-BB06-4711-BAA8-FD108CCB201D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6" name="양쪽 모서리가 둥근 사각형 2">
              <a:extLst>
                <a:ext uri="{FF2B5EF4-FFF2-40B4-BE49-F238E27FC236}">
                  <a16:creationId xmlns:a16="http://schemas.microsoft.com/office/drawing/2014/main" id="{73C5B0D9-DAC7-4F5D-BA78-47606A0C004A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양쪽 모서리가 둥근 사각형 3">
              <a:extLst>
                <a:ext uri="{FF2B5EF4-FFF2-40B4-BE49-F238E27FC236}">
                  <a16:creationId xmlns:a16="http://schemas.microsoft.com/office/drawing/2014/main" id="{561CCBE6-C02B-4C04-8A77-2191A973BDBE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6884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3"/>
    </mc:Choice>
    <mc:Fallback xmlns="">
      <p:transition spd="slow" advTm="27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0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7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34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-2008093" y="2975831"/>
            <a:ext cx="10153128" cy="498598"/>
          </a:xfrm>
        </p:spPr>
        <p:txBody>
          <a:bodyPr/>
          <a:lstStyle/>
          <a:p>
            <a:r>
              <a:rPr lang="en-US" altLang="ko-KR" dirty="0" err="1"/>
              <a:t>IDeun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-2008093" y="3570934"/>
            <a:ext cx="10153128" cy="166199"/>
          </a:xfrm>
        </p:spPr>
        <p:txBody>
          <a:bodyPr/>
          <a:lstStyle/>
          <a:p>
            <a:r>
              <a:rPr lang="en-US" altLang="ko-KR" dirty="0"/>
              <a:t>Kim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-2008001" y="4133477"/>
            <a:ext cx="10153128" cy="180049"/>
          </a:xfrm>
        </p:spPr>
        <p:txBody>
          <a:bodyPr/>
          <a:lstStyle/>
          <a:p>
            <a:r>
              <a:rPr lang="en-US" altLang="ko-KR" dirty="0"/>
              <a:t>Responsibility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>
          <a:xfrm>
            <a:off x="-2008001" y="4585681"/>
            <a:ext cx="10153128" cy="755079"/>
          </a:xfrm>
        </p:spPr>
        <p:txBody>
          <a:bodyPr/>
          <a:lstStyle/>
          <a:p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Planning</a:t>
            </a:r>
          </a:p>
          <a:p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Visual Novel</a:t>
            </a:r>
          </a:p>
          <a:p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Clicker Game</a:t>
            </a:r>
            <a:endParaRPr lang="ko-KR" altLang="en-US" dirty="0">
              <a:latin typeface="Noto Sans CJK KR Thin" panose="020B0200000000000000" pitchFamily="34" charset="-127"/>
              <a:ea typeface="Noto Sans CJK KR Thin" panose="020B0200000000000000" pitchFamily="34" charset="-127"/>
            </a:endParaRPr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A3E93734-633B-4F66-B701-5489E2CDE643}"/>
              </a:ext>
            </a:extLst>
          </p:cNvPr>
          <p:cNvSpPr txBox="1">
            <a:spLocks/>
          </p:cNvSpPr>
          <p:nvPr/>
        </p:nvSpPr>
        <p:spPr>
          <a:xfrm>
            <a:off x="4237262" y="2975831"/>
            <a:ext cx="10153128" cy="4985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ctr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ko-KR" altLang="en-US" sz="36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SuJung</a:t>
            </a:r>
            <a:endParaRPr 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5127CC04-49A4-4A03-ADE6-083523781451}"/>
              </a:ext>
            </a:extLst>
          </p:cNvPr>
          <p:cNvSpPr txBox="1">
            <a:spLocks/>
          </p:cNvSpPr>
          <p:nvPr/>
        </p:nvSpPr>
        <p:spPr>
          <a:xfrm>
            <a:off x="4197506" y="3607752"/>
            <a:ext cx="10153128" cy="1661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ctr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ko-KR" altLang="en-US" sz="1200" kern="1200" baseline="0" dirty="0" smtClean="0">
                <a:solidFill>
                  <a:schemeClr val="bg1">
                    <a:lumMod val="50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Byeon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FB296DDF-FD43-4DA8-B9A7-AAB4237BA318}"/>
              </a:ext>
            </a:extLst>
          </p:cNvPr>
          <p:cNvSpPr txBox="1">
            <a:spLocks/>
          </p:cNvSpPr>
          <p:nvPr/>
        </p:nvSpPr>
        <p:spPr>
          <a:xfrm>
            <a:off x="4197506" y="4133477"/>
            <a:ext cx="10153128" cy="18004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ctr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ko-KR" altLang="en-US" sz="1300" kern="1200" dirty="0" smtClean="0">
                <a:solidFill>
                  <a:srgbClr val="EF3E36"/>
                </a:solidFill>
                <a:latin typeface="Noto Sans CJK KR Light" pitchFamily="34" charset="-127"/>
                <a:ea typeface="Noto Sans CJK KR Light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Responsibility</a:t>
            </a:r>
            <a:endParaRPr lang="en-US"/>
          </a:p>
        </p:txBody>
      </p:sp>
      <p:sp>
        <p:nvSpPr>
          <p:cNvPr id="12" name="텍스트 개체 틀 7">
            <a:extLst>
              <a:ext uri="{FF2B5EF4-FFF2-40B4-BE49-F238E27FC236}">
                <a16:creationId xmlns:a16="http://schemas.microsoft.com/office/drawing/2014/main" id="{561A636F-E080-465D-97D3-F58DA2654D66}"/>
              </a:ext>
            </a:extLst>
          </p:cNvPr>
          <p:cNvSpPr txBox="1">
            <a:spLocks/>
          </p:cNvSpPr>
          <p:nvPr/>
        </p:nvSpPr>
        <p:spPr>
          <a:xfrm>
            <a:off x="4197598" y="4585681"/>
            <a:ext cx="10153128" cy="75507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ctr" defTabSz="912114" rtl="0" eaLnBrk="1" latinLnBrk="1" hangingPunct="1">
              <a:lnSpc>
                <a:spcPct val="90000"/>
              </a:lnSpc>
              <a:spcBef>
                <a:spcPts val="998"/>
              </a:spcBef>
              <a:buFontTx/>
              <a:buNone/>
              <a:defRPr lang="ko-KR" altLang="en-US" sz="12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Light" pitchFamily="34" charset="-127"/>
                <a:ea typeface="Noto Sans CJK KR Light" pitchFamily="34" charset="-127"/>
                <a:cs typeface="+mn-cs"/>
              </a:defRPr>
            </a:lvl1pPr>
            <a:lvl2pPr marL="684086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23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0143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6200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2257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08314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371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428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485" indent="-228029" algn="l" defTabSz="912114" rtl="0" eaLnBrk="1" latinLnBrk="1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7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Design</a:t>
            </a:r>
          </a:p>
          <a:p>
            <a:r>
              <a:rPr lang="en-US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Run Game</a:t>
            </a:r>
          </a:p>
          <a:p>
            <a:r>
              <a:rPr lang="en-US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Jump Game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0EE0110-F6CB-4A94-A5A9-C11E134584B1}"/>
              </a:ext>
            </a:extLst>
          </p:cNvPr>
          <p:cNvCxnSpPr>
            <a:cxnSpLocks/>
          </p:cNvCxnSpPr>
          <p:nvPr/>
        </p:nvCxnSpPr>
        <p:spPr>
          <a:xfrm>
            <a:off x="6119813" y="2885932"/>
            <a:ext cx="0" cy="1067085"/>
          </a:xfrm>
          <a:prstGeom prst="line">
            <a:avLst/>
          </a:prstGeom>
          <a:ln>
            <a:solidFill>
              <a:srgbClr val="D524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그리기이(가) 표시된 사진&#10;&#10;자동 생성된 설명">
            <a:extLst>
              <a:ext uri="{FF2B5EF4-FFF2-40B4-BE49-F238E27FC236}">
                <a16:creationId xmlns:a16="http://schemas.microsoft.com/office/drawing/2014/main" id="{52EB5158-B176-4AF4-9D13-BD0B44694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635" y="1979132"/>
            <a:ext cx="724544" cy="724544"/>
          </a:xfrm>
          <a:prstGeom prst="rect">
            <a:avLst/>
          </a:prstGeom>
        </p:spPr>
      </p:pic>
      <p:pic>
        <p:nvPicPr>
          <p:cNvPr id="14" name="그림 13" descr="그리기이(가) 표시된 사진&#10;&#10;자동 생성된 설명">
            <a:extLst>
              <a:ext uri="{FF2B5EF4-FFF2-40B4-BE49-F238E27FC236}">
                <a16:creationId xmlns:a16="http://schemas.microsoft.com/office/drawing/2014/main" id="{7A535754-63CE-443D-A336-CD1A1345F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554" y="1979132"/>
            <a:ext cx="724544" cy="7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5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6"/>
    </mc:Choice>
    <mc:Fallback xmlns="">
      <p:transition spd="slow" advTm="90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기획배경 및 게임소개</a:t>
            </a:r>
            <a:endParaRPr lang="en-US" altLang="ko-KR" dirty="0"/>
          </a:p>
        </p:txBody>
      </p:sp>
      <p:sp>
        <p:nvSpPr>
          <p:cNvPr id="65" name="TextBox 64"/>
          <p:cNvSpPr txBox="1"/>
          <p:nvPr/>
        </p:nvSpPr>
        <p:spPr>
          <a:xfrm>
            <a:off x="5259592" y="4111313"/>
            <a:ext cx="177779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힐링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92047" y="4111313"/>
            <a:ext cx="225135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고양이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498152" y="4111313"/>
            <a:ext cx="225135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미니게임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/>
              <a:t>기획배경</a:t>
            </a:r>
          </a:p>
        </p:txBody>
      </p:sp>
      <p:pic>
        <p:nvPicPr>
          <p:cNvPr id="6" name="그림 5" descr="보조의자이(가) 표시된 사진&#10;&#10;자동 생성된 설명">
            <a:extLst>
              <a:ext uri="{FF2B5EF4-FFF2-40B4-BE49-F238E27FC236}">
                <a16:creationId xmlns:a16="http://schemas.microsoft.com/office/drawing/2014/main" id="{215B6602-E6CC-49D5-8782-F79603821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812" y="2659046"/>
            <a:ext cx="1080000" cy="1080000"/>
          </a:xfrm>
          <a:prstGeom prst="rect">
            <a:avLst/>
          </a:prstGeom>
        </p:spPr>
      </p:pic>
      <p:pic>
        <p:nvPicPr>
          <p:cNvPr id="8" name="그림 7" descr="무기, 다리, 창문이(가) 표시된 사진&#10;&#10;자동 생성된 설명">
            <a:extLst>
              <a:ext uri="{FF2B5EF4-FFF2-40B4-BE49-F238E27FC236}">
                <a16:creationId xmlns:a16="http://schemas.microsoft.com/office/drawing/2014/main" id="{A90D481C-1340-44DB-BFAD-BED4263CFC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23" y="2659046"/>
            <a:ext cx="1080000" cy="1080000"/>
          </a:xfrm>
          <a:prstGeom prst="rect">
            <a:avLst/>
          </a:prstGeom>
        </p:spPr>
      </p:pic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EEBB4C36-828A-4B54-8A3C-186B0F32D7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167" y="2659046"/>
            <a:ext cx="1079323" cy="10793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E94EE0-86A2-47EE-9D49-5F3354479858}"/>
              </a:ext>
            </a:extLst>
          </p:cNvPr>
          <p:cNvSpPr txBox="1"/>
          <p:nvPr/>
        </p:nvSpPr>
        <p:spPr>
          <a:xfrm>
            <a:off x="3122637" y="4097171"/>
            <a:ext cx="536594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좋아하는 사람의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</a:p>
          <a:p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집사를 꿈꾸는 사람들의 </a:t>
            </a:r>
            <a:r>
              <a:rPr lang="ko-KR" altLang="en-US" sz="2800" dirty="0">
                <a:solidFill>
                  <a:srgbClr val="EF3E3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대리만족</a:t>
            </a:r>
            <a:endParaRPr lang="en-US" altLang="ko-KR" sz="2800" dirty="0">
              <a:solidFill>
                <a:srgbClr val="EF3E3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608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8"/>
    </mc:Choice>
    <mc:Fallback xmlns="">
      <p:transition spd="slow" advTm="19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9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10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기획배경 및 게임소개</a:t>
            </a:r>
            <a:endParaRPr lang="en-US" altLang="ko-KR" dirty="0"/>
          </a:p>
        </p:txBody>
      </p:sp>
      <p:sp>
        <p:nvSpPr>
          <p:cNvPr id="65" name="TextBox 64"/>
          <p:cNvSpPr txBox="1"/>
          <p:nvPr/>
        </p:nvSpPr>
        <p:spPr>
          <a:xfrm>
            <a:off x="5259592" y="4111313"/>
            <a:ext cx="177779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힐링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92047" y="4111313"/>
            <a:ext cx="225135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고양이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498152" y="4111313"/>
            <a:ext cx="225135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미니게임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/>
              <a:t>기획배경</a:t>
            </a:r>
          </a:p>
        </p:txBody>
      </p:sp>
      <p:pic>
        <p:nvPicPr>
          <p:cNvPr id="6" name="그림 5" descr="보조의자이(가) 표시된 사진&#10;&#10;자동 생성된 설명">
            <a:extLst>
              <a:ext uri="{FF2B5EF4-FFF2-40B4-BE49-F238E27FC236}">
                <a16:creationId xmlns:a16="http://schemas.microsoft.com/office/drawing/2014/main" id="{215B6602-E6CC-49D5-8782-F79603821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812" y="2659046"/>
            <a:ext cx="1080000" cy="1080000"/>
          </a:xfrm>
          <a:prstGeom prst="rect">
            <a:avLst/>
          </a:prstGeom>
        </p:spPr>
      </p:pic>
      <p:pic>
        <p:nvPicPr>
          <p:cNvPr id="8" name="그림 7" descr="무기, 다리, 창문이(가) 표시된 사진&#10;&#10;자동 생성된 설명">
            <a:extLst>
              <a:ext uri="{FF2B5EF4-FFF2-40B4-BE49-F238E27FC236}">
                <a16:creationId xmlns:a16="http://schemas.microsoft.com/office/drawing/2014/main" id="{A90D481C-1340-44DB-BFAD-BED4263CF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23" y="2659046"/>
            <a:ext cx="1080000" cy="1080000"/>
          </a:xfrm>
          <a:prstGeom prst="rect">
            <a:avLst/>
          </a:prstGeom>
        </p:spPr>
      </p:pic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EEBB4C36-828A-4B54-8A3C-186B0F32D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167" y="2659046"/>
            <a:ext cx="1079323" cy="10793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E94EE0-86A2-47EE-9D49-5F3354479858}"/>
              </a:ext>
            </a:extLst>
          </p:cNvPr>
          <p:cNvSpPr txBox="1"/>
          <p:nvPr/>
        </p:nvSpPr>
        <p:spPr>
          <a:xfrm>
            <a:off x="6488137" y="4097171"/>
            <a:ext cx="536594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 필요한 사람들에게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</a:p>
          <a:p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소소하고 귀여운 </a:t>
            </a:r>
            <a:r>
              <a:rPr lang="ko-KR" altLang="en-US" sz="2800" dirty="0">
                <a:solidFill>
                  <a:srgbClr val="EF3E3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스토리</a:t>
            </a:r>
            <a:endParaRPr lang="en-US" altLang="ko-KR" sz="2800" dirty="0">
              <a:solidFill>
                <a:srgbClr val="EF3E3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9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"/>
    </mc:Choice>
    <mc:Fallback xmlns="">
      <p:transition spd="slow" advTm="9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5" dur="indefinite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10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기획배경 및 게임소개</a:t>
            </a:r>
            <a:endParaRPr lang="en-US" altLang="ko-KR" dirty="0"/>
          </a:p>
        </p:txBody>
      </p:sp>
      <p:sp>
        <p:nvSpPr>
          <p:cNvPr id="65" name="TextBox 64"/>
          <p:cNvSpPr txBox="1"/>
          <p:nvPr/>
        </p:nvSpPr>
        <p:spPr>
          <a:xfrm>
            <a:off x="5259592" y="4111313"/>
            <a:ext cx="177779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힐링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92047" y="4111313"/>
            <a:ext cx="225135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고양이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498152" y="4111313"/>
            <a:ext cx="225135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미니게임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/>
              <a:t>기획배경</a:t>
            </a:r>
          </a:p>
        </p:txBody>
      </p:sp>
      <p:pic>
        <p:nvPicPr>
          <p:cNvPr id="6" name="그림 5" descr="보조의자이(가) 표시된 사진&#10;&#10;자동 생성된 설명">
            <a:extLst>
              <a:ext uri="{FF2B5EF4-FFF2-40B4-BE49-F238E27FC236}">
                <a16:creationId xmlns:a16="http://schemas.microsoft.com/office/drawing/2014/main" id="{215B6602-E6CC-49D5-8782-F79603821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812" y="2659046"/>
            <a:ext cx="1080000" cy="1080000"/>
          </a:xfrm>
          <a:prstGeom prst="rect">
            <a:avLst/>
          </a:prstGeom>
        </p:spPr>
      </p:pic>
      <p:pic>
        <p:nvPicPr>
          <p:cNvPr id="8" name="그림 7" descr="무기, 다리, 창문이(가) 표시된 사진&#10;&#10;자동 생성된 설명">
            <a:extLst>
              <a:ext uri="{FF2B5EF4-FFF2-40B4-BE49-F238E27FC236}">
                <a16:creationId xmlns:a16="http://schemas.microsoft.com/office/drawing/2014/main" id="{A90D481C-1340-44DB-BFAD-BED4263CF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723" y="2659046"/>
            <a:ext cx="1080000" cy="1080000"/>
          </a:xfrm>
          <a:prstGeom prst="rect">
            <a:avLst/>
          </a:prstGeom>
        </p:spPr>
      </p:pic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EEBB4C36-828A-4B54-8A3C-186B0F32D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167" y="2659046"/>
            <a:ext cx="1079323" cy="10793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E94EE0-86A2-47EE-9D49-5F3354479858}"/>
              </a:ext>
            </a:extLst>
          </p:cNvPr>
          <p:cNvSpPr txBox="1"/>
          <p:nvPr/>
        </p:nvSpPr>
        <p:spPr>
          <a:xfrm>
            <a:off x="6084888" y="4111313"/>
            <a:ext cx="5365949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rgbClr val="EF3E3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누구나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어려움 없이 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							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플레이 가능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!!</a:t>
            </a:r>
            <a:endParaRPr lang="en-US" altLang="ko-KR" sz="2800" dirty="0">
              <a:solidFill>
                <a:srgbClr val="EF3E3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30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"/>
    </mc:Choice>
    <mc:Fallback xmlns="">
      <p:transition spd="slow" advTm="9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9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9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텍스트 개체 틀 130"/>
          <p:cNvSpPr>
            <a:spLocks noGrp="1"/>
          </p:cNvSpPr>
          <p:nvPr>
            <p:ph type="body" sz="quarter" idx="35"/>
          </p:nvPr>
        </p:nvSpPr>
        <p:spPr>
          <a:xfrm>
            <a:off x="720555" y="1316135"/>
            <a:ext cx="10807667" cy="193899"/>
          </a:xfrm>
        </p:spPr>
        <p:txBody>
          <a:bodyPr/>
          <a:lstStyle/>
          <a:p>
            <a:r>
              <a:rPr lang="ko-KR" altLang="en-US" dirty="0"/>
              <a:t>기획배경 및 게임소개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2DAFB4-8B5A-4D71-9184-1280019C4BA0}"/>
              </a:ext>
            </a:extLst>
          </p:cNvPr>
          <p:cNvGrpSpPr/>
          <p:nvPr/>
        </p:nvGrpSpPr>
        <p:grpSpPr>
          <a:xfrm>
            <a:off x="783305" y="527442"/>
            <a:ext cx="331936" cy="317927"/>
            <a:chOff x="5929583" y="2341290"/>
            <a:chExt cx="488581" cy="467964"/>
          </a:xfrm>
        </p:grpSpPr>
        <p:sp>
          <p:nvSpPr>
            <p:cNvPr id="20" name="양쪽 모서리가 둥근 사각형 2">
              <a:extLst>
                <a:ext uri="{FF2B5EF4-FFF2-40B4-BE49-F238E27FC236}">
                  <a16:creationId xmlns:a16="http://schemas.microsoft.com/office/drawing/2014/main" id="{CAC2E4DD-E6DE-48F6-A17C-5F8BAC293877}"/>
                </a:ext>
              </a:extLst>
            </p:cNvPr>
            <p:cNvSpPr/>
            <p:nvPr/>
          </p:nvSpPr>
          <p:spPr>
            <a:xfrm rot="18900000">
              <a:off x="5929583" y="2341290"/>
              <a:ext cx="197917" cy="4679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F3E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양쪽 모서리가 둥근 사각형 3">
              <a:extLst>
                <a:ext uri="{FF2B5EF4-FFF2-40B4-BE49-F238E27FC236}">
                  <a16:creationId xmlns:a16="http://schemas.microsoft.com/office/drawing/2014/main" id="{B3B4EBE5-E454-4C85-9F21-FC833E93490B}"/>
                </a:ext>
              </a:extLst>
            </p:cNvPr>
            <p:cNvSpPr/>
            <p:nvPr/>
          </p:nvSpPr>
          <p:spPr>
            <a:xfrm rot="2700000">
              <a:off x="6197919" y="2374297"/>
              <a:ext cx="197915" cy="2425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5DB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058AC-5A34-429C-AE01-037A452B50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20557" y="985948"/>
            <a:ext cx="10807667" cy="276999"/>
          </a:xfrm>
        </p:spPr>
        <p:txBody>
          <a:bodyPr/>
          <a:lstStyle/>
          <a:p>
            <a:r>
              <a:rPr lang="ko-KR" altLang="en-US" dirty="0"/>
              <a:t>게임소개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3A64B2-A06F-4562-BD4F-DBB7388A1070}"/>
              </a:ext>
            </a:extLst>
          </p:cNvPr>
          <p:cNvSpPr/>
          <p:nvPr/>
        </p:nvSpPr>
        <p:spPr>
          <a:xfrm>
            <a:off x="720004" y="1836093"/>
            <a:ext cx="10698845" cy="4062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E07F5A-F1C2-44DC-A0E8-558058064021}"/>
              </a:ext>
            </a:extLst>
          </p:cNvPr>
          <p:cNvSpPr txBox="1"/>
          <p:nvPr/>
        </p:nvSpPr>
        <p:spPr>
          <a:xfrm>
            <a:off x="1964473" y="2922606"/>
            <a:ext cx="8209906" cy="188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고양이를 좋아하는 당신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저희 “ </a:t>
            </a:r>
            <a:r>
              <a:rPr lang="ja-JP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親しくなりたい！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＂</a:t>
            </a:r>
            <a:r>
              <a:rPr lang="ko-KR" altLang="en-US" sz="2000" dirty="0" err="1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플레이 해 보시면 어떨까요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귀여운 고양이들과 함께 하는 다양한 미니게임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작은 마을에서의 소소하고 포근한 이야기로 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‘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힐링</a:t>
            </a:r>
            <a:r>
              <a:rPr lang="en-US" altLang="ko-KR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’</a:t>
            </a:r>
            <a:r>
              <a:rPr lang="ko-KR" altLang="en-US" sz="20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을 선물 해 드립니다</a:t>
            </a:r>
            <a:endParaRPr lang="en-US" altLang="ko-KR" sz="2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5" name="그림 24" descr="그리기이(가) 표시된 사진&#10;&#10;자동 생성된 설명">
            <a:extLst>
              <a:ext uri="{FF2B5EF4-FFF2-40B4-BE49-F238E27FC236}">
                <a16:creationId xmlns:a16="http://schemas.microsoft.com/office/drawing/2014/main" id="{B94A42EC-A759-4FE1-8137-4852A5794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56577" y="5174451"/>
            <a:ext cx="724544" cy="7245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776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17"/>
    </mc:Choice>
    <mc:Fallback xmlns="">
      <p:transition spd="slow" advTm="63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3|0.4|0.3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3|1.2|1.3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1522</TotalTime>
  <Words>737</Words>
  <Application>Microsoft Office PowerPoint</Application>
  <PresentationFormat>사용자 지정</PresentationFormat>
  <Paragraphs>285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5" baseType="lpstr">
      <vt:lpstr>210 동화책 B</vt:lpstr>
      <vt:lpstr>210 만화가게 L</vt:lpstr>
      <vt:lpstr>210 상상공작소 B</vt:lpstr>
      <vt:lpstr>210 상상공작소 L</vt:lpstr>
      <vt:lpstr>Noto Sans CJK KR Bold</vt:lpstr>
      <vt:lpstr>Noto Sans CJK KR DemiLight</vt:lpstr>
      <vt:lpstr>Noto Sans CJK KR Light</vt:lpstr>
      <vt:lpstr>Noto Sans CJK KR Medium</vt:lpstr>
      <vt:lpstr>Noto Sans CJK KR Thin</vt:lpstr>
      <vt:lpstr>맑은 고딕</vt:lpstr>
      <vt:lpstr>한컴 윤고딕 230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ideun25@naver.com</dc:creator>
  <cp:lastModifiedBy>Ideun</cp:lastModifiedBy>
  <cp:revision>359</cp:revision>
  <dcterms:created xsi:type="dcterms:W3CDTF">2019-10-04T11:04:57Z</dcterms:created>
  <dcterms:modified xsi:type="dcterms:W3CDTF">2019-11-02T02:22:18Z</dcterms:modified>
</cp:coreProperties>
</file>