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18" r:id="rId3"/>
    <p:sldId id="279" r:id="rId4"/>
    <p:sldId id="280" r:id="rId5"/>
    <p:sldId id="278" r:id="rId6"/>
    <p:sldId id="281" r:id="rId7"/>
    <p:sldId id="284" r:id="rId8"/>
    <p:sldId id="282" r:id="rId9"/>
    <p:sldId id="285" r:id="rId10"/>
    <p:sldId id="283" r:id="rId11"/>
    <p:sldId id="286" r:id="rId12"/>
    <p:sldId id="322" r:id="rId13"/>
    <p:sldId id="323" r:id="rId14"/>
    <p:sldId id="324" r:id="rId15"/>
    <p:sldId id="325" r:id="rId16"/>
    <p:sldId id="329" r:id="rId17"/>
    <p:sldId id="331" r:id="rId18"/>
    <p:sldId id="32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308" r:id="rId28"/>
    <p:sldId id="306" r:id="rId29"/>
    <p:sldId id="307" r:id="rId30"/>
    <p:sldId id="328" r:id="rId31"/>
    <p:sldId id="267" r:id="rId32"/>
    <p:sldId id="315" r:id="rId33"/>
    <p:sldId id="295" r:id="rId34"/>
    <p:sldId id="297" r:id="rId35"/>
    <p:sldId id="298" r:id="rId36"/>
    <p:sldId id="299" r:id="rId37"/>
    <p:sldId id="311" r:id="rId38"/>
    <p:sldId id="309" r:id="rId39"/>
    <p:sldId id="302" r:id="rId40"/>
    <p:sldId id="312" r:id="rId41"/>
    <p:sldId id="314" r:id="rId42"/>
    <p:sldId id="31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72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C407A-CDCD-4BE2-8697-85FB4C8DBF2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1D5C8-89A0-4FAC-A789-ACD0DE15ADBA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98AA9488-8AA4-41AB-B33F-8036625978E8}" type="parTrans" cxnId="{B675ACDE-6101-4B87-85E5-845958FF2213}">
      <dgm:prSet/>
      <dgm:spPr/>
      <dgm:t>
        <a:bodyPr/>
        <a:lstStyle/>
        <a:p>
          <a:endParaRPr lang="en-US"/>
        </a:p>
      </dgm:t>
    </dgm:pt>
    <dgm:pt modelId="{9A0EA708-8BF2-4F4E-9750-4FADDD222637}" type="sibTrans" cxnId="{B675ACDE-6101-4B87-85E5-845958FF2213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629DEA97-7521-475E-BE04-3B12AE57722D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5BA3C290-8770-4E54-81C1-167615F1AE48}" type="parTrans" cxnId="{601730E7-6FD4-4E0C-B308-5349816C1CA0}">
      <dgm:prSet/>
      <dgm:spPr/>
      <dgm:t>
        <a:bodyPr/>
        <a:lstStyle/>
        <a:p>
          <a:endParaRPr lang="en-US"/>
        </a:p>
      </dgm:t>
    </dgm:pt>
    <dgm:pt modelId="{3E0E41D3-FFAD-454E-A30D-D50DA4A472A7}" type="sibTrans" cxnId="{601730E7-6FD4-4E0C-B308-5349816C1CA0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EEE064CE-654B-4398-90D3-8004576C0F40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4EA836D7-6FAB-4A66-8031-52863B55AED8}" type="parTrans" cxnId="{51EA84E0-47BD-497F-99E8-0F1646E8FAF3}">
      <dgm:prSet/>
      <dgm:spPr/>
      <dgm:t>
        <a:bodyPr/>
        <a:lstStyle/>
        <a:p>
          <a:endParaRPr lang="en-US"/>
        </a:p>
      </dgm:t>
    </dgm:pt>
    <dgm:pt modelId="{1BC998F2-C3AA-4CE9-B6A6-1706CFDD0ADA}" type="sibTrans" cxnId="{51EA84E0-47BD-497F-99E8-0F1646E8FAF3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883E0640-94EA-4425-AC88-9F9945175CE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React</a:t>
          </a:r>
          <a:endParaRPr lang="en-US" dirty="0"/>
        </a:p>
      </dgm:t>
    </dgm:pt>
    <dgm:pt modelId="{0006D323-0426-47BC-938C-94A3C5DE6E1C}" type="parTrans" cxnId="{10609A73-529A-45DF-88C2-A7CB3E0D1146}">
      <dgm:prSet/>
      <dgm:spPr/>
      <dgm:t>
        <a:bodyPr/>
        <a:lstStyle/>
        <a:p>
          <a:endParaRPr lang="en-US"/>
        </a:p>
      </dgm:t>
    </dgm:pt>
    <dgm:pt modelId="{0E552025-96DE-4AD7-A86F-9679CCDA641E}" type="sibTrans" cxnId="{10609A73-529A-45DF-88C2-A7CB3E0D1146}">
      <dgm:prSet/>
      <dgm:spPr>
        <a:ln w="38100">
          <a:solidFill>
            <a:schemeClr val="accent1"/>
          </a:solidFill>
        </a:ln>
        <a:effectLst>
          <a:outerShdw blurRad="50800" dist="38100" dir="2700000" sx="90000" sy="9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endParaRPr lang="en-US"/>
        </a:p>
      </dgm:t>
    </dgm:pt>
    <dgm:pt modelId="{D2CD0DE6-2C1D-450C-9497-40AC43599631}" type="pres">
      <dgm:prSet presAssocID="{A88C407A-CDCD-4BE2-8697-85FB4C8DBF2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9C3439-19AA-4356-BAEE-C42EF36247DF}" type="pres">
      <dgm:prSet presAssocID="{1831D5C8-89A0-4FAC-A789-ACD0DE15ADB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695E3-7B0C-4AF2-9EE9-F5AEAB2FFA81}" type="pres">
      <dgm:prSet presAssocID="{1831D5C8-89A0-4FAC-A789-ACD0DE15ADBA}" presName="spNode" presStyleCnt="0"/>
      <dgm:spPr/>
      <dgm:t>
        <a:bodyPr/>
        <a:lstStyle/>
        <a:p>
          <a:endParaRPr lang="en-US"/>
        </a:p>
      </dgm:t>
    </dgm:pt>
    <dgm:pt modelId="{EFAA40BA-6049-4078-9EE3-7F64C2F2B52A}" type="pres">
      <dgm:prSet presAssocID="{9A0EA708-8BF2-4F4E-9750-4FADDD222637}" presName="sibTrans" presStyleLbl="sibTrans1D1" presStyleIdx="0" presStyleCnt="4"/>
      <dgm:spPr/>
      <dgm:t>
        <a:bodyPr/>
        <a:lstStyle/>
        <a:p>
          <a:endParaRPr lang="en-US"/>
        </a:p>
      </dgm:t>
    </dgm:pt>
    <dgm:pt modelId="{EE27C3F6-933B-4E69-ACF1-95F1EF17F161}" type="pres">
      <dgm:prSet presAssocID="{629DEA97-7521-475E-BE04-3B12AE57722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05EE5-B254-4228-9F8B-27568AEB7B05}" type="pres">
      <dgm:prSet presAssocID="{629DEA97-7521-475E-BE04-3B12AE57722D}" presName="spNode" presStyleCnt="0"/>
      <dgm:spPr/>
      <dgm:t>
        <a:bodyPr/>
        <a:lstStyle/>
        <a:p>
          <a:endParaRPr lang="en-US"/>
        </a:p>
      </dgm:t>
    </dgm:pt>
    <dgm:pt modelId="{08EED819-B2BA-4DCA-88E1-EE1CD68633C6}" type="pres">
      <dgm:prSet presAssocID="{3E0E41D3-FFAD-454E-A30D-D50DA4A472A7}" presName="sibTrans" presStyleLbl="sibTrans1D1" presStyleIdx="1" presStyleCnt="4"/>
      <dgm:spPr/>
      <dgm:t>
        <a:bodyPr/>
        <a:lstStyle/>
        <a:p>
          <a:endParaRPr lang="en-US"/>
        </a:p>
      </dgm:t>
    </dgm:pt>
    <dgm:pt modelId="{78EFDB64-4FF6-4122-81D8-F0263E5A09D4}" type="pres">
      <dgm:prSet presAssocID="{EEE064CE-654B-4398-90D3-8004576C0F4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0CC15-9417-42EB-B393-7DC938FA3F23}" type="pres">
      <dgm:prSet presAssocID="{EEE064CE-654B-4398-90D3-8004576C0F40}" presName="spNode" presStyleCnt="0"/>
      <dgm:spPr/>
      <dgm:t>
        <a:bodyPr/>
        <a:lstStyle/>
        <a:p>
          <a:endParaRPr lang="en-US"/>
        </a:p>
      </dgm:t>
    </dgm:pt>
    <dgm:pt modelId="{BB3B5876-CDF0-4741-99D8-DE5F2C9FF09C}" type="pres">
      <dgm:prSet presAssocID="{1BC998F2-C3AA-4CE9-B6A6-1706CFDD0ADA}" presName="sibTrans" presStyleLbl="sibTrans1D1" presStyleIdx="2" presStyleCnt="4"/>
      <dgm:spPr/>
      <dgm:t>
        <a:bodyPr/>
        <a:lstStyle/>
        <a:p>
          <a:endParaRPr lang="en-US"/>
        </a:p>
      </dgm:t>
    </dgm:pt>
    <dgm:pt modelId="{A9BD1CED-1557-481E-83DE-CE1AC380AF93}" type="pres">
      <dgm:prSet presAssocID="{883E0640-94EA-4425-AC88-9F9945175CE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FC5F0-8AFC-4BA7-95EE-A1FE9DE12D98}" type="pres">
      <dgm:prSet presAssocID="{883E0640-94EA-4425-AC88-9F9945175CE2}" presName="spNode" presStyleCnt="0"/>
      <dgm:spPr/>
      <dgm:t>
        <a:bodyPr/>
        <a:lstStyle/>
        <a:p>
          <a:endParaRPr lang="en-US"/>
        </a:p>
      </dgm:t>
    </dgm:pt>
    <dgm:pt modelId="{564C0904-DB2C-4D79-9B9B-5DD8385F9F3F}" type="pres">
      <dgm:prSet presAssocID="{0E552025-96DE-4AD7-A86F-9679CCDA641E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51EA84E0-47BD-497F-99E8-0F1646E8FAF3}" srcId="{A88C407A-CDCD-4BE2-8697-85FB4C8DBF22}" destId="{EEE064CE-654B-4398-90D3-8004576C0F40}" srcOrd="2" destOrd="0" parTransId="{4EA836D7-6FAB-4A66-8031-52863B55AED8}" sibTransId="{1BC998F2-C3AA-4CE9-B6A6-1706CFDD0ADA}"/>
    <dgm:cxn modelId="{9DE6F811-45D6-4F6D-9278-9F8843879385}" type="presOf" srcId="{1831D5C8-89A0-4FAC-A789-ACD0DE15ADBA}" destId="{3E9C3439-19AA-4356-BAEE-C42EF36247DF}" srcOrd="0" destOrd="0" presId="urn:microsoft.com/office/officeart/2005/8/layout/cycle5"/>
    <dgm:cxn modelId="{A4ACD666-6EB2-4BCA-977C-C6955F50C841}" type="presOf" srcId="{883E0640-94EA-4425-AC88-9F9945175CE2}" destId="{A9BD1CED-1557-481E-83DE-CE1AC380AF93}" srcOrd="0" destOrd="0" presId="urn:microsoft.com/office/officeart/2005/8/layout/cycle5"/>
    <dgm:cxn modelId="{6B11FD37-3297-4544-BA02-6AC20088DAA6}" type="presOf" srcId="{0E552025-96DE-4AD7-A86F-9679CCDA641E}" destId="{564C0904-DB2C-4D79-9B9B-5DD8385F9F3F}" srcOrd="0" destOrd="0" presId="urn:microsoft.com/office/officeart/2005/8/layout/cycle5"/>
    <dgm:cxn modelId="{B93B3BC7-1439-4A58-97EE-B43F9CB75CAC}" type="presOf" srcId="{EEE064CE-654B-4398-90D3-8004576C0F40}" destId="{78EFDB64-4FF6-4122-81D8-F0263E5A09D4}" srcOrd="0" destOrd="0" presId="urn:microsoft.com/office/officeart/2005/8/layout/cycle5"/>
    <dgm:cxn modelId="{395D1A7D-213E-4CCF-B27A-547B17327516}" type="presOf" srcId="{3E0E41D3-FFAD-454E-A30D-D50DA4A472A7}" destId="{08EED819-B2BA-4DCA-88E1-EE1CD68633C6}" srcOrd="0" destOrd="0" presId="urn:microsoft.com/office/officeart/2005/8/layout/cycle5"/>
    <dgm:cxn modelId="{A74C76DC-1781-4DCC-8AB3-AA2C7BD9E704}" type="presOf" srcId="{9A0EA708-8BF2-4F4E-9750-4FADDD222637}" destId="{EFAA40BA-6049-4078-9EE3-7F64C2F2B52A}" srcOrd="0" destOrd="0" presId="urn:microsoft.com/office/officeart/2005/8/layout/cycle5"/>
    <dgm:cxn modelId="{10609A73-529A-45DF-88C2-A7CB3E0D1146}" srcId="{A88C407A-CDCD-4BE2-8697-85FB4C8DBF22}" destId="{883E0640-94EA-4425-AC88-9F9945175CE2}" srcOrd="3" destOrd="0" parTransId="{0006D323-0426-47BC-938C-94A3C5DE6E1C}" sibTransId="{0E552025-96DE-4AD7-A86F-9679CCDA641E}"/>
    <dgm:cxn modelId="{B675ACDE-6101-4B87-85E5-845958FF2213}" srcId="{A88C407A-CDCD-4BE2-8697-85FB4C8DBF22}" destId="{1831D5C8-89A0-4FAC-A789-ACD0DE15ADBA}" srcOrd="0" destOrd="0" parTransId="{98AA9488-8AA4-41AB-B33F-8036625978E8}" sibTransId="{9A0EA708-8BF2-4F4E-9750-4FADDD222637}"/>
    <dgm:cxn modelId="{22333E2B-540D-4082-BF90-6929C55DFD4D}" type="presOf" srcId="{1BC998F2-C3AA-4CE9-B6A6-1706CFDD0ADA}" destId="{BB3B5876-CDF0-4741-99D8-DE5F2C9FF09C}" srcOrd="0" destOrd="0" presId="urn:microsoft.com/office/officeart/2005/8/layout/cycle5"/>
    <dgm:cxn modelId="{B1A6A28B-247F-4460-BA6D-7778BBF16F9B}" type="presOf" srcId="{A88C407A-CDCD-4BE2-8697-85FB4C8DBF22}" destId="{D2CD0DE6-2C1D-450C-9497-40AC43599631}" srcOrd="0" destOrd="0" presId="urn:microsoft.com/office/officeart/2005/8/layout/cycle5"/>
    <dgm:cxn modelId="{601730E7-6FD4-4E0C-B308-5349816C1CA0}" srcId="{A88C407A-CDCD-4BE2-8697-85FB4C8DBF22}" destId="{629DEA97-7521-475E-BE04-3B12AE57722D}" srcOrd="1" destOrd="0" parTransId="{5BA3C290-8770-4E54-81C1-167615F1AE48}" sibTransId="{3E0E41D3-FFAD-454E-A30D-D50DA4A472A7}"/>
    <dgm:cxn modelId="{228F6B73-4BEA-48D8-9666-0DACBB5111CA}" type="presOf" srcId="{629DEA97-7521-475E-BE04-3B12AE57722D}" destId="{EE27C3F6-933B-4E69-ACF1-95F1EF17F161}" srcOrd="0" destOrd="0" presId="urn:microsoft.com/office/officeart/2005/8/layout/cycle5"/>
    <dgm:cxn modelId="{FB73AE4D-F7FE-4A3E-995F-24A6A3303430}" type="presParOf" srcId="{D2CD0DE6-2C1D-450C-9497-40AC43599631}" destId="{3E9C3439-19AA-4356-BAEE-C42EF36247DF}" srcOrd="0" destOrd="0" presId="urn:microsoft.com/office/officeart/2005/8/layout/cycle5"/>
    <dgm:cxn modelId="{ACEB4D79-2DEB-49AB-A41B-5DCA21A6787B}" type="presParOf" srcId="{D2CD0DE6-2C1D-450C-9497-40AC43599631}" destId="{C07695E3-7B0C-4AF2-9EE9-F5AEAB2FFA81}" srcOrd="1" destOrd="0" presId="urn:microsoft.com/office/officeart/2005/8/layout/cycle5"/>
    <dgm:cxn modelId="{7EB6188D-50B5-4F73-A171-58CC1287E9A1}" type="presParOf" srcId="{D2CD0DE6-2C1D-450C-9497-40AC43599631}" destId="{EFAA40BA-6049-4078-9EE3-7F64C2F2B52A}" srcOrd="2" destOrd="0" presId="urn:microsoft.com/office/officeart/2005/8/layout/cycle5"/>
    <dgm:cxn modelId="{5C167D6A-B11D-45A8-83EB-CE444A29F012}" type="presParOf" srcId="{D2CD0DE6-2C1D-450C-9497-40AC43599631}" destId="{EE27C3F6-933B-4E69-ACF1-95F1EF17F161}" srcOrd="3" destOrd="0" presId="urn:microsoft.com/office/officeart/2005/8/layout/cycle5"/>
    <dgm:cxn modelId="{7646B544-06DC-4253-B1DA-BF5FB55364AA}" type="presParOf" srcId="{D2CD0DE6-2C1D-450C-9497-40AC43599631}" destId="{6AD05EE5-B254-4228-9F8B-27568AEB7B05}" srcOrd="4" destOrd="0" presId="urn:microsoft.com/office/officeart/2005/8/layout/cycle5"/>
    <dgm:cxn modelId="{F80AF2DB-6EAA-4D63-BE51-382B108AA12A}" type="presParOf" srcId="{D2CD0DE6-2C1D-450C-9497-40AC43599631}" destId="{08EED819-B2BA-4DCA-88E1-EE1CD68633C6}" srcOrd="5" destOrd="0" presId="urn:microsoft.com/office/officeart/2005/8/layout/cycle5"/>
    <dgm:cxn modelId="{6D4FA81C-C8C8-4C4E-AF8B-D71DC36988D2}" type="presParOf" srcId="{D2CD0DE6-2C1D-450C-9497-40AC43599631}" destId="{78EFDB64-4FF6-4122-81D8-F0263E5A09D4}" srcOrd="6" destOrd="0" presId="urn:microsoft.com/office/officeart/2005/8/layout/cycle5"/>
    <dgm:cxn modelId="{FD725301-A2D9-42D5-BC66-5A3B4D3604A0}" type="presParOf" srcId="{D2CD0DE6-2C1D-450C-9497-40AC43599631}" destId="{1EF0CC15-9417-42EB-B393-7DC938FA3F23}" srcOrd="7" destOrd="0" presId="urn:microsoft.com/office/officeart/2005/8/layout/cycle5"/>
    <dgm:cxn modelId="{94B0515B-F254-42C6-BE3A-C1C157A70FE5}" type="presParOf" srcId="{D2CD0DE6-2C1D-450C-9497-40AC43599631}" destId="{BB3B5876-CDF0-4741-99D8-DE5F2C9FF09C}" srcOrd="8" destOrd="0" presId="urn:microsoft.com/office/officeart/2005/8/layout/cycle5"/>
    <dgm:cxn modelId="{D972B1BA-B044-4A75-838A-452740C86780}" type="presParOf" srcId="{D2CD0DE6-2C1D-450C-9497-40AC43599631}" destId="{A9BD1CED-1557-481E-83DE-CE1AC380AF93}" srcOrd="9" destOrd="0" presId="urn:microsoft.com/office/officeart/2005/8/layout/cycle5"/>
    <dgm:cxn modelId="{3B3E6F45-6CA2-476D-93F8-B45C234B9404}" type="presParOf" srcId="{D2CD0DE6-2C1D-450C-9497-40AC43599631}" destId="{A1DFC5F0-8AFC-4BA7-95EE-A1FE9DE12D98}" srcOrd="10" destOrd="0" presId="urn:microsoft.com/office/officeart/2005/8/layout/cycle5"/>
    <dgm:cxn modelId="{32514CA8-0A46-46A7-B86F-FA4CD89C1FBB}" type="presParOf" srcId="{D2CD0DE6-2C1D-450C-9497-40AC43599631}" destId="{564C0904-DB2C-4D79-9B9B-5DD8385F9F3F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E9C3439-19AA-4356-BAEE-C42EF36247DF}">
      <dsp:nvSpPr>
        <dsp:cNvPr id="0" name=""/>
        <dsp:cNvSpPr/>
      </dsp:nvSpPr>
      <dsp:spPr>
        <a:xfrm>
          <a:off x="1066316" y="9256"/>
          <a:ext cx="991567" cy="644518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Plan</a:t>
          </a:r>
          <a:endParaRPr lang="en-US" sz="2500" kern="1200" dirty="0"/>
        </a:p>
      </dsp:txBody>
      <dsp:txXfrm>
        <a:off x="1066316" y="9256"/>
        <a:ext cx="991567" cy="644518"/>
      </dsp:txXfrm>
    </dsp:sp>
    <dsp:sp modelId="{EFAA40BA-6049-4078-9EE3-7F64C2F2B52A}">
      <dsp:nvSpPr>
        <dsp:cNvPr id="0" name=""/>
        <dsp:cNvSpPr/>
      </dsp:nvSpPr>
      <dsp:spPr>
        <a:xfrm>
          <a:off x="496615" y="331515"/>
          <a:ext cx="2130968" cy="2130968"/>
        </a:xfrm>
        <a:custGeom>
          <a:avLst/>
          <a:gdLst/>
          <a:ahLst/>
          <a:cxnLst/>
          <a:rect l="0" t="0" r="0" b="0"/>
          <a:pathLst>
            <a:path>
              <a:moveTo>
                <a:pt x="1698344" y="208312"/>
              </a:moveTo>
              <a:arcTo wR="1065484" hR="1065484" stAng="18386335" swAng="1634858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EE27C3F6-933B-4E69-ACF1-95F1EF17F161}">
      <dsp:nvSpPr>
        <dsp:cNvPr id="0" name=""/>
        <dsp:cNvSpPr/>
      </dsp:nvSpPr>
      <dsp:spPr>
        <a:xfrm>
          <a:off x="2131800" y="1074740"/>
          <a:ext cx="991567" cy="644518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Build</a:t>
          </a:r>
          <a:endParaRPr lang="en-US" sz="2500" kern="1200" dirty="0"/>
        </a:p>
      </dsp:txBody>
      <dsp:txXfrm>
        <a:off x="2131800" y="1074740"/>
        <a:ext cx="991567" cy="644518"/>
      </dsp:txXfrm>
    </dsp:sp>
    <dsp:sp modelId="{08EED819-B2BA-4DCA-88E1-EE1CD68633C6}">
      <dsp:nvSpPr>
        <dsp:cNvPr id="0" name=""/>
        <dsp:cNvSpPr/>
      </dsp:nvSpPr>
      <dsp:spPr>
        <a:xfrm>
          <a:off x="496615" y="331515"/>
          <a:ext cx="2130968" cy="2130968"/>
        </a:xfrm>
        <a:custGeom>
          <a:avLst/>
          <a:gdLst/>
          <a:ahLst/>
          <a:cxnLst/>
          <a:rect l="0" t="0" r="0" b="0"/>
          <a:pathLst>
            <a:path>
              <a:moveTo>
                <a:pt x="2020565" y="1537793"/>
              </a:moveTo>
              <a:arcTo wR="1065484" hR="1065484" stAng="1578807" swAng="1634858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78EFDB64-4FF6-4122-81D8-F0263E5A09D4}">
      <dsp:nvSpPr>
        <dsp:cNvPr id="0" name=""/>
        <dsp:cNvSpPr/>
      </dsp:nvSpPr>
      <dsp:spPr>
        <a:xfrm>
          <a:off x="1066316" y="2140224"/>
          <a:ext cx="991567" cy="644518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Test</a:t>
          </a:r>
          <a:endParaRPr lang="en-US" sz="2500" kern="1200" dirty="0"/>
        </a:p>
      </dsp:txBody>
      <dsp:txXfrm>
        <a:off x="1066316" y="2140224"/>
        <a:ext cx="991567" cy="644518"/>
      </dsp:txXfrm>
    </dsp:sp>
    <dsp:sp modelId="{BB3B5876-CDF0-4741-99D8-DE5F2C9FF09C}">
      <dsp:nvSpPr>
        <dsp:cNvPr id="0" name=""/>
        <dsp:cNvSpPr/>
      </dsp:nvSpPr>
      <dsp:spPr>
        <a:xfrm>
          <a:off x="496615" y="331515"/>
          <a:ext cx="2130968" cy="2130968"/>
        </a:xfrm>
        <a:custGeom>
          <a:avLst/>
          <a:gdLst/>
          <a:ahLst/>
          <a:cxnLst/>
          <a:rect l="0" t="0" r="0" b="0"/>
          <a:pathLst>
            <a:path>
              <a:moveTo>
                <a:pt x="432623" y="1922656"/>
              </a:moveTo>
              <a:arcTo wR="1065484" hR="1065484" stAng="7586335" swAng="1634858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A9BD1CED-1557-481E-83DE-CE1AC380AF93}">
      <dsp:nvSpPr>
        <dsp:cNvPr id="0" name=""/>
        <dsp:cNvSpPr/>
      </dsp:nvSpPr>
      <dsp:spPr>
        <a:xfrm>
          <a:off x="832" y="1074740"/>
          <a:ext cx="991567" cy="644518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React</a:t>
          </a:r>
          <a:endParaRPr lang="en-US" sz="2500" kern="1200" dirty="0"/>
        </a:p>
      </dsp:txBody>
      <dsp:txXfrm>
        <a:off x="832" y="1074740"/>
        <a:ext cx="991567" cy="644518"/>
      </dsp:txXfrm>
    </dsp:sp>
    <dsp:sp modelId="{564C0904-DB2C-4D79-9B9B-5DD8385F9F3F}">
      <dsp:nvSpPr>
        <dsp:cNvPr id="0" name=""/>
        <dsp:cNvSpPr/>
      </dsp:nvSpPr>
      <dsp:spPr>
        <a:xfrm>
          <a:off x="496615" y="331515"/>
          <a:ext cx="2130968" cy="2130968"/>
        </a:xfrm>
        <a:custGeom>
          <a:avLst/>
          <a:gdLst/>
          <a:ahLst/>
          <a:cxnLst/>
          <a:rect l="0" t="0" r="0" b="0"/>
          <a:pathLst>
            <a:path>
              <a:moveTo>
                <a:pt x="110402" y="593174"/>
              </a:moveTo>
              <a:arcTo wR="1065484" hR="1065484" stAng="12378807" swAng="1634858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>
          <a:outerShdw blurRad="50800" dist="38100" dir="2700000" sx="90000" sy="9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to start, with teams.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Software Development Process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GAM200</a:t>
            </a:r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191000" y="3429000"/>
            <a:ext cx="304800" cy="304800"/>
            <a:chOff x="4191000" y="3429000"/>
            <a:chExt cx="304800" cy="304800"/>
          </a:xfrm>
        </p:grpSpPr>
        <p:cxnSp>
          <p:nvCxnSpPr>
            <p:cNvPr id="9" name="Straight Connector 8"/>
            <p:cNvCxnSpPr/>
            <p:nvPr/>
          </p:nvCxnSpPr>
          <p:spPr>
            <a:xfrm rot="5400000" flipH="1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514600" y="76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of all possible games</a:t>
            </a:r>
          </a:p>
          <a:p>
            <a:pPr algn="ctr"/>
            <a:r>
              <a:rPr lang="en-US" dirty="0" smtClean="0"/>
              <a:t>(Distance is work)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1752600" cy="1752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86200" y="38100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Trivial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524000" y="762000"/>
            <a:ext cx="5791200" cy="579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800" y="5334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Impossible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0" y="4572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Possible</a:t>
            </a:r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4191000" y="3429000"/>
            <a:ext cx="304800" cy="304800"/>
            <a:chOff x="4191000" y="3429000"/>
            <a:chExt cx="304800" cy="304800"/>
          </a:xfrm>
        </p:grpSpPr>
        <p:cxnSp>
          <p:nvCxnSpPr>
            <p:cNvPr id="9" name="Straight Connector 8"/>
            <p:cNvCxnSpPr/>
            <p:nvPr/>
          </p:nvCxnSpPr>
          <p:spPr>
            <a:xfrm rot="5400000" flipH="1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514600" y="76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0: Game Concept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1752600" cy="1752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24000" y="762000"/>
            <a:ext cx="5791200" cy="579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Summing Junction 10"/>
          <p:cNvSpPr/>
          <p:nvPr/>
        </p:nvSpPr>
        <p:spPr>
          <a:xfrm>
            <a:off x="7620000" y="7620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1219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 good Idea.</a:t>
            </a:r>
            <a:endParaRPr lang="en-US" dirty="0"/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4191000" y="3429000"/>
            <a:ext cx="304800" cy="304800"/>
            <a:chOff x="4191000" y="3429000"/>
            <a:chExt cx="304800" cy="304800"/>
          </a:xfrm>
        </p:grpSpPr>
        <p:cxnSp>
          <p:nvCxnSpPr>
            <p:cNvPr id="9" name="Straight Connector 8"/>
            <p:cNvCxnSpPr/>
            <p:nvPr/>
          </p:nvCxnSpPr>
          <p:spPr>
            <a:xfrm rot="5400000" flipH="1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514600" y="76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0: Game Concept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1752600" cy="1752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24000" y="762000"/>
            <a:ext cx="5791200" cy="579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Summing Junction 10"/>
          <p:cNvSpPr/>
          <p:nvPr/>
        </p:nvSpPr>
        <p:spPr>
          <a:xfrm>
            <a:off x="7620000" y="7620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1219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 good Idea.</a:t>
            </a:r>
            <a:endParaRPr lang="en-US" dirty="0"/>
          </a:p>
        </p:txBody>
      </p:sp>
      <p:sp>
        <p:nvSpPr>
          <p:cNvPr id="15" name="Flowchart: Summing Junction 14"/>
          <p:cNvSpPr/>
          <p:nvPr/>
        </p:nvSpPr>
        <p:spPr>
          <a:xfrm>
            <a:off x="4267200" y="40386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86200" y="44958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4191000" y="3429000"/>
            <a:ext cx="304800" cy="304800"/>
            <a:chOff x="4191000" y="3429000"/>
            <a:chExt cx="304800" cy="304800"/>
          </a:xfrm>
        </p:grpSpPr>
        <p:cxnSp>
          <p:nvCxnSpPr>
            <p:cNvPr id="9" name="Straight Connector 8"/>
            <p:cNvCxnSpPr/>
            <p:nvPr/>
          </p:nvCxnSpPr>
          <p:spPr>
            <a:xfrm rot="5400000" flipH="1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514600" y="76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0: Game Concept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1752600" cy="1752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24000" y="762000"/>
            <a:ext cx="5791200" cy="579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Summing Junction 10"/>
          <p:cNvSpPr/>
          <p:nvPr/>
        </p:nvSpPr>
        <p:spPr>
          <a:xfrm>
            <a:off x="7620000" y="7620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1219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 good Idea.</a:t>
            </a:r>
            <a:endParaRPr lang="en-US" dirty="0"/>
          </a:p>
        </p:txBody>
      </p:sp>
      <p:sp>
        <p:nvSpPr>
          <p:cNvPr id="15" name="Flowchart: Summing Junction 14"/>
          <p:cNvSpPr/>
          <p:nvPr/>
        </p:nvSpPr>
        <p:spPr>
          <a:xfrm>
            <a:off x="4267200" y="40386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86200" y="44958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8" name="Flowchart: Summing Junction 17"/>
          <p:cNvSpPr/>
          <p:nvPr/>
        </p:nvSpPr>
        <p:spPr>
          <a:xfrm>
            <a:off x="7162800" y="34290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77000" y="3886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Perfect!</a:t>
            </a:r>
            <a:endParaRPr lang="en-US" dirty="0"/>
          </a:p>
        </p:txBody>
      </p:sp>
      <p:sp>
        <p:nvSpPr>
          <p:cNvPr id="17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4191000" y="3429000"/>
            <a:ext cx="304800" cy="304800"/>
            <a:chOff x="4191000" y="3429000"/>
            <a:chExt cx="304800" cy="304800"/>
          </a:xfrm>
        </p:grpSpPr>
        <p:cxnSp>
          <p:nvCxnSpPr>
            <p:cNvPr id="9" name="Straight Connector 8"/>
            <p:cNvCxnSpPr/>
            <p:nvPr/>
          </p:nvCxnSpPr>
          <p:spPr>
            <a:xfrm rot="5400000" flipH="1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514600" y="76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0: Perfect Development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1752600" cy="1752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24000" y="762000"/>
            <a:ext cx="5791200" cy="579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Summing Junction 10"/>
          <p:cNvSpPr/>
          <p:nvPr/>
        </p:nvSpPr>
        <p:spPr>
          <a:xfrm>
            <a:off x="7620000" y="7620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1219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 good Idea.</a:t>
            </a:r>
            <a:endParaRPr lang="en-US" dirty="0"/>
          </a:p>
        </p:txBody>
      </p:sp>
      <p:sp>
        <p:nvSpPr>
          <p:cNvPr id="15" name="Flowchart: Summing Junction 14"/>
          <p:cNvSpPr/>
          <p:nvPr/>
        </p:nvSpPr>
        <p:spPr>
          <a:xfrm>
            <a:off x="4267200" y="40386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86200" y="44958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8" name="Flowchart: Summing Junction 17"/>
          <p:cNvSpPr/>
          <p:nvPr/>
        </p:nvSpPr>
        <p:spPr>
          <a:xfrm>
            <a:off x="7162800" y="34290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77000" y="3886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Perfect!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43400" y="3581400"/>
            <a:ext cx="2971800" cy="1588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4191000" y="3429000"/>
            <a:ext cx="304800" cy="304800"/>
            <a:chOff x="4191000" y="3429000"/>
            <a:chExt cx="304800" cy="304800"/>
          </a:xfrm>
        </p:grpSpPr>
        <p:cxnSp>
          <p:nvCxnSpPr>
            <p:cNvPr id="9" name="Straight Connector 8"/>
            <p:cNvCxnSpPr/>
            <p:nvPr/>
          </p:nvCxnSpPr>
          <p:spPr>
            <a:xfrm rot="5400000" flipH="1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514600" y="76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0: Realistic Plan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1752600" cy="1752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24000" y="762000"/>
            <a:ext cx="5791200" cy="579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Summing Junction 10"/>
          <p:cNvSpPr/>
          <p:nvPr/>
        </p:nvSpPr>
        <p:spPr>
          <a:xfrm>
            <a:off x="7620000" y="7620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1219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 good Idea.</a:t>
            </a:r>
            <a:endParaRPr lang="en-US" dirty="0"/>
          </a:p>
        </p:txBody>
      </p:sp>
      <p:sp>
        <p:nvSpPr>
          <p:cNvPr id="15" name="Flowchart: Summing Junction 14"/>
          <p:cNvSpPr/>
          <p:nvPr/>
        </p:nvSpPr>
        <p:spPr>
          <a:xfrm>
            <a:off x="4267200" y="40386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86200" y="44958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8" name="Flowchart: Summing Junction 17"/>
          <p:cNvSpPr/>
          <p:nvPr/>
        </p:nvSpPr>
        <p:spPr>
          <a:xfrm>
            <a:off x="7162800" y="34290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77000" y="3886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Perfect!</a:t>
            </a:r>
            <a:endParaRPr lang="en-US" dirty="0"/>
          </a:p>
        </p:txBody>
      </p:sp>
      <p:sp>
        <p:nvSpPr>
          <p:cNvPr id="23" name="Flowchart: Summing Junction 22"/>
          <p:cNvSpPr/>
          <p:nvPr/>
        </p:nvSpPr>
        <p:spPr>
          <a:xfrm>
            <a:off x="3352800" y="22098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90800" y="17526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might work.</a:t>
            </a:r>
            <a:endParaRPr lang="en-US" dirty="0"/>
          </a:p>
        </p:txBody>
      </p:sp>
      <p:sp>
        <p:nvSpPr>
          <p:cNvPr id="17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4191000" y="3429000"/>
            <a:ext cx="304800" cy="304800"/>
            <a:chOff x="4191000" y="3429000"/>
            <a:chExt cx="304800" cy="304800"/>
          </a:xfrm>
        </p:grpSpPr>
        <p:cxnSp>
          <p:nvCxnSpPr>
            <p:cNvPr id="9" name="Straight Connector 8"/>
            <p:cNvCxnSpPr/>
            <p:nvPr/>
          </p:nvCxnSpPr>
          <p:spPr>
            <a:xfrm rot="5400000" flipH="1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514600" y="76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0: Realistic Plan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1752600" cy="1752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24000" y="762000"/>
            <a:ext cx="5791200" cy="579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Summing Junction 10"/>
          <p:cNvSpPr/>
          <p:nvPr/>
        </p:nvSpPr>
        <p:spPr>
          <a:xfrm>
            <a:off x="7620000" y="7620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1219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 good Idea.</a:t>
            </a:r>
            <a:endParaRPr lang="en-US" dirty="0"/>
          </a:p>
        </p:txBody>
      </p:sp>
      <p:sp>
        <p:nvSpPr>
          <p:cNvPr id="15" name="Flowchart: Summing Junction 14"/>
          <p:cNvSpPr/>
          <p:nvPr/>
        </p:nvSpPr>
        <p:spPr>
          <a:xfrm>
            <a:off x="4267200" y="40386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86200" y="44958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8" name="Flowchart: Summing Junction 17"/>
          <p:cNvSpPr/>
          <p:nvPr/>
        </p:nvSpPr>
        <p:spPr>
          <a:xfrm>
            <a:off x="7162800" y="34290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77000" y="3886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Perfect!</a:t>
            </a:r>
            <a:endParaRPr lang="en-US" dirty="0"/>
          </a:p>
        </p:txBody>
      </p:sp>
      <p:sp>
        <p:nvSpPr>
          <p:cNvPr id="23" name="Flowchart: Summing Junction 22"/>
          <p:cNvSpPr/>
          <p:nvPr/>
        </p:nvSpPr>
        <p:spPr>
          <a:xfrm>
            <a:off x="3352800" y="22098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90800" y="17526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might work.</a:t>
            </a:r>
            <a:endParaRPr lang="en-US" dirty="0"/>
          </a:p>
        </p:txBody>
      </p:sp>
      <p:sp>
        <p:nvSpPr>
          <p:cNvPr id="17" name="Flowchart: Summing Junction 16"/>
          <p:cNvSpPr/>
          <p:nvPr/>
        </p:nvSpPr>
        <p:spPr>
          <a:xfrm>
            <a:off x="2590800" y="33528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28800" y="28956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 this might.</a:t>
            </a:r>
            <a:endParaRPr lang="en-US" dirty="0"/>
          </a:p>
        </p:txBody>
      </p:sp>
      <p:sp>
        <p:nvSpPr>
          <p:cNvPr id="22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4191000" y="3429000"/>
            <a:ext cx="304800" cy="304800"/>
            <a:chOff x="4191000" y="3429000"/>
            <a:chExt cx="304800" cy="304800"/>
          </a:xfrm>
        </p:grpSpPr>
        <p:cxnSp>
          <p:nvCxnSpPr>
            <p:cNvPr id="9" name="Straight Connector 8"/>
            <p:cNvCxnSpPr/>
            <p:nvPr/>
          </p:nvCxnSpPr>
          <p:spPr>
            <a:xfrm rot="5400000" flipH="1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514600" y="76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0: Realistic Plan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1752600" cy="1752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24000" y="762000"/>
            <a:ext cx="5791200" cy="579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Summing Junction 10"/>
          <p:cNvSpPr/>
          <p:nvPr/>
        </p:nvSpPr>
        <p:spPr>
          <a:xfrm>
            <a:off x="7620000" y="7620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1219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 good Idea.</a:t>
            </a:r>
            <a:endParaRPr lang="en-US" dirty="0"/>
          </a:p>
        </p:txBody>
      </p:sp>
      <p:sp>
        <p:nvSpPr>
          <p:cNvPr id="15" name="Flowchart: Summing Junction 14"/>
          <p:cNvSpPr/>
          <p:nvPr/>
        </p:nvSpPr>
        <p:spPr>
          <a:xfrm>
            <a:off x="4267200" y="40386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86200" y="44958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8" name="Flowchart: Summing Junction 17"/>
          <p:cNvSpPr/>
          <p:nvPr/>
        </p:nvSpPr>
        <p:spPr>
          <a:xfrm>
            <a:off x="7162800" y="34290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77000" y="38862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Perfect!</a:t>
            </a:r>
            <a:endParaRPr lang="en-US" dirty="0"/>
          </a:p>
        </p:txBody>
      </p:sp>
      <p:sp>
        <p:nvSpPr>
          <p:cNvPr id="23" name="Flowchart: Summing Junction 22"/>
          <p:cNvSpPr/>
          <p:nvPr/>
        </p:nvSpPr>
        <p:spPr>
          <a:xfrm>
            <a:off x="3352800" y="22098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90800" y="17526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might work.</a:t>
            </a:r>
            <a:endParaRPr lang="en-US" dirty="0"/>
          </a:p>
        </p:txBody>
      </p:sp>
      <p:sp>
        <p:nvSpPr>
          <p:cNvPr id="17" name="Flowchart: Summing Junction 16"/>
          <p:cNvSpPr/>
          <p:nvPr/>
        </p:nvSpPr>
        <p:spPr>
          <a:xfrm>
            <a:off x="2590800" y="33528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28800" y="28956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 this might.</a:t>
            </a:r>
            <a:endParaRPr lang="en-US" dirty="0"/>
          </a:p>
        </p:txBody>
      </p:sp>
      <p:sp>
        <p:nvSpPr>
          <p:cNvPr id="22" name="Flowchart: Summing Junction 21"/>
          <p:cNvSpPr/>
          <p:nvPr/>
        </p:nvSpPr>
        <p:spPr>
          <a:xfrm>
            <a:off x="5562600" y="25146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00600" y="20574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 maybe this.</a:t>
            </a:r>
            <a:endParaRPr lang="en-US" dirty="0"/>
          </a:p>
        </p:txBody>
      </p:sp>
      <p:sp>
        <p:nvSpPr>
          <p:cNvPr id="26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4191000" y="3429000"/>
            <a:ext cx="304800" cy="304800"/>
            <a:chOff x="4191000" y="3429000"/>
            <a:chExt cx="304800" cy="304800"/>
          </a:xfrm>
        </p:grpSpPr>
        <p:cxnSp>
          <p:nvCxnSpPr>
            <p:cNvPr id="9" name="Straight Connector 8"/>
            <p:cNvCxnSpPr/>
            <p:nvPr/>
          </p:nvCxnSpPr>
          <p:spPr>
            <a:xfrm rot="5400000" flipH="1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514600" y="76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1: Engine Proof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1752600" cy="1752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24000" y="762000"/>
            <a:ext cx="5791200" cy="579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Summing Junction 22"/>
          <p:cNvSpPr/>
          <p:nvPr/>
        </p:nvSpPr>
        <p:spPr>
          <a:xfrm>
            <a:off x="3352800" y="22098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14600" y="16764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Concept</a:t>
            </a:r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4191000" y="3429000"/>
            <a:ext cx="304800" cy="304800"/>
            <a:chOff x="4191000" y="3429000"/>
            <a:chExt cx="304800" cy="304800"/>
          </a:xfrm>
        </p:grpSpPr>
        <p:cxnSp>
          <p:nvCxnSpPr>
            <p:cNvPr id="9" name="Straight Connector 8"/>
            <p:cNvCxnSpPr/>
            <p:nvPr/>
          </p:nvCxnSpPr>
          <p:spPr>
            <a:xfrm rot="5400000" flipH="1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514600" y="76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2: Prototype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1752600" cy="1752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24000" y="762000"/>
            <a:ext cx="5791200" cy="579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43400" y="3581400"/>
            <a:ext cx="609600" cy="15240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Summing Junction 22"/>
          <p:cNvSpPr/>
          <p:nvPr/>
        </p:nvSpPr>
        <p:spPr>
          <a:xfrm>
            <a:off x="3352800" y="22098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95800" y="39624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!?</a:t>
            </a:r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rispe\Desktop\NewGameLectures\Images\snap00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09600"/>
            <a:ext cx="6629400" cy="580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4191000" y="3429000"/>
            <a:ext cx="304800" cy="304800"/>
            <a:chOff x="4191000" y="3429000"/>
            <a:chExt cx="304800" cy="304800"/>
          </a:xfrm>
        </p:grpSpPr>
        <p:cxnSp>
          <p:nvCxnSpPr>
            <p:cNvPr id="9" name="Straight Connector 8"/>
            <p:cNvCxnSpPr/>
            <p:nvPr/>
          </p:nvCxnSpPr>
          <p:spPr>
            <a:xfrm rot="5400000" flipH="1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514600" y="76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2: Prototype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1752600" cy="1752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1295400"/>
            <a:ext cx="5105400" cy="510540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43400" y="3581400"/>
            <a:ext cx="609600" cy="15240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Summing Junction 22"/>
          <p:cNvSpPr/>
          <p:nvPr/>
        </p:nvSpPr>
        <p:spPr>
          <a:xfrm>
            <a:off x="3352800" y="22098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1828800"/>
            <a:ext cx="2590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Possibility Space</a:t>
            </a:r>
            <a:endParaRPr lang="en-US" dirty="0"/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4191000" y="3429000"/>
            <a:ext cx="304800" cy="304800"/>
            <a:chOff x="4191000" y="3429000"/>
            <a:chExt cx="304800" cy="304800"/>
          </a:xfrm>
        </p:grpSpPr>
        <p:cxnSp>
          <p:nvCxnSpPr>
            <p:cNvPr id="9" name="Straight Connector 8"/>
            <p:cNvCxnSpPr/>
            <p:nvPr/>
          </p:nvCxnSpPr>
          <p:spPr>
            <a:xfrm rot="5400000" flipH="1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514600" y="76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2: Prototype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1752600" cy="1752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1295400"/>
            <a:ext cx="5105400" cy="510540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43400" y="3581400"/>
            <a:ext cx="609600" cy="15240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Destination</a:t>
            </a:r>
            <a:endParaRPr lang="en-US" dirty="0"/>
          </a:p>
        </p:txBody>
      </p:sp>
      <p:sp>
        <p:nvSpPr>
          <p:cNvPr id="12" name="Flowchart: Summing Junction 11"/>
          <p:cNvSpPr/>
          <p:nvPr/>
        </p:nvSpPr>
        <p:spPr>
          <a:xfrm>
            <a:off x="5562600" y="2514600"/>
            <a:ext cx="304800" cy="304800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/>
          <p:cNvSpPr/>
          <p:nvPr/>
        </p:nvSpPr>
        <p:spPr>
          <a:xfrm>
            <a:off x="3352800" y="22098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4191000" y="3429000"/>
            <a:ext cx="304800" cy="304800"/>
            <a:chOff x="4191000" y="3429000"/>
            <a:chExt cx="304800" cy="304800"/>
          </a:xfrm>
        </p:grpSpPr>
        <p:cxnSp>
          <p:nvCxnSpPr>
            <p:cNvPr id="9" name="Straight Connector 8"/>
            <p:cNvCxnSpPr/>
            <p:nvPr/>
          </p:nvCxnSpPr>
          <p:spPr>
            <a:xfrm rot="5400000" flipH="1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514600" y="76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3: First Playable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1752600" cy="1752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43400" y="3581400"/>
            <a:ext cx="609600" cy="15240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Summing Junction 11"/>
          <p:cNvSpPr/>
          <p:nvPr/>
        </p:nvSpPr>
        <p:spPr>
          <a:xfrm>
            <a:off x="5562600" y="2514600"/>
            <a:ext cx="304800" cy="304800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/>
          <p:cNvSpPr/>
          <p:nvPr/>
        </p:nvSpPr>
        <p:spPr>
          <a:xfrm>
            <a:off x="3352800" y="22098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4572000" y="3352800"/>
            <a:ext cx="685800" cy="7620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43200" y="914400"/>
            <a:ext cx="4419600" cy="441960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81600" y="3276600"/>
            <a:ext cx="2209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Adjusted Direction</a:t>
            </a:r>
            <a:endParaRPr lang="en-US" dirty="0"/>
          </a:p>
        </p:txBody>
      </p:sp>
      <p:sp>
        <p:nvSpPr>
          <p:cNvPr id="13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4191000" y="3429000"/>
            <a:ext cx="304800" cy="304800"/>
            <a:chOff x="4191000" y="3429000"/>
            <a:chExt cx="304800" cy="304800"/>
          </a:xfrm>
        </p:grpSpPr>
        <p:cxnSp>
          <p:nvCxnSpPr>
            <p:cNvPr id="9" name="Straight Connector 8"/>
            <p:cNvCxnSpPr/>
            <p:nvPr/>
          </p:nvCxnSpPr>
          <p:spPr>
            <a:xfrm rot="5400000" flipH="1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514600" y="76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4: Alpha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1752600" cy="1752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43400" y="3581400"/>
            <a:ext cx="609600" cy="15240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Summing Junction 11"/>
          <p:cNvSpPr/>
          <p:nvPr/>
        </p:nvSpPr>
        <p:spPr>
          <a:xfrm>
            <a:off x="5562600" y="2514600"/>
            <a:ext cx="304800" cy="304800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/>
          <p:cNvSpPr/>
          <p:nvPr/>
        </p:nvSpPr>
        <p:spPr>
          <a:xfrm>
            <a:off x="3352800" y="22098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4572000" y="3352800"/>
            <a:ext cx="685800" cy="7620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581400" y="1066800"/>
            <a:ext cx="3429000" cy="342900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876800" y="2667000"/>
            <a:ext cx="457200" cy="38100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4191000" y="3429000"/>
            <a:ext cx="304800" cy="304800"/>
            <a:chOff x="4191000" y="3429000"/>
            <a:chExt cx="304800" cy="304800"/>
          </a:xfrm>
        </p:grpSpPr>
        <p:cxnSp>
          <p:nvCxnSpPr>
            <p:cNvPr id="9" name="Straight Connector 8"/>
            <p:cNvCxnSpPr/>
            <p:nvPr/>
          </p:nvCxnSpPr>
          <p:spPr>
            <a:xfrm rot="5400000" flipH="1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514600" y="76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4: Alpha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1752600" cy="1752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43400" y="3581400"/>
            <a:ext cx="609600" cy="15240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Summing Junction 11"/>
          <p:cNvSpPr/>
          <p:nvPr/>
        </p:nvSpPr>
        <p:spPr>
          <a:xfrm>
            <a:off x="5562600" y="25146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/>
          <p:cNvSpPr/>
          <p:nvPr/>
        </p:nvSpPr>
        <p:spPr>
          <a:xfrm>
            <a:off x="3352800" y="22098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4572000" y="3352800"/>
            <a:ext cx="685800" cy="7620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581400" y="1066800"/>
            <a:ext cx="3429000" cy="342900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876800" y="2667000"/>
            <a:ext cx="457200" cy="38100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Summing Junction 15"/>
          <p:cNvSpPr/>
          <p:nvPr/>
        </p:nvSpPr>
        <p:spPr>
          <a:xfrm>
            <a:off x="4495800" y="2286000"/>
            <a:ext cx="304800" cy="304800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00" y="1752600"/>
            <a:ext cx="2209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Better Idea!</a:t>
            </a:r>
            <a:endParaRPr lang="en-US" dirty="0"/>
          </a:p>
        </p:txBody>
      </p:sp>
      <p:sp>
        <p:nvSpPr>
          <p:cNvPr id="18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4191000" y="3429000"/>
            <a:ext cx="304800" cy="304800"/>
            <a:chOff x="4191000" y="3429000"/>
            <a:chExt cx="304800" cy="304800"/>
          </a:xfrm>
        </p:grpSpPr>
        <p:cxnSp>
          <p:nvCxnSpPr>
            <p:cNvPr id="9" name="Straight Connector 8"/>
            <p:cNvCxnSpPr/>
            <p:nvPr/>
          </p:nvCxnSpPr>
          <p:spPr>
            <a:xfrm rot="5400000" flipH="1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514600" y="76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5: Beta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1752600" cy="1752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43400" y="3581400"/>
            <a:ext cx="609600" cy="15240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Summing Junction 11"/>
          <p:cNvSpPr/>
          <p:nvPr/>
        </p:nvSpPr>
        <p:spPr>
          <a:xfrm>
            <a:off x="5562600" y="25146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/>
          <p:cNvSpPr/>
          <p:nvPr/>
        </p:nvSpPr>
        <p:spPr>
          <a:xfrm>
            <a:off x="3352800" y="22098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4572000" y="3352800"/>
            <a:ext cx="685800" cy="7620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7600" y="1447800"/>
            <a:ext cx="2057400" cy="205740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876800" y="2667000"/>
            <a:ext cx="457200" cy="38100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Summing Junction 15"/>
          <p:cNvSpPr/>
          <p:nvPr/>
        </p:nvSpPr>
        <p:spPr>
          <a:xfrm>
            <a:off x="4495800" y="2286000"/>
            <a:ext cx="304800" cy="304800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4648200" y="2438400"/>
            <a:ext cx="685800" cy="22860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4191000" y="3429000"/>
            <a:ext cx="304800" cy="304800"/>
            <a:chOff x="4191000" y="3429000"/>
            <a:chExt cx="304800" cy="304800"/>
          </a:xfrm>
        </p:grpSpPr>
        <p:cxnSp>
          <p:nvCxnSpPr>
            <p:cNvPr id="9" name="Straight Connector 8"/>
            <p:cNvCxnSpPr/>
            <p:nvPr/>
          </p:nvCxnSpPr>
          <p:spPr>
            <a:xfrm rot="5400000" flipH="1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514600" y="76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6: Final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1752600" cy="1752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43400" y="3581400"/>
            <a:ext cx="609600" cy="15240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Summing Junction 11"/>
          <p:cNvSpPr/>
          <p:nvPr/>
        </p:nvSpPr>
        <p:spPr>
          <a:xfrm>
            <a:off x="5562600" y="25146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umming Junction 13"/>
          <p:cNvSpPr/>
          <p:nvPr/>
        </p:nvSpPr>
        <p:spPr>
          <a:xfrm>
            <a:off x="3352800" y="22098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4572000" y="3352800"/>
            <a:ext cx="685800" cy="7620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267200" y="1752600"/>
            <a:ext cx="838200" cy="83820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876800" y="2667000"/>
            <a:ext cx="457200" cy="38100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Summing Junction 15"/>
          <p:cNvSpPr/>
          <p:nvPr/>
        </p:nvSpPr>
        <p:spPr>
          <a:xfrm>
            <a:off x="4495800" y="2286000"/>
            <a:ext cx="304800" cy="3048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4648200" y="2438400"/>
            <a:ext cx="685800" cy="22860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Summing Junction 16"/>
          <p:cNvSpPr/>
          <p:nvPr/>
        </p:nvSpPr>
        <p:spPr>
          <a:xfrm>
            <a:off x="4572000" y="1981200"/>
            <a:ext cx="304800" cy="304800"/>
          </a:xfrm>
          <a:prstGeom prst="flowChartSummingJunc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4533900" y="2247900"/>
            <a:ext cx="304800" cy="7620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05200" y="1219200"/>
            <a:ext cx="2209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Victory!</a:t>
            </a:r>
            <a:endParaRPr lang="en-US" dirty="0"/>
          </a:p>
        </p:txBody>
      </p:sp>
      <p:sp>
        <p:nvSpPr>
          <p:cNvPr id="23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Velocity is not constant</a:t>
            </a:r>
          </a:p>
          <a:p>
            <a:r>
              <a:rPr lang="en-US" dirty="0" smtClean="0"/>
              <a:t>Can be affected by</a:t>
            </a:r>
          </a:p>
          <a:p>
            <a:pPr lvl="1"/>
            <a:r>
              <a:rPr lang="en-US" dirty="0" smtClean="0"/>
              <a:t>Classes, Work, Health, Relationships, Etc.</a:t>
            </a:r>
          </a:p>
          <a:p>
            <a:r>
              <a:rPr lang="en-US" dirty="0" smtClean="0"/>
              <a:t>Highly dependant on morale and motivation</a:t>
            </a:r>
          </a:p>
          <a:p>
            <a:r>
              <a:rPr lang="en-US" dirty="0" smtClean="0"/>
              <a:t>This can go two ways</a:t>
            </a:r>
          </a:p>
          <a:p>
            <a:pPr lvl="1"/>
            <a:r>
              <a:rPr lang="en-US" dirty="0" smtClean="0"/>
              <a:t>Vortex of Misery</a:t>
            </a:r>
          </a:p>
          <a:p>
            <a:pPr lvl="1"/>
            <a:r>
              <a:rPr lang="en-US" dirty="0" smtClean="0"/>
              <a:t>Cascade of Joy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Vortex of Misery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Failure is recursive</a:t>
            </a:r>
          </a:p>
          <a:p>
            <a:r>
              <a:rPr lang="en-US" dirty="0" smtClean="0"/>
              <a:t>You MUST change velocity, not accelerate toward doom</a:t>
            </a:r>
          </a:p>
          <a:p>
            <a:r>
              <a:rPr lang="en-US" dirty="0" smtClean="0"/>
              <a:t>Fatigue effects productivity</a:t>
            </a:r>
          </a:p>
          <a:p>
            <a:r>
              <a:rPr lang="en-US" dirty="0" smtClean="0"/>
              <a:t>The more skilled your team is the more likely this will happen to you</a:t>
            </a:r>
          </a:p>
          <a:p>
            <a:r>
              <a:rPr lang="en-US" dirty="0" smtClean="0"/>
              <a:t>The teams that think it can’t happen to them are exactly who this happens to and they never ask for help</a:t>
            </a:r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of Joy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Success is also recursive</a:t>
            </a:r>
          </a:p>
          <a:p>
            <a:r>
              <a:rPr lang="en-US" dirty="0" smtClean="0"/>
              <a:t>Idea gains momentum</a:t>
            </a:r>
          </a:p>
          <a:p>
            <a:r>
              <a:rPr lang="en-US" dirty="0" smtClean="0"/>
              <a:t>Motivation increases</a:t>
            </a:r>
          </a:p>
          <a:p>
            <a:r>
              <a:rPr lang="en-US" dirty="0" smtClean="0"/>
              <a:t>Work speed increases</a:t>
            </a:r>
          </a:p>
          <a:p>
            <a:r>
              <a:rPr lang="en-US" dirty="0" smtClean="0"/>
              <a:t>Most likely to occur if you</a:t>
            </a:r>
          </a:p>
          <a:p>
            <a:pPr lvl="1"/>
            <a:r>
              <a:rPr lang="en-US" dirty="0" smtClean="0"/>
              <a:t>Start simple</a:t>
            </a:r>
          </a:p>
          <a:p>
            <a:pPr lvl="1"/>
            <a:r>
              <a:rPr lang="en-US" dirty="0" smtClean="0"/>
              <a:t>Build and Iterate</a:t>
            </a:r>
          </a:p>
          <a:p>
            <a:pPr lvl="1"/>
            <a:r>
              <a:rPr lang="en-US" dirty="0" smtClean="0"/>
              <a:t>Kill the good, keep the great</a:t>
            </a:r>
          </a:p>
          <a:p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Software Development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your team uses to build software including defining requirements, scheduling, planning, designing, building, and testing.</a:t>
            </a:r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Chrispe\Desktop\Areyouhappy_a2_web_1024-600x84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"/>
            <a:ext cx="4744528" cy="670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Embrace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only one constant in software development, change.</a:t>
            </a:r>
          </a:p>
          <a:p>
            <a:r>
              <a:rPr lang="en-US" dirty="0" smtClean="0"/>
              <a:t>Resisting change only leads to mediocre results.</a:t>
            </a:r>
          </a:p>
          <a:p>
            <a:r>
              <a:rPr lang="en-US" dirty="0" smtClean="0"/>
              <a:t>Plan for it!</a:t>
            </a:r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Towards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not pretend to know everything upfront.</a:t>
            </a:r>
          </a:p>
          <a:p>
            <a:r>
              <a:rPr lang="en-US" dirty="0" smtClean="0"/>
              <a:t>Start small and build up.</a:t>
            </a:r>
          </a:p>
          <a:p>
            <a:r>
              <a:rPr lang="en-US" dirty="0" smtClean="0"/>
              <a:t>Learn by doing.</a:t>
            </a:r>
            <a:endParaRPr lang="en-US" dirty="0"/>
          </a:p>
          <a:p>
            <a:r>
              <a:rPr lang="en-US" dirty="0" smtClean="0"/>
              <a:t>Don’t argue over something that can be tested.</a:t>
            </a:r>
          </a:p>
          <a:p>
            <a:r>
              <a:rPr lang="en-US" dirty="0" smtClean="0"/>
              <a:t>Learning how to quickly prototype.</a:t>
            </a:r>
          </a:p>
          <a:p>
            <a:r>
              <a:rPr lang="en-US" dirty="0" smtClean="0"/>
              <a:t>Develop good enough.</a:t>
            </a:r>
          </a:p>
          <a:p>
            <a:r>
              <a:rPr lang="en-US" dirty="0" smtClean="0"/>
              <a:t>So…</a:t>
            </a:r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4191000" y="3429000"/>
            <a:ext cx="304800" cy="304800"/>
            <a:chOff x="4191000" y="3429000"/>
            <a:chExt cx="304800" cy="304800"/>
          </a:xfrm>
        </p:grpSpPr>
        <p:cxnSp>
          <p:nvCxnSpPr>
            <p:cNvPr id="9" name="Straight Connector 8"/>
            <p:cNvCxnSpPr/>
            <p:nvPr/>
          </p:nvCxnSpPr>
          <p:spPr>
            <a:xfrm rot="5400000" flipH="1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514600" y="76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don’t need planning!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667000"/>
            <a:ext cx="1752600" cy="1752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24000" y="762000"/>
            <a:ext cx="5791200" cy="579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43400" y="3581400"/>
            <a:ext cx="609600" cy="15240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4609306" y="3390900"/>
            <a:ext cx="685800" cy="1588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953000" y="3048000"/>
            <a:ext cx="457200" cy="45720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4495800" y="3276600"/>
            <a:ext cx="914400" cy="15240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3810000" y="3276600"/>
            <a:ext cx="762000" cy="38100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plan?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a high concept (multiple ones).</a:t>
            </a:r>
          </a:p>
          <a:p>
            <a:pPr lvl="1"/>
            <a:r>
              <a:rPr lang="en-US" dirty="0" smtClean="0"/>
              <a:t>GTA in space</a:t>
            </a:r>
          </a:p>
          <a:p>
            <a:pPr lvl="1"/>
            <a:r>
              <a:rPr lang="en-US" dirty="0" smtClean="0"/>
              <a:t>GTA with squads</a:t>
            </a:r>
          </a:p>
          <a:p>
            <a:pPr lvl="1"/>
            <a:r>
              <a:rPr lang="en-US" dirty="0" smtClean="0"/>
              <a:t>GTA in Paris, France</a:t>
            </a:r>
          </a:p>
          <a:p>
            <a:pPr lvl="1"/>
            <a:r>
              <a:rPr lang="en-US" dirty="0" smtClean="0"/>
              <a:t>Team based FPS with paint</a:t>
            </a:r>
          </a:p>
          <a:p>
            <a:r>
              <a:rPr lang="en-US" dirty="0" smtClean="0"/>
              <a:t>But first you need a vision.</a:t>
            </a:r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Vision - An experience in which a personage, thing, or event appears vividly or credibly to the mind, although not actually present, often under the influence of a divine or other agency - Random House Dictionary, © Random House, Inc. 2009. </a:t>
            </a:r>
          </a:p>
          <a:p>
            <a:r>
              <a:rPr lang="en-US" dirty="0" smtClean="0"/>
              <a:t>The emotional core of the game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“Paint Everything”</a:t>
            </a:r>
          </a:p>
          <a:p>
            <a:r>
              <a:rPr lang="en-US" dirty="0" smtClean="0"/>
              <a:t>“Fire, Flames, Lava and Action”</a:t>
            </a:r>
          </a:p>
          <a:p>
            <a:r>
              <a:rPr lang="en-US" dirty="0" smtClean="0"/>
              <a:t>“Always With Me” – song from credits of Spirited Away</a:t>
            </a:r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have a vision and some concepts, start iterating</a:t>
            </a:r>
          </a:p>
          <a:p>
            <a:r>
              <a:rPr lang="en-US" dirty="0" smtClean="0"/>
              <a:t>Focus on making a working game</a:t>
            </a:r>
          </a:p>
          <a:p>
            <a:r>
              <a:rPr lang="en-US" dirty="0" smtClean="0"/>
              <a:t>Don’t emotionally invest in far-off features</a:t>
            </a:r>
          </a:p>
          <a:p>
            <a:r>
              <a:rPr lang="en-US" dirty="0" smtClean="0"/>
              <a:t>Follow where the game takes you</a:t>
            </a:r>
          </a:p>
          <a:p>
            <a:r>
              <a:rPr lang="en-US" dirty="0" smtClean="0"/>
              <a:t>Iteration Wins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Structure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2971800" y="2209800"/>
          <a:ext cx="3124200" cy="279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design documents (but don’t over-do it).</a:t>
            </a:r>
          </a:p>
          <a:p>
            <a:r>
              <a:rPr lang="en-US" dirty="0" smtClean="0"/>
              <a:t>Create a backlog of features/tasks.</a:t>
            </a:r>
          </a:p>
          <a:p>
            <a:r>
              <a:rPr lang="en-US" dirty="0" smtClean="0"/>
              <a:t>Determine the goals for the </a:t>
            </a:r>
            <a:r>
              <a:rPr lang="en-US" b="1" dirty="0" smtClean="0"/>
              <a:t>current</a:t>
            </a:r>
            <a:r>
              <a:rPr lang="en-US" dirty="0" smtClean="0"/>
              <a:t> milestone and what features/tasks are needed to reach those goals.</a:t>
            </a:r>
          </a:p>
          <a:p>
            <a:r>
              <a:rPr lang="en-US" dirty="0" smtClean="0"/>
              <a:t>Goals should always be focus on making the game playable as soon as possible.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Ineffective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SuperDevs</a:t>
            </a:r>
            <a:r>
              <a:rPr lang="en-US" baseline="30000" dirty="0" err="1" smtClean="0"/>
              <a:t>tm</a:t>
            </a:r>
            <a:endParaRPr lang="en-US" baseline="30000" dirty="0" smtClean="0"/>
          </a:p>
          <a:p>
            <a:r>
              <a:rPr lang="en-US" dirty="0" smtClean="0"/>
              <a:t>Hidden disparity of dedication and commitment</a:t>
            </a:r>
          </a:p>
          <a:p>
            <a:r>
              <a:rPr lang="en-US" dirty="0" smtClean="0"/>
              <a:t>Emperor’s New Clothes Syndrome</a:t>
            </a:r>
          </a:p>
          <a:p>
            <a:r>
              <a:rPr lang="en-US" dirty="0" smtClean="0"/>
              <a:t>Little to no communication</a:t>
            </a:r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1600" y="3429000"/>
            <a:ext cx="6096000" cy="32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Team Awesome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 smtClean="0"/>
              <a:t>Do not change the goals</a:t>
            </a:r>
          </a:p>
          <a:p>
            <a:r>
              <a:rPr lang="en-US" dirty="0" smtClean="0"/>
              <a:t>Have short informal meetings (SCRUM)</a:t>
            </a:r>
          </a:p>
          <a:p>
            <a:r>
              <a:rPr lang="en-US" dirty="0" smtClean="0"/>
              <a:t>Have a visual way of tracking progress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3886200"/>
            <a:ext cx="1676400" cy="2362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 Queue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3886200"/>
            <a:ext cx="1676400" cy="2362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 Progress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0" y="3886200"/>
            <a:ext cx="1676400" cy="2362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752600" y="4267200"/>
            <a:ext cx="304800" cy="2032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33600" y="4267200"/>
            <a:ext cx="304800" cy="2032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14600" y="4267200"/>
            <a:ext cx="304800" cy="2032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52600" y="4572000"/>
            <a:ext cx="304800" cy="2032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33600" y="4572000"/>
            <a:ext cx="304800" cy="2032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514600" y="4572000"/>
            <a:ext cx="304800" cy="2032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52600" y="4876800"/>
            <a:ext cx="304800" cy="2032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33600" y="4876800"/>
            <a:ext cx="304800" cy="2032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14600" y="4876800"/>
            <a:ext cx="304800" cy="2032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57600" y="4267200"/>
            <a:ext cx="304800" cy="2032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38600" y="4267200"/>
            <a:ext cx="304800" cy="2032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19600" y="4267200"/>
            <a:ext cx="304800" cy="2032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57600" y="4572000"/>
            <a:ext cx="304800" cy="2032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638800" y="4267200"/>
            <a:ext cx="304800" cy="2032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19800" y="4267200"/>
            <a:ext cx="304800" cy="2032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400800" y="4267200"/>
            <a:ext cx="304800" cy="2032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38800" y="4572000"/>
            <a:ext cx="304800" cy="2032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code has not been tested it does not work.</a:t>
            </a:r>
          </a:p>
          <a:p>
            <a:r>
              <a:rPr lang="en-US" dirty="0" smtClean="0"/>
              <a:t>Hallway testing – just grab someone and see if it works</a:t>
            </a:r>
          </a:p>
          <a:p>
            <a:r>
              <a:rPr lang="en-US" dirty="0" smtClean="0"/>
              <a:t>Have a workable build every week</a:t>
            </a:r>
          </a:p>
          <a:p>
            <a:r>
              <a:rPr lang="en-US" dirty="0" smtClean="0"/>
              <a:t>Automate your game so it can play itself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and evaluate testing results</a:t>
            </a:r>
          </a:p>
          <a:p>
            <a:r>
              <a:rPr lang="en-US" dirty="0" smtClean="0"/>
              <a:t>Determine what needs to be changed and what does not</a:t>
            </a:r>
          </a:p>
          <a:p>
            <a:r>
              <a:rPr lang="en-US" dirty="0" smtClean="0"/>
              <a:t>Evaluate all assumptions and goals after an iteration is complete</a:t>
            </a:r>
          </a:p>
          <a:p>
            <a:r>
              <a:rPr lang="en-US" dirty="0" smtClean="0"/>
              <a:t>Adjust destination and direction of project</a:t>
            </a:r>
          </a:p>
          <a:p>
            <a:r>
              <a:rPr lang="en-US" dirty="0" smtClean="0"/>
              <a:t>Change concept if necessary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and your team are responsible for your success</a:t>
            </a:r>
          </a:p>
          <a:p>
            <a:r>
              <a:rPr lang="en-US" dirty="0" smtClean="0"/>
              <a:t>Me = Team = Product</a:t>
            </a:r>
          </a:p>
          <a:p>
            <a:r>
              <a:rPr lang="en-US" dirty="0" smtClean="0"/>
              <a:t>Communication is key to a functioning team (this means fighting)</a:t>
            </a:r>
          </a:p>
          <a:p>
            <a:r>
              <a:rPr lang="en-US" dirty="0" smtClean="0"/>
              <a:t>Team problems are the #1 reason projects fail at both the student and professional levels.</a:t>
            </a:r>
          </a:p>
          <a:p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Visualizing the Iterative Development Process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514600" y="76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of all possible games</a:t>
            </a:r>
          </a:p>
          <a:p>
            <a:pPr algn="ctr"/>
            <a:r>
              <a:rPr lang="en-US" dirty="0" smtClean="0"/>
              <a:t>(Distance is work)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91000" y="3429000"/>
            <a:ext cx="304800" cy="304800"/>
            <a:chOff x="4191000" y="3429000"/>
            <a:chExt cx="304800" cy="304800"/>
          </a:xfrm>
        </p:grpSpPr>
        <p:cxnSp>
          <p:nvCxnSpPr>
            <p:cNvPr id="11" name="Straight Connector 10"/>
            <p:cNvCxnSpPr/>
            <p:nvPr/>
          </p:nvCxnSpPr>
          <p:spPr>
            <a:xfrm rot="5400000" flipH="1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581400" y="3810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are here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0" y="762000"/>
            <a:ext cx="5791200" cy="579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43400" y="3581400"/>
            <a:ext cx="2971800" cy="1588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0" y="37338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 Semesters of Work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14600" y="76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of all possible games</a:t>
            </a:r>
          </a:p>
          <a:p>
            <a:pPr algn="ctr"/>
            <a:r>
              <a:rPr lang="en-US" dirty="0" smtClean="0"/>
              <a:t>(Distance is work) 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191000" y="3429000"/>
            <a:ext cx="304800" cy="304800"/>
            <a:chOff x="4191000" y="3429000"/>
            <a:chExt cx="304800" cy="304800"/>
          </a:xfrm>
        </p:grpSpPr>
        <p:cxnSp>
          <p:nvCxnSpPr>
            <p:cNvPr id="24" name="Straight Connector 23"/>
            <p:cNvCxnSpPr/>
            <p:nvPr/>
          </p:nvCxnSpPr>
          <p:spPr>
            <a:xfrm rot="5400000" flipH="1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4191000" y="3429000"/>
            <a:ext cx="304800" cy="304800"/>
            <a:chOff x="4191000" y="3429000"/>
            <a:chExt cx="304800" cy="304800"/>
          </a:xfrm>
        </p:grpSpPr>
        <p:cxnSp>
          <p:nvCxnSpPr>
            <p:cNvPr id="9" name="Straight Connector 8"/>
            <p:cNvCxnSpPr/>
            <p:nvPr/>
          </p:nvCxnSpPr>
          <p:spPr>
            <a:xfrm rot="5400000" flipH="1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4191000" y="3429000"/>
              <a:ext cx="304800" cy="3048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2514600" y="762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of all possible games</a:t>
            </a:r>
          </a:p>
          <a:p>
            <a:pPr algn="ctr"/>
            <a:r>
              <a:rPr lang="en-US" dirty="0" smtClean="0"/>
              <a:t>(Distance is work)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524000" y="762000"/>
            <a:ext cx="5791200" cy="579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800" y="5334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Impossible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0" y="4572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Possible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43400" y="3581400"/>
            <a:ext cx="2971800" cy="1588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00" y="37338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 Semesters of Work </a:t>
            </a:r>
            <a:endParaRPr lang="en-US" dirty="0"/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2306106" y="6492875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1217</Words>
  <Application>Microsoft Office PowerPoint</Application>
  <PresentationFormat>On-screen Show (4:3)</PresentationFormat>
  <Paragraphs>205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Software Development Process</vt:lpstr>
      <vt:lpstr>Slide 2</vt:lpstr>
      <vt:lpstr>What is a Software Development Process?</vt:lpstr>
      <vt:lpstr>Ineffective Teams</vt:lpstr>
      <vt:lpstr>Team</vt:lpstr>
      <vt:lpstr>Visualizing the Iterative Development Process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Work Velocity</vt:lpstr>
      <vt:lpstr>Vortex of Misery</vt:lpstr>
      <vt:lpstr>Cascade of Joy</vt:lpstr>
      <vt:lpstr>Slide 30</vt:lpstr>
      <vt:lpstr>Embrace Change</vt:lpstr>
      <vt:lpstr>Bias Towards Action</vt:lpstr>
      <vt:lpstr>Slide 33</vt:lpstr>
      <vt:lpstr>How do you plan?</vt:lpstr>
      <vt:lpstr>Vision</vt:lpstr>
      <vt:lpstr>Example Visions</vt:lpstr>
      <vt:lpstr>Iterative Development</vt:lpstr>
      <vt:lpstr>Iteration Structure</vt:lpstr>
      <vt:lpstr>Planning</vt:lpstr>
      <vt:lpstr>Building</vt:lpstr>
      <vt:lpstr>Testing</vt:lpstr>
      <vt:lpstr>React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Benjamin</cp:lastModifiedBy>
  <cp:revision>31</cp:revision>
  <dcterms:created xsi:type="dcterms:W3CDTF">2009-08-29T01:42:27Z</dcterms:created>
  <dcterms:modified xsi:type="dcterms:W3CDTF">2013-09-11T19:22:51Z</dcterms:modified>
</cp:coreProperties>
</file>