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76" r:id="rId3"/>
    <p:sldId id="300" r:id="rId4"/>
    <p:sldId id="306" r:id="rId5"/>
    <p:sldId id="309" r:id="rId6"/>
    <p:sldId id="310" r:id="rId7"/>
    <p:sldId id="350" r:id="rId8"/>
    <p:sldId id="290" r:id="rId9"/>
    <p:sldId id="292" r:id="rId10"/>
    <p:sldId id="303" r:id="rId11"/>
    <p:sldId id="311" r:id="rId12"/>
    <p:sldId id="351" r:id="rId13"/>
    <p:sldId id="304" r:id="rId14"/>
    <p:sldId id="312" r:id="rId15"/>
    <p:sldId id="352" r:id="rId16"/>
    <p:sldId id="305" r:id="rId17"/>
    <p:sldId id="313" r:id="rId18"/>
    <p:sldId id="348" r:id="rId19"/>
    <p:sldId id="349" r:id="rId20"/>
    <p:sldId id="341" r:id="rId21"/>
    <p:sldId id="342" r:id="rId22"/>
    <p:sldId id="343" r:id="rId23"/>
    <p:sldId id="275" r:id="rId24"/>
    <p:sldId id="338" r:id="rId25"/>
    <p:sldId id="277" r:id="rId26"/>
    <p:sldId id="278" r:id="rId27"/>
    <p:sldId id="339" r:id="rId28"/>
    <p:sldId id="279" r:id="rId29"/>
    <p:sldId id="269" r:id="rId30"/>
    <p:sldId id="280" r:id="rId31"/>
    <p:sldId id="293" r:id="rId32"/>
    <p:sldId id="331" r:id="rId33"/>
    <p:sldId id="329" r:id="rId34"/>
    <p:sldId id="330" r:id="rId35"/>
    <p:sldId id="344" r:id="rId36"/>
    <p:sldId id="347" r:id="rId37"/>
    <p:sldId id="272" r:id="rId38"/>
    <p:sldId id="273" r:id="rId39"/>
    <p:sldId id="323" r:id="rId40"/>
    <p:sldId id="322" r:id="rId41"/>
    <p:sldId id="340" r:id="rId42"/>
    <p:sldId id="345" r:id="rId43"/>
    <p:sldId id="346" r:id="rId44"/>
    <p:sldId id="334" r:id="rId45"/>
    <p:sldId id="326" r:id="rId46"/>
    <p:sldId id="337" r:id="rId47"/>
    <p:sldId id="327" r:id="rId48"/>
    <p:sldId id="335" r:id="rId49"/>
    <p:sldId id="333" r:id="rId50"/>
  </p:sldIdLst>
  <p:sldSz cx="9144000" cy="6858000" type="screen4x3"/>
  <p:notesSz cx="6858000" cy="9144000"/>
  <p:custDataLst>
    <p:tags r:id="rId5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8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FB825-6DD8-4DBC-8256-2494E666CEED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35630-4319-4F61-8544-8354A9F453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5630-4319-4F61-8544-8354A9F4537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5630-4319-4F61-8544-8354A9F4537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5630-4319-4F61-8544-8354A9F4537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5630-4319-4F61-8544-8354A9F4537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5630-4319-4F61-8544-8354A9F4537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5630-4319-4F61-8544-8354A9F4537E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5630-4319-4F61-8544-8354A9F4537E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5630-4319-4F61-8544-8354A9F4537E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Many</a:t>
            </a:r>
            <a:r>
              <a:rPr lang="en-US" baseline="0" dirty="0" smtClean="0"/>
              <a:t> relationships in video games are more flexibly structured as containment. </a:t>
            </a:r>
            <a:r>
              <a:rPr lang="en-US" dirty="0" smtClean="0"/>
              <a:t>The large inheritance design did not work because it what based on what object are.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87D08-23EA-4574-8E62-739C9C1B5965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5630-4319-4F61-8544-8354A9F4537E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5630-4319-4F61-8544-8354A9F4537E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should now what these</a:t>
            </a:r>
            <a:r>
              <a:rPr lang="en-US" baseline="0" dirty="0" smtClean="0"/>
              <a:t> are and how they work. Now I will explain the why and the Zen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5630-4319-4F61-8544-8354A9F4537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5630-4319-4F61-8544-8354A9F4537E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5630-4319-4F61-8544-8354A9F4537E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Rest is to add complexity</a:t>
            </a:r>
            <a:r>
              <a:rPr lang="en-US" baseline="0" dirty="0" smtClean="0"/>
              <a:t> while keeping it simple. </a:t>
            </a:r>
            <a:r>
              <a:rPr lang="en-US" dirty="0" smtClean="0"/>
              <a:t>Architecture Astronaut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5630-4319-4F61-8544-8354A9F4537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Sometimes the best way to write great code is to hold off on writing code as long as you can.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Fear of change is a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5630-4319-4F61-8544-8354A9F4537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5630-4319-4F61-8544-8354A9F4537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LEGOS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5630-4319-4F61-8544-8354A9F4537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5630-4319-4F61-8544-8354A9F4537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5630-4319-4F61-8544-8354A9F4537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5630-4319-4F61-8544-8354A9F4537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AF794-4745-4C8F-9F1D-A22F5EE9FC06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Architecture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C:\Users\Chrispe\Desktop\CodeZ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590800"/>
            <a:ext cx="1473200" cy="1473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048000" y="2971800"/>
            <a:ext cx="55678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Organize by what it does.</a:t>
            </a:r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71800" y="2209800"/>
            <a:ext cx="3858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Architecture Principle #3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 by what it does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divided into functional atomic pieces.</a:t>
            </a:r>
          </a:p>
          <a:p>
            <a:r>
              <a:rPr lang="en-US" dirty="0" smtClean="0"/>
              <a:t>Also applies to systems, code files, etc.</a:t>
            </a:r>
          </a:p>
          <a:p>
            <a:r>
              <a:rPr lang="en-US" dirty="0" smtClean="0"/>
              <a:t>However, simplicity and flexibility are more important. </a:t>
            </a:r>
          </a:p>
          <a:p>
            <a:r>
              <a:rPr lang="en-US" dirty="0" smtClean="0"/>
              <a:t>Not by what it IS.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Oriented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in terms of functionality</a:t>
            </a:r>
          </a:p>
          <a:p>
            <a:r>
              <a:rPr lang="en-US" dirty="0" smtClean="0"/>
              <a:t>Code Transforms sets of data</a:t>
            </a:r>
          </a:p>
          <a:p>
            <a:r>
              <a:rPr lang="en-US" dirty="0" smtClean="0"/>
              <a:t>One class one responsibility. Also called the Single Responsibility Principle (SRP)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C:\Users\Chrispe\Desktop\CodeZ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590800"/>
            <a:ext cx="1473200" cy="1473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048000" y="2971800"/>
            <a:ext cx="5448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Encapsulate what varies.</a:t>
            </a:r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743200" y="2209800"/>
            <a:ext cx="3858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Architecture Principle #4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Encapsulate variability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to an abstraction not an implementation.</a:t>
            </a:r>
          </a:p>
          <a:p>
            <a:r>
              <a:rPr lang="en-US" dirty="0" smtClean="0"/>
              <a:t>Move the code and responsibility inside abstracted object.</a:t>
            </a:r>
          </a:p>
          <a:p>
            <a:r>
              <a:rPr lang="en-US" dirty="0" smtClean="0"/>
              <a:t>In C++, delegate varying behavior to the abstracted object, such as serialization, loading, updating, etc.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abstractions not a model of the real world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C:\Users\Chrispe\Desktop\CodeZe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590800"/>
            <a:ext cx="1473200" cy="1473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048000" y="2971800"/>
            <a:ext cx="541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Minimize Dependencies.</a:t>
            </a:r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743200" y="2209800"/>
            <a:ext cx="3858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Architecture Principle #5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Dependencies can be code, headers, people, libraries, etc.</a:t>
            </a:r>
          </a:p>
          <a:p>
            <a:r>
              <a:rPr lang="en-US" smtClean="0"/>
              <a:t>Global Variables!</a:t>
            </a:r>
            <a:endParaRPr lang="en-US" dirty="0" smtClean="0"/>
          </a:p>
          <a:p>
            <a:r>
              <a:rPr lang="en-US" dirty="0" smtClean="0"/>
              <a:t>Minimize does not mean eliminate</a:t>
            </a:r>
          </a:p>
          <a:p>
            <a:r>
              <a:rPr lang="en-US" dirty="0" smtClean="0"/>
              <a:t>Good libraries can help by moving responsibility to specialists and leveraging broadly used code</a:t>
            </a:r>
          </a:p>
          <a:p>
            <a:r>
              <a:rPr lang="en-US" dirty="0" smtClean="0"/>
              <a:t>Strive for loose coupling between all objects.</a:t>
            </a:r>
          </a:p>
          <a:p>
            <a:r>
              <a:rPr lang="en-US" b="1" dirty="0" smtClean="0"/>
              <a:t>Do not create artificial dependencies!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engine consists of systems.</a:t>
            </a:r>
          </a:p>
          <a:p>
            <a:r>
              <a:rPr lang="en-US" dirty="0" smtClean="0"/>
              <a:t>Each system is in charge of a single aspect of the game:</a:t>
            </a:r>
          </a:p>
          <a:p>
            <a:pPr lvl="1"/>
            <a:r>
              <a:rPr lang="en-US" dirty="0" smtClean="0"/>
              <a:t>Graphics</a:t>
            </a:r>
          </a:p>
          <a:p>
            <a:pPr lvl="1"/>
            <a:r>
              <a:rPr lang="en-US" dirty="0" smtClean="0"/>
              <a:t>Physics</a:t>
            </a:r>
          </a:p>
          <a:p>
            <a:pPr lvl="1"/>
            <a:r>
              <a:rPr lang="en-US" dirty="0" smtClean="0"/>
              <a:t>Logic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Every frame each system is updated.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Game Engine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200400" y="2057400"/>
            <a:ext cx="1676400" cy="609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Core Engine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133600" y="3467100"/>
            <a:ext cx="4229100" cy="1143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657600" y="3962400"/>
            <a:ext cx="1257300" cy="419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Physics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953000" y="3962400"/>
            <a:ext cx="1219200" cy="419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" name="TextBox 43"/>
          <p:cNvSpPr txBox="1">
            <a:spLocks noChangeArrowheads="1"/>
          </p:cNvSpPr>
          <p:nvPr/>
        </p:nvSpPr>
        <p:spPr bwMode="auto">
          <a:xfrm>
            <a:off x="4305300" y="2857500"/>
            <a:ext cx="1524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Updates</a:t>
            </a:r>
            <a:endParaRPr lang="en-US" b="1" dirty="0"/>
          </a:p>
        </p:txBody>
      </p:sp>
      <p:sp>
        <p:nvSpPr>
          <p:cNvPr id="9" name="Down Arrow 8"/>
          <p:cNvSpPr/>
          <p:nvPr/>
        </p:nvSpPr>
        <p:spPr>
          <a:xfrm>
            <a:off x="3848100" y="2743200"/>
            <a:ext cx="266700" cy="6477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362200" y="3962400"/>
            <a:ext cx="1257300" cy="419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Graphics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0" y="5410200"/>
            <a:ext cx="68259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How do these system communicate and</a:t>
            </a:r>
          </a:p>
          <a:p>
            <a:r>
              <a:rPr lang="en-US" sz="3200" dirty="0" smtClean="0"/>
              <a:t>share data?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Programming</a:t>
            </a:r>
          </a:p>
          <a:p>
            <a:r>
              <a:rPr lang="en-US" dirty="0" smtClean="0"/>
              <a:t>C++ Object Oriented Programming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Virtual Functions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Game Objects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Pieces of logical interactive content.</a:t>
            </a:r>
          </a:p>
          <a:p>
            <a:r>
              <a:rPr lang="en-US" dirty="0" smtClean="0"/>
              <a:t>Have data that all systems need.</a:t>
            </a:r>
          </a:p>
          <a:p>
            <a:r>
              <a:rPr lang="en-US" dirty="0" smtClean="0"/>
              <a:t>For this example an RTS:</a:t>
            </a:r>
          </a:p>
          <a:p>
            <a:pPr lvl="1"/>
            <a:r>
              <a:rPr lang="en-US" dirty="0" smtClean="0"/>
              <a:t>Tanks</a:t>
            </a:r>
          </a:p>
          <a:p>
            <a:pPr lvl="1"/>
            <a:r>
              <a:rPr lang="en-US" dirty="0" smtClean="0"/>
              <a:t>Bombers</a:t>
            </a:r>
          </a:p>
          <a:p>
            <a:pPr lvl="1"/>
            <a:r>
              <a:rPr lang="en-US" dirty="0" smtClean="0"/>
              <a:t>Infantry</a:t>
            </a:r>
          </a:p>
          <a:p>
            <a:pPr lvl="1"/>
            <a:r>
              <a:rPr lang="en-US" dirty="0" smtClean="0"/>
              <a:t>Bases</a:t>
            </a:r>
          </a:p>
          <a:p>
            <a:r>
              <a:rPr lang="en-US" dirty="0" smtClean="0"/>
              <a:t>Also things like triggers, trees, etc.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how do we build game objects?</a:t>
            </a:r>
          </a:p>
          <a:p>
            <a:r>
              <a:rPr lang="en-US" dirty="0" smtClean="0"/>
              <a:t>Start with basic object oriented principles</a:t>
            </a:r>
          </a:p>
          <a:p>
            <a:pPr lvl="1"/>
            <a:r>
              <a:rPr lang="en-US" dirty="0" smtClean="0"/>
              <a:t>Base class called </a:t>
            </a:r>
            <a:r>
              <a:rPr lang="en-US" dirty="0" err="1" smtClean="0"/>
              <a:t>GameObject</a:t>
            </a:r>
            <a:endParaRPr lang="en-US" dirty="0" smtClean="0"/>
          </a:p>
          <a:p>
            <a:pPr lvl="1"/>
            <a:r>
              <a:rPr lang="en-US" dirty="0" smtClean="0"/>
              <a:t>Specialization derived from this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Dependant Code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800" b="1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GameLogic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FireGun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GameObject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 go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if( go-&gt;Type == “Sniper” 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//Code for firing sniper rifle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else if( go-&gt;Type == “Rifleman” 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//Code for firing rifle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else if( go-&gt;Type == “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MachineGunner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” 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//Code for firing machine gun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Dependant Code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66800" y="2209800"/>
            <a:ext cx="2209800" cy="2819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t" anchorCtr="0"/>
          <a:lstStyle/>
          <a:p>
            <a:pPr algn="ctr">
              <a:defRPr/>
            </a:pPr>
            <a:r>
              <a:rPr lang="en-US" dirty="0" smtClean="0"/>
              <a:t>Dependant Code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6" idx="3"/>
            <a:endCxn id="25" idx="1"/>
          </p:cNvCxnSpPr>
          <p:nvPr/>
        </p:nvCxnSpPr>
        <p:spPr>
          <a:xfrm flipV="1">
            <a:off x="3124200" y="2590800"/>
            <a:ext cx="2438400" cy="342900"/>
          </a:xfrm>
          <a:prstGeom prst="straightConnector1">
            <a:avLst/>
          </a:prstGeom>
          <a:ln w="25400">
            <a:solidFill>
              <a:srgbClr val="0070C0"/>
            </a:solidFill>
            <a:headEnd type="triangle" w="lg" len="lg"/>
            <a:tailEnd type="triangle" w="lg" len="lg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7" idx="3"/>
            <a:endCxn id="28" idx="1"/>
          </p:cNvCxnSpPr>
          <p:nvPr/>
        </p:nvCxnSpPr>
        <p:spPr>
          <a:xfrm flipV="1">
            <a:off x="3124200" y="3124200"/>
            <a:ext cx="3505200" cy="190500"/>
          </a:xfrm>
          <a:prstGeom prst="straightConnector1">
            <a:avLst/>
          </a:prstGeom>
          <a:ln w="25400">
            <a:solidFill>
              <a:srgbClr val="0070C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2" idx="3"/>
            <a:endCxn id="29" idx="1"/>
          </p:cNvCxnSpPr>
          <p:nvPr/>
        </p:nvCxnSpPr>
        <p:spPr>
          <a:xfrm>
            <a:off x="3124200" y="3695700"/>
            <a:ext cx="2438400" cy="38100"/>
          </a:xfrm>
          <a:prstGeom prst="straightConnector1">
            <a:avLst/>
          </a:prstGeom>
          <a:ln w="25400">
            <a:solidFill>
              <a:srgbClr val="0070C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3" idx="3"/>
            <a:endCxn id="30" idx="1"/>
          </p:cNvCxnSpPr>
          <p:nvPr/>
        </p:nvCxnSpPr>
        <p:spPr>
          <a:xfrm>
            <a:off x="3124200" y="4076700"/>
            <a:ext cx="3505200" cy="190500"/>
          </a:xfrm>
          <a:prstGeom prst="straightConnector1">
            <a:avLst/>
          </a:prstGeom>
          <a:ln w="25400">
            <a:solidFill>
              <a:srgbClr val="0070C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4" idx="3"/>
            <a:endCxn id="31" idx="1"/>
          </p:cNvCxnSpPr>
          <p:nvPr/>
        </p:nvCxnSpPr>
        <p:spPr>
          <a:xfrm>
            <a:off x="3124200" y="4457700"/>
            <a:ext cx="2514600" cy="419100"/>
          </a:xfrm>
          <a:prstGeom prst="straightConnector1">
            <a:avLst/>
          </a:prstGeom>
          <a:ln w="25400">
            <a:solidFill>
              <a:srgbClr val="0070C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95400" y="274320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for Type 1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295400" y="312420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for Type 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295400" y="350520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for Type 3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295400" y="388620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for Type 4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295400" y="426720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for Type 5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562600" y="23622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Type 1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6629400" y="28956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Type 2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562600" y="35052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Type 3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6629400" y="40386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Type 4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5638800" y="46482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Type 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429000" y="3352800"/>
            <a:ext cx="1409700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Abstraction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16" idx="1"/>
          </p:cNvCxnSpPr>
          <p:nvPr/>
        </p:nvCxnSpPr>
        <p:spPr>
          <a:xfrm flipV="1">
            <a:off x="4800600" y="2286000"/>
            <a:ext cx="1524000" cy="1123950"/>
          </a:xfrm>
          <a:prstGeom prst="straightConnector1">
            <a:avLst/>
          </a:prstGeom>
          <a:ln w="25400">
            <a:solidFill>
              <a:srgbClr val="0070C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7" idx="1"/>
          </p:cNvCxnSpPr>
          <p:nvPr/>
        </p:nvCxnSpPr>
        <p:spPr>
          <a:xfrm flipV="1">
            <a:off x="4800600" y="3124200"/>
            <a:ext cx="1828800" cy="457200"/>
          </a:xfrm>
          <a:prstGeom prst="straightConnector1">
            <a:avLst/>
          </a:prstGeom>
          <a:ln w="25400">
            <a:solidFill>
              <a:srgbClr val="0070C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22" idx="1"/>
          </p:cNvCxnSpPr>
          <p:nvPr/>
        </p:nvCxnSpPr>
        <p:spPr>
          <a:xfrm flipV="1">
            <a:off x="4838700" y="3733800"/>
            <a:ext cx="1104900" cy="19050"/>
          </a:xfrm>
          <a:prstGeom prst="straightConnector1">
            <a:avLst/>
          </a:prstGeom>
          <a:ln w="25400">
            <a:solidFill>
              <a:srgbClr val="0070C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3" idx="1"/>
          </p:cNvCxnSpPr>
          <p:nvPr/>
        </p:nvCxnSpPr>
        <p:spPr>
          <a:xfrm>
            <a:off x="4800600" y="3886200"/>
            <a:ext cx="1828800" cy="533400"/>
          </a:xfrm>
          <a:prstGeom prst="straightConnector1">
            <a:avLst/>
          </a:prstGeom>
          <a:ln w="25400">
            <a:solidFill>
              <a:srgbClr val="0070C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24" idx="1"/>
          </p:cNvCxnSpPr>
          <p:nvPr/>
        </p:nvCxnSpPr>
        <p:spPr>
          <a:xfrm>
            <a:off x="4800600" y="4038600"/>
            <a:ext cx="1371600" cy="990600"/>
          </a:xfrm>
          <a:prstGeom prst="straightConnector1">
            <a:avLst/>
          </a:prstGeom>
          <a:ln w="25400">
            <a:solidFill>
              <a:srgbClr val="0070C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914400" y="3352800"/>
            <a:ext cx="1905000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Calling Code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8" idx="1"/>
            <a:endCxn id="25" idx="3"/>
          </p:cNvCxnSpPr>
          <p:nvPr/>
        </p:nvCxnSpPr>
        <p:spPr>
          <a:xfrm rot="10800000">
            <a:off x="2819400" y="3752850"/>
            <a:ext cx="609600" cy="1588"/>
          </a:xfrm>
          <a:prstGeom prst="straightConnector1">
            <a:avLst/>
          </a:prstGeom>
          <a:ln w="25400">
            <a:solidFill>
              <a:srgbClr val="0070C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6324600" y="20574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Type 1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629400" y="28956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Type 2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5943600" y="35052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Type 3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629400" y="41910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Type 4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6172200" y="48006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Type 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Abstraction Code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4419600" cy="5257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800" b="1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class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Infantry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virtual void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FireGun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void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FireGun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GameObject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 go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go-&gt;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FireGun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();	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OtherCode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GO* go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go-&gt;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FireGun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();	</a:t>
            </a:r>
          </a:p>
          <a:p>
            <a:pPr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  <a:defRPr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19600" y="1143000"/>
            <a:ext cx="4724400" cy="5257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457200" algn="l"/>
              </a:tabLst>
              <a:defRPr/>
            </a:pPr>
            <a:endParaRPr kumimoji="0" lang="en-US" sz="8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457200" algn="l"/>
              </a:tabLst>
              <a:defRPr/>
            </a:pP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class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Infantry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virtual void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FireGun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};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457200" algn="l"/>
              </a:tabLst>
              <a:defRPr/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class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Sniper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: public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Infantry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457200" algn="l"/>
              </a:tabLst>
              <a:defRPr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231775" lvl="0" indent="-231775">
              <a:spcBef>
                <a:spcPct val="20000"/>
              </a:spcBef>
              <a:tabLst>
                <a:tab pos="457200" algn="l"/>
              </a:tabLst>
              <a:defRPr/>
            </a:pP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	virtual void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FireGun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231775" lvl="0" indent="-231775">
              <a:spcBef>
                <a:spcPct val="20000"/>
              </a:spcBef>
              <a:tabLst>
                <a:tab pos="457200" algn="l"/>
              </a:tabLst>
              <a:defRPr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marL="231775" lvl="0" indent="-231775">
              <a:spcBef>
                <a:spcPct val="20000"/>
              </a:spcBef>
              <a:tabLst>
                <a:tab pos="457200" algn="l"/>
              </a:tabLst>
              <a:defRPr/>
            </a:pP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	//Code for firing sniper 		rifle</a:t>
            </a: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231775" lvl="0" indent="-231775">
              <a:spcBef>
                <a:spcPct val="20000"/>
              </a:spcBef>
              <a:tabLst>
                <a:tab pos="457200" algn="l"/>
              </a:tabLst>
              <a:defRPr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}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400300" y="4229100"/>
            <a:ext cx="1295400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486400" y="2019300"/>
            <a:ext cx="114300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Object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28" idx="0"/>
            <a:endCxn id="11" idx="4"/>
          </p:cNvCxnSpPr>
          <p:nvPr/>
        </p:nvCxnSpPr>
        <p:spPr>
          <a:xfrm rot="5400000" flipH="1" flipV="1">
            <a:off x="5334000" y="3543300"/>
            <a:ext cx="1447800" cy="1588"/>
          </a:xfrm>
          <a:prstGeom prst="straightConnector1">
            <a:avLst/>
          </a:prstGeom>
          <a:ln w="25400">
            <a:solidFill>
              <a:srgbClr val="0070C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095500" y="2019300"/>
            <a:ext cx="1905000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Calling Code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8" idx="0"/>
            <a:endCxn id="25" idx="2"/>
          </p:cNvCxnSpPr>
          <p:nvPr/>
        </p:nvCxnSpPr>
        <p:spPr>
          <a:xfrm rot="5400000" flipH="1" flipV="1">
            <a:off x="2343151" y="3524250"/>
            <a:ext cx="1409700" cy="3175"/>
          </a:xfrm>
          <a:prstGeom prst="straightConnector1">
            <a:avLst/>
          </a:prstGeom>
          <a:ln w="25400">
            <a:solidFill>
              <a:srgbClr val="0070C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5410200" y="4267200"/>
            <a:ext cx="1295400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72200" y="3352800"/>
            <a:ext cx="130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57400" y="3276600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Calling code can treat all objects with same abstraction as if they are the same. </a:t>
            </a:r>
          </a:p>
          <a:p>
            <a:r>
              <a:rPr lang="en-US" dirty="0" smtClean="0"/>
              <a:t>Calling code now relies on an abstraction and the implementation now also relies on an abstraction.</a:t>
            </a:r>
          </a:p>
          <a:p>
            <a:r>
              <a:rPr lang="en-US" dirty="0" smtClean="0"/>
              <a:t>Abstraction applies to more than just methods, it also applies to objects, algorithms, data, relationships, etc.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 is the organizational structure of a system, including its decomposition into parts, their connectivity, interaction mechanisms, and the guiding principles and decisions that you use in the design of the system.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Interface</a:t>
            </a:r>
            <a:r>
              <a:rPr lang="en-US" dirty="0" smtClean="0"/>
              <a:t> – An interface abstracts a set of operations on an object</a:t>
            </a:r>
          </a:p>
          <a:p>
            <a:r>
              <a:rPr lang="en-US" dirty="0" smtClean="0"/>
              <a:t>In C++ this is implemented with virtual functions and inheritance</a:t>
            </a:r>
          </a:p>
          <a:p>
            <a:r>
              <a:rPr lang="en-US" dirty="0" smtClean="0"/>
              <a:t>Virtual functions come with a low cost in both memory and performance</a:t>
            </a:r>
          </a:p>
          <a:p>
            <a:r>
              <a:rPr lang="en-US" dirty="0" smtClean="0"/>
              <a:t>Interfaces are a fundamental code concept and are provided by almost all object oriented languages</a:t>
            </a:r>
          </a:p>
          <a:p>
            <a:r>
              <a:rPr lang="en-US" dirty="0" smtClean="0"/>
              <a:t>This is formally called </a:t>
            </a:r>
            <a:r>
              <a:rPr lang="en-US" b="1" dirty="0" smtClean="0"/>
              <a:t>polymorphism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0" y="2743200"/>
            <a:ext cx="59229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Program to an abstraction,</a:t>
            </a:r>
          </a:p>
          <a:p>
            <a:r>
              <a:rPr lang="en-US" sz="4000" b="1" dirty="0" smtClean="0"/>
              <a:t>not an implementation.</a:t>
            </a:r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743200" y="1981200"/>
            <a:ext cx="3345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Architecture Strategy</a:t>
            </a:r>
            <a:endParaRPr lang="en-US" sz="2800" b="1" dirty="0"/>
          </a:p>
        </p:txBody>
      </p:sp>
      <p:pic>
        <p:nvPicPr>
          <p:cNvPr id="7" name="Picture 5" descr="C:\Users\Chrispe\Desktop\Stra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743200"/>
            <a:ext cx="1371600" cy="14046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590800" y="838200"/>
            <a:ext cx="2362200" cy="1033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Infantry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85800" y="2362200"/>
            <a:ext cx="18288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Rifleman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895600" y="2362200"/>
            <a:ext cx="18288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Sniper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105400" y="2362200"/>
            <a:ext cx="19050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Machine Gunner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048000" y="2743200"/>
            <a:ext cx="15240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Sniper Rifle Code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38200" y="2743200"/>
            <a:ext cx="15240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Rifle </a:t>
            </a:r>
          </a:p>
          <a:p>
            <a:pPr algn="ctr"/>
            <a:r>
              <a:rPr lang="en-US" dirty="0" smtClean="0"/>
              <a:t>Code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181600" y="2743200"/>
            <a:ext cx="16764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Gun Code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971800" y="1219200"/>
            <a:ext cx="16764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 Code,</a:t>
            </a:r>
          </a:p>
          <a:p>
            <a:pPr algn="ctr"/>
            <a:r>
              <a:rPr lang="en-US" dirty="0" smtClean="0"/>
              <a:t>Etc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828800" y="4038600"/>
            <a:ext cx="5410200" cy="1219200"/>
            <a:chOff x="1828800" y="4038600"/>
            <a:chExt cx="5410200" cy="1219200"/>
          </a:xfrm>
        </p:grpSpPr>
        <p:sp>
          <p:nvSpPr>
            <p:cNvPr id="17" name="Rounded Rectangle 16"/>
            <p:cNvSpPr/>
            <p:nvPr/>
          </p:nvSpPr>
          <p:spPr>
            <a:xfrm>
              <a:off x="1828800" y="4038600"/>
              <a:ext cx="5410200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Navy Seal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057400" y="4495800"/>
              <a:ext cx="15240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Rifle </a:t>
              </a:r>
            </a:p>
            <a:p>
              <a:pPr algn="ctr"/>
              <a:r>
                <a:rPr lang="en-US" dirty="0" smtClean="0"/>
                <a:t>Code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657600" y="4495800"/>
              <a:ext cx="15240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Sniper Rifle Code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257800" y="4495800"/>
              <a:ext cx="16764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Machine Gun Code</a:t>
              </a:r>
              <a:endParaRPr lang="en-US" dirty="0"/>
            </a:p>
          </p:txBody>
        </p:sp>
      </p:grpSp>
      <p:cxnSp>
        <p:nvCxnSpPr>
          <p:cNvPr id="22" name="Straight Arrow Connector 21"/>
          <p:cNvCxnSpPr>
            <a:stCxn id="13" idx="0"/>
            <a:endCxn id="5" idx="2"/>
          </p:cNvCxnSpPr>
          <p:nvPr/>
        </p:nvCxnSpPr>
        <p:spPr>
          <a:xfrm rot="5400000" flipH="1" flipV="1">
            <a:off x="2440782" y="1031082"/>
            <a:ext cx="490537" cy="2171700"/>
          </a:xfrm>
          <a:prstGeom prst="straightConnector1">
            <a:avLst/>
          </a:prstGeom>
          <a:ln w="2540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0"/>
            <a:endCxn id="5" idx="2"/>
          </p:cNvCxnSpPr>
          <p:nvPr/>
        </p:nvCxnSpPr>
        <p:spPr>
          <a:xfrm rot="16200000" flipV="1">
            <a:off x="3545682" y="2097882"/>
            <a:ext cx="490537" cy="38100"/>
          </a:xfrm>
          <a:prstGeom prst="straightConnector1">
            <a:avLst/>
          </a:prstGeom>
          <a:ln w="2540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0"/>
            <a:endCxn id="5" idx="2"/>
          </p:cNvCxnSpPr>
          <p:nvPr/>
        </p:nvCxnSpPr>
        <p:spPr>
          <a:xfrm rot="16200000" flipV="1">
            <a:off x="4669632" y="973932"/>
            <a:ext cx="490537" cy="2286000"/>
          </a:xfrm>
          <a:prstGeom prst="straightConnector1">
            <a:avLst/>
          </a:prstGeom>
          <a:ln w="2540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524000" y="5334000"/>
            <a:ext cx="55615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What went wrong?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IS-A </a:t>
            </a:r>
            <a:r>
              <a:rPr lang="en-US" dirty="0" err="1" smtClean="0"/>
              <a:t>vs</a:t>
            </a:r>
            <a:r>
              <a:rPr lang="en-US" dirty="0" smtClean="0"/>
              <a:t> HAS-A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did not organize our code well.</a:t>
            </a:r>
          </a:p>
          <a:p>
            <a:r>
              <a:rPr lang="en-US" dirty="0" smtClean="0"/>
              <a:t>Prefer “has a” to “is a” relationships.</a:t>
            </a:r>
          </a:p>
          <a:p>
            <a:r>
              <a:rPr lang="en-US" dirty="0" smtClean="0"/>
              <a:t>Many relationships are better modeled with aggregation instead of inheritance.</a:t>
            </a:r>
          </a:p>
          <a:p>
            <a:r>
              <a:rPr lang="en-US" dirty="0" smtClean="0"/>
              <a:t>Has a relationships are more flexible.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457200" y="3276600"/>
            <a:ext cx="5105400" cy="2362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Weapon Code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Infantry has a weapon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3600" y="4114800"/>
            <a:ext cx="17526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Weapon Abstraction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209800" y="4876800"/>
            <a:ext cx="15240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Sniper Rifle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00" y="4876800"/>
            <a:ext cx="15240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Rifle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10000" y="4876800"/>
            <a:ext cx="16764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Gun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019800" y="1828800"/>
            <a:ext cx="2209800" cy="198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Infantry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324600" y="2286000"/>
            <a:ext cx="16764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 Code,</a:t>
            </a:r>
          </a:p>
          <a:p>
            <a:pPr algn="ctr"/>
            <a:r>
              <a:rPr lang="en-US" dirty="0" smtClean="0"/>
              <a:t>Etc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24600" y="2895600"/>
            <a:ext cx="16764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Weapon Pointer</a:t>
            </a:r>
          </a:p>
        </p:txBody>
      </p:sp>
      <p:cxnSp>
        <p:nvCxnSpPr>
          <p:cNvPr id="13" name="Straight Arrow Connector 12"/>
          <p:cNvCxnSpPr>
            <a:stCxn id="9" idx="0"/>
            <a:endCxn id="5" idx="2"/>
          </p:cNvCxnSpPr>
          <p:nvPr/>
        </p:nvCxnSpPr>
        <p:spPr>
          <a:xfrm rot="5400000" flipH="1" flipV="1">
            <a:off x="2038350" y="3905250"/>
            <a:ext cx="304800" cy="163830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0"/>
            <a:endCxn id="5" idx="2"/>
          </p:cNvCxnSpPr>
          <p:nvPr/>
        </p:nvCxnSpPr>
        <p:spPr>
          <a:xfrm rot="5400000" flipH="1" flipV="1">
            <a:off x="2838450" y="4705350"/>
            <a:ext cx="304800" cy="3810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0"/>
            <a:endCxn id="5" idx="2"/>
          </p:cNvCxnSpPr>
          <p:nvPr/>
        </p:nvCxnSpPr>
        <p:spPr>
          <a:xfrm rot="16200000" flipV="1">
            <a:off x="3676650" y="3905250"/>
            <a:ext cx="304800" cy="163830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0"/>
            <a:endCxn id="15" idx="1"/>
          </p:cNvCxnSpPr>
          <p:nvPr/>
        </p:nvCxnSpPr>
        <p:spPr>
          <a:xfrm rot="5400000" flipH="1" flipV="1">
            <a:off x="4191000" y="1981200"/>
            <a:ext cx="952500" cy="331470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09800" y="2715161"/>
            <a:ext cx="70568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Identify aspects of the code that</a:t>
            </a:r>
          </a:p>
          <a:p>
            <a:r>
              <a:rPr lang="en-US" sz="4000" b="1" dirty="0" smtClean="0"/>
              <a:t>vary and separate them from </a:t>
            </a:r>
          </a:p>
          <a:p>
            <a:r>
              <a:rPr lang="en-US" sz="4000" b="1" dirty="0" smtClean="0"/>
              <a:t>those that stay the same.</a:t>
            </a:r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1981200"/>
            <a:ext cx="3345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Architecture Strategy</a:t>
            </a:r>
            <a:endParaRPr lang="en-US" sz="2800" b="1" dirty="0"/>
          </a:p>
        </p:txBody>
      </p:sp>
      <p:pic>
        <p:nvPicPr>
          <p:cNvPr id="7" name="Picture 5" descr="C:\Users\Chrispe\Desktop\Stra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667000"/>
            <a:ext cx="1371600" cy="14046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Game Object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81200" y="609600"/>
            <a:ext cx="3886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Object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38200" y="1524000"/>
            <a:ext cx="1905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Building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800600" y="1524000"/>
            <a:ext cx="2438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962400" y="2438400"/>
            <a:ext cx="1216152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Air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858000" y="2438400"/>
            <a:ext cx="1216152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Ground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172200" y="33528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Tank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543800" y="33528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Infantry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848600" y="42672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Marine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848600" y="48768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Officer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648200" y="3352800"/>
            <a:ext cx="1216152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Bomber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200400" y="3352800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Helicopter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1981200" y="24384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Turret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04800" y="2438400"/>
            <a:ext cx="1295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7848600" y="54864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Medic</a:t>
            </a:r>
            <a:endParaRPr lang="en-US" dirty="0"/>
          </a:p>
        </p:txBody>
      </p:sp>
      <p:cxnSp>
        <p:nvCxnSpPr>
          <p:cNvPr id="32" name="Shape 31"/>
          <p:cNvCxnSpPr>
            <a:endCxn id="12" idx="1"/>
          </p:cNvCxnSpPr>
          <p:nvPr/>
        </p:nvCxnSpPr>
        <p:spPr>
          <a:xfrm rot="16200000" flipH="1">
            <a:off x="7543800" y="4191000"/>
            <a:ext cx="457200" cy="152400"/>
          </a:xfrm>
          <a:prstGeom prst="bentConnector2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endCxn id="13" idx="1"/>
          </p:cNvCxnSpPr>
          <p:nvPr/>
        </p:nvCxnSpPr>
        <p:spPr>
          <a:xfrm rot="16200000" flipH="1">
            <a:off x="7239000" y="4495800"/>
            <a:ext cx="1066800" cy="152400"/>
          </a:xfrm>
          <a:prstGeom prst="bentConnector2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35"/>
          <p:cNvCxnSpPr>
            <a:endCxn id="21" idx="1"/>
          </p:cNvCxnSpPr>
          <p:nvPr/>
        </p:nvCxnSpPr>
        <p:spPr>
          <a:xfrm rot="16200000" flipH="1">
            <a:off x="6934200" y="4800600"/>
            <a:ext cx="1676400" cy="152400"/>
          </a:xfrm>
          <a:prstGeom prst="bentConnector2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6934200" y="3200400"/>
            <a:ext cx="228600" cy="7620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6200000" flipH="1">
            <a:off x="7772400" y="3200400"/>
            <a:ext cx="228600" cy="7620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4038600" y="3200400"/>
            <a:ext cx="228600" cy="7620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6200000" flipH="1">
            <a:off x="4876800" y="3200400"/>
            <a:ext cx="228600" cy="7620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6200000" flipH="1">
            <a:off x="6934200" y="2286000"/>
            <a:ext cx="228600" cy="7620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>
            <a:off x="4876800" y="2286000"/>
            <a:ext cx="228600" cy="7620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6200000" flipH="1">
            <a:off x="5257800" y="1371600"/>
            <a:ext cx="228600" cy="7620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>
            <a:off x="2209800" y="1371600"/>
            <a:ext cx="228600" cy="7620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1143000" y="2286000"/>
            <a:ext cx="228600" cy="7620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6200000" flipH="1">
            <a:off x="2209800" y="2286000"/>
            <a:ext cx="228600" cy="7620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2514600" y="6019800"/>
            <a:ext cx="228600" cy="2286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743200" y="5562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Combat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514600" y="5638800"/>
            <a:ext cx="228600" cy="228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743200" y="5943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Transform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2514600" y="5257800"/>
            <a:ext cx="228600" cy="2286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743200" y="5181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724400" y="5181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Physics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4495800" y="5257800"/>
            <a:ext cx="228600" cy="22860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495800" y="56388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724400" y="5562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AI Auto-targeting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724400" y="5943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Healing</a:t>
            </a:r>
          </a:p>
        </p:txBody>
      </p:sp>
      <p:sp>
        <p:nvSpPr>
          <p:cNvPr id="64" name="Oval 63"/>
          <p:cNvSpPr/>
          <p:nvPr/>
        </p:nvSpPr>
        <p:spPr>
          <a:xfrm>
            <a:off x="4495800" y="6019800"/>
            <a:ext cx="228600" cy="2286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514600" y="5257800"/>
            <a:ext cx="228600" cy="2286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514600" y="5638800"/>
            <a:ext cx="228600" cy="228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876800" y="1600200"/>
            <a:ext cx="228600" cy="228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514600" y="6019800"/>
            <a:ext cx="228600" cy="2286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4876800" y="1905000"/>
            <a:ext cx="228600" cy="2286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4500990" y="5257800"/>
            <a:ext cx="228600" cy="22860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500990" y="5647038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499919" y="6015680"/>
            <a:ext cx="228600" cy="2286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292443" y="3340444"/>
            <a:ext cx="1295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Combat</a:t>
            </a:r>
          </a:p>
          <a:p>
            <a:pPr algn="ctr"/>
            <a:r>
              <a:rPr lang="en-US" dirty="0" smtClean="0"/>
              <a:t>Base</a:t>
            </a:r>
            <a:endParaRPr lang="en-US" dirty="0"/>
          </a:p>
        </p:txBody>
      </p:sp>
      <p:cxnSp>
        <p:nvCxnSpPr>
          <p:cNvPr id="78" name="Straight Arrow Connector 77"/>
          <p:cNvCxnSpPr>
            <a:endCxn id="77" idx="0"/>
          </p:cNvCxnSpPr>
          <p:nvPr/>
        </p:nvCxnSpPr>
        <p:spPr>
          <a:xfrm rot="16200000" flipH="1">
            <a:off x="824298" y="3224599"/>
            <a:ext cx="228600" cy="3089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2033758" y="2496065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304801" y="4258964"/>
            <a:ext cx="1295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Flying</a:t>
            </a:r>
          </a:p>
          <a:p>
            <a:pPr algn="ctr"/>
            <a:r>
              <a:rPr lang="en-US" dirty="0" smtClean="0"/>
              <a:t>Base</a:t>
            </a:r>
            <a:endParaRPr lang="en-US" dirty="0"/>
          </a:p>
        </p:txBody>
      </p:sp>
      <p:cxnSp>
        <p:nvCxnSpPr>
          <p:cNvPr id="82" name="Straight Arrow Connector 81"/>
          <p:cNvCxnSpPr/>
          <p:nvPr/>
        </p:nvCxnSpPr>
        <p:spPr>
          <a:xfrm rot="16200000" flipH="1">
            <a:off x="828418" y="4143119"/>
            <a:ext cx="228600" cy="3089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875811" y="1596081"/>
            <a:ext cx="228600" cy="22860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>
            <a:off x="6176319" y="4263081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Cyber</a:t>
            </a:r>
          </a:p>
          <a:p>
            <a:pPr algn="ctr"/>
            <a:r>
              <a:rPr lang="en-US" dirty="0" smtClean="0"/>
              <a:t>Tank</a:t>
            </a:r>
            <a:endParaRPr lang="en-US" dirty="0"/>
          </a:p>
        </p:txBody>
      </p:sp>
      <p:cxnSp>
        <p:nvCxnSpPr>
          <p:cNvPr id="86" name="Straight Arrow Connector 85"/>
          <p:cNvCxnSpPr>
            <a:stCxn id="10" idx="2"/>
            <a:endCxn id="85" idx="0"/>
          </p:cNvCxnSpPr>
          <p:nvPr/>
        </p:nvCxnSpPr>
        <p:spPr>
          <a:xfrm rot="16200000" flipH="1">
            <a:off x="6671619" y="4148780"/>
            <a:ext cx="224481" cy="4119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929888" y="1614617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1783493" y="3793526"/>
            <a:ext cx="1295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Hospital</a:t>
            </a:r>
            <a:endParaRPr lang="en-US" dirty="0"/>
          </a:p>
        </p:txBody>
      </p:sp>
      <p:cxnSp>
        <p:nvCxnSpPr>
          <p:cNvPr id="94" name="Straight Arrow Connector 93"/>
          <p:cNvCxnSpPr/>
          <p:nvPr/>
        </p:nvCxnSpPr>
        <p:spPr>
          <a:xfrm rot="16200000" flipH="1">
            <a:off x="1037966" y="2825576"/>
            <a:ext cx="1581669" cy="362469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7881552" y="5517291"/>
            <a:ext cx="228600" cy="2286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0"/>
                            </p:stCondLst>
                            <p:childTnLst>
                              <p:par>
                                <p:cTn id="1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70645E-7 L -0.04583 -0.66065 " pathEditMode="relative" rAng="0" ptsTypes="AA">
                                      <p:cBhvr>
                                        <p:cTn id="153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" y="-3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3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96877E-6 L 0.25833 -0.58849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" y="-2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2000"/>
                            </p:stCondLst>
                            <p:childTnLst>
                              <p:par>
                                <p:cTn id="17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49063E-6 L -0.27083 -0.12769 " pathEditMode="relative" rAng="0" ptsTypes="AA">
                                      <p:cBhvr>
                                        <p:cTn id="183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" y="-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3352E-6 L 0.25833 -0.59958 " pathEditMode="relative" rAng="0" ptsTypes="AA">
                                      <p:cBhvr>
                                        <p:cTn id="20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" y="-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034E-7 L -0.2368 -0.17164 " pathEditMode="relative" rAng="0" ptsTypes="AA">
                                      <p:cBhvr>
                                        <p:cTn id="213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" y="-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132 -0.5325 " pathEditMode="relative" ptsTypes="AA">
                                      <p:cBhvr>
                                        <p:cTn id="234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33565E-6 L -0.2665 -0.45778 " pathEditMode="relative" rAng="0" ptsTypes="AA">
                                      <p:cBhvr>
                                        <p:cTn id="255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" y="-2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7118 -0.07101 " pathEditMode="relative" ptsTypes="AA">
                                      <p:cBhvr>
                                        <p:cTn id="27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500"/>
                            </p:stCondLst>
                            <p:childTnLst>
                              <p:par>
                                <p:cTn id="2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 0.00139 L -0.11927 -0.12745 " pathEditMode="relative" rAng="0" ptsTypes="AA">
                                      <p:cBhvr>
                                        <p:cTn id="295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" y="-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500"/>
                            </p:stCondLst>
                            <p:childTnLst>
                              <p:par>
                                <p:cTn id="3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24474E-6 L -0.19878 -0.12677 " pathEditMode="relative" rAng="0" ptsTypes="AA">
                                      <p:cBhvr>
                                        <p:cTn id="314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" y="-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500"/>
                            </p:stCondLst>
                            <p:childTnLst>
                              <p:par>
                                <p:cTn id="3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68031E-6 L 0.12813 -0.08582 " pathEditMode="relative" rAng="0" ptsTypes="AA">
                                      <p:cBhvr>
                                        <p:cTn id="333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" y="-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500"/>
                            </p:stCondLst>
                            <p:childTnLst>
                              <p:par>
                                <p:cTn id="3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2725E-6 L -0.59722 -0.65903 " pathEditMode="relative" rAng="0" ptsTypes="AA">
                                      <p:cBhvr>
                                        <p:cTn id="352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" y="-3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6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1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1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6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6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6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7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1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2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6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1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6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7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1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2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6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7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1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2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6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6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7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1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2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6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7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0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1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2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53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6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53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1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53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6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7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53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1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2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6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0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1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2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6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0" presetID="53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1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6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7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51" grpId="0" animBg="1"/>
      <p:bldP spid="51" grpId="1" animBg="1"/>
      <p:bldP spid="52" grpId="0"/>
      <p:bldP spid="52" grpId="1"/>
      <p:bldP spid="53" grpId="0" animBg="1"/>
      <p:bldP spid="53" grpId="1" animBg="1"/>
      <p:bldP spid="54" grpId="0"/>
      <p:bldP spid="54" grpId="1"/>
      <p:bldP spid="55" grpId="0" animBg="1"/>
      <p:bldP spid="55" grpId="1" animBg="1"/>
      <p:bldP spid="56" grpId="0"/>
      <p:bldP spid="56" grpId="1"/>
      <p:bldP spid="58" grpId="0"/>
      <p:bldP spid="58" grpId="1"/>
      <p:bldP spid="59" grpId="0" animBg="1"/>
      <p:bldP spid="59" grpId="1" animBg="1"/>
      <p:bldP spid="61" grpId="0" animBg="1"/>
      <p:bldP spid="61" grpId="1" animBg="1"/>
      <p:bldP spid="62" grpId="0"/>
      <p:bldP spid="62" grpId="1"/>
      <p:bldP spid="63" grpId="0"/>
      <p:bldP spid="63" grpId="1"/>
      <p:bldP spid="64" grpId="0" animBg="1"/>
      <p:bldP spid="64" grpId="1" animBg="1"/>
      <p:bldP spid="68" grpId="0" animBg="1"/>
      <p:bldP spid="68" grpId="1" animBg="1"/>
      <p:bldP spid="69" grpId="0" animBg="1"/>
      <p:bldP spid="69" grpId="1" animBg="1"/>
      <p:bldP spid="69" grpId="2" animBg="1"/>
      <p:bldP spid="69" grpId="3" animBg="1"/>
      <p:bldP spid="70" grpId="0" animBg="1"/>
      <p:bldP spid="70" grpId="1" animBg="1"/>
      <p:bldP spid="71" grpId="0" animBg="1"/>
      <p:bldP spid="71" grpId="1" animBg="1"/>
      <p:bldP spid="71" grpId="2" animBg="1"/>
      <p:bldP spid="71" grpId="3" animBg="1"/>
      <p:bldP spid="73" grpId="0" animBg="1"/>
      <p:bldP spid="73" grpId="1" animBg="1"/>
      <p:bldP spid="74" grpId="0" animBg="1"/>
      <p:bldP spid="74" grpId="1" animBg="1"/>
      <p:bldP spid="74" grpId="2" animBg="1"/>
      <p:bldP spid="74" grpId="3" animBg="1"/>
      <p:bldP spid="75" grpId="0" animBg="1"/>
      <p:bldP spid="75" grpId="1" animBg="1"/>
      <p:bldP spid="75" grpId="2" animBg="1"/>
      <p:bldP spid="75" grpId="3" animBg="1"/>
      <p:bldP spid="76" grpId="0" animBg="1"/>
      <p:bldP spid="76" grpId="1" animBg="1"/>
      <p:bldP spid="76" grpId="2" animBg="1"/>
      <p:bldP spid="76" grpId="3" animBg="1"/>
      <p:bldP spid="77" grpId="0" animBg="1"/>
      <p:bldP spid="77" grpId="1" animBg="1"/>
      <p:bldP spid="80" grpId="0" animBg="1"/>
      <p:bldP spid="80" grpId="1" animBg="1"/>
      <p:bldP spid="80" grpId="2" animBg="1"/>
      <p:bldP spid="81" grpId="0" animBg="1"/>
      <p:bldP spid="81" grpId="1" animBg="1"/>
      <p:bldP spid="84" grpId="0" animBg="1"/>
      <p:bldP spid="84" grpId="1" animBg="1"/>
      <p:bldP spid="85" grpId="0" animBg="1"/>
      <p:bldP spid="85" grpId="1" animBg="1"/>
      <p:bldP spid="92" grpId="0" animBg="1"/>
      <p:bldP spid="92" grpId="1" animBg="1"/>
      <p:bldP spid="93" grpId="0" animBg="1"/>
      <p:bldP spid="93" grpId="1" animBg="1"/>
      <p:bldP spid="100" grpId="0" animBg="1"/>
      <p:bldP spid="100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1828800" y="914400"/>
            <a:ext cx="5029200" cy="3124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Composition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981200" y="609600"/>
            <a:ext cx="3886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Object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2057400" y="1866900"/>
            <a:ext cx="2171700" cy="584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057400" y="2552700"/>
            <a:ext cx="2173761" cy="584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Combat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2057400" y="3238500"/>
            <a:ext cx="2167128" cy="584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Transform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4419600" y="1866900"/>
            <a:ext cx="2176850" cy="584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Physics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419600" y="2552700"/>
            <a:ext cx="2176849" cy="584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AI Auto-targeting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4419600" y="3238500"/>
            <a:ext cx="2168612" cy="584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Healing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679358" y="706396"/>
            <a:ext cx="228600" cy="2286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91033" y="696098"/>
            <a:ext cx="228600" cy="228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02709" y="702276"/>
            <a:ext cx="228600" cy="2286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71801" y="702277"/>
            <a:ext cx="228600" cy="22860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098590" y="1017374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386914" y="1011195"/>
            <a:ext cx="228600" cy="2286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08721E-6 L 0.01389 0.196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" y="9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0023 L -0.01754 0.2977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" y="14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0.00047 L -0.04497 0.3969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" y="19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1.08721E-6 L 0.17517 0.1961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9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76035E-6 L 0.26632 0.2507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" y="12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0.00046 L 0.23906 0.3525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" y="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6" grpId="0" animBg="1"/>
      <p:bldP spid="8" grpId="0" animBg="1"/>
      <p:bldP spid="10" grpId="0" animBg="1"/>
      <p:bldP spid="13" grpId="0" animBg="1"/>
      <p:bldP spid="14" grpId="0" animBg="1"/>
      <p:bldP spid="1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</a:t>
            </a:r>
            <a:r>
              <a:rPr lang="en-US" dirty="0" err="1" smtClean="0"/>
              <a:t>vs</a:t>
            </a:r>
            <a:r>
              <a:rPr lang="en-US" dirty="0" smtClean="0"/>
              <a:t>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Aggregation</a:t>
            </a:r>
          </a:p>
          <a:p>
            <a:pPr lvl="1"/>
            <a:r>
              <a:rPr lang="en-US" dirty="0" smtClean="0"/>
              <a:t>Object references different objects.</a:t>
            </a:r>
          </a:p>
          <a:p>
            <a:pPr lvl="1"/>
            <a:r>
              <a:rPr lang="en-US" dirty="0" smtClean="0"/>
              <a:t>Not necessarily lifetime bound.</a:t>
            </a:r>
          </a:p>
          <a:p>
            <a:pPr lvl="1"/>
            <a:r>
              <a:rPr lang="en-US" dirty="0" smtClean="0"/>
              <a:t>Multiple objects may reference the same aggregated object.</a:t>
            </a:r>
          </a:p>
          <a:p>
            <a:r>
              <a:rPr lang="en-US" dirty="0" smtClean="0"/>
              <a:t>Composition</a:t>
            </a:r>
          </a:p>
          <a:p>
            <a:pPr lvl="1"/>
            <a:r>
              <a:rPr lang="en-US" dirty="0" smtClean="0"/>
              <a:t>Object owns different objects called components.</a:t>
            </a:r>
          </a:p>
          <a:p>
            <a:pPr lvl="1"/>
            <a:r>
              <a:rPr lang="en-US" dirty="0" smtClean="0"/>
              <a:t>Components do not exist outside of composition.</a:t>
            </a:r>
          </a:p>
          <a:p>
            <a:pPr lvl="1"/>
            <a:r>
              <a:rPr lang="en-US" dirty="0" smtClean="0"/>
              <a:t>When composition is destroyed so are components.</a:t>
            </a:r>
          </a:p>
          <a:p>
            <a:pPr lvl="1"/>
            <a:r>
              <a:rPr lang="en-US" dirty="0" smtClean="0"/>
              <a:t>Each component has only one owner.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for all languages</a:t>
            </a:r>
          </a:p>
          <a:p>
            <a:r>
              <a:rPr lang="en-US" dirty="0" smtClean="0"/>
              <a:t>Fundamental, not just a strategy for implementation</a:t>
            </a:r>
          </a:p>
          <a:p>
            <a:r>
              <a:rPr lang="en-US" dirty="0" smtClean="0"/>
              <a:t>These are the guiding principles on which all design patterns are built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09800" y="2715161"/>
            <a:ext cx="67741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Always prefer aggregation and </a:t>
            </a:r>
          </a:p>
          <a:p>
            <a:r>
              <a:rPr lang="en-US" sz="4000" b="1" dirty="0" smtClean="0"/>
              <a:t>composition to inheritance.</a:t>
            </a:r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1981200"/>
            <a:ext cx="3345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Architecture Strategy</a:t>
            </a:r>
            <a:endParaRPr lang="en-US" sz="2800" b="1" dirty="0"/>
          </a:p>
        </p:txBody>
      </p:sp>
      <p:pic>
        <p:nvPicPr>
          <p:cNvPr id="7" name="Picture 5" descr="C:\Users\Chrispe\Desktop\Stra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667000"/>
            <a:ext cx="1371600" cy="14046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Based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base class is a collection of components provided by the different systems.</a:t>
            </a:r>
          </a:p>
          <a:p>
            <a:r>
              <a:rPr lang="en-US" dirty="0" smtClean="0"/>
              <a:t>The components represent orthogonal views of a single entity.</a:t>
            </a:r>
          </a:p>
          <a:p>
            <a:r>
              <a:rPr lang="en-US" dirty="0" smtClean="0"/>
              <a:t>Every component class inherits from a base component class and has pointer to its owning composition.</a:t>
            </a:r>
          </a:p>
          <a:p>
            <a:r>
              <a:rPr lang="en-US" dirty="0" smtClean="0"/>
              <a:t>A component can be data, behavior, and/or a link to a system.</a:t>
            </a:r>
          </a:p>
          <a:p>
            <a:r>
              <a:rPr lang="en-US" dirty="0" smtClean="0"/>
              <a:t>When the game object composition is destroyed it destroys all of its components.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Based Engine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62100" y="1790700"/>
            <a:ext cx="1676400" cy="609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Core Engine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95300" y="3200400"/>
            <a:ext cx="4229100" cy="1143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562600" y="1790700"/>
            <a:ext cx="1676400" cy="6477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Factory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019300" y="3695700"/>
            <a:ext cx="1257300" cy="419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Physics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314700" y="3695700"/>
            <a:ext cx="1219200" cy="419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5334000" y="3162300"/>
            <a:ext cx="2324100" cy="7239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Game Object Compositions</a:t>
            </a:r>
            <a:endParaRPr lang="en-US" dirty="0"/>
          </a:p>
        </p:txBody>
      </p:sp>
      <p:sp>
        <p:nvSpPr>
          <p:cNvPr id="9226" name="TextBox 34"/>
          <p:cNvSpPr txBox="1">
            <a:spLocks noChangeArrowheads="1"/>
          </p:cNvSpPr>
          <p:nvPr/>
        </p:nvSpPr>
        <p:spPr bwMode="auto">
          <a:xfrm>
            <a:off x="6781800" y="4076700"/>
            <a:ext cx="13773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/>
              <a:t>Composed</a:t>
            </a:r>
            <a:endParaRPr lang="en-US" b="1" dirty="0"/>
          </a:p>
        </p:txBody>
      </p:sp>
      <p:sp>
        <p:nvSpPr>
          <p:cNvPr id="9227" name="TextBox 36"/>
          <p:cNvSpPr txBox="1">
            <a:spLocks noChangeArrowheads="1"/>
          </p:cNvSpPr>
          <p:nvPr/>
        </p:nvSpPr>
        <p:spPr bwMode="auto">
          <a:xfrm>
            <a:off x="3352800" y="5638800"/>
            <a:ext cx="10310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/>
              <a:t>Provide</a:t>
            </a:r>
            <a:endParaRPr lang="en-US" b="1" dirty="0"/>
          </a:p>
        </p:txBody>
      </p:sp>
      <p:sp>
        <p:nvSpPr>
          <p:cNvPr id="9228" name="TextBox 41"/>
          <p:cNvSpPr txBox="1">
            <a:spLocks noChangeArrowheads="1"/>
          </p:cNvSpPr>
          <p:nvPr/>
        </p:nvSpPr>
        <p:spPr bwMode="auto">
          <a:xfrm>
            <a:off x="6819900" y="2667000"/>
            <a:ext cx="8969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/>
              <a:t>Creates</a:t>
            </a:r>
            <a:endParaRPr lang="en-US" b="1" dirty="0"/>
          </a:p>
        </p:txBody>
      </p:sp>
      <p:sp>
        <p:nvSpPr>
          <p:cNvPr id="9229" name="TextBox 43"/>
          <p:cNvSpPr txBox="1">
            <a:spLocks noChangeArrowheads="1"/>
          </p:cNvSpPr>
          <p:nvPr/>
        </p:nvSpPr>
        <p:spPr bwMode="auto">
          <a:xfrm>
            <a:off x="2667000" y="2590800"/>
            <a:ext cx="1524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Updates</a:t>
            </a:r>
            <a:endParaRPr lang="en-US" b="1" dirty="0"/>
          </a:p>
        </p:txBody>
      </p:sp>
      <p:sp>
        <p:nvSpPr>
          <p:cNvPr id="46" name="Down Arrow 45"/>
          <p:cNvSpPr/>
          <p:nvPr/>
        </p:nvSpPr>
        <p:spPr>
          <a:xfrm>
            <a:off x="2209800" y="2476500"/>
            <a:ext cx="266700" cy="6477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Down Arrow 46"/>
          <p:cNvSpPr/>
          <p:nvPr/>
        </p:nvSpPr>
        <p:spPr>
          <a:xfrm>
            <a:off x="6286500" y="2514600"/>
            <a:ext cx="266700" cy="5334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" name="Down Arrow 51"/>
          <p:cNvSpPr/>
          <p:nvPr/>
        </p:nvSpPr>
        <p:spPr>
          <a:xfrm rot="10800000">
            <a:off x="6324600" y="3962400"/>
            <a:ext cx="266700" cy="5334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" name="Bent Arrow 52"/>
          <p:cNvSpPr/>
          <p:nvPr/>
        </p:nvSpPr>
        <p:spPr>
          <a:xfrm flipV="1">
            <a:off x="2400300" y="4457700"/>
            <a:ext cx="2400300" cy="876300"/>
          </a:xfrm>
          <a:prstGeom prst="bentArrow">
            <a:avLst>
              <a:gd name="adj1" fmla="val 15040"/>
              <a:gd name="adj2" fmla="val 24274"/>
              <a:gd name="adj3" fmla="val 25000"/>
              <a:gd name="adj4" fmla="val 437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23900" y="3695700"/>
            <a:ext cx="1257300" cy="419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Graphics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953000" y="4572000"/>
            <a:ext cx="3124200" cy="1143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105400" y="5029200"/>
            <a:ext cx="137160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Transform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6553200" y="5029200"/>
            <a:ext cx="137160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Components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09600" y="1600200"/>
            <a:ext cx="1752600" cy="6397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Graphics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743200" y="1570038"/>
            <a:ext cx="1752600" cy="6397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Physics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09600" y="2362200"/>
            <a:ext cx="1752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Sprite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876800" y="1570038"/>
            <a:ext cx="1782763" cy="6397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Logic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09600" y="2819400"/>
            <a:ext cx="1752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Camera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743200" y="2362200"/>
            <a:ext cx="1752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Body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876800" y="2362200"/>
            <a:ext cx="1752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934200" y="1570037"/>
            <a:ext cx="1782763" cy="6397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Shared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934200" y="2362200"/>
            <a:ext cx="1752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Transform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762000" y="4267200"/>
            <a:ext cx="2209800" cy="1981200"/>
            <a:chOff x="762000" y="4267200"/>
            <a:chExt cx="2209800" cy="1981200"/>
          </a:xfrm>
        </p:grpSpPr>
        <p:sp>
          <p:nvSpPr>
            <p:cNvPr id="16" name="Rounded Rectangle 15"/>
            <p:cNvSpPr/>
            <p:nvPr/>
          </p:nvSpPr>
          <p:spPr>
            <a:xfrm>
              <a:off x="762000" y="4267200"/>
              <a:ext cx="2209800" cy="19812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t" anchorCtr="0"/>
            <a:lstStyle/>
            <a:p>
              <a:pPr algn="ctr">
                <a:defRPr/>
              </a:pPr>
              <a:r>
                <a:rPr lang="en-US" dirty="0" smtClean="0"/>
                <a:t>Ball</a:t>
              </a:r>
              <a:endParaRPr lang="en-US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990600" y="52578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/>
                <a:t>Sprite</a:t>
              </a:r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990600" y="57150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Body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990600" y="48006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Transform</a:t>
              </a:r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4876800" y="2819400"/>
            <a:ext cx="1752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Bomb Logic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3505200" y="4267200"/>
            <a:ext cx="2209800" cy="1981200"/>
            <a:chOff x="3505200" y="4267200"/>
            <a:chExt cx="2209800" cy="1981200"/>
          </a:xfrm>
        </p:grpSpPr>
        <p:sp>
          <p:nvSpPr>
            <p:cNvPr id="22" name="Rounded Rectangle 21"/>
            <p:cNvSpPr/>
            <p:nvPr/>
          </p:nvSpPr>
          <p:spPr>
            <a:xfrm>
              <a:off x="3505200" y="4267200"/>
              <a:ext cx="2209800" cy="19812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t" anchorCtr="0"/>
            <a:lstStyle/>
            <a:p>
              <a:pPr algn="ctr">
                <a:defRPr/>
              </a:pPr>
              <a:r>
                <a:rPr lang="en-US" dirty="0" smtClean="0"/>
                <a:t>Camera</a:t>
              </a:r>
              <a:endParaRPr lang="en-US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733800" y="48006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Transform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733800" y="52578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/>
                <a:t>Controller</a:t>
              </a:r>
              <a:endParaRPr lang="en-US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733800" y="57150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Camera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172200" y="4038600"/>
            <a:ext cx="2209800" cy="2438400"/>
            <a:chOff x="6248400" y="4038600"/>
            <a:chExt cx="2209800" cy="2438400"/>
          </a:xfrm>
        </p:grpSpPr>
        <p:sp>
          <p:nvSpPr>
            <p:cNvPr id="32" name="Rounded Rectangle 31"/>
            <p:cNvSpPr/>
            <p:nvPr/>
          </p:nvSpPr>
          <p:spPr>
            <a:xfrm>
              <a:off x="6248400" y="4038600"/>
              <a:ext cx="2209800" cy="24384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t" anchorCtr="0"/>
            <a:lstStyle/>
            <a:p>
              <a:pPr algn="ctr">
                <a:defRPr/>
              </a:pPr>
              <a:r>
                <a:rPr lang="en-US" dirty="0" smtClean="0"/>
                <a:t>Bomb</a:t>
              </a:r>
              <a:endParaRPr lang="en-US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6477000" y="50292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/>
                <a:t>Sprite</a:t>
              </a:r>
              <a:endParaRPr lang="en-US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477000" y="54864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/>
                <a:t>Body</a:t>
              </a:r>
              <a:endParaRPr lang="en-US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477000" y="45720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/>
                <a:t>Transform</a:t>
              </a:r>
              <a:endParaRPr lang="en-US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6477000" y="59436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/>
                <a:t>Bomb Logic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Dependencies between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Components still have dependencies between each other.</a:t>
            </a:r>
          </a:p>
          <a:p>
            <a:r>
              <a:rPr lang="en-US" dirty="0" smtClean="0"/>
              <a:t>Need a flexible simple way for components to handle dependencies.</a:t>
            </a:r>
          </a:p>
          <a:p>
            <a:r>
              <a:rPr lang="en-US" dirty="0" smtClean="0"/>
              <a:t>To allow for inspections of a composition we need to provide a query function.</a:t>
            </a:r>
          </a:p>
          <a:p>
            <a:r>
              <a:rPr lang="en-US" dirty="0" smtClean="0"/>
              <a:t>This is done to having a std::map of strings to component pointers.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Dynamic Linking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800" b="1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Sprite::Initialize(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GameObject* parent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  <a:defRPr/>
            </a:pPr>
            <a:r>
              <a:rPr lang="en-US" sz="1800" b="1" dirty="0" smtClean="0">
                <a:solidFill>
                  <a:srgbClr val="28721C"/>
                </a:solidFill>
                <a:latin typeface="Courier New" pitchFamily="49" charset="0"/>
                <a:cs typeface="Courier New" pitchFamily="49" charset="0"/>
              </a:rPr>
              <a:t>		// Looks up component named “Transform” in map</a:t>
            </a:r>
          </a:p>
          <a:p>
            <a:pPr>
              <a:buNone/>
              <a:defRPr/>
            </a:pPr>
            <a:r>
              <a:rPr lang="en-US" sz="1800" b="1" dirty="0" smtClean="0">
                <a:solidFill>
                  <a:srgbClr val="28721C"/>
                </a:solidFill>
                <a:latin typeface="Courier New" pitchFamily="49" charset="0"/>
                <a:cs typeface="Courier New" pitchFamily="49" charset="0"/>
              </a:rPr>
              <a:t>		// Using the ‘has’ operation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-&gt;Transform 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GetOwner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()-&gt;has(Transform);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28721C"/>
                </a:solidFill>
                <a:latin typeface="Courier New" pitchFamily="49" charset="0"/>
                <a:cs typeface="Courier New" pitchFamily="49" charset="0"/>
              </a:rPr>
              <a:t>	//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solidFill>
                  <a:srgbClr val="28721C"/>
                </a:solidFill>
                <a:latin typeface="Courier New" pitchFamily="49" charset="0"/>
                <a:cs typeface="Courier New" pitchFamily="49" charset="0"/>
              </a:rPr>
              <a:t>		// Add any additional dependencies here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solidFill>
                  <a:srgbClr val="28721C"/>
                </a:solidFill>
                <a:latin typeface="Courier New" pitchFamily="49" charset="0"/>
                <a:cs typeface="Courier New" pitchFamily="49" charset="0"/>
              </a:rPr>
              <a:t>		//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0" y="2743200"/>
            <a:ext cx="53217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Strive for loose coupling</a:t>
            </a:r>
          </a:p>
          <a:p>
            <a:r>
              <a:rPr lang="en-US" sz="4000" b="1" dirty="0" smtClean="0"/>
              <a:t>between objects.</a:t>
            </a:r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1981200"/>
            <a:ext cx="3345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Architecture Strategy</a:t>
            </a:r>
            <a:endParaRPr lang="en-US" sz="2800" b="1" dirty="0"/>
          </a:p>
        </p:txBody>
      </p:sp>
      <p:pic>
        <p:nvPicPr>
          <p:cNvPr id="1029" name="Picture 5" descr="C:\Users\Chrispe\Desktop\Stra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743200"/>
            <a:ext cx="1371600" cy="14046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800" b="1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Game::MoveObjectLeft(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GameObject* ObjectToBeMoved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(Transform* transform = </a:t>
            </a:r>
          </a:p>
          <a:p>
            <a:pPr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ObjectToBeMoved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-&gt;has(Transform) 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    transform-&gt;position.x -= 10;</a:t>
            </a:r>
          </a:p>
          <a:p>
            <a:pPr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Linking and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also just have a pointer to each component type.</a:t>
            </a:r>
          </a:p>
          <a:p>
            <a:r>
              <a:rPr lang="en-US" dirty="0" smtClean="0"/>
              <a:t>Pointer is NULL if component is not present.</a:t>
            </a:r>
          </a:p>
          <a:p>
            <a:r>
              <a:rPr lang="en-US" dirty="0" smtClean="0"/>
              <a:t>Not as elegant </a:t>
            </a:r>
            <a:r>
              <a:rPr lang="en-US" smtClean="0"/>
              <a:t>but fast.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C:\Users\Chrispe\Desktop\CodeZ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590800"/>
            <a:ext cx="1473200" cy="1473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505200" y="3048000"/>
            <a:ext cx="2012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Simplify.</a:t>
            </a:r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19400" y="2209800"/>
            <a:ext cx="3858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Architecture Principle #1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Architecture is simplicity</a:t>
            </a:r>
          </a:p>
          <a:p>
            <a:r>
              <a:rPr lang="en-US" dirty="0" smtClean="0"/>
              <a:t>“Everything should be made as simple as possible, but not simpler.” – Albert  Einstein</a:t>
            </a:r>
          </a:p>
          <a:p>
            <a:r>
              <a:rPr lang="en-US" dirty="0" smtClean="0"/>
              <a:t>The job of the architect is to make all the other programmers’ job simple.</a:t>
            </a:r>
          </a:p>
          <a:p>
            <a:r>
              <a:rPr lang="en-US" dirty="0" smtClean="0"/>
              <a:t>Do not build complexity for complexity’s sake.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Removing Redundancy(File IO, Cross Platform</a:t>
            </a:r>
          </a:p>
          <a:p>
            <a:r>
              <a:rPr lang="en-US" dirty="0" smtClean="0"/>
              <a:t>Providing a common interaction system (Messaging)</a:t>
            </a:r>
          </a:p>
          <a:p>
            <a:r>
              <a:rPr lang="en-US" dirty="0" smtClean="0"/>
              <a:t>Removing Redundancy</a:t>
            </a:r>
          </a:p>
          <a:p>
            <a:r>
              <a:rPr lang="en-US" dirty="0" smtClean="0"/>
              <a:t>Standardizing certain problem solutions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C:\Users\Chrispe\Desktop\CodeZ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590800"/>
            <a:ext cx="1473200" cy="1473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048000" y="2971800"/>
            <a:ext cx="37922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Embrace change.</a:t>
            </a:r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743200" y="2209800"/>
            <a:ext cx="3858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Architecture Principle #2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Embrace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Plan for change</a:t>
            </a:r>
          </a:p>
          <a:p>
            <a:r>
              <a:rPr lang="en-US" dirty="0" smtClean="0"/>
              <a:t>Build for change</a:t>
            </a:r>
          </a:p>
          <a:p>
            <a:r>
              <a:rPr lang="en-US" dirty="0" smtClean="0"/>
              <a:t>Develop good enough</a:t>
            </a:r>
          </a:p>
          <a:p>
            <a:r>
              <a:rPr lang="en-US" dirty="0" smtClean="0"/>
              <a:t>Maximize flexibility while maintaining simplicity </a:t>
            </a:r>
          </a:p>
          <a:p>
            <a:r>
              <a:rPr lang="en-US" dirty="0" smtClean="0"/>
              <a:t>Data drive functionality</a:t>
            </a:r>
          </a:p>
          <a:p>
            <a:r>
              <a:rPr lang="en-US" dirty="0" smtClean="0"/>
              <a:t>Do not waste time building what may not be needed</a:t>
            </a:r>
          </a:p>
          <a:p>
            <a:r>
              <a:rPr lang="en-US" dirty="0" smtClean="0"/>
              <a:t>Bias towards ACTION</a:t>
            </a:r>
          </a:p>
          <a:p>
            <a:r>
              <a:rPr lang="en-US" dirty="0" smtClean="0"/>
              <a:t>Iteration Wins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" val="http://"/>
  <p:tag name="GENSWF_MOVIE_PRESENTATION_END_URL" val="http://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3903</TotalTime>
  <Words>1225</Words>
  <Application>Microsoft Office PowerPoint</Application>
  <PresentationFormat>On-screen Show (4:3)</PresentationFormat>
  <Paragraphs>372</Paragraphs>
  <Slides>49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Architecture</vt:lpstr>
      <vt:lpstr>Prerequisites</vt:lpstr>
      <vt:lpstr>Architecture</vt:lpstr>
      <vt:lpstr>Architecture Principles</vt:lpstr>
      <vt:lpstr>Slide 5</vt:lpstr>
      <vt:lpstr>Simplicity</vt:lpstr>
      <vt:lpstr>Simplify Code</vt:lpstr>
      <vt:lpstr>Slide 8</vt:lpstr>
      <vt:lpstr>Embrace Change</vt:lpstr>
      <vt:lpstr>Slide 10</vt:lpstr>
      <vt:lpstr>Organize by what it does</vt:lpstr>
      <vt:lpstr>Data Oriented</vt:lpstr>
      <vt:lpstr>Slide 13</vt:lpstr>
      <vt:lpstr>Encapsulate variability</vt:lpstr>
      <vt:lpstr>Bad Abstractions</vt:lpstr>
      <vt:lpstr>Slide 16</vt:lpstr>
      <vt:lpstr>Dependencies</vt:lpstr>
      <vt:lpstr>High Level</vt:lpstr>
      <vt:lpstr>Simple Game Engine</vt:lpstr>
      <vt:lpstr>Game Objects</vt:lpstr>
      <vt:lpstr>Game Objects</vt:lpstr>
      <vt:lpstr>Game Objects</vt:lpstr>
      <vt:lpstr>Abstraction</vt:lpstr>
      <vt:lpstr>Dependant Code Example</vt:lpstr>
      <vt:lpstr>Dependant Code</vt:lpstr>
      <vt:lpstr>Abstraction</vt:lpstr>
      <vt:lpstr>Abstraction Code Example</vt:lpstr>
      <vt:lpstr>Abstraction</vt:lpstr>
      <vt:lpstr>Abstraction</vt:lpstr>
      <vt:lpstr>Interface</vt:lpstr>
      <vt:lpstr>Slide 31</vt:lpstr>
      <vt:lpstr>Slide 32</vt:lpstr>
      <vt:lpstr>IS-A vs HAS-A</vt:lpstr>
      <vt:lpstr>Infantry has a weapon</vt:lpstr>
      <vt:lpstr>Slide 35</vt:lpstr>
      <vt:lpstr>Game Object System</vt:lpstr>
      <vt:lpstr>Slide 37</vt:lpstr>
      <vt:lpstr>Slide 38</vt:lpstr>
      <vt:lpstr>Aggregation vs Composition</vt:lpstr>
      <vt:lpstr>Slide 40</vt:lpstr>
      <vt:lpstr>Component Based Engine</vt:lpstr>
      <vt:lpstr>Component Based Engine</vt:lpstr>
      <vt:lpstr>Simple Components</vt:lpstr>
      <vt:lpstr>Dependencies between components</vt:lpstr>
      <vt:lpstr>Dynamic Linking</vt:lpstr>
      <vt:lpstr>Slide 46</vt:lpstr>
      <vt:lpstr>Dynamic Interaction</vt:lpstr>
      <vt:lpstr>Static Linking and Composition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Chrispe</dc:creator>
  <cp:lastModifiedBy>Chris Peters</cp:lastModifiedBy>
  <cp:revision>58</cp:revision>
  <dcterms:created xsi:type="dcterms:W3CDTF">2009-08-29T01:42:27Z</dcterms:created>
  <dcterms:modified xsi:type="dcterms:W3CDTF">2012-09-12T21:47:43Z</dcterms:modified>
</cp:coreProperties>
</file>