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6" r:id="rId3"/>
    <p:sldId id="259" r:id="rId4"/>
    <p:sldId id="257" r:id="rId5"/>
    <p:sldId id="293" r:id="rId6"/>
    <p:sldId id="258" r:id="rId7"/>
    <p:sldId id="294" r:id="rId8"/>
    <p:sldId id="295" r:id="rId9"/>
    <p:sldId id="307" r:id="rId10"/>
    <p:sldId id="309" r:id="rId11"/>
    <p:sldId id="297" r:id="rId12"/>
    <p:sldId id="311" r:id="rId13"/>
    <p:sldId id="321" r:id="rId14"/>
    <p:sldId id="298" r:id="rId15"/>
    <p:sldId id="31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302" r:id="rId30"/>
    <p:sldId id="312" r:id="rId31"/>
    <p:sldId id="322" r:id="rId32"/>
    <p:sldId id="304" r:id="rId33"/>
    <p:sldId id="301" r:id="rId34"/>
    <p:sldId id="310" r:id="rId35"/>
    <p:sldId id="299" r:id="rId36"/>
    <p:sldId id="300" r:id="rId37"/>
    <p:sldId id="314" r:id="rId38"/>
    <p:sldId id="323" r:id="rId39"/>
    <p:sldId id="313" r:id="rId40"/>
    <p:sldId id="305" r:id="rId41"/>
    <p:sldId id="320" r:id="rId42"/>
    <p:sldId id="282" r:id="rId43"/>
    <p:sldId id="315" r:id="rId44"/>
    <p:sldId id="316" r:id="rId45"/>
    <p:sldId id="260" r:id="rId46"/>
    <p:sldId id="261" r:id="rId47"/>
    <p:sldId id="262" r:id="rId48"/>
    <p:sldId id="318" r:id="rId49"/>
    <p:sldId id="31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Level Loader, File Types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66F070-7F39-4C72-8DF7-5FCE18CB48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Same thing as function pointers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9C8A7-BF1A-47DF-A772-B202DA7918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Same thing as function pointers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815AAC-FDFB-44D8-B66A-F64F620CF1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Driven Engines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 //Base Stream Operator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stream,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f)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stream.ReadFloat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(f);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 	//Extended serialization operators of compound types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&amp; stream,Vec2&amp; v)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v.x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v.y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GameObject::Serialize(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 smtClean="0">
              <a:solidFill>
                <a:srgbClr val="2872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(stream, HP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(stream, Speed);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(stream, Armor);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(stream,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SpriteFile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4.5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bigship.png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=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HP : 100,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Speed : 4.5,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Armor : 20,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Spritefile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“bigship.png”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=“HP”&gt;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=“speed”&gt;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4.5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=“armor”&gt;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=“spritefile”&gt;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bigship.png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Construct the object</a:t>
            </a:r>
          </a:p>
          <a:p>
            <a:r>
              <a:rPr lang="en-US" dirty="0" smtClean="0"/>
              <a:t>Constructed – object has been built from the factory but is not active.</a:t>
            </a:r>
          </a:p>
          <a:p>
            <a:r>
              <a:rPr lang="en-US" dirty="0" smtClean="0"/>
              <a:t>2. Serialization and data setting</a:t>
            </a:r>
          </a:p>
          <a:p>
            <a:r>
              <a:rPr lang="en-US" dirty="0" smtClean="0"/>
              <a:t>The object can be serialized and then </a:t>
            </a:r>
            <a:r>
              <a:rPr lang="en-US" smtClean="0"/>
              <a:t>data attributes can </a:t>
            </a:r>
            <a:r>
              <a:rPr lang="en-US" dirty="0" smtClean="0"/>
              <a:t>be adjusted.</a:t>
            </a:r>
          </a:p>
          <a:p>
            <a:r>
              <a:rPr lang="en-US" dirty="0" smtClean="0"/>
              <a:t>3. Initialize the object</a:t>
            </a:r>
          </a:p>
          <a:p>
            <a:r>
              <a:rPr lang="en-US" dirty="0" smtClean="0"/>
              <a:t>Object really comes into existence using all the serialized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Driving</a:t>
            </a:r>
            <a:br>
              <a:rPr lang="en-US" dirty="0" smtClean="0"/>
            </a:br>
            <a:r>
              <a:rPr lang="en-US" dirty="0" smtClean="0"/>
              <a:t>Game Object Creation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“new” Everywhere!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//awesome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MyRandomFunction()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pObj =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PlayerShip();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“new” Everywhere!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//awesome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MyRandomFunction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 rot="-1813039">
            <a:off x="2790825" y="2139950"/>
            <a:ext cx="262255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b="1">
                <a:solidFill>
                  <a:srgbClr val="FF0000"/>
                </a:solidFill>
                <a:latin typeface="Arial Black" pitchFamily="34" charset="0"/>
              </a:rPr>
              <a:t>Bad!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Management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Create, manage, and destroy your objects in a unified way.</a:t>
            </a:r>
          </a:p>
          <a:p>
            <a:pPr eaLnBrk="1" hangingPunct="1"/>
            <a:r>
              <a:rPr lang="en-US" smtClean="0"/>
              <a:t>Do not just use “new” whenever you need an object.</a:t>
            </a:r>
          </a:p>
          <a:p>
            <a:pPr eaLnBrk="1" hangingPunct="1"/>
            <a:r>
              <a:rPr lang="en-US" smtClean="0"/>
              <a:t>Each object should have a clear owner.</a:t>
            </a:r>
          </a:p>
          <a:p>
            <a:pPr eaLnBrk="1" hangingPunct="1"/>
            <a:r>
              <a:rPr lang="en-US" smtClean="0"/>
              <a:t>For game objects use a factory.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err="1" smtClean="0"/>
              <a:t>vs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– the functionality of the object or </a:t>
            </a:r>
            <a:r>
              <a:rPr lang="en-US" b="1" dirty="0" smtClean="0"/>
              <a:t>What the object does.</a:t>
            </a:r>
          </a:p>
          <a:p>
            <a:r>
              <a:rPr lang="en-US" dirty="0" smtClean="0"/>
              <a:t>Data – describes attributes and configuration of the object or </a:t>
            </a:r>
            <a:r>
              <a:rPr lang="en-US" b="1" dirty="0" smtClean="0"/>
              <a:t>What the object is.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with a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PlayerShip();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EnemyShip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EnemyShip();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“Projectile”: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Projectile();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6889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//Do not need includes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//What to create is now data (an string) so it can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//be stored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MyRandomFunction()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 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newObj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(ID);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//Single point of object 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Intialize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++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NumberOfGameObjects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this-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-&gt;Add(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Ship.h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EnemyShip.h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(type)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EnemeyShip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EnemyShip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“Projectile”: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Projectile();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Factory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Ship.h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EnemyShip.h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Asteriod.h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SuperMissle.h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Carrier.h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#include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Base.h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ObjectFactory::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newObj = NULL;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 newObj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PlayerShip();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EnemeyShip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”:  newObj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EnemyShip();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“Projectile”:  newObj 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Projectile();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//return the object for initialization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1084263" algn="l"/>
                <a:tab pos="1425575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857500"/>
            <a:ext cx="6972300" cy="194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ObjectFactory::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type)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newObj = NULL;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newObj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[type]-&gt;Create();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//return the object for initialization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3500" y="2857500"/>
            <a:ext cx="7162800" cy="194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 Create();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(){};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//elsewhere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CreateShip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GOCreator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Create()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Ship();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Creator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GameLogic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RegisterObjects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“Ship”,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ShipCreator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//Templates!</a:t>
            </a: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“Ship”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&lt;Ship&gt;() );</a:t>
            </a:r>
          </a:p>
          <a:p>
            <a:pPr marL="115888" indent="-115888"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115888" indent="-115888"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	//Macros!</a:t>
            </a:r>
          </a:p>
          <a:p>
            <a:pPr marL="115888" indent="-115888"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RegisterCreator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Ship );</a:t>
            </a: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115888" indent="-115888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3413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combine serialization and the data driven factory together.</a:t>
            </a:r>
          </a:p>
          <a:p>
            <a:r>
              <a:rPr lang="en-US" dirty="0" smtClean="0"/>
              <a:t>Add to the data source what creator it should use.</a:t>
            </a:r>
          </a:p>
          <a:p>
            <a:r>
              <a:rPr lang="en-US" dirty="0" smtClean="0"/>
              <a:t>The factory serializes the object when it is created.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 err="1" smtClean="0"/>
              <a:t>vs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257300" y="1790700"/>
            <a:ext cx="68199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Giant cloud of ambiguity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type information to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PlayerShip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4.5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bigship.png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type information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HP : 100,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Speed : 4.5,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Armor : 20,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Spritefile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“bigship.png”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type information to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=“HP”&gt;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=“speed”&gt;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4.5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=“armor”&gt;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=“spritefile”&gt;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bigship.png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8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PlayerShip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828800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with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ObjectFactory::BuildObject(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filename)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stream(filename);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(stream,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newObj = NULL;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newObj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CreatorMap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objectType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]-&gt;Create();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newObj-&gt;Serialize(reader);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//return the object for initialization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newObj;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3124200"/>
            <a:ext cx="5562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114800"/>
            <a:ext cx="3733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we are using a component based engine!</a:t>
            </a:r>
          </a:p>
          <a:p>
            <a:r>
              <a:rPr lang="en-US" dirty="0" smtClean="0"/>
              <a:t>A game object is just a collection of components.</a:t>
            </a:r>
          </a:p>
          <a:p>
            <a:r>
              <a:rPr lang="en-US" dirty="0" smtClean="0"/>
              <a:t>So lets also data drive </a:t>
            </a:r>
            <a:r>
              <a:rPr lang="en-US" b="1" dirty="0" smtClean="0"/>
              <a:t>composition.</a:t>
            </a: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component based engine all objects are just a collection of components.</a:t>
            </a:r>
          </a:p>
          <a:p>
            <a:r>
              <a:rPr lang="en-US" dirty="0" smtClean="0"/>
              <a:t>The factory has a list of creators for components.</a:t>
            </a:r>
          </a:p>
          <a:p>
            <a:r>
              <a:rPr lang="en-US" dirty="0" smtClean="0"/>
              <a:t>It can then use the data source to determine what components are on the composition and their attributes.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Composition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231775" indent="-231775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57200" algn="l"/>
                <a:tab pos="688975" algn="l"/>
              </a:tabLst>
              <a:defRPr/>
            </a:pP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231775" indent="-231775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GOC* ObjectFactory::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31775" indent="-231775"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Stream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(filename);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GOC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GOC();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stream.IsGood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StreamRead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stream,componentName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Component * component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CompCreators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]-&gt;Create();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component-&gt;Serialize( stream 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AddComponent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, component );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//return the object for initialization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31775" indent="-231775">
              <a:buNone/>
              <a:tabLst>
                <a:tab pos="457200" algn="l"/>
                <a:tab pos="688975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Components 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BigGuy.bin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Guy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4.5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Components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“BigGuy.bin”,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Guy :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HP : 100,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Speed : 4.5,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Armor : 20,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Components 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Component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=“Model”&gt;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ModelFile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BigGuy.bin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/Component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Component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=“Guy”&gt;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&lt;</a:t>
            </a:r>
            <a:r>
              <a:rPr lang="en-US" sz="18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=“HP”&gt;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=“speed”&gt;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4.5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    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=“armor”&gt;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1" dirty="0" err="1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/Component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800" b="1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“Data Driven Engine”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data files to determine behavior</a:t>
            </a:r>
          </a:p>
          <a:p>
            <a:pPr lvl="1"/>
            <a:r>
              <a:rPr lang="en-US" dirty="0" smtClean="0"/>
              <a:t>Level files</a:t>
            </a:r>
          </a:p>
          <a:p>
            <a:pPr lvl="1"/>
            <a:r>
              <a:rPr lang="en-US" dirty="0" smtClean="0"/>
              <a:t>Archetype files</a:t>
            </a:r>
          </a:p>
          <a:p>
            <a:pPr lvl="1"/>
            <a:r>
              <a:rPr lang="en-US" dirty="0" smtClean="0"/>
              <a:t>Script files</a:t>
            </a:r>
          </a:p>
          <a:p>
            <a:pPr lvl="1"/>
            <a:r>
              <a:rPr lang="en-US" dirty="0" err="1" smtClean="0"/>
              <a:t>Tweakables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archetype is a prototype or the original model (blueprint, recipe, etc.) for an object.</a:t>
            </a:r>
          </a:p>
          <a:p>
            <a:r>
              <a:rPr lang="en-US" dirty="0" smtClean="0"/>
              <a:t>The factory uses the archetype to build the object and then run time data is modified as needed. (such as position).</a:t>
            </a:r>
          </a:p>
          <a:p>
            <a:pPr lvl="1"/>
            <a:r>
              <a:rPr lang="en-US" dirty="0" smtClean="0"/>
              <a:t>Object = Car</a:t>
            </a:r>
          </a:p>
          <a:p>
            <a:pPr lvl="1"/>
            <a:r>
              <a:rPr lang="en-US" dirty="0" smtClean="0"/>
              <a:t>Archetype = Gray Model 2 BMW</a:t>
            </a:r>
          </a:p>
          <a:p>
            <a:pPr lvl="1"/>
            <a:r>
              <a:rPr lang="en-US" dirty="0" smtClean="0"/>
              <a:t>Instance = Bill’s BMW, that BMW on the corner,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Archetype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do you want to have changed per object?</a:t>
            </a:r>
          </a:p>
          <a:p>
            <a:pPr lvl="1"/>
            <a:r>
              <a:rPr lang="en-US" dirty="0" smtClean="0"/>
              <a:t>Position, Scale, Rotation?</a:t>
            </a:r>
          </a:p>
          <a:p>
            <a:r>
              <a:rPr lang="en-US" dirty="0" smtClean="0"/>
              <a:t>Can archetype override everything?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true power of the factory is when it is data driven.</a:t>
            </a:r>
          </a:p>
          <a:p>
            <a:r>
              <a:rPr lang="en-US" dirty="0" smtClean="0"/>
              <a:t>Systems register their component creators to the factory.</a:t>
            </a:r>
          </a:p>
          <a:p>
            <a:r>
              <a:rPr lang="en-US" dirty="0" smtClean="0"/>
              <a:t>Objects are created through archetypes which describe what components are on a composition and their attributes.</a:t>
            </a:r>
          </a:p>
          <a:p>
            <a:r>
              <a:rPr lang="en-US" dirty="0" smtClean="0"/>
              <a:t>Run time data is modified as needed.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level you will want to place an object multiple times.</a:t>
            </a:r>
          </a:p>
          <a:p>
            <a:r>
              <a:rPr lang="en-US" dirty="0" smtClean="0"/>
              <a:t>Use archetypes to alias out the objects so their properties can be adjusted.</a:t>
            </a:r>
          </a:p>
          <a:p>
            <a:r>
              <a:rPr lang="en-US" dirty="0" smtClean="0"/>
              <a:t>The loader then overrides the position, rotation, or whatever else.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Camera.txt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0 0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Wall.txt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320 -180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Wall.txt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-320 -180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Ground.txt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0 -280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0" y="20955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Ground Vehicles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900" y="19812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/>
              <a:t>Data Inheritance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2900" y="26670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900" y="33147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Ambient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24003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Jeep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67500" y="33528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Blue Jeep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05600" y="40005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Super Jeep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2900" y="39624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48000" y="2705100"/>
            <a:ext cx="20955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Air Vehicles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3"/>
            <a:endCxn id="5" idx="1"/>
          </p:cNvCxnSpPr>
          <p:nvPr/>
        </p:nvCxnSpPr>
        <p:spPr>
          <a:xfrm>
            <a:off x="2438400" y="2228850"/>
            <a:ext cx="609600" cy="1143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5" idx="1"/>
          </p:cNvCxnSpPr>
          <p:nvPr/>
        </p:nvCxnSpPr>
        <p:spPr>
          <a:xfrm>
            <a:off x="2438400" y="2228850"/>
            <a:ext cx="609600" cy="7239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5143500" y="2362200"/>
            <a:ext cx="419100" cy="28575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12" idx="1"/>
          </p:cNvCxnSpPr>
          <p:nvPr/>
        </p:nvCxnSpPr>
        <p:spPr>
          <a:xfrm rot="16200000" flipH="1">
            <a:off x="6105525" y="3038475"/>
            <a:ext cx="704850" cy="4191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3" idx="1"/>
          </p:cNvCxnSpPr>
          <p:nvPr/>
        </p:nvCxnSpPr>
        <p:spPr>
          <a:xfrm rot="16200000" flipH="1">
            <a:off x="5800725" y="3343275"/>
            <a:ext cx="1352550" cy="457200"/>
          </a:xfrm>
          <a:prstGeom prst="bent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857500" y="3810000"/>
            <a:ext cx="23622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Jeep.xml</a:t>
            </a:r>
          </a:p>
          <a:p>
            <a:pPr algn="ctr"/>
            <a:r>
              <a:rPr lang="en-US" dirty="0" smtClean="0"/>
              <a:t>Model = “Jeep.mdl”</a:t>
            </a:r>
          </a:p>
          <a:p>
            <a:pPr algn="ctr"/>
            <a:r>
              <a:rPr lang="en-US" dirty="0" smtClean="0"/>
              <a:t>HP = 100</a:t>
            </a:r>
          </a:p>
          <a:p>
            <a:pPr algn="ctr"/>
            <a:r>
              <a:rPr lang="en-US" dirty="0" smtClean="0"/>
              <a:t>Armor = Metal</a:t>
            </a:r>
          </a:p>
          <a:p>
            <a:pPr algn="ctr"/>
            <a:r>
              <a:rPr lang="en-US" dirty="0" smtClean="0"/>
              <a:t>Color = “Green”</a:t>
            </a:r>
          </a:p>
          <a:p>
            <a:pPr algn="ctr"/>
            <a:r>
              <a:rPr lang="en-US" dirty="0" smtClean="0"/>
              <a:t>Mass = 1500 KG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048000" y="5867400"/>
            <a:ext cx="2362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BlueJeep.xml</a:t>
            </a:r>
          </a:p>
          <a:p>
            <a:pPr algn="ctr"/>
            <a:r>
              <a:rPr lang="en-US" dirty="0" smtClean="0"/>
              <a:t>Color = “Blue”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5048250" y="2952750"/>
            <a:ext cx="952500" cy="8382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</p:cNvCxnSpPr>
          <p:nvPr/>
        </p:nvCxnSpPr>
        <p:spPr>
          <a:xfrm flipV="1">
            <a:off x="5410200" y="3848100"/>
            <a:ext cx="1333500" cy="2400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6324600" y="5791200"/>
            <a:ext cx="236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Jeep.xml</a:t>
            </a:r>
          </a:p>
          <a:p>
            <a:pPr algn="ctr"/>
            <a:r>
              <a:rPr lang="en-US" dirty="0" smtClean="0"/>
              <a:t>HP = 200</a:t>
            </a:r>
          </a:p>
          <a:p>
            <a:pPr algn="ctr"/>
            <a:r>
              <a:rPr lang="en-US" dirty="0" smtClean="0"/>
              <a:t>Armor = Titanium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rot="5400000" flipH="1" flipV="1">
            <a:off x="6934200" y="5067300"/>
            <a:ext cx="1295400" cy="152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81000" y="1257300"/>
            <a:ext cx="2095500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Basic Objects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657600" y="1333500"/>
            <a:ext cx="4343400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Specializations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inheritance hierarchy with your data files.</a:t>
            </a:r>
          </a:p>
          <a:p>
            <a:r>
              <a:rPr lang="en-US" dirty="0" smtClean="0"/>
              <a:t>Each data file has a tag that gives its parent’s name.</a:t>
            </a:r>
          </a:p>
          <a:p>
            <a:r>
              <a:rPr lang="en-US" dirty="0" smtClean="0"/>
              <a:t>Each data file only contains data that is new or different from its parent.</a:t>
            </a:r>
          </a:p>
          <a:p>
            <a:r>
              <a:rPr lang="en-US" dirty="0" smtClean="0"/>
              <a:t>Pulling all the data together is done automatically, usually at build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serializers</a:t>
            </a:r>
            <a:r>
              <a:rPr lang="en-US" dirty="0" smtClean="0"/>
              <a:t> (xml, JSON, binary, binary in memory, </a:t>
            </a:r>
            <a:r>
              <a:rPr lang="en-US" dirty="0" err="1" smtClean="0"/>
              <a:t>lua</a:t>
            </a:r>
            <a:r>
              <a:rPr lang="en-US" dirty="0" smtClean="0"/>
              <a:t>, etc)</a:t>
            </a:r>
          </a:p>
          <a:p>
            <a:r>
              <a:rPr lang="en-US" dirty="0" smtClean="0"/>
              <a:t>Do not always load from a file cache in memory</a:t>
            </a:r>
          </a:p>
          <a:p>
            <a:r>
              <a:rPr lang="en-US" dirty="0" smtClean="0"/>
              <a:t>Configuration objects </a:t>
            </a:r>
            <a:r>
              <a:rPr lang="en-US" dirty="0" err="1" smtClean="0"/>
              <a:t>vs</a:t>
            </a:r>
            <a:r>
              <a:rPr lang="en-US" dirty="0" smtClean="0"/>
              <a:t> serializations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r>
              <a:rPr lang="en-US" smtClean="0"/>
              <a:t>?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hardcoded constants.</a:t>
            </a:r>
          </a:p>
          <a:p>
            <a:r>
              <a:rPr lang="en-US" dirty="0" smtClean="0"/>
              <a:t>The only hardcoded file in the code is to run the configuration file.</a:t>
            </a:r>
          </a:p>
          <a:p>
            <a:r>
              <a:rPr lang="en-US" dirty="0" smtClean="0"/>
              <a:t>Objects are always created using files/database.</a:t>
            </a:r>
          </a:p>
          <a:p>
            <a:r>
              <a:rPr lang="en-US" dirty="0" smtClean="0"/>
              <a:t>No hardcoded “</a:t>
            </a:r>
            <a:r>
              <a:rPr lang="en-US" dirty="0" err="1" smtClean="0"/>
              <a:t>new”s</a:t>
            </a:r>
            <a:r>
              <a:rPr lang="en-US" dirty="0" smtClean="0"/>
              <a:t> for any game object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Engineers are slow and expensive.</a:t>
            </a:r>
          </a:p>
          <a:p>
            <a:r>
              <a:rPr lang="en-US" dirty="0" smtClean="0"/>
              <a:t>Game designers are crazy.</a:t>
            </a:r>
          </a:p>
          <a:p>
            <a:r>
              <a:rPr lang="en-US" dirty="0" smtClean="0"/>
              <a:t>Need fast iteration.</a:t>
            </a:r>
          </a:p>
          <a:p>
            <a:r>
              <a:rPr lang="en-US" dirty="0" smtClean="0"/>
              <a:t>Need non-programmers to edit content.</a:t>
            </a:r>
          </a:p>
          <a:p>
            <a:r>
              <a:rPr lang="en-US" dirty="0" smtClean="0"/>
              <a:t>Rebuilding large projects takes a long time.</a:t>
            </a:r>
          </a:p>
          <a:p>
            <a:r>
              <a:rPr lang="en-US" dirty="0" smtClean="0"/>
              <a:t>Massive amounts of content.</a:t>
            </a:r>
          </a:p>
          <a:p>
            <a:r>
              <a:rPr lang="en-US" dirty="0" smtClean="0"/>
              <a:t>Remember principle #2 is Embrace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Need a generic and robust way to load data.</a:t>
            </a:r>
          </a:p>
          <a:p>
            <a:r>
              <a:rPr lang="en-US" dirty="0" smtClean="0"/>
              <a:t>This process is called </a:t>
            </a:r>
            <a:r>
              <a:rPr lang="en-US" b="1" dirty="0" smtClean="0"/>
              <a:t>serialization.</a:t>
            </a:r>
          </a:p>
          <a:p>
            <a:r>
              <a:rPr lang="en-US" dirty="0" smtClean="0"/>
              <a:t>The key is to encapsulate the variability of what data an object from the functionality of how data is loaded.</a:t>
            </a:r>
          </a:p>
          <a:p>
            <a:r>
              <a:rPr lang="en-US" dirty="0" smtClean="0"/>
              <a:t>Or: What the object needs (HP, position, etc. ) from how the data is read (file, xml, database, etc.)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form of the visitor pattern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Object that supports the serialize method or interface which defines how it serializes itself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serializer</a:t>
            </a:r>
            <a:r>
              <a:rPr lang="en-US" dirty="0" smtClean="0"/>
              <a:t> or stream object that encapsulates file/database saving and loading</a:t>
            </a:r>
          </a:p>
          <a:p>
            <a:pPr lvl="1"/>
            <a:r>
              <a:rPr lang="en-US" dirty="0" smtClean="0"/>
              <a:t>Operators that help to define how objects serialize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	//Only fundamental types.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ReadFloat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ReadInt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ReadString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//Concrete </a:t>
            </a:r>
            <a:r>
              <a:rPr lang="en-US" sz="1800" b="1" dirty="0" err="1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Serializers</a:t>
            </a:r>
            <a:endParaRPr lang="en-US" sz="1800" b="1" dirty="0" smtClean="0">
              <a:solidFill>
                <a:srgbClr val="28721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TextSerializer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//...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28721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BinarySerializer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ISerializer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909</Words>
  <Application>Microsoft Office PowerPoint</Application>
  <PresentationFormat>On-screen Show (4:3)</PresentationFormat>
  <Paragraphs>410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Data Driven Engines</vt:lpstr>
      <vt:lpstr>Logic vs Data</vt:lpstr>
      <vt:lpstr>Logic vs Data</vt:lpstr>
      <vt:lpstr>What does “Data Driven Engine” mean?</vt:lpstr>
      <vt:lpstr>What does it look like?</vt:lpstr>
      <vt:lpstr>Why?</vt:lpstr>
      <vt:lpstr>How?</vt:lpstr>
      <vt:lpstr>Serialization Pattern</vt:lpstr>
      <vt:lpstr>Serializers</vt:lpstr>
      <vt:lpstr>Serialize Operators</vt:lpstr>
      <vt:lpstr>Serialization</vt:lpstr>
      <vt:lpstr>Text Serialization</vt:lpstr>
      <vt:lpstr>JSON Serialization</vt:lpstr>
      <vt:lpstr>Xml Serialization</vt:lpstr>
      <vt:lpstr>Serialization Phases</vt:lpstr>
      <vt:lpstr>Data Driving Game Object Creation</vt:lpstr>
      <vt:lpstr>Use “new” Everywhere!</vt:lpstr>
      <vt:lpstr>Use “new” Everywhere!</vt:lpstr>
      <vt:lpstr>Object Management</vt:lpstr>
      <vt:lpstr>Create with a Factory</vt:lpstr>
      <vt:lpstr>Factory Advantages</vt:lpstr>
      <vt:lpstr>Factory Advantages</vt:lpstr>
      <vt:lpstr>Factory Problems</vt:lpstr>
      <vt:lpstr>Factory Problems</vt:lpstr>
      <vt:lpstr>Distributed Factories</vt:lpstr>
      <vt:lpstr>Distributed Factories</vt:lpstr>
      <vt:lpstr>Distributed Factories</vt:lpstr>
      <vt:lpstr>Creator Registration</vt:lpstr>
      <vt:lpstr>Bringing it together</vt:lpstr>
      <vt:lpstr>Add type information to data file</vt:lpstr>
      <vt:lpstr>Add type information to JSON</vt:lpstr>
      <vt:lpstr>Add type information to data file</vt:lpstr>
      <vt:lpstr>Factory with Serialization</vt:lpstr>
      <vt:lpstr>Wait!</vt:lpstr>
      <vt:lpstr>Composition Factory</vt:lpstr>
      <vt:lpstr>Composition Factory</vt:lpstr>
      <vt:lpstr>Determine Components Text </vt:lpstr>
      <vt:lpstr>Determine Components JSON</vt:lpstr>
      <vt:lpstr>Determine Components Xml </vt:lpstr>
      <vt:lpstr>Archetypes</vt:lpstr>
      <vt:lpstr>Archetype Problems</vt:lpstr>
      <vt:lpstr>Data Driven Factory</vt:lpstr>
      <vt:lpstr>Levels</vt:lpstr>
      <vt:lpstr>Level File</vt:lpstr>
      <vt:lpstr>Data Inheritance</vt:lpstr>
      <vt:lpstr>Data Inheritance</vt:lpstr>
      <vt:lpstr>Data Inheritance</vt:lpstr>
      <vt:lpstr>Extensions</vt:lpstr>
      <vt:lpstr>Questions?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25</cp:revision>
  <dcterms:created xsi:type="dcterms:W3CDTF">2009-08-29T01:42:27Z</dcterms:created>
  <dcterms:modified xsi:type="dcterms:W3CDTF">2012-05-05T17:40:50Z</dcterms:modified>
</cp:coreProperties>
</file>