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69" r:id="rId2"/>
    <p:sldId id="283" r:id="rId3"/>
    <p:sldId id="290" r:id="rId4"/>
    <p:sldId id="292" r:id="rId5"/>
    <p:sldId id="287" r:id="rId6"/>
    <p:sldId id="284" r:id="rId7"/>
    <p:sldId id="270" r:id="rId8"/>
    <p:sldId id="271" r:id="rId9"/>
    <p:sldId id="272" r:id="rId10"/>
    <p:sldId id="273" r:id="rId11"/>
    <p:sldId id="274" r:id="rId12"/>
    <p:sldId id="285" r:id="rId13"/>
    <p:sldId id="299" r:id="rId14"/>
    <p:sldId id="291" r:id="rId15"/>
    <p:sldId id="293" r:id="rId16"/>
    <p:sldId id="275" r:id="rId17"/>
    <p:sldId id="276" r:id="rId18"/>
    <p:sldId id="298" r:id="rId19"/>
    <p:sldId id="277" r:id="rId20"/>
    <p:sldId id="288" r:id="rId21"/>
    <p:sldId id="278" r:id="rId22"/>
    <p:sldId id="279" r:id="rId23"/>
    <p:sldId id="28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FB825-6DD8-4DBC-8256-2494E666CEED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35630-4319-4F61-8544-8354A9F45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F794-4745-4C8F-9F1D-A22F5EE9FC06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F794-4745-4C8F-9F1D-A22F5EE9FC06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A5223-F8D6-401C-B53E-66952951D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Shared Objects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860425" algn="l"/>
                <a:tab pos="1255713" algn="l"/>
              </a:tabLst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860425" algn="l"/>
                <a:tab pos="1255713" algn="l"/>
              </a:tabLst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Ship::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AntiMissileSystem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860425" algn="l"/>
                <a:tab pos="125571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860425" algn="l"/>
                <a:tab pos="125571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-&gt;Missile == NULL )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860425" algn="l"/>
                <a:tab pos="125571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-&gt;Missile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GetObjectTrackingMe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860425" algn="l"/>
                <a:tab pos="125571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-&gt;Missile-&gt;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AddRef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//Prevent Crashes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860425" algn="l"/>
                <a:tab pos="125571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860425" algn="l"/>
                <a:tab pos="125571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-&gt;Missile-&gt;Jam();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tabLst>
                <a:tab pos="860425" algn="l"/>
                <a:tab pos="125571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//Something has gone horribly wrong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just simple reference counting circular reference can be formed.</a:t>
            </a:r>
          </a:p>
          <a:p>
            <a:r>
              <a:rPr lang="en-US" dirty="0" smtClean="0"/>
              <a:t>If the dead flag is not checked you can get objects working with phantom objects.</a:t>
            </a:r>
          </a:p>
          <a:p>
            <a:r>
              <a:rPr lang="en-US" dirty="0" smtClean="0"/>
              <a:t>Objects will never be deleted (but they will be dead).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‘Garbage collector’ scans all allocated objects, detects circular references and finally deletes objects.</a:t>
            </a:r>
          </a:p>
          <a:p>
            <a:r>
              <a:rPr lang="en-US" dirty="0" smtClean="0"/>
              <a:t>Every object not attached to the ‘root’ is destroyed.</a:t>
            </a:r>
          </a:p>
          <a:p>
            <a:r>
              <a:rPr lang="en-US" dirty="0" smtClean="0"/>
              <a:t>Use by </a:t>
            </a:r>
            <a:r>
              <a:rPr lang="en-US" dirty="0" err="1" smtClean="0"/>
              <a:t>Lua</a:t>
            </a:r>
            <a:r>
              <a:rPr lang="en-US" dirty="0" smtClean="0"/>
              <a:t>, C#, Java, etc.</a:t>
            </a:r>
          </a:p>
          <a:p>
            <a:r>
              <a:rPr lang="en-US" dirty="0" smtClean="0"/>
              <a:t>Huge topic beyond this scope.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Good general solution</a:t>
            </a:r>
          </a:p>
          <a:p>
            <a:r>
              <a:rPr lang="en-US" dirty="0" smtClean="0"/>
              <a:t>Most of the time it just works</a:t>
            </a:r>
          </a:p>
          <a:p>
            <a:r>
              <a:rPr lang="en-US" dirty="0" smtClean="0"/>
              <a:t>Can have GC ‘spikes’ that effect performance</a:t>
            </a:r>
          </a:p>
          <a:p>
            <a:r>
              <a:rPr lang="en-US" dirty="0" smtClean="0"/>
              <a:t>Still can have ‘leaks’ created by code errors</a:t>
            </a:r>
          </a:p>
          <a:p>
            <a:r>
              <a:rPr lang="en-US" dirty="0" smtClean="0"/>
              <a:t>Need weak references and tools to fix problems</a:t>
            </a:r>
          </a:p>
          <a:p>
            <a:r>
              <a:rPr lang="en-US" dirty="0" smtClean="0"/>
              <a:t>Tricky to work with low level resources since delayed destructor</a:t>
            </a:r>
          </a:p>
          <a:p>
            <a:r>
              <a:rPr lang="en-US" dirty="0" smtClean="0"/>
              <a:t>Still need some kind of dead flag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wrap reference counted objects. (objects that have their own reference count)</a:t>
            </a:r>
          </a:p>
          <a:p>
            <a:r>
              <a:rPr lang="en-US" dirty="0" smtClean="0"/>
              <a:t>Can have their own reference count.  (the pointer tracks its own reference count)</a:t>
            </a:r>
          </a:p>
          <a:p>
            <a:r>
              <a:rPr lang="en-US" dirty="0" smtClean="0"/>
              <a:t>Scoped pointers. (automatically release pointers during destruction)</a:t>
            </a:r>
          </a:p>
          <a:p>
            <a:r>
              <a:rPr lang="en-US" dirty="0" smtClean="0"/>
              <a:t>Available in boost!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Handles / Object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Object Ids / Weak References</a:t>
            </a:r>
          </a:p>
          <a:p>
            <a:pPr lvl="1"/>
            <a:r>
              <a:rPr lang="en-US" dirty="0" smtClean="0"/>
              <a:t>A reference to an object that does not effect its lifetime.</a:t>
            </a:r>
          </a:p>
          <a:p>
            <a:pPr lvl="1"/>
            <a:r>
              <a:rPr lang="en-US" dirty="0" smtClean="0"/>
              <a:t>Owning code must handle the reference becoming null.</a:t>
            </a:r>
          </a:p>
          <a:p>
            <a:pPr lvl="1"/>
            <a:r>
              <a:rPr lang="en-US" dirty="0" smtClean="0"/>
              <a:t>Used for peer to peer object referencing.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Handle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GameObject*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ObjectFactory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CreateObject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ID)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GameObject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newObj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BuildObject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(ID);</a:t>
            </a:r>
            <a:endParaRPr lang="en-US" sz="18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(newObj)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LastObjectID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+= 1;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newObj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-&gt;Initialize(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LastObjectID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-&gt;ObjectMap[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-&gt;LastObjectID] = newObj;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newObj;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Missile::Update()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GameObject*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pTarget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GetObjectFromId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pTarget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TrackToTarget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pTarget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FindNewObject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Ids are necessary for networking.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Works for game objects because the reference going null must always be handled.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References to game objects do not have to be tracked for GC, etc.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Useful for debugging the game world.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Useful for serialization.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Destroying Objects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Make your destructors private.</a:t>
            </a:r>
          </a:p>
          <a:p>
            <a:pPr eaLnBrk="1" hangingPunct="1"/>
            <a:r>
              <a:rPr lang="en-US" smtClean="0"/>
              <a:t>Make your game objects friends of the factory.</a:t>
            </a:r>
          </a:p>
          <a:p>
            <a:pPr eaLnBrk="1" hangingPunct="1"/>
            <a:r>
              <a:rPr lang="en-US" smtClean="0"/>
              <a:t>Use a “destroy” function to tell the factory to put the object on its “to-be-destroyed” list.</a:t>
            </a:r>
          </a:p>
          <a:p>
            <a:pPr eaLnBrk="1" hangingPunct="1"/>
            <a:r>
              <a:rPr lang="en-US" smtClean="0"/>
              <a:t>This is “delayed destruction”, which has a number of benefits.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Ownership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Ownership</a:t>
            </a:r>
          </a:p>
          <a:p>
            <a:pPr lvl="1"/>
            <a:r>
              <a:rPr lang="en-US" dirty="0" smtClean="0"/>
              <a:t>Every object is owned by exactly one parent object and access is controlled by the parent.</a:t>
            </a:r>
          </a:p>
          <a:p>
            <a:pPr lvl="1"/>
            <a:r>
              <a:rPr lang="en-US" dirty="0" smtClean="0"/>
              <a:t>Effective, efficient, and powerful the default of C++.</a:t>
            </a:r>
          </a:p>
          <a:p>
            <a:pPr lvl="1"/>
            <a:r>
              <a:rPr lang="en-US" dirty="0" smtClean="0"/>
              <a:t>Objects could also be in a tree structure.</a:t>
            </a:r>
          </a:p>
          <a:p>
            <a:r>
              <a:rPr lang="en-US" dirty="0" smtClean="0"/>
              <a:t>Also know as RAII or Resource acquisition is initialization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Delayed Destruction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destruction are delayed until the end of the frame or some other sync point.</a:t>
            </a:r>
          </a:p>
          <a:p>
            <a:r>
              <a:rPr lang="en-US" dirty="0" smtClean="0"/>
              <a:t>This prevents objects from being destroyed while a system is updating.</a:t>
            </a:r>
          </a:p>
          <a:p>
            <a:r>
              <a:rPr lang="en-US" dirty="0" smtClean="0"/>
              <a:t>Still need </a:t>
            </a:r>
            <a:r>
              <a:rPr lang="en-US" dirty="0" err="1" smtClean="0"/>
              <a:t>IsDying</a:t>
            </a:r>
            <a:r>
              <a:rPr lang="en-US" dirty="0" smtClean="0"/>
              <a:t> flag but not nearly as much of an issue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BOOM(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ID)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GameObject* pObj = ObjectFactory-&gt;GetObject(ID);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(pObj) pObj-&gt;Destroy();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GameObject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::Destroy()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ObjectFactory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DestroyList.add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this );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ObjectFactory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ClearDestroyList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GameObject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DestroyList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)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--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NumberOfGameObjects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//destructor handles cleanup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Messages, Events, and Communication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are messages?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way of communicating between systems or objects that does not rely on directly linked functions.</a:t>
            </a:r>
          </a:p>
          <a:p>
            <a:pPr eaLnBrk="1" hangingPunct="1"/>
            <a:r>
              <a:rPr lang="en-US" dirty="0" smtClean="0"/>
              <a:t>Decouple the creator of the action from the object that processes the action.</a:t>
            </a:r>
          </a:p>
          <a:p>
            <a:pPr eaLnBrk="1" hangingPunct="1"/>
            <a:r>
              <a:rPr lang="en-US" dirty="0" smtClean="0"/>
              <a:t>For example: Windows Message Loop</a:t>
            </a:r>
          </a:p>
          <a:p>
            <a:pPr lvl="1" eaLnBrk="1" hangingPunct="1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Scripting languages relay entirely on non compiled function calls.</a:t>
            </a:r>
          </a:p>
          <a:p>
            <a:r>
              <a:rPr lang="en-US" dirty="0" smtClean="0"/>
              <a:t>Some languages use late binding.</a:t>
            </a:r>
          </a:p>
          <a:p>
            <a:r>
              <a:rPr lang="en-US" dirty="0" smtClean="0"/>
              <a:t>C++ has virtual functions which provide simple message abilities.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19100" y="2667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Why do we need them?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Allows decoupled communication</a:t>
            </a:r>
          </a:p>
          <a:p>
            <a:pPr lvl="1" eaLnBrk="1" hangingPunct="1"/>
            <a:r>
              <a:rPr lang="en-US" dirty="0" smtClean="0"/>
              <a:t>Across game system boundaries</a:t>
            </a:r>
          </a:p>
          <a:p>
            <a:pPr lvl="1" eaLnBrk="1" hangingPunct="1"/>
            <a:r>
              <a:rPr lang="en-US" dirty="0" smtClean="0"/>
              <a:t>Across process boundaries</a:t>
            </a:r>
          </a:p>
          <a:p>
            <a:pPr lvl="1" eaLnBrk="1" hangingPunct="1"/>
            <a:r>
              <a:rPr lang="en-US" dirty="0" smtClean="0"/>
              <a:t>Across network boundaries</a:t>
            </a:r>
          </a:p>
          <a:p>
            <a:pPr lvl="1" eaLnBrk="1" hangingPunct="1"/>
            <a:r>
              <a:rPr lang="en-US" dirty="0" smtClean="0"/>
              <a:t>Across language boundaries</a:t>
            </a:r>
          </a:p>
          <a:p>
            <a:pPr lvl="1" eaLnBrk="1" hangingPunct="1"/>
            <a:r>
              <a:rPr lang="en-US" dirty="0" smtClean="0"/>
              <a:t>Across time!</a:t>
            </a:r>
          </a:p>
          <a:p>
            <a:pPr eaLnBrk="1" hangingPunct="1"/>
            <a:r>
              <a:rPr lang="en-US" dirty="0" smtClean="0"/>
              <a:t>Reduces dependencies </a:t>
            </a:r>
          </a:p>
          <a:p>
            <a:pPr lvl="1" eaLnBrk="1" hangingPunct="1"/>
            <a:r>
              <a:rPr lang="en-US" dirty="0" smtClean="0"/>
              <a:t>Have to agree on format and message interface.</a:t>
            </a:r>
          </a:p>
          <a:p>
            <a:pPr lvl="1" eaLnBrk="1" hangingPunct="1"/>
            <a:r>
              <a:rPr lang="en-US" dirty="0" smtClean="0"/>
              <a:t>Enables very loose coupling.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Anatomy of a Message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2133600"/>
            <a:ext cx="46101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Run Time Type </a:t>
            </a:r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4600" y="3276600"/>
            <a:ext cx="46101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Payload</a:t>
            </a:r>
          </a:p>
          <a:p>
            <a:pPr algn="ctr">
              <a:defRPr/>
            </a:pPr>
            <a:r>
              <a:rPr lang="en-US" dirty="0" smtClean="0"/>
              <a:t>Message </a:t>
            </a:r>
            <a:r>
              <a:rPr lang="en-US" dirty="0"/>
              <a:t>Specific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Object Oriented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25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eaLnBrk="1" hangingPunct="1">
              <a:buFont typeface="Arial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Message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MessageId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~Message(){};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//Making an individual message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MSG_ID_WEAPON_FIRE  = 35;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WeaponFire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Message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WeaponFire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(){ Id = MSG_ID_WEAPON_FIRE; };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u32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Owner;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u32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WeaponId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Ownership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Ownership</a:t>
            </a:r>
          </a:p>
          <a:p>
            <a:pPr lvl="1"/>
            <a:r>
              <a:rPr lang="en-US" dirty="0" smtClean="0"/>
              <a:t>Multiple objects share the object and its lifetime is not bound to any object.</a:t>
            </a:r>
          </a:p>
          <a:p>
            <a:pPr lvl="1"/>
            <a:r>
              <a:rPr lang="en-US" dirty="0" smtClean="0"/>
              <a:t>When all objects no longer refer to the shared object it can be destroyed.</a:t>
            </a:r>
          </a:p>
          <a:p>
            <a:pPr lvl="1"/>
            <a:r>
              <a:rPr lang="en-US" dirty="0" smtClean="0"/>
              <a:t>Some objects may not have parent/child relationships only peer relationships.</a:t>
            </a:r>
          </a:p>
          <a:p>
            <a:pPr lvl="1"/>
            <a:r>
              <a:rPr lang="en-US" dirty="0" smtClean="0"/>
              <a:t>Some objects may be resources shared by many objects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Message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25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eaLnBrk="1" hangingPunct="1">
              <a:buFont typeface="Arial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ProcessMessage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(Message 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-&gt;Id )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MSG_ID_WEAPON_FIRE: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ProcessWeaponFire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WeaponFire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//Other messages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can be passed through objects system as a black box.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048000"/>
            <a:ext cx="8229600" cy="297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914400" algn="l"/>
                <a:tab pos="1317625" algn="l"/>
                <a:tab pos="1371600" algn="l"/>
              </a:tabLst>
              <a:defRPr/>
            </a:pP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914400" algn="l"/>
                <a:tab pos="1317625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CompositeObject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::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SendMessage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(Message *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msg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914400" algn="l"/>
                <a:tab pos="1317625" algn="l"/>
                <a:tab pos="1371600" algn="l"/>
              </a:tabLst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child in children )</a:t>
            </a:r>
          </a:p>
          <a:p>
            <a:pPr marL="342900" marR="0" lvl="0" indent="-342900" algn="l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914400" algn="l"/>
                <a:tab pos="1317625" algn="l"/>
                <a:tab pos="13716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{</a:t>
            </a:r>
          </a:p>
          <a:p>
            <a:pPr marL="342900" marR="0" lvl="0" indent="-342900" algn="l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914400" algn="l"/>
                <a:tab pos="1317625" algn="l"/>
                <a:tab pos="1371600" algn="l"/>
              </a:tabLst>
              <a:defRPr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child-&gt;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SendMessage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b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};</a:t>
            </a:r>
          </a:p>
          <a:p>
            <a:pPr marL="342900" marR="0" lvl="0" indent="-342900" algn="l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914400" algn="l"/>
                <a:tab pos="1317625" algn="l"/>
                <a:tab pos="1371600" algn="l"/>
              </a:tabLst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Messages And Listeners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Listener/Observer pattern</a:t>
            </a:r>
          </a:p>
          <a:p>
            <a:pPr lvl="1" eaLnBrk="1" hangingPunct="1"/>
            <a:r>
              <a:rPr lang="en-US" dirty="0" smtClean="0"/>
              <a:t>An object can sign up as an listener to receive messages. </a:t>
            </a:r>
          </a:p>
          <a:p>
            <a:pPr lvl="1" eaLnBrk="1" hangingPunct="1"/>
            <a:r>
              <a:rPr lang="en-US" dirty="0" smtClean="0"/>
              <a:t>When an event occurs a message is broadcasted to every listener</a:t>
            </a:r>
          </a:p>
          <a:p>
            <a:pPr eaLnBrk="1" hangingPunct="1"/>
            <a:r>
              <a:rPr lang="en-US" dirty="0" smtClean="0"/>
              <a:t>Messages</a:t>
            </a:r>
          </a:p>
          <a:p>
            <a:pPr lvl="1" eaLnBrk="1" hangingPunct="1"/>
            <a:r>
              <a:rPr lang="en-US" dirty="0" smtClean="0"/>
              <a:t>Have an address or target object</a:t>
            </a:r>
          </a:p>
          <a:p>
            <a:pPr lvl="1" eaLnBrk="1" hangingPunct="1"/>
            <a:r>
              <a:rPr lang="en-US" dirty="0" smtClean="0"/>
              <a:t>Usually only sent to one interface or object</a:t>
            </a:r>
          </a:p>
          <a:p>
            <a:pPr lvl="1" eaLnBrk="1" hangingPunct="1"/>
            <a:r>
              <a:rPr lang="en-US" dirty="0" smtClean="0"/>
              <a:t>Can be broadcast or sent to every object</a:t>
            </a:r>
          </a:p>
          <a:p>
            <a:pPr lvl="1" eaLnBrk="1" hangingPunct="1"/>
            <a:r>
              <a:rPr lang="en-US" dirty="0" smtClean="0"/>
              <a:t>Some languages use duck typing</a:t>
            </a:r>
          </a:p>
          <a:p>
            <a:pPr eaLnBrk="1" hangingPunct="1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and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Listener</a:t>
            </a:r>
          </a:p>
          <a:p>
            <a:pPr lvl="1"/>
            <a:r>
              <a:rPr lang="en-US" dirty="0" smtClean="0"/>
              <a:t>Very effective in UI frameworks</a:t>
            </a:r>
          </a:p>
          <a:p>
            <a:pPr lvl="2"/>
            <a:r>
              <a:rPr lang="en-US" dirty="0" smtClean="0"/>
              <a:t>C# delegates, </a:t>
            </a:r>
            <a:r>
              <a:rPr lang="en-US" dirty="0" err="1" smtClean="0"/>
              <a:t>ActionScript</a:t>
            </a:r>
            <a:r>
              <a:rPr lang="en-US" dirty="0" smtClean="0"/>
              <a:t> Events</a:t>
            </a:r>
          </a:p>
          <a:p>
            <a:pPr lvl="1"/>
            <a:r>
              <a:rPr lang="en-US" dirty="0" smtClean="0"/>
              <a:t>Can Centralize logic </a:t>
            </a:r>
          </a:p>
          <a:p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Important in games and large frameworks</a:t>
            </a:r>
          </a:p>
          <a:p>
            <a:pPr lvl="1"/>
            <a:r>
              <a:rPr lang="en-US" dirty="0" smtClean="0"/>
              <a:t>Decentralizes logic</a:t>
            </a:r>
          </a:p>
          <a:p>
            <a:r>
              <a:rPr lang="en-US" dirty="0" smtClean="0"/>
              <a:t>Not mutually exclusive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Message Queues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Messages can be queued up to be processed at a later time. (Temporal Messages!)</a:t>
            </a:r>
          </a:p>
          <a:p>
            <a:pPr eaLnBrk="1" hangingPunct="1"/>
            <a:r>
              <a:rPr lang="en-US" dirty="0" smtClean="0"/>
              <a:t>This is critical for networking and multithread applications.</a:t>
            </a:r>
          </a:p>
          <a:p>
            <a:pPr eaLnBrk="1" hangingPunct="1"/>
            <a:r>
              <a:rPr lang="en-US" dirty="0" smtClean="0"/>
              <a:t>Also useful for AI and game logic.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</a:t>
            </a:r>
            <a:r>
              <a:rPr lang="en-US" dirty="0" err="1" smtClean="0"/>
              <a:t>vs</a:t>
            </a:r>
            <a:r>
              <a:rPr lang="en-US" dirty="0" smtClean="0"/>
              <a:t> Conceptual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Concrete Messages</a:t>
            </a:r>
          </a:p>
          <a:p>
            <a:pPr lvl="1"/>
            <a:r>
              <a:rPr lang="en-US" dirty="0" smtClean="0"/>
              <a:t>Linked to particular events.</a:t>
            </a:r>
          </a:p>
          <a:p>
            <a:pPr lvl="1"/>
            <a:r>
              <a:rPr lang="en-US" dirty="0" smtClean="0"/>
              <a:t>Used for system communication.</a:t>
            </a:r>
          </a:p>
          <a:p>
            <a:pPr lvl="1"/>
            <a:r>
              <a:rPr lang="en-US" dirty="0" err="1" smtClean="0"/>
              <a:t>OnCollide</a:t>
            </a:r>
            <a:endParaRPr lang="en-US" dirty="0" smtClean="0"/>
          </a:p>
          <a:p>
            <a:pPr lvl="1"/>
            <a:r>
              <a:rPr lang="en-US" dirty="0" err="1" smtClean="0"/>
              <a:t>AnimationFinish</a:t>
            </a:r>
            <a:endParaRPr lang="en-US" dirty="0" smtClean="0"/>
          </a:p>
          <a:p>
            <a:r>
              <a:rPr lang="en-US" dirty="0" smtClean="0"/>
              <a:t>Conceptual Messages</a:t>
            </a:r>
          </a:p>
          <a:p>
            <a:pPr lvl="1"/>
            <a:r>
              <a:rPr lang="en-US" dirty="0" smtClean="0"/>
              <a:t>Link to conceptual events object decides meaning.</a:t>
            </a:r>
          </a:p>
          <a:p>
            <a:pPr lvl="1"/>
            <a:r>
              <a:rPr lang="en-US" dirty="0" smtClean="0"/>
              <a:t>Useful for making user game editors.</a:t>
            </a:r>
          </a:p>
          <a:p>
            <a:pPr lvl="1"/>
            <a:r>
              <a:rPr lang="en-US" dirty="0" err="1" smtClean="0"/>
              <a:t>TakeDamage</a:t>
            </a:r>
            <a:endParaRPr lang="en-US" dirty="0" smtClean="0"/>
          </a:p>
          <a:p>
            <a:pPr lvl="1"/>
            <a:r>
              <a:rPr lang="en-US" dirty="0" err="1" smtClean="0"/>
              <a:t>TriggerFire</a:t>
            </a:r>
            <a:endParaRPr lang="en-US" dirty="0" smtClean="0"/>
          </a:p>
          <a:p>
            <a:pPr lvl="1"/>
            <a:r>
              <a:rPr lang="en-US" dirty="0" smtClean="0"/>
              <a:t>Activate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and Slots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Objects have a set of signals and slots.</a:t>
            </a:r>
          </a:p>
          <a:p>
            <a:r>
              <a:rPr lang="en-US" dirty="0" smtClean="0"/>
              <a:t>Signals are event that the object generates.</a:t>
            </a:r>
          </a:p>
          <a:p>
            <a:pPr lvl="1"/>
            <a:r>
              <a:rPr lang="en-US" dirty="0" err="1" smtClean="0"/>
              <a:t>OnClick</a:t>
            </a:r>
            <a:endParaRPr lang="en-US" dirty="0" smtClean="0"/>
          </a:p>
          <a:p>
            <a:pPr lvl="1"/>
            <a:r>
              <a:rPr lang="en-US" dirty="0" err="1" smtClean="0"/>
              <a:t>OnCollide</a:t>
            </a:r>
            <a:endParaRPr lang="en-US" dirty="0" smtClean="0"/>
          </a:p>
          <a:p>
            <a:pPr lvl="1"/>
            <a:r>
              <a:rPr lang="en-US" dirty="0" err="1" smtClean="0"/>
              <a:t>OnClose</a:t>
            </a:r>
            <a:endParaRPr lang="en-US" dirty="0" smtClean="0"/>
          </a:p>
          <a:p>
            <a:r>
              <a:rPr lang="en-US" dirty="0" smtClean="0"/>
              <a:t>Slots are functions that can be called on objects</a:t>
            </a:r>
          </a:p>
          <a:p>
            <a:pPr lvl="1"/>
            <a:r>
              <a:rPr lang="en-US" dirty="0" smtClean="0"/>
              <a:t>Fire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Unlock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and Slots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game logic is just connecting different signals to different slots.</a:t>
            </a:r>
          </a:p>
          <a:p>
            <a:r>
              <a:rPr lang="en-US" dirty="0" smtClean="0"/>
              <a:t>When this box is destroy unlock the door.</a:t>
            </a:r>
          </a:p>
          <a:p>
            <a:pPr lvl="1"/>
            <a:r>
              <a:rPr lang="en-US" dirty="0" smtClean="0"/>
              <a:t>Connect(</a:t>
            </a:r>
            <a:r>
              <a:rPr lang="en-US" dirty="0" err="1" smtClean="0"/>
              <a:t>box.OnDestroy</a:t>
            </a:r>
            <a:r>
              <a:rPr lang="en-US" dirty="0" smtClean="0"/>
              <a:t>, </a:t>
            </a:r>
            <a:r>
              <a:rPr lang="en-US" dirty="0" err="1" smtClean="0"/>
              <a:t>door.Unlock</a:t>
            </a:r>
            <a:r>
              <a:rPr lang="en-US" dirty="0" smtClean="0"/>
              <a:t>);</a:t>
            </a:r>
          </a:p>
          <a:p>
            <a:r>
              <a:rPr lang="en-US" dirty="0" smtClean="0"/>
              <a:t>Powerful design </a:t>
            </a:r>
            <a:r>
              <a:rPr lang="en-US" smtClean="0"/>
              <a:t>for game logic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messages for playback.</a:t>
            </a:r>
          </a:p>
          <a:p>
            <a:pPr lvl="1"/>
            <a:r>
              <a:rPr lang="en-US" dirty="0" smtClean="0"/>
              <a:t>Used to debug.</a:t>
            </a:r>
          </a:p>
          <a:p>
            <a:pPr lvl="1"/>
            <a:r>
              <a:rPr lang="en-US" dirty="0" smtClean="0"/>
              <a:t>To Test Performance.</a:t>
            </a:r>
          </a:p>
          <a:p>
            <a:pPr lvl="1"/>
            <a:r>
              <a:rPr lang="en-US" dirty="0" smtClean="0"/>
              <a:t>Make awesome videos.</a:t>
            </a:r>
          </a:p>
          <a:p>
            <a:r>
              <a:rPr lang="en-US" dirty="0" smtClean="0"/>
              <a:t>Use as command pattern</a:t>
            </a:r>
          </a:p>
          <a:p>
            <a:pPr lvl="1"/>
            <a:r>
              <a:rPr lang="en-US" dirty="0" smtClean="0"/>
              <a:t>Store the message to be sent when the command is activated.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Improving Messages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Templating</a:t>
            </a:r>
            <a:r>
              <a:rPr lang="en-US" dirty="0" smtClean="0"/>
              <a:t> can be used to reduce the amount of code it takes to make a message system.</a:t>
            </a:r>
          </a:p>
          <a:p>
            <a:pPr eaLnBrk="1" hangingPunct="1"/>
            <a:r>
              <a:rPr lang="en-US" dirty="0" smtClean="0"/>
              <a:t>Macros can be used to clean up the switch statements.</a:t>
            </a:r>
          </a:p>
          <a:p>
            <a:pPr eaLnBrk="1" hangingPunct="1"/>
            <a:r>
              <a:rPr lang="en-US" dirty="0" smtClean="0"/>
              <a:t>You can also use </a:t>
            </a:r>
            <a:r>
              <a:rPr lang="en-US" dirty="0" err="1" smtClean="0"/>
              <a:t>dll</a:t>
            </a:r>
            <a:r>
              <a:rPr lang="en-US" dirty="0" smtClean="0"/>
              <a:t> features or </a:t>
            </a:r>
            <a:r>
              <a:rPr lang="en-US" dirty="0" err="1" smtClean="0"/>
              <a:t>pdbs</a:t>
            </a:r>
            <a:r>
              <a:rPr lang="en-US" dirty="0" smtClean="0"/>
              <a:t> to link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Counting</a:t>
            </a:r>
          </a:p>
          <a:p>
            <a:pPr lvl="1"/>
            <a:r>
              <a:rPr lang="en-US" dirty="0" smtClean="0"/>
              <a:t>Every object has a count of the number of references (pointers) it has active. When all pointers are released and the count is zero the object is destroyed.</a:t>
            </a:r>
          </a:p>
          <a:p>
            <a:pPr lvl="1"/>
            <a:r>
              <a:rPr lang="en-US" dirty="0" smtClean="0"/>
              <a:t>Efficient and prevents bad pointers.</a:t>
            </a:r>
          </a:p>
          <a:p>
            <a:pPr lvl="1"/>
            <a:r>
              <a:rPr lang="en-US" dirty="0" smtClean="0"/>
              <a:t>Great for assets and transient objects.</a:t>
            </a:r>
          </a:p>
          <a:p>
            <a:pPr lvl="1"/>
            <a:r>
              <a:rPr lang="en-US" dirty="0" smtClean="0"/>
              <a:t>Easy to create errors tricky programming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 Pointers with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1435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  <a:tabLst>
                <a:tab pos="914400" algn="l"/>
                <a:tab pos="1541463" algn="l"/>
              </a:tabLst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tabLst>
                <a:tab pos="914400" algn="l"/>
                <a:tab pos="154146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Object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  <a:tabLst>
                <a:tab pos="914400" algn="l"/>
                <a:tab pos="1541463" algn="l"/>
              </a:tabLst>
              <a:defRPr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(Object::*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MessageFunc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)(Message 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 typeface="Arial" charset="0"/>
              <a:buNone/>
              <a:tabLst>
                <a:tab pos="914400" algn="l"/>
                <a:tab pos="154146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std::map&lt;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MessageId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MessageFunc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MessageMap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tabLst>
                <a:tab pos="914400" algn="l"/>
                <a:tab pos="154146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MapMesssages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buFont typeface="Arial" charset="0"/>
              <a:buNone/>
              <a:tabLst>
                <a:tab pos="914400" algn="l"/>
                <a:tab pos="154146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MessageMap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[MSG_ID_WEAPON_FIRE] =   			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MessageObject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ReciveWeaponFire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buFont typeface="Arial" charset="0"/>
              <a:buNone/>
              <a:tabLst>
                <a:tab pos="914400" algn="l"/>
                <a:tab pos="154146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ReceiveWeaponFire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(Message 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hangingPunct="1">
              <a:buFont typeface="Arial" charset="0"/>
              <a:buNone/>
              <a:tabLst>
                <a:tab pos="914400" algn="l"/>
                <a:tab pos="1541463" algn="l"/>
              </a:tabLst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WeaponFire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wfm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WeaponFire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* )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Messages as Functions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Instead of creating a message object send data on a generic stack.</a:t>
            </a:r>
          </a:p>
          <a:p>
            <a:pPr eaLnBrk="1" hangingPunct="1"/>
            <a:r>
              <a:rPr lang="en-US" dirty="0" smtClean="0"/>
              <a:t>The ID of the message can be a string.</a:t>
            </a:r>
          </a:p>
          <a:p>
            <a:pPr eaLnBrk="1" hangingPunct="1"/>
            <a:r>
              <a:rPr lang="en-US" dirty="0" smtClean="0"/>
              <a:t>On the other end the data is removed from the stack.</a:t>
            </a:r>
          </a:p>
          <a:p>
            <a:pPr eaLnBrk="1" hangingPunct="1"/>
            <a:r>
              <a:rPr lang="en-US" dirty="0" smtClean="0"/>
              <a:t>This interfaces very well with scripting languages.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Reference Counting!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Sprite::Init()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texture = GRAPHICS-&gt;Textures[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textureFile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texture-&gt;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AddRef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Sprite::~Sprite()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texture-&gt;Release();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Peer game objects need to be able to point to each other. (Missile -&gt; Ship)</a:t>
            </a:r>
          </a:p>
          <a:p>
            <a:r>
              <a:rPr lang="en-US" dirty="0" smtClean="0"/>
              <a:t>Who owns the game objects?</a:t>
            </a:r>
          </a:p>
          <a:p>
            <a:pPr lvl="1"/>
            <a:r>
              <a:rPr lang="en-US" dirty="0" smtClean="0"/>
              <a:t>Core System</a:t>
            </a:r>
          </a:p>
          <a:p>
            <a:pPr lvl="1"/>
            <a:r>
              <a:rPr lang="en-US" dirty="0" smtClean="0"/>
              <a:t>Level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Shared Object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Missile::Update()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if(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WithinRange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targetObject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) 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targetObject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//BOOM!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TrackTo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targetObject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//Oh </a:t>
            </a:r>
            <a:r>
              <a:rPr lang="en-US" sz="1800" b="1" dirty="0" err="1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noes</a:t>
            </a:r>
            <a:r>
              <a:rPr lang="en-US" sz="1800" b="1" dirty="0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! This code is very </a:t>
            </a:r>
            <a:r>
              <a:rPr lang="en-US" sz="1800" b="1" dirty="0" err="1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crashy</a:t>
            </a:r>
            <a:r>
              <a:rPr lang="en-US" sz="1800" b="1" dirty="0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	//who owns the target?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Reference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Missile::Update()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if(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WithinRange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targetObject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) 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targetObject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-&gt;Release();</a:t>
            </a:r>
            <a:r>
              <a:rPr lang="en-US" sz="1800" b="1" dirty="0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//Wait no boom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TrackTo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targetObject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Reference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Missile::Update()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targetObject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IsAlive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 &amp;&amp;</a:t>
            </a:r>
          </a:p>
          <a:p>
            <a:pPr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WithinRange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targetObject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) )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targetObject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MarkAsDead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();	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targetObject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-&gt;Release();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800" b="1" dirty="0" smtClean="0">
              <a:solidFill>
                <a:schemeClr val="accent3"/>
              </a:solidFill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TrackTo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targetObject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8A00"/>
                </a:solidFill>
                <a:latin typeface="Courier New" pitchFamily="49" charset="0"/>
                <a:cs typeface="Courier New" pitchFamily="49" charset="0"/>
              </a:rPr>
              <a:t>//Now every object reference must have conditional death //code and objects need a ‘dead flag’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1086</Words>
  <Application>Microsoft Office PowerPoint</Application>
  <PresentationFormat>On-screen Show (4:3)</PresentationFormat>
  <Paragraphs>286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Shared Objects</vt:lpstr>
      <vt:lpstr>Direction Ownership</vt:lpstr>
      <vt:lpstr>Shared Ownership</vt:lpstr>
      <vt:lpstr>Reference Counting</vt:lpstr>
      <vt:lpstr>Reference Counting!</vt:lpstr>
      <vt:lpstr>Game Objects</vt:lpstr>
      <vt:lpstr>Shared Object Problems</vt:lpstr>
      <vt:lpstr>Reference Counting</vt:lpstr>
      <vt:lpstr>Reference Counting</vt:lpstr>
      <vt:lpstr>Reference Counting</vt:lpstr>
      <vt:lpstr>Reference Counting</vt:lpstr>
      <vt:lpstr>Garbage Collection</vt:lpstr>
      <vt:lpstr>Garbage Collection</vt:lpstr>
      <vt:lpstr>Smart Pointers</vt:lpstr>
      <vt:lpstr>Handles / Object Ids</vt:lpstr>
      <vt:lpstr>Handle Generation</vt:lpstr>
      <vt:lpstr>Handles</vt:lpstr>
      <vt:lpstr>Handle Benefits</vt:lpstr>
      <vt:lpstr>Destroying Objects</vt:lpstr>
      <vt:lpstr>Delayed Destruction</vt:lpstr>
      <vt:lpstr>Destruction</vt:lpstr>
      <vt:lpstr>Destruction</vt:lpstr>
      <vt:lpstr>Questions?</vt:lpstr>
      <vt:lpstr>Messages, Events, and Communication</vt:lpstr>
      <vt:lpstr>What are messages?</vt:lpstr>
      <vt:lpstr>Scripting Languages</vt:lpstr>
      <vt:lpstr>Why do we need them?</vt:lpstr>
      <vt:lpstr>Anatomy of a Message</vt:lpstr>
      <vt:lpstr>Simple Object Oriented Messages</vt:lpstr>
      <vt:lpstr>Simple Message Processing</vt:lpstr>
      <vt:lpstr>Message Passing</vt:lpstr>
      <vt:lpstr>Messages And Listeners</vt:lpstr>
      <vt:lpstr>Messages and Listener</vt:lpstr>
      <vt:lpstr>Message Queues</vt:lpstr>
      <vt:lpstr>Concrete vs Conceptual</vt:lpstr>
      <vt:lpstr>Signals and Slots</vt:lpstr>
      <vt:lpstr>Signals and Slots</vt:lpstr>
      <vt:lpstr>Message Extensions</vt:lpstr>
      <vt:lpstr>Improving Messages</vt:lpstr>
      <vt:lpstr>Function Pointers with Map</vt:lpstr>
      <vt:lpstr>Messages as Functions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Chrispe</dc:creator>
  <cp:lastModifiedBy>Benjamin</cp:lastModifiedBy>
  <cp:revision>38</cp:revision>
  <dcterms:created xsi:type="dcterms:W3CDTF">2009-08-29T01:42:27Z</dcterms:created>
  <dcterms:modified xsi:type="dcterms:W3CDTF">2012-09-19T21:29:56Z</dcterms:modified>
</cp:coreProperties>
</file>