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0" r:id="rId3"/>
    <p:sldId id="281" r:id="rId4"/>
    <p:sldId id="282" r:id="rId5"/>
    <p:sldId id="274" r:id="rId6"/>
    <p:sldId id="275" r:id="rId7"/>
    <p:sldId id="298" r:id="rId8"/>
    <p:sldId id="287" r:id="rId9"/>
    <p:sldId id="279" r:id="rId10"/>
    <p:sldId id="264" r:id="rId11"/>
    <p:sldId id="263" r:id="rId12"/>
    <p:sldId id="267" r:id="rId13"/>
    <p:sldId id="268" r:id="rId14"/>
    <p:sldId id="305" r:id="rId15"/>
    <p:sldId id="270" r:id="rId16"/>
    <p:sldId id="299" r:id="rId17"/>
    <p:sldId id="283" r:id="rId18"/>
    <p:sldId id="288" r:id="rId19"/>
    <p:sldId id="300" r:id="rId20"/>
    <p:sldId id="292" r:id="rId21"/>
    <p:sldId id="293" r:id="rId22"/>
    <p:sldId id="269" r:id="rId23"/>
    <p:sldId id="291" r:id="rId24"/>
    <p:sldId id="306" r:id="rId25"/>
    <p:sldId id="290" r:id="rId26"/>
    <p:sldId id="297" r:id="rId27"/>
    <p:sldId id="307" r:id="rId28"/>
    <p:sldId id="308" r:id="rId29"/>
    <p:sldId id="295" r:id="rId30"/>
    <p:sldId id="302" r:id="rId31"/>
    <p:sldId id="271" r:id="rId32"/>
    <p:sldId id="301" r:id="rId33"/>
    <p:sldId id="294" r:id="rId34"/>
    <p:sldId id="296" r:id="rId35"/>
    <p:sldId id="303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505C5-D569-48C8-8DF3-CAAF5FAC5B06}" type="slidenum">
              <a:rPr lang="en-US"/>
              <a:pPr/>
              <a:t>2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78485-52A2-4FD5-A90F-D0F216FDEAF4}" type="slidenum">
              <a:rPr lang="en-US"/>
              <a:pPr/>
              <a:t>9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496F3-03B7-4AE4-8208-8A3AA7BD919C}" type="slidenum">
              <a:rPr lang="en-US"/>
              <a:pPr/>
              <a:t>10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0A9C4-014D-45F7-A636-9A55CB938CE1}" type="slidenum">
              <a:rPr lang="en-US"/>
              <a:pPr/>
              <a:t>11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B1F7-30CD-4705-88DA-01E68F66D3A2}" type="slidenum">
              <a:rPr lang="en-US"/>
              <a:pPr/>
              <a:t>12</a:t>
            </a:fld>
            <a:endParaRPr lang="en-US"/>
          </a:p>
        </p:txBody>
      </p:sp>
      <p:sp>
        <p:nvSpPr>
          <p:cNvPr id="872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FC240-9E1F-47AE-831E-AEF7D932B3CD}" type="slidenum">
              <a:rPr lang="en-US"/>
              <a:pPr/>
              <a:t>14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F9764-0DD5-402B-AFA3-631042B8BA4C}" type="slidenum">
              <a:rPr lang="en-US"/>
              <a:pPr/>
              <a:t>15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Game Physics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</a:t>
            </a:r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position function </a:t>
            </a:r>
            <a:r>
              <a:rPr lang="en-US" b="1" dirty="0">
                <a:latin typeface="Times New Roman" pitchFamily="-32" charset="0"/>
              </a:rPr>
              <a:t>x</a:t>
            </a:r>
            <a:r>
              <a:rPr lang="en-US" dirty="0">
                <a:latin typeface="Times New Roman" pitchFamily="-32" charset="0"/>
              </a:rPr>
              <a:t>(</a:t>
            </a:r>
            <a:r>
              <a:rPr lang="en-US" i="1" dirty="0">
                <a:latin typeface="Times New Roman" pitchFamily="-32" charset="0"/>
              </a:rPr>
              <a:t>t</a:t>
            </a:r>
            <a:r>
              <a:rPr lang="en-US" dirty="0">
                <a:latin typeface="Times New Roman" pitchFamily="-32" charset="0"/>
              </a:rPr>
              <a:t>)</a:t>
            </a:r>
            <a:endParaRPr lang="en-US" dirty="0"/>
          </a:p>
          <a:p>
            <a:r>
              <a:rPr lang="en-US" dirty="0"/>
              <a:t>Derivative </a:t>
            </a:r>
            <a:r>
              <a:rPr lang="en-US" b="1" dirty="0">
                <a:latin typeface="Times New Roman" pitchFamily="-32" charset="0"/>
              </a:rPr>
              <a:t>x</a:t>
            </a:r>
            <a:r>
              <a:rPr lang="en-US" dirty="0">
                <a:latin typeface="Times New Roman" pitchFamily="-32" charset="0"/>
              </a:rPr>
              <a:t>'(t)</a:t>
            </a:r>
            <a:r>
              <a:rPr lang="en-US" dirty="0"/>
              <a:t> describes how </a:t>
            </a:r>
            <a:r>
              <a:rPr lang="en-US" b="1" dirty="0">
                <a:latin typeface="Times New Roman" pitchFamily="-32" charset="0"/>
              </a:rPr>
              <a:t>x</a:t>
            </a:r>
            <a:r>
              <a:rPr lang="en-US" dirty="0"/>
              <a:t> changes as </a:t>
            </a:r>
            <a:r>
              <a:rPr lang="en-US" i="1" dirty="0">
                <a:latin typeface="Times New Roman" pitchFamily="-32" charset="0"/>
              </a:rPr>
              <a:t>t </a:t>
            </a:r>
            <a:r>
              <a:rPr lang="en-US" dirty="0"/>
              <a:t>changes (also written </a:t>
            </a:r>
            <a:r>
              <a:rPr lang="en-US" i="1" dirty="0" err="1" smtClean="0">
                <a:latin typeface="Times New Roman" pitchFamily="-32" charset="0"/>
              </a:rPr>
              <a:t>d</a:t>
            </a:r>
            <a:r>
              <a:rPr lang="en-US" b="1" dirty="0" err="1" smtClean="0">
                <a:latin typeface="Times New Roman" pitchFamily="-32" charset="0"/>
              </a:rPr>
              <a:t>x</a:t>
            </a:r>
            <a:r>
              <a:rPr lang="en-US" dirty="0" smtClean="0">
                <a:latin typeface="Times New Roman" pitchFamily="-32" charset="0"/>
              </a:rPr>
              <a:t>/</a:t>
            </a:r>
            <a:r>
              <a:rPr lang="en-US" i="1" dirty="0" err="1" smtClean="0">
                <a:latin typeface="Times New Roman" pitchFamily="-32" charset="0"/>
              </a:rPr>
              <a:t>dt</a:t>
            </a:r>
            <a:r>
              <a:rPr lang="en-US" dirty="0" smtClean="0">
                <a:latin typeface="Times New Roman" pitchFamily="-32" charset="0"/>
              </a:rPr>
              <a:t> </a:t>
            </a:r>
            <a:r>
              <a:rPr lang="en-US" dirty="0"/>
              <a:t>)</a:t>
            </a:r>
          </a:p>
          <a:p>
            <a:r>
              <a:rPr lang="en-US" b="1" dirty="0">
                <a:latin typeface="Times New Roman" pitchFamily="-32" charset="0"/>
              </a:rPr>
              <a:t>x</a:t>
            </a:r>
            <a:r>
              <a:rPr lang="en-US" dirty="0">
                <a:latin typeface="Times New Roman" pitchFamily="-32" charset="0"/>
              </a:rPr>
              <a:t>'(t)</a:t>
            </a:r>
            <a:r>
              <a:rPr lang="en-US" dirty="0"/>
              <a:t> </a:t>
            </a:r>
            <a:r>
              <a:rPr lang="en-US" dirty="0" smtClean="0"/>
              <a:t>is tangent </a:t>
            </a:r>
            <a:r>
              <a:rPr lang="en-US" dirty="0"/>
              <a:t>vector at time </a:t>
            </a:r>
            <a:r>
              <a:rPr lang="en-US" i="1" dirty="0">
                <a:latin typeface="Times New Roman" pitchFamily="-32" charset="0"/>
              </a:rPr>
              <a:t>t</a:t>
            </a:r>
          </a:p>
        </p:txBody>
      </p:sp>
      <p:sp>
        <p:nvSpPr>
          <p:cNvPr id="869382" name="Freeform 6"/>
          <p:cNvSpPr>
            <a:spLocks/>
          </p:cNvSpPr>
          <p:nvPr/>
        </p:nvSpPr>
        <p:spPr bwMode="auto">
          <a:xfrm flipV="1">
            <a:off x="2906713" y="4191000"/>
            <a:ext cx="2794000" cy="149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864"/>
              </a:cxn>
              <a:cxn ang="0">
                <a:pos x="1248" y="48"/>
              </a:cxn>
            </a:cxnLst>
            <a:rect l="0" t="0" r="r" b="b"/>
            <a:pathLst>
              <a:path w="1248" h="872">
                <a:moveTo>
                  <a:pt x="0" y="0"/>
                </a:moveTo>
                <a:cubicBezTo>
                  <a:pt x="208" y="428"/>
                  <a:pt x="416" y="856"/>
                  <a:pt x="624" y="864"/>
                </a:cubicBezTo>
                <a:cubicBezTo>
                  <a:pt x="832" y="872"/>
                  <a:pt x="1040" y="460"/>
                  <a:pt x="1248" y="48"/>
                </a:cubicBez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69388" name="Text Box 12"/>
          <p:cNvSpPr txBox="1">
            <a:spLocks noChangeArrowheads="1"/>
          </p:cNvSpPr>
          <p:nvPr/>
        </p:nvSpPr>
        <p:spPr bwMode="auto">
          <a:xfrm>
            <a:off x="4800600" y="4051300"/>
            <a:ext cx="681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 pitchFamily="-32" charset="0"/>
              </a:rPr>
              <a:t>x</a:t>
            </a:r>
            <a:r>
              <a:rPr lang="en-US">
                <a:solidFill>
                  <a:srgbClr val="000000"/>
                </a:solidFill>
                <a:latin typeface="Times New Roman" pitchFamily="-32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Times New Roman" pitchFamily="-32" charset="0"/>
              </a:rPr>
              <a:t>t</a:t>
            </a:r>
            <a:r>
              <a:rPr lang="en-US" i="1" baseline="-25000">
                <a:solidFill>
                  <a:srgbClr val="000000"/>
                </a:solidFill>
                <a:latin typeface="Times New Roman" pitchFamily="-32" charset="0"/>
              </a:rPr>
              <a:t>i</a:t>
            </a:r>
            <a:r>
              <a:rPr lang="en-US">
                <a:solidFill>
                  <a:srgbClr val="000000"/>
                </a:solidFill>
                <a:latin typeface="Times New Roman" pitchFamily="-32" charset="0"/>
              </a:rPr>
              <a:t>)</a:t>
            </a:r>
          </a:p>
        </p:txBody>
      </p:sp>
      <p:sp>
        <p:nvSpPr>
          <p:cNvPr id="869389" name="Text Box 13"/>
          <p:cNvSpPr txBox="1">
            <a:spLocks noChangeArrowheads="1"/>
          </p:cNvSpPr>
          <p:nvPr/>
        </p:nvSpPr>
        <p:spPr bwMode="auto">
          <a:xfrm>
            <a:off x="5575300" y="4713288"/>
            <a:ext cx="744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 pitchFamily="-32" charset="0"/>
              </a:rPr>
              <a:t>x</a:t>
            </a:r>
            <a:r>
              <a:rPr kumimoji="0" lang="en-US" sz="2800">
                <a:solidFill>
                  <a:srgbClr val="000000"/>
                </a:solidFill>
                <a:latin typeface="Times New Roman" pitchFamily="-32" charset="0"/>
              </a:rPr>
              <a:t>'</a:t>
            </a:r>
            <a:r>
              <a:rPr lang="en-US">
                <a:solidFill>
                  <a:srgbClr val="000000"/>
                </a:solidFill>
                <a:latin typeface="Times New Roman" pitchFamily="-32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Times New Roman" pitchFamily="-32" charset="0"/>
              </a:rPr>
              <a:t>t</a:t>
            </a:r>
            <a:r>
              <a:rPr lang="en-US" i="1" baseline="-25000">
                <a:solidFill>
                  <a:srgbClr val="000000"/>
                </a:solidFill>
                <a:latin typeface="Times New Roman" pitchFamily="-32" charset="0"/>
              </a:rPr>
              <a:t>i</a:t>
            </a:r>
            <a:r>
              <a:rPr lang="en-US">
                <a:solidFill>
                  <a:srgbClr val="000000"/>
                </a:solidFill>
                <a:latin typeface="Times New Roman" pitchFamily="-32" charset="0"/>
              </a:rPr>
              <a:t>)</a:t>
            </a:r>
          </a:p>
        </p:txBody>
      </p:sp>
      <p:sp>
        <p:nvSpPr>
          <p:cNvPr id="869391" name="Line 15"/>
          <p:cNvSpPr>
            <a:spLocks noChangeShapeType="1"/>
          </p:cNvSpPr>
          <p:nvPr/>
        </p:nvSpPr>
        <p:spPr bwMode="auto">
          <a:xfrm>
            <a:off x="4838700" y="4470400"/>
            <a:ext cx="723900" cy="6731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9392" name="Oval 16"/>
          <p:cNvSpPr>
            <a:spLocks noChangeArrowheads="1"/>
          </p:cNvSpPr>
          <p:nvPr/>
        </p:nvSpPr>
        <p:spPr bwMode="auto">
          <a:xfrm>
            <a:off x="4800600" y="4406900"/>
            <a:ext cx="127000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</a:t>
            </a:r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function is position:</a:t>
            </a:r>
          </a:p>
          <a:p>
            <a:r>
              <a:rPr lang="en-US" dirty="0"/>
              <a:t>Derivative is velocity: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of velocity is acceleration</a:t>
            </a:r>
          </a:p>
        </p:txBody>
      </p:sp>
      <p:graphicFrame>
        <p:nvGraphicFramePr>
          <p:cNvPr id="870404" name="Object 4"/>
          <p:cNvGraphicFramePr>
            <a:graphicFrameLocks noChangeAspect="1"/>
          </p:cNvGraphicFramePr>
          <p:nvPr/>
        </p:nvGraphicFramePr>
        <p:xfrm>
          <a:off x="5029200" y="1676400"/>
          <a:ext cx="604838" cy="439738"/>
        </p:xfrm>
        <a:graphic>
          <a:graphicData uri="http://schemas.openxmlformats.org/presentationml/2006/ole">
            <p:oleObj spid="_x0000_s1026" name="Equation" r:id="rId4" imgW="279360" imgH="203040" progId="Equation.3">
              <p:embed/>
            </p:oleObj>
          </a:graphicData>
        </a:graphic>
      </p:graphicFrame>
      <p:graphicFrame>
        <p:nvGraphicFramePr>
          <p:cNvPr id="870405" name="Object 5"/>
          <p:cNvGraphicFramePr>
            <a:graphicFrameLocks noChangeAspect="1"/>
          </p:cNvGraphicFramePr>
          <p:nvPr/>
        </p:nvGraphicFramePr>
        <p:xfrm>
          <a:off x="2895600" y="2971800"/>
          <a:ext cx="2754312" cy="850900"/>
        </p:xfrm>
        <a:graphic>
          <a:graphicData uri="http://schemas.openxmlformats.org/presentationml/2006/ole">
            <p:oleObj spid="_x0000_s1027" name="Equation" r:id="rId5" imgW="1269720" imgH="393480" progId="Equation.3">
              <p:embed/>
            </p:oleObj>
          </a:graphicData>
        </a:graphic>
      </p:graphicFrame>
      <p:graphicFrame>
        <p:nvGraphicFramePr>
          <p:cNvPr id="870406" name="Object 6"/>
          <p:cNvGraphicFramePr>
            <a:graphicFrameLocks noChangeAspect="1"/>
          </p:cNvGraphicFramePr>
          <p:nvPr/>
        </p:nvGraphicFramePr>
        <p:xfrm>
          <a:off x="2947988" y="4495800"/>
          <a:ext cx="2919412" cy="1811338"/>
        </p:xfrm>
        <a:graphic>
          <a:graphicData uri="http://schemas.openxmlformats.org/presentationml/2006/ole">
            <p:oleObj spid="_x0000_s1028" name="Equation" r:id="rId6" imgW="13460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Newtonian </a:t>
            </a:r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objects affected by forces</a:t>
            </a:r>
          </a:p>
          <a:p>
            <a:pPr lvl="1"/>
            <a:r>
              <a:rPr lang="en-US" dirty="0" smtClean="0"/>
              <a:t>Gravity (constant acceleration)</a:t>
            </a:r>
            <a:endParaRPr lang="en-US" dirty="0"/>
          </a:p>
          <a:p>
            <a:pPr lvl="1"/>
            <a:r>
              <a:rPr lang="en-US" dirty="0"/>
              <a:t>Ground </a:t>
            </a:r>
            <a:r>
              <a:rPr lang="en-US" dirty="0" smtClean="0"/>
              <a:t>Normal Force</a:t>
            </a:r>
            <a:endParaRPr lang="en-US" dirty="0"/>
          </a:p>
          <a:p>
            <a:pPr lvl="1"/>
            <a:r>
              <a:rPr lang="en-US" dirty="0"/>
              <a:t>Other objects pushing against it</a:t>
            </a:r>
          </a:p>
          <a:p>
            <a:r>
              <a:rPr lang="en-US" dirty="0"/>
              <a:t>Force determines acceleration (</a:t>
            </a:r>
            <a:r>
              <a:rPr lang="en-US" b="1" dirty="0">
                <a:latin typeface="Times New Roman" pitchFamily="-32" charset="0"/>
              </a:rPr>
              <a:t>F</a:t>
            </a:r>
            <a:r>
              <a:rPr lang="en-US" dirty="0">
                <a:latin typeface="Times New Roman" pitchFamily="-32" charset="0"/>
              </a:rPr>
              <a:t> = </a:t>
            </a:r>
            <a:r>
              <a:rPr lang="en-US" i="1" dirty="0">
                <a:latin typeface="Times New Roman" pitchFamily="-32" charset="0"/>
              </a:rPr>
              <a:t>m</a:t>
            </a:r>
            <a:r>
              <a:rPr lang="en-US" b="1" dirty="0">
                <a:latin typeface="Times New Roman" pitchFamily="-32" charset="0"/>
              </a:rPr>
              <a:t>a</a:t>
            </a:r>
            <a:r>
              <a:rPr lang="en-US" dirty="0"/>
              <a:t>)</a:t>
            </a:r>
          </a:p>
          <a:p>
            <a:r>
              <a:rPr lang="en-US" dirty="0"/>
              <a:t>Acceleration changes velocity </a:t>
            </a:r>
            <a:r>
              <a:rPr lang="en-US" dirty="0" smtClean="0"/>
              <a:t>    (        </a:t>
            </a:r>
            <a:r>
              <a:rPr lang="en-US" dirty="0"/>
              <a:t>)</a:t>
            </a:r>
          </a:p>
          <a:p>
            <a:r>
              <a:rPr lang="en-US" dirty="0"/>
              <a:t>Velocity changes position </a:t>
            </a:r>
            <a:r>
              <a:rPr lang="en-US" dirty="0" smtClean="0"/>
              <a:t>     (         </a:t>
            </a:r>
            <a:r>
              <a:rPr lang="en-US" dirty="0"/>
              <a:t>)</a:t>
            </a:r>
          </a:p>
        </p:txBody>
      </p:sp>
      <p:graphicFrame>
        <p:nvGraphicFramePr>
          <p:cNvPr id="871428" name="Object 4"/>
          <p:cNvGraphicFramePr>
            <a:graphicFrameLocks noChangeAspect="1"/>
          </p:cNvGraphicFramePr>
          <p:nvPr/>
        </p:nvGraphicFramePr>
        <p:xfrm>
          <a:off x="6324600" y="4227513"/>
          <a:ext cx="838200" cy="725487"/>
        </p:xfrm>
        <a:graphic>
          <a:graphicData uri="http://schemas.openxmlformats.org/presentationml/2006/ole">
            <p:oleObj spid="_x0000_s5122" name="Equation" r:id="rId4" imgW="457200" imgH="393480" progId="Equation.3">
              <p:embed/>
            </p:oleObj>
          </a:graphicData>
        </a:graphic>
      </p:graphicFrame>
      <p:graphicFrame>
        <p:nvGraphicFramePr>
          <p:cNvPr id="871429" name="Object 5"/>
          <p:cNvGraphicFramePr>
            <a:graphicFrameLocks noChangeAspect="1"/>
          </p:cNvGraphicFramePr>
          <p:nvPr/>
        </p:nvGraphicFramePr>
        <p:xfrm>
          <a:off x="5715000" y="4781550"/>
          <a:ext cx="838200" cy="704850"/>
        </p:xfrm>
        <a:graphic>
          <a:graphicData uri="http://schemas.openxmlformats.org/presentationml/2006/ole">
            <p:oleObj spid="_x0000_s5123" name="Equation" r:id="rId5" imgW="4698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D’Alembert’s</a:t>
            </a:r>
            <a:r>
              <a:rPr lang="en-US" dirty="0" smtClean="0"/>
              <a:t> Principle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forces on a body can be summed into a single force.</a:t>
            </a:r>
          </a:p>
          <a:p>
            <a:r>
              <a:rPr lang="en-US" dirty="0" smtClean="0"/>
              <a:t>Simple, just add all forces together.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352800" y="2514600"/>
          <a:ext cx="2212975" cy="1219200"/>
        </p:xfrm>
        <a:graphic>
          <a:graphicData uri="http://schemas.openxmlformats.org/presentationml/2006/ole">
            <p:oleObj spid="_x0000_s6146" name="Equation" r:id="rId3" imgW="62208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Dynamics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force is constant for a frame</a:t>
            </a:r>
          </a:p>
          <a:p>
            <a:r>
              <a:rPr lang="en-US" dirty="0" smtClean="0"/>
              <a:t>Use velocity to take a small step forward by frame time 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Repeat for velocity and acceleration</a:t>
            </a:r>
            <a:endParaRPr lang="en-US" dirty="0"/>
          </a:p>
          <a:p>
            <a:r>
              <a:rPr lang="en-US" dirty="0" smtClean="0"/>
              <a:t>This is Euler’s </a:t>
            </a:r>
            <a:r>
              <a:rPr lang="en-US" dirty="0"/>
              <a:t>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Dynamics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 Integration with time step </a:t>
            </a:r>
            <a:r>
              <a:rPr lang="en-US" dirty="0" err="1" smtClean="0"/>
              <a:t>dt</a:t>
            </a:r>
            <a:endParaRPr lang="en-US" dirty="0"/>
          </a:p>
          <a:p>
            <a:endParaRPr lang="en-US" dirty="0"/>
          </a:p>
        </p:txBody>
      </p:sp>
      <p:sp>
        <p:nvSpPr>
          <p:cNvPr id="915460" name="Oval 4"/>
          <p:cNvSpPr>
            <a:spLocks noChangeArrowheads="1"/>
          </p:cNvSpPr>
          <p:nvPr/>
        </p:nvSpPr>
        <p:spPr bwMode="auto">
          <a:xfrm>
            <a:off x="4059238" y="46132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1" name="Line 5"/>
          <p:cNvSpPr>
            <a:spLocks noChangeShapeType="1"/>
          </p:cNvSpPr>
          <p:nvPr/>
        </p:nvSpPr>
        <p:spPr bwMode="auto">
          <a:xfrm flipV="1">
            <a:off x="4127500" y="4445000"/>
            <a:ext cx="933450" cy="2460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2" name="Oval 6"/>
          <p:cNvSpPr>
            <a:spLocks noChangeArrowheads="1"/>
          </p:cNvSpPr>
          <p:nvPr/>
        </p:nvSpPr>
        <p:spPr bwMode="auto">
          <a:xfrm>
            <a:off x="5006975" y="43846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3" name="Oval 7"/>
          <p:cNvSpPr>
            <a:spLocks noChangeArrowheads="1"/>
          </p:cNvSpPr>
          <p:nvPr/>
        </p:nvSpPr>
        <p:spPr bwMode="auto">
          <a:xfrm>
            <a:off x="6000750" y="45069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4" name="Oval 8"/>
          <p:cNvSpPr>
            <a:spLocks noChangeArrowheads="1"/>
          </p:cNvSpPr>
          <p:nvPr/>
        </p:nvSpPr>
        <p:spPr bwMode="auto">
          <a:xfrm>
            <a:off x="6962775" y="49498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5" name="Oval 9"/>
          <p:cNvSpPr>
            <a:spLocks noChangeArrowheads="1"/>
          </p:cNvSpPr>
          <p:nvPr/>
        </p:nvSpPr>
        <p:spPr bwMode="auto">
          <a:xfrm>
            <a:off x="7924800" y="57467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6" name="Line 10"/>
          <p:cNvSpPr>
            <a:spLocks noChangeShapeType="1"/>
          </p:cNvSpPr>
          <p:nvPr/>
        </p:nvSpPr>
        <p:spPr bwMode="auto">
          <a:xfrm flipH="1">
            <a:off x="7061200" y="4703763"/>
            <a:ext cx="1588" cy="30480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7" name="Line 11"/>
          <p:cNvSpPr>
            <a:spLocks noChangeShapeType="1"/>
          </p:cNvSpPr>
          <p:nvPr/>
        </p:nvSpPr>
        <p:spPr bwMode="auto">
          <a:xfrm>
            <a:off x="5135563" y="4460875"/>
            <a:ext cx="917575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8" name="Line 12"/>
          <p:cNvSpPr>
            <a:spLocks noChangeShapeType="1"/>
          </p:cNvSpPr>
          <p:nvPr/>
        </p:nvSpPr>
        <p:spPr bwMode="auto">
          <a:xfrm>
            <a:off x="6115050" y="4598988"/>
            <a:ext cx="917575" cy="904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69" name="Line 13"/>
          <p:cNvSpPr>
            <a:spLocks noChangeShapeType="1"/>
          </p:cNvSpPr>
          <p:nvPr/>
        </p:nvSpPr>
        <p:spPr bwMode="auto">
          <a:xfrm>
            <a:off x="6099175" y="4613275"/>
            <a:ext cx="917575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70" name="Line 14"/>
          <p:cNvSpPr>
            <a:spLocks noChangeShapeType="1"/>
          </p:cNvSpPr>
          <p:nvPr/>
        </p:nvSpPr>
        <p:spPr bwMode="auto">
          <a:xfrm>
            <a:off x="7062788" y="5041900"/>
            <a:ext cx="917575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71" name="Line 15"/>
          <p:cNvSpPr>
            <a:spLocks noChangeShapeType="1"/>
          </p:cNvSpPr>
          <p:nvPr/>
        </p:nvSpPr>
        <p:spPr bwMode="auto">
          <a:xfrm flipH="1">
            <a:off x="7994650" y="5438775"/>
            <a:ext cx="1588" cy="30480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72" name="Line 16"/>
          <p:cNvSpPr>
            <a:spLocks noChangeShapeType="1"/>
          </p:cNvSpPr>
          <p:nvPr/>
        </p:nvSpPr>
        <p:spPr bwMode="auto">
          <a:xfrm>
            <a:off x="7108825" y="5056188"/>
            <a:ext cx="887413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73" name="Line 17"/>
          <p:cNvSpPr>
            <a:spLocks noChangeShapeType="1"/>
          </p:cNvSpPr>
          <p:nvPr/>
        </p:nvSpPr>
        <p:spPr bwMode="auto">
          <a:xfrm flipV="1">
            <a:off x="5106988" y="4200525"/>
            <a:ext cx="933450" cy="2460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5474" name="Line 18"/>
          <p:cNvSpPr>
            <a:spLocks noChangeShapeType="1"/>
          </p:cNvSpPr>
          <p:nvPr/>
        </p:nvSpPr>
        <p:spPr bwMode="auto">
          <a:xfrm flipH="1">
            <a:off x="6065838" y="4213225"/>
            <a:ext cx="1587" cy="30480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90600" y="2667000"/>
          <a:ext cx="2549525" cy="3352800"/>
        </p:xfrm>
        <a:graphic>
          <a:graphicData uri="http://schemas.openxmlformats.org/presentationml/2006/ole">
            <p:oleObj spid="_x0000_s7171" name="Equation" r:id="rId4" imgW="92700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 animBg="1"/>
      <p:bldP spid="915462" grpId="0" animBg="1"/>
      <p:bldP spid="915462" grpId="1" animBg="1"/>
      <p:bldP spid="915463" grpId="0" animBg="1"/>
      <p:bldP spid="915463" grpId="1" animBg="1"/>
      <p:bldP spid="915464" grpId="0" animBg="1"/>
      <p:bldP spid="915464" grpId="1" animBg="1"/>
      <p:bldP spid="915465" grpId="0" animBg="1"/>
      <p:bldP spid="915466" grpId="0" animBg="1"/>
      <p:bldP spid="915467" grpId="0" animBg="1"/>
      <p:bldP spid="915468" grpId="0" animBg="1"/>
      <p:bldP spid="915469" grpId="0" animBg="1"/>
      <p:bldP spid="915470" grpId="0" animBg="1"/>
      <p:bldP spid="915471" grpId="0" animBg="1"/>
      <p:bldP spid="915472" grpId="0" animBg="1"/>
      <p:bldP spid="915473" grpId="0" animBg="1"/>
      <p:bldP spid="9154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Dynamics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Body::Integrate(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//Update position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Position = Position + Velocity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//Determine the acceleration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Acceleration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SummedForce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+ Gravity;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//Integrate the velocity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Velocity = Velocity + Acceleration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Phase: Determine all possible collision pairs</a:t>
            </a:r>
          </a:p>
          <a:p>
            <a:pPr lvl="1"/>
            <a:r>
              <a:rPr lang="en-US" dirty="0" smtClean="0"/>
              <a:t>Sweep and Prune</a:t>
            </a:r>
          </a:p>
          <a:p>
            <a:r>
              <a:rPr lang="en-US" dirty="0" smtClean="0"/>
              <a:t>Narrow Phase: Determine contacts between to primitive shapes</a:t>
            </a:r>
          </a:p>
          <a:p>
            <a:pPr lvl="1"/>
            <a:r>
              <a:rPr lang="en-US" dirty="0" smtClean="0"/>
              <a:t>Separating Axis theory</a:t>
            </a:r>
          </a:p>
          <a:p>
            <a:pPr lvl="1"/>
            <a:r>
              <a:rPr lang="en-US" dirty="0" smtClean="0"/>
              <a:t>GJK or </a:t>
            </a:r>
            <a:r>
              <a:rPr lang="en-US" dirty="0" err="1" smtClean="0"/>
              <a:t>Xenocollide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Collision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all the bodies (Using Euler)</a:t>
            </a:r>
          </a:p>
          <a:p>
            <a:r>
              <a:rPr lang="en-US" dirty="0" smtClean="0"/>
              <a:t>Detect collisions between object pairs.</a:t>
            </a:r>
          </a:p>
          <a:p>
            <a:r>
              <a:rPr lang="en-US" dirty="0" smtClean="0"/>
              <a:t>Correct the position (penetration removal) and update the velocities (ballistics).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</a:t>
            </a:r>
            <a:r>
              <a:rPr lang="en-US" dirty="0" smtClean="0"/>
              <a:t>Based Motion</a:t>
            </a:r>
            <a:endParaRPr lang="en-US" dirty="0"/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Want game objects to move consistent </a:t>
            </a:r>
            <a:r>
              <a:rPr lang="en-US" dirty="0" smtClean="0"/>
              <a:t>with real world expectations</a:t>
            </a:r>
          </a:p>
          <a:p>
            <a:pPr lvl="1"/>
            <a:r>
              <a:rPr lang="en-US" dirty="0" smtClean="0"/>
              <a:t>Player expectations include movie physics</a:t>
            </a:r>
          </a:p>
          <a:p>
            <a:pPr lvl="1"/>
            <a:r>
              <a:rPr lang="en-US" dirty="0" smtClean="0"/>
              <a:t>Needs to be stable (floating point errors!)</a:t>
            </a:r>
          </a:p>
          <a:p>
            <a:pPr lvl="1"/>
            <a:r>
              <a:rPr lang="en-US" dirty="0" smtClean="0"/>
              <a:t>Needs to be deterministic</a:t>
            </a:r>
          </a:p>
          <a:p>
            <a:pPr lvl="1"/>
            <a:r>
              <a:rPr lang="en-US" dirty="0" smtClean="0"/>
              <a:t>Needs to be fast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Collision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3886200"/>
            <a:ext cx="647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2819400"/>
            <a:ext cx="1295400" cy="1295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314700" y="4000500"/>
            <a:ext cx="228600" cy="0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3810000"/>
            <a:ext cx="19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Penetration Depth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25908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Collision Normal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172994" y="3428206"/>
            <a:ext cx="914400" cy="15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400" y="3505200"/>
            <a:ext cx="1752600" cy="7620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3429000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 Velocity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544094" y="3924300"/>
            <a:ext cx="837406" cy="79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3200" y="4419600"/>
            <a:ext cx="252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Closing  Velocity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direction of in which two objects are colliding.</a:t>
            </a:r>
          </a:p>
          <a:p>
            <a:r>
              <a:rPr lang="en-US" dirty="0" smtClean="0"/>
              <a:t>The collision normal is opposite for each object.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49530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3600" y="50292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5257800"/>
            <a:ext cx="1066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3434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5486400"/>
            <a:ext cx="381000" cy="15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676400" y="5486400"/>
            <a:ext cx="457200" cy="15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800600" y="5181600"/>
            <a:ext cx="304800" cy="3048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495006" y="4877594"/>
            <a:ext cx="306388" cy="3048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81800" y="5638800"/>
            <a:ext cx="1066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81800" y="46482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7086600" y="5867400"/>
            <a:ext cx="457200" cy="15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7085806" y="5410994"/>
            <a:ext cx="458788" cy="15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4419600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Simple Sphere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4572000"/>
            <a:ext cx="14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Edge Contact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629400" y="3962400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Face Contact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Separating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we have the spiriting velocity which is the rate the objects are moving apart.</a:t>
            </a:r>
          </a:p>
          <a:p>
            <a:r>
              <a:rPr lang="en-US" dirty="0" smtClean="0"/>
              <a:t>The contact  separating velocity is the separating velocity projected on the contact normal.</a:t>
            </a:r>
          </a:p>
          <a:p>
            <a:r>
              <a:rPr lang="en-US" dirty="0" smtClean="0"/>
              <a:t>The collision resolution only effects the velocity of the objects along the collision normal.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00400" y="5486400"/>
          <a:ext cx="2933700" cy="628650"/>
        </p:xfrm>
        <a:graphic>
          <a:graphicData uri="http://schemas.openxmlformats.org/presentationml/2006/ole">
            <p:oleObj spid="_x0000_s8194" name="Equation" r:id="rId3" imgW="10666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resolve the penetration depth.</a:t>
            </a:r>
          </a:p>
          <a:p>
            <a:r>
              <a:rPr lang="en-US" dirty="0" smtClean="0"/>
              <a:t>Not really a physically accurate way of modeling this. (Objects do not penetrate in real life)</a:t>
            </a:r>
          </a:p>
          <a:p>
            <a:r>
              <a:rPr lang="en-US" dirty="0" smtClean="0"/>
              <a:t>This will be the source of most the ‘jitter’ problems.</a:t>
            </a:r>
          </a:p>
          <a:p>
            <a:r>
              <a:rPr lang="en-US" dirty="0" smtClean="0"/>
              <a:t>Move each along the contact normal scaled by their mass.</a:t>
            </a:r>
          </a:p>
          <a:p>
            <a:endParaRPr lang="en-US" dirty="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038600" y="5410200"/>
          <a:ext cx="3492500" cy="1187450"/>
        </p:xfrm>
        <a:graphic>
          <a:graphicData uri="http://schemas.openxmlformats.org/presentationml/2006/ole">
            <p:oleObj spid="_x0000_s10242" name="Equation" r:id="rId3" imgW="12697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Correction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ResolvePenetration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Contact&amp; 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//Total Inverse Mass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totalInverseMass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+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Vec2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movePerIMass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ContactNormal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(Penetration /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totalInverseMass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Calculate the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movement amounts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[0]-&gt;Position +=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movePerIMass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[0]-&gt;Position += -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movePerIMass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the coefficient of restitution</a:t>
            </a:r>
          </a:p>
          <a:p>
            <a:r>
              <a:rPr lang="en-US" dirty="0" smtClean="0"/>
              <a:t>It is ‘combined’ from the properties of the two colliding objects</a:t>
            </a:r>
          </a:p>
          <a:p>
            <a:pPr lvl="1"/>
            <a:r>
              <a:rPr lang="en-US" dirty="0" smtClean="0"/>
              <a:t>0 all energy is loss 1 all energy is conserved</a:t>
            </a:r>
          </a:p>
          <a:p>
            <a:r>
              <a:rPr lang="en-US" dirty="0" smtClean="0"/>
              <a:t>Separating Velocity simply inverts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657600" y="5029200"/>
          <a:ext cx="1781175" cy="663575"/>
        </p:xfrm>
        <a:graphic>
          <a:graphicData uri="http://schemas.openxmlformats.org/presentationml/2006/ole">
            <p:oleObj spid="_x0000_s9218" name="Equation" r:id="rId3" imgW="6476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the change in velocity and can calculate the impulse .</a:t>
            </a:r>
          </a:p>
          <a:p>
            <a:r>
              <a:rPr lang="en-US" dirty="0" smtClean="0"/>
              <a:t>Impulses physically happen over time but will model them as instantaneous.</a:t>
            </a:r>
          </a:p>
          <a:p>
            <a:r>
              <a:rPr lang="en-US" dirty="0" smtClean="0"/>
              <a:t>Then apply the calculated impulse to each object scaled by their mass.</a:t>
            </a:r>
            <a:endParaRPr 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638800" y="4572000"/>
          <a:ext cx="3248025" cy="1781175"/>
        </p:xfrm>
        <a:graphic>
          <a:graphicData uri="http://schemas.openxmlformats.org/presentationml/2006/ole">
            <p:oleObj spid="_x0000_s11266" name="Equation" r:id="rId3" imgW="1180800" imgH="64764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648200" y="2133600"/>
          <a:ext cx="314325" cy="454025"/>
        </p:xfrm>
        <a:graphic>
          <a:graphicData uri="http://schemas.openxmlformats.org/presentationml/2006/ole">
            <p:oleObj spid="_x0000_s11267" name="Equation" r:id="rId4" imgW="11412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Bounce!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2964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ResolveVelocity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Contact&amp; 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seperatingVelocity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Dot( Bodies[0]-&gt;Velocity - Bodies[1]-&gt;Velocity ,  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ContactNormal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newSepVelocity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SeparatingVelocity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c.Restitution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deltaVelocity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newSepVelocity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separatingVelocity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totalInverseMass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impulse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deltaVelocity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totalInverseMass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Vec2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impulsePerIMass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c.ContactNormal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impulse;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// Apply impulses: they are applied in the direction of the contact,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// and in proportion to inverse mass.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[0]-&gt;Velocity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[0]-&gt;Velocity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impulsePerIMass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// The other body goes in the opposite direction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[1]-&gt;Velocity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[1]-&gt;Velocity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impulsePerIMass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-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//Total Inverse Mass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totalInverseMass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+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Vec2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movePerIMass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ContactNormal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(Penetration /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totalInverseMass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Calculate the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movement amounts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[0]-&gt;Position +=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movePerIMass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[0]-&gt;Position += -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movePerIMass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Bounce!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2964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Vec2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impulsePerIMass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c.ContactNormal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impulse;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Apply impulses: they are applied in the direction of the //contact, and in proportion to inverse mass.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[0]-&gt;Velocity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[0]-&gt;Velocity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impulsePerIMass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The other body goes in the opposite direction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[1]-&gt;Velocity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[1]-&gt;Velocity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impulsePerIMass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-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c.Bodies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InvMass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Collsion</a:t>
            </a:r>
            <a:r>
              <a:rPr lang="en-US" dirty="0" smtClean="0"/>
              <a:t> Stacking Resolution 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3434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40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5029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6576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257800" y="4648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4495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51816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0" y="38100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4495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5029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38100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2800" y="4495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Fake everything!</a:t>
            </a:r>
            <a:endParaRPr lang="en-US" sz="8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Solving and Stacking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uses an iterative approach</a:t>
            </a:r>
          </a:p>
          <a:p>
            <a:r>
              <a:rPr lang="en-US" dirty="0" smtClean="0"/>
              <a:t>Could sort contacts from ground up</a:t>
            </a:r>
          </a:p>
          <a:p>
            <a:pPr lvl="1"/>
            <a:r>
              <a:rPr lang="en-US" dirty="0" smtClean="0"/>
              <a:t>Does not work it all cases (wall contacts)</a:t>
            </a:r>
          </a:p>
          <a:p>
            <a:r>
              <a:rPr lang="en-US" dirty="0" smtClean="0"/>
              <a:t>Potential Better Solutions</a:t>
            </a:r>
          </a:p>
          <a:p>
            <a:pPr lvl="1"/>
            <a:r>
              <a:rPr lang="en-US" dirty="0" smtClean="0"/>
              <a:t>Shock Propagation</a:t>
            </a:r>
          </a:p>
          <a:p>
            <a:pPr lvl="1"/>
            <a:r>
              <a:rPr lang="en-US" dirty="0" smtClean="0"/>
              <a:t>Constraint based physics.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1447800"/>
            <a:ext cx="381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00400" y="32004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28956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5400" y="28956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32004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Moving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Tend to be small so they tunnel easily</a:t>
            </a:r>
          </a:p>
          <a:p>
            <a:r>
              <a:rPr lang="en-US" dirty="0" smtClean="0"/>
              <a:t>One solution is to use </a:t>
            </a:r>
            <a:r>
              <a:rPr lang="en-US" dirty="0" err="1" smtClean="0"/>
              <a:t>raycasts</a:t>
            </a:r>
            <a:endParaRPr lang="en-US" dirty="0" smtClean="0"/>
          </a:p>
          <a:p>
            <a:r>
              <a:rPr lang="en-US" dirty="0" smtClean="0"/>
              <a:t>For fast moving </a:t>
            </a:r>
            <a:r>
              <a:rPr lang="en-US" dirty="0" err="1" smtClean="0"/>
              <a:t>vs</a:t>
            </a:r>
            <a:r>
              <a:rPr lang="en-US" dirty="0" smtClean="0"/>
              <a:t> fast moving objects swept volumes works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collision normal?</a:t>
            </a:r>
          </a:p>
          <a:p>
            <a:r>
              <a:rPr lang="en-US" dirty="0" smtClean="0"/>
              <a:t>How did these objects get this way?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895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352800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Physics Engine Development</a:t>
            </a:r>
          </a:p>
          <a:p>
            <a:r>
              <a:rPr lang="en-US" dirty="0" smtClean="0"/>
              <a:t>Erin </a:t>
            </a:r>
            <a:r>
              <a:rPr lang="en-US" dirty="0" err="1" smtClean="0"/>
              <a:t>Catto’s</a:t>
            </a:r>
            <a:r>
              <a:rPr lang="en-US" dirty="0" smtClean="0"/>
              <a:t> Weblog</a:t>
            </a:r>
          </a:p>
          <a:p>
            <a:r>
              <a:rPr lang="en-US" dirty="0" err="1" smtClean="0"/>
              <a:t>JigLib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Dynamics Slides from GDC presentation by Jim Van </a:t>
            </a:r>
            <a:r>
              <a:rPr lang="en-US" dirty="0" err="1" smtClean="0"/>
              <a:t>Verth</a:t>
            </a:r>
            <a:endParaRPr lang="en-US" dirty="0" smtClean="0"/>
          </a:p>
          <a:p>
            <a:r>
              <a:rPr lang="en-US" dirty="0" smtClean="0"/>
              <a:t>Game Physics Engine Development – </a:t>
            </a:r>
            <a:r>
              <a:rPr lang="en-US" smtClean="0"/>
              <a:t>Ian </a:t>
            </a:r>
            <a:r>
              <a:rPr lang="en-US" smtClean="0"/>
              <a:t>Millington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simple Newtonian rigid body dynamics</a:t>
            </a:r>
          </a:p>
          <a:p>
            <a:r>
              <a:rPr lang="en-US" dirty="0" smtClean="0"/>
              <a:t>Basic equations of motion</a:t>
            </a:r>
          </a:p>
          <a:p>
            <a:r>
              <a:rPr lang="en-US" dirty="0" smtClean="0"/>
              <a:t>Objects are simple convex hulls with uniform density</a:t>
            </a:r>
          </a:p>
          <a:p>
            <a:r>
              <a:rPr lang="en-US" dirty="0" smtClean="0"/>
              <a:t>No molecular, atomic, or  relativity based calculations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collision in continuous time and find expected time of impact for each object pair</a:t>
            </a:r>
          </a:p>
          <a:p>
            <a:r>
              <a:rPr lang="en-US" dirty="0" smtClean="0"/>
              <a:t>Determine the first colliding pair move forward to that time and resolve the collision.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Expensive and complex</a:t>
            </a:r>
          </a:p>
          <a:p>
            <a:pPr lvl="1"/>
            <a:r>
              <a:rPr lang="en-US" dirty="0" smtClean="0"/>
              <a:t>Still not perfect (path predication)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are moved with basic Newtonian physics by a time interval (a frame)</a:t>
            </a:r>
          </a:p>
          <a:p>
            <a:r>
              <a:rPr lang="en-US" dirty="0" smtClean="0"/>
              <a:t>Collisions are detected at sample intervals in time.</a:t>
            </a:r>
          </a:p>
          <a:p>
            <a:r>
              <a:rPr lang="en-US" dirty="0" smtClean="0"/>
              <a:t>Inaccurate but realistic looking</a:t>
            </a:r>
          </a:p>
          <a:p>
            <a:r>
              <a:rPr lang="en-US" dirty="0" smtClean="0"/>
              <a:t>Very fast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Objects can tunnel (miss samples)</a:t>
            </a:r>
          </a:p>
          <a:p>
            <a:pPr lvl="1"/>
            <a:r>
              <a:rPr lang="en-US" dirty="0" smtClean="0"/>
              <a:t>Collision are detected too late (objects are interpenetrating)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Discrete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faster and simpler then Continuous</a:t>
            </a:r>
          </a:p>
          <a:p>
            <a:r>
              <a:rPr lang="en-US" dirty="0" smtClean="0"/>
              <a:t>Result is good enough </a:t>
            </a:r>
          </a:p>
          <a:p>
            <a:r>
              <a:rPr lang="en-US" dirty="0" smtClean="0"/>
              <a:t>Can be scaled to higher </a:t>
            </a:r>
            <a:r>
              <a:rPr lang="en-US" dirty="0" err="1" smtClean="0"/>
              <a:t>framerate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Dynamics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Have:</a:t>
            </a:r>
            <a:endParaRPr lang="en-US" dirty="0"/>
          </a:p>
          <a:p>
            <a:pPr lvl="1"/>
            <a:r>
              <a:rPr lang="en-US" dirty="0"/>
              <a:t>Last frame position </a:t>
            </a:r>
            <a:r>
              <a:rPr lang="en-US" b="1" dirty="0">
                <a:latin typeface="Times New Roman" pitchFamily="-32" charset="0"/>
              </a:rPr>
              <a:t>x</a:t>
            </a:r>
            <a:r>
              <a:rPr lang="en-US" i="1" baseline="-25000" dirty="0">
                <a:latin typeface="Times New Roman" pitchFamily="-32" charset="0"/>
              </a:rPr>
              <a:t>i</a:t>
            </a:r>
            <a:endParaRPr lang="en-US" dirty="0"/>
          </a:p>
          <a:p>
            <a:pPr lvl="1"/>
            <a:r>
              <a:rPr lang="en-US" dirty="0"/>
              <a:t>Last frame velocity </a:t>
            </a:r>
            <a:r>
              <a:rPr lang="en-US" b="1" dirty="0">
                <a:latin typeface="Times New Roman" pitchFamily="-32" charset="0"/>
              </a:rPr>
              <a:t>v</a:t>
            </a:r>
            <a:r>
              <a:rPr lang="en-US" i="1" baseline="-25000" dirty="0">
                <a:latin typeface="Times New Roman" pitchFamily="-32" charset="0"/>
              </a:rPr>
              <a:t>i</a:t>
            </a:r>
            <a:endParaRPr lang="en-US" dirty="0"/>
          </a:p>
          <a:p>
            <a:pPr lvl="1"/>
            <a:r>
              <a:rPr lang="en-US" dirty="0"/>
              <a:t>Mass </a:t>
            </a:r>
            <a:r>
              <a:rPr lang="en-US" i="1" dirty="0">
                <a:latin typeface="Times New Roman" pitchFamily="-32" charset="0"/>
              </a:rPr>
              <a:t>m</a:t>
            </a:r>
            <a:endParaRPr lang="en-US" dirty="0"/>
          </a:p>
          <a:p>
            <a:pPr lvl="1"/>
            <a:r>
              <a:rPr lang="en-US" dirty="0" smtClean="0"/>
              <a:t>Set of </a:t>
            </a:r>
            <a:r>
              <a:rPr lang="en-US" dirty="0"/>
              <a:t>forces </a:t>
            </a:r>
            <a:r>
              <a:rPr lang="en-US" b="1" dirty="0">
                <a:latin typeface="Times New Roman" pitchFamily="-32" charset="0"/>
              </a:rPr>
              <a:t>F</a:t>
            </a:r>
          </a:p>
          <a:p>
            <a:r>
              <a:rPr lang="en-US" dirty="0" smtClean="0"/>
              <a:t>Need to determine:</a:t>
            </a:r>
            <a:endParaRPr lang="en-US" dirty="0"/>
          </a:p>
          <a:p>
            <a:pPr lvl="1"/>
            <a:r>
              <a:rPr lang="en-US" dirty="0"/>
              <a:t>Current frame position </a:t>
            </a:r>
            <a:r>
              <a:rPr lang="en-US" b="1" dirty="0">
                <a:latin typeface="Times New Roman" pitchFamily="-32" charset="0"/>
              </a:rPr>
              <a:t>x</a:t>
            </a:r>
            <a:r>
              <a:rPr lang="en-US" i="1" baseline="-25000" dirty="0">
                <a:latin typeface="Times New Roman" pitchFamily="-32" charset="0"/>
              </a:rPr>
              <a:t>i</a:t>
            </a:r>
            <a:r>
              <a:rPr lang="en-US" baseline="-25000" dirty="0">
                <a:latin typeface="Times New Roman" pitchFamily="-32" charset="0"/>
              </a:rPr>
              <a:t>+1</a:t>
            </a:r>
            <a:endParaRPr lang="en-US" dirty="0"/>
          </a:p>
          <a:p>
            <a:pPr lvl="1"/>
            <a:r>
              <a:rPr lang="en-US" dirty="0"/>
              <a:t>Current frame velocity </a:t>
            </a:r>
            <a:r>
              <a:rPr lang="en-US" b="1" dirty="0">
                <a:latin typeface="Times New Roman" pitchFamily="-32" charset="0"/>
              </a:rPr>
              <a:t>v</a:t>
            </a:r>
            <a:r>
              <a:rPr lang="en-US" i="1" baseline="-25000" dirty="0">
                <a:latin typeface="Times New Roman" pitchFamily="-32" charset="0"/>
              </a:rPr>
              <a:t>i</a:t>
            </a:r>
            <a:r>
              <a:rPr lang="en-US" baseline="-25000" dirty="0">
                <a:latin typeface="Times New Roman" pitchFamily="-32" charset="0"/>
              </a:rPr>
              <a:t>+1</a:t>
            </a:r>
            <a:endParaRPr lang="en-US" i="1" baseline="-25000" dirty="0">
              <a:latin typeface="Times New Roman" pitchFamily="-3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771</Words>
  <Application>Microsoft Office PowerPoint</Application>
  <PresentationFormat>On-screen Show (4:3)</PresentationFormat>
  <Paragraphs>224</Paragraphs>
  <Slides>36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Game Physics</vt:lpstr>
      <vt:lpstr>Physically Based Motion</vt:lpstr>
      <vt:lpstr>Solution</vt:lpstr>
      <vt:lpstr>Simple Physics</vt:lpstr>
      <vt:lpstr>Continuous Physics</vt:lpstr>
      <vt:lpstr>Discrete Physics</vt:lpstr>
      <vt:lpstr>Use Discrete</vt:lpstr>
      <vt:lpstr>Dynamics</vt:lpstr>
      <vt:lpstr>Linear Dynamics</vt:lpstr>
      <vt:lpstr>Differential Calculus</vt:lpstr>
      <vt:lpstr>Differential Calculus</vt:lpstr>
      <vt:lpstr>Newtonian Dynamics</vt:lpstr>
      <vt:lpstr>Summing Forces</vt:lpstr>
      <vt:lpstr>Linear Dynamics</vt:lpstr>
      <vt:lpstr>Linear Dynamics</vt:lpstr>
      <vt:lpstr>Simple Linear Dynamics</vt:lpstr>
      <vt:lpstr>Collision</vt:lpstr>
      <vt:lpstr>Collision Detection</vt:lpstr>
      <vt:lpstr>Discrete Collision Physics</vt:lpstr>
      <vt:lpstr>Anatomy of a Collision</vt:lpstr>
      <vt:lpstr>Collision Normal</vt:lpstr>
      <vt:lpstr>Contact Separating Velocity</vt:lpstr>
      <vt:lpstr>Position Correction</vt:lpstr>
      <vt:lpstr>Position Correction</vt:lpstr>
      <vt:lpstr>Resolving Velocity</vt:lpstr>
      <vt:lpstr>Impulses</vt:lpstr>
      <vt:lpstr>Bounce!</vt:lpstr>
      <vt:lpstr>Bounce!</vt:lpstr>
      <vt:lpstr>Collsion Stacking Resolution Order</vt:lpstr>
      <vt:lpstr>Iterative Solving and Stacking</vt:lpstr>
      <vt:lpstr>Tunneling</vt:lpstr>
      <vt:lpstr>Fast Moving Objects</vt:lpstr>
      <vt:lpstr>Discrete Problems</vt:lpstr>
      <vt:lpstr>Engine Demo</vt:lpstr>
      <vt:lpstr>Resources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21</cp:revision>
  <dcterms:created xsi:type="dcterms:W3CDTF">2009-08-29T01:42:27Z</dcterms:created>
  <dcterms:modified xsi:type="dcterms:W3CDTF">2012-05-05T17:41:14Z</dcterms:modified>
</cp:coreProperties>
</file>