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6" r:id="rId3"/>
    <p:sldId id="350" r:id="rId4"/>
    <p:sldId id="362" r:id="rId5"/>
    <p:sldId id="396" r:id="rId6"/>
    <p:sldId id="397" r:id="rId7"/>
    <p:sldId id="399" r:id="rId8"/>
    <p:sldId id="400" r:id="rId9"/>
    <p:sldId id="358" r:id="rId10"/>
    <p:sldId id="359" r:id="rId11"/>
    <p:sldId id="401" r:id="rId12"/>
    <p:sldId id="402" r:id="rId13"/>
    <p:sldId id="414" r:id="rId14"/>
    <p:sldId id="403" r:id="rId15"/>
    <p:sldId id="404" r:id="rId16"/>
    <p:sldId id="351" r:id="rId17"/>
    <p:sldId id="367" r:id="rId18"/>
    <p:sldId id="405" r:id="rId19"/>
    <p:sldId id="391" r:id="rId20"/>
    <p:sldId id="406" r:id="rId21"/>
    <p:sldId id="368" r:id="rId22"/>
    <p:sldId id="374" r:id="rId23"/>
    <p:sldId id="375" r:id="rId24"/>
    <p:sldId id="377" r:id="rId25"/>
    <p:sldId id="369" r:id="rId26"/>
    <p:sldId id="407" r:id="rId27"/>
    <p:sldId id="408" r:id="rId28"/>
    <p:sldId id="409" r:id="rId29"/>
    <p:sldId id="353" r:id="rId30"/>
    <p:sldId id="410" r:id="rId31"/>
    <p:sldId id="411" r:id="rId32"/>
    <p:sldId id="412" r:id="rId33"/>
    <p:sldId id="371" r:id="rId34"/>
    <p:sldId id="413" r:id="rId35"/>
    <p:sldId id="392" r:id="rId36"/>
    <p:sldId id="381" r:id="rId37"/>
    <p:sldId id="382" r:id="rId38"/>
    <p:sldId id="383" r:id="rId39"/>
    <p:sldId id="384" r:id="rId40"/>
    <p:sldId id="388" r:id="rId41"/>
    <p:sldId id="389" r:id="rId42"/>
    <p:sldId id="378" r:id="rId43"/>
    <p:sldId id="379" r:id="rId44"/>
    <p:sldId id="380" r:id="rId45"/>
    <p:sldId id="385" r:id="rId46"/>
    <p:sldId id="386" r:id="rId47"/>
    <p:sldId id="395" r:id="rId48"/>
    <p:sldId id="373" r:id="rId49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what these</a:t>
            </a:r>
            <a:r>
              <a:rPr lang="en-US" baseline="0" dirty="0" smtClean="0"/>
              <a:t> are and how they work. Now I will explain the why and the Zen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Memory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Standard Function Calling</a:t>
            </a:r>
          </a:p>
          <a:p>
            <a:pPr lvl="1"/>
            <a:r>
              <a:rPr lang="en-US" dirty="0" err="1" smtClean="0"/>
              <a:t>DoX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</a:p>
          <a:p>
            <a:r>
              <a:rPr lang="en-US" dirty="0" smtClean="0"/>
              <a:t>Fixed Arrays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array[1000]</a:t>
            </a:r>
          </a:p>
          <a:p>
            <a:pPr lvl="1"/>
            <a:r>
              <a:rPr lang="en-US" dirty="0" smtClean="0"/>
              <a:t>Not dynamic</a:t>
            </a:r>
          </a:p>
          <a:p>
            <a:r>
              <a:rPr lang="en-US" dirty="0" err="1" smtClean="0"/>
              <a:t>alloca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Allocates a block of memory directly on the stack</a:t>
            </a:r>
          </a:p>
          <a:p>
            <a:pPr lvl="1"/>
            <a:r>
              <a:rPr lang="en-US" dirty="0" smtClean="0"/>
              <a:t>Very fast</a:t>
            </a:r>
          </a:p>
          <a:p>
            <a:pPr lvl="1"/>
            <a:r>
              <a:rPr lang="en-US" dirty="0" smtClean="0"/>
              <a:t>No standard error handling mechanisms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Allocator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and </a:t>
            </a:r>
            <a:r>
              <a:rPr lang="en-US" dirty="0" smtClean="0"/>
              <a:t>built in </a:t>
            </a:r>
            <a:r>
              <a:rPr lang="en-US" dirty="0" smtClean="0"/>
              <a:t>stack </a:t>
            </a:r>
            <a:r>
              <a:rPr lang="en-US" dirty="0" smtClean="0"/>
              <a:t>but not on the actual stack</a:t>
            </a:r>
          </a:p>
          <a:p>
            <a:r>
              <a:rPr lang="en-US" dirty="0" smtClean="0"/>
              <a:t>Memory is still allocated and freed in stack order</a:t>
            </a:r>
          </a:p>
          <a:p>
            <a:r>
              <a:rPr lang="en-US" dirty="0" smtClean="0"/>
              <a:t>Usually you have a debug layer to check proper use.</a:t>
            </a:r>
          </a:p>
          <a:p>
            <a:r>
              <a:rPr lang="en-US" dirty="0" smtClean="0"/>
              <a:t>Also </a:t>
            </a:r>
            <a:r>
              <a:rPr lang="en-US" dirty="0" smtClean="0"/>
              <a:t>can free </a:t>
            </a:r>
            <a:r>
              <a:rPr lang="en-US" dirty="0" smtClean="0"/>
              <a:t>all </a:t>
            </a:r>
            <a:r>
              <a:rPr lang="en-US" dirty="0" smtClean="0"/>
              <a:t>the memory at </a:t>
            </a:r>
            <a:r>
              <a:rPr lang="en-US" dirty="0" smtClean="0"/>
              <a:t>once just by moving the stack pointer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smtClean="0"/>
              <a:t>Allocator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per frame allocations and scratch buffers</a:t>
            </a:r>
          </a:p>
          <a:p>
            <a:r>
              <a:rPr lang="en-US" dirty="0" smtClean="0"/>
              <a:t>For loading area that is freed all at </a:t>
            </a:r>
            <a:r>
              <a:rPr lang="en-US" dirty="0" smtClean="0"/>
              <a:t>once</a:t>
            </a:r>
          </a:p>
          <a:p>
            <a:r>
              <a:rPr lang="en-US" dirty="0" smtClean="0"/>
              <a:t>And for built in scripting languages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Ended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has two heads</a:t>
            </a:r>
          </a:p>
          <a:p>
            <a:r>
              <a:rPr lang="en-US" dirty="0" smtClean="0"/>
              <a:t>Load Long term on one end and short term on opposite side</a:t>
            </a:r>
          </a:p>
          <a:p>
            <a:r>
              <a:rPr lang="en-US" dirty="0" smtClean="0"/>
              <a:t>Can also </a:t>
            </a:r>
            <a:r>
              <a:rPr lang="en-US" dirty="0" smtClean="0"/>
              <a:t>used to ping pong level loading and </a:t>
            </a:r>
            <a:r>
              <a:rPr lang="en-US" dirty="0" smtClean="0"/>
              <a:t>decompression</a:t>
            </a:r>
            <a:endParaRPr lang="en-US" dirty="0"/>
          </a:p>
          <a:p>
            <a:r>
              <a:rPr lang="en-US" dirty="0" smtClean="0"/>
              <a:t>Allow two systems to share memory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define but memory that is ‘dynamically’ allocated and managed by the program?</a:t>
            </a:r>
          </a:p>
          <a:p>
            <a:r>
              <a:rPr lang="en-US" dirty="0" smtClean="0"/>
              <a:t>Memory that is not set before the program runs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allocated with new and </a:t>
            </a:r>
            <a:r>
              <a:rPr lang="en-US" dirty="0" err="1" smtClean="0"/>
              <a:t>malloc</a:t>
            </a:r>
            <a:endParaRPr lang="en-US" dirty="0" smtClean="0"/>
          </a:p>
          <a:p>
            <a:r>
              <a:rPr lang="en-US" dirty="0" smtClean="0"/>
              <a:t>When memory is freed it is reused 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size block can be allocated within limits of memory space</a:t>
            </a:r>
            <a:endParaRPr lang="en-US" dirty="0" smtClean="0"/>
          </a:p>
          <a:p>
            <a:r>
              <a:rPr lang="en-US" dirty="0" smtClean="0"/>
              <a:t>When a new block is requested the memory system searched for an big enough available block.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457200"/>
            <a:ext cx="1524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457200"/>
            <a:ext cx="1524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219200"/>
            <a:ext cx="1524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2895600"/>
            <a:ext cx="1524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676400"/>
            <a:ext cx="15240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3733800"/>
            <a:ext cx="1524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9200" y="41148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47244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9200" y="53340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0" y="29718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8</a:t>
            </a:r>
          </a:p>
          <a:p>
            <a:pPr algn="ctr"/>
            <a:r>
              <a:rPr lang="en-US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Fragmentation</a:t>
            </a:r>
          </a:p>
          <a:p>
            <a:r>
              <a:rPr lang="en-US" dirty="0" smtClean="0"/>
              <a:t>Memory </a:t>
            </a:r>
            <a:r>
              <a:rPr lang="en-US" dirty="0" smtClean="0"/>
              <a:t>Exhaustion</a:t>
            </a:r>
          </a:p>
          <a:p>
            <a:r>
              <a:rPr lang="en-US" dirty="0" smtClean="0"/>
              <a:t>Memory Reuse bugs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these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based approach</a:t>
            </a:r>
          </a:p>
          <a:p>
            <a:r>
              <a:rPr lang="en-US" dirty="0" smtClean="0"/>
              <a:t>Memory pools</a:t>
            </a:r>
          </a:p>
          <a:p>
            <a:r>
              <a:rPr lang="en-US" dirty="0" smtClean="0"/>
              <a:t>Virtual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your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languages attempt to make memory not an issue with garbage collection.</a:t>
            </a:r>
          </a:p>
          <a:p>
            <a:r>
              <a:rPr lang="en-US" dirty="0" smtClean="0"/>
              <a:t>Games are high performance making memory your problem.</a:t>
            </a:r>
          </a:p>
          <a:p>
            <a:r>
              <a:rPr lang="en-US" dirty="0" smtClean="0"/>
              <a:t>You need to understand the heap, the stack, </a:t>
            </a:r>
            <a:r>
              <a:rPr lang="en-US" dirty="0" err="1" smtClean="0"/>
              <a:t>stl</a:t>
            </a:r>
            <a:r>
              <a:rPr lang="en-US" dirty="0" smtClean="0"/>
              <a:t> and alternative allocation patterns.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Pools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14600" y="1828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5" idx="1"/>
          </p:cNvCxnSpPr>
          <p:nvPr/>
        </p:nvCxnSpPr>
        <p:spPr>
          <a:xfrm>
            <a:off x="4038600" y="20955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581400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of memory pool.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05400" y="18288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05400" y="2514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05400" y="25146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05400" y="3200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05400" y="32004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0" y="3886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38862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45720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629399" y="1895474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629400" y="2590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629400" y="3352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629400" y="40386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1219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Block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14600" y="1828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31" idx="1"/>
          </p:cNvCxnSpPr>
          <p:nvPr/>
        </p:nvCxnSpPr>
        <p:spPr>
          <a:xfrm>
            <a:off x="4038600" y="2095500"/>
            <a:ext cx="1066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581400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of memory pool.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2514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05400" y="25146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05400" y="3200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05400" y="32004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0" y="3886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38862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45720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629400" y="2590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629400" y="3352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629400" y="40386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1219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Block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14600" y="1828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4038600" y="2095500"/>
            <a:ext cx="1066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581400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of memory pool.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25146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Block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05400" y="3200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05400" y="32004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0" y="3886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38862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45720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629400" y="3352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629400" y="40386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1219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Block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14600" y="1828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18" idx="1"/>
          </p:cNvCxnSpPr>
          <p:nvPr/>
        </p:nvCxnSpPr>
        <p:spPr>
          <a:xfrm flipV="1">
            <a:off x="4038600" y="190500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581400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of memory pool.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25146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Block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05400" y="3200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05400" y="32004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0" y="3886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38862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45720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629400" y="33528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629400" y="4038600"/>
            <a:ext cx="354012" cy="619125"/>
          </a:xfrm>
          <a:custGeom>
            <a:avLst/>
            <a:gdLst>
              <a:gd name="connsiteX0" fmla="*/ 0 w 350838"/>
              <a:gd name="connsiteY0" fmla="*/ 0 h 628650"/>
              <a:gd name="connsiteX1" fmla="*/ 342900 w 350838"/>
              <a:gd name="connsiteY1" fmla="*/ 342900 h 628650"/>
              <a:gd name="connsiteX2" fmla="*/ 47625 w 350838"/>
              <a:gd name="connsiteY2" fmla="*/ 628650 h 628650"/>
              <a:gd name="connsiteX0" fmla="*/ 9525 w 354012"/>
              <a:gd name="connsiteY0" fmla="*/ 0 h 619125"/>
              <a:gd name="connsiteX1" fmla="*/ 352425 w 354012"/>
              <a:gd name="connsiteY1" fmla="*/ 342900 h 619125"/>
              <a:gd name="connsiteX2" fmla="*/ 0 w 354012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12" h="619125">
                <a:moveTo>
                  <a:pt x="9525" y="0"/>
                </a:moveTo>
                <a:cubicBezTo>
                  <a:pt x="177006" y="119062"/>
                  <a:pt x="354012" y="239713"/>
                  <a:pt x="352425" y="342900"/>
                </a:cubicBezTo>
                <a:cubicBezTo>
                  <a:pt x="350838" y="446087"/>
                  <a:pt x="151606" y="528637"/>
                  <a:pt x="0" y="6191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1219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Page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05400" y="1828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05400" y="1828800"/>
            <a:ext cx="1524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648450" y="1905000"/>
            <a:ext cx="487362" cy="1371600"/>
          </a:xfrm>
          <a:custGeom>
            <a:avLst/>
            <a:gdLst>
              <a:gd name="connsiteX0" fmla="*/ 0 w 487362"/>
              <a:gd name="connsiteY0" fmla="*/ 0 h 1371600"/>
              <a:gd name="connsiteX1" fmla="*/ 485775 w 487362"/>
              <a:gd name="connsiteY1" fmla="*/ 752475 h 1371600"/>
              <a:gd name="connsiteX2" fmla="*/ 9525 w 487362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362" h="1371600">
                <a:moveTo>
                  <a:pt x="0" y="0"/>
                </a:moveTo>
                <a:cubicBezTo>
                  <a:pt x="242094" y="261937"/>
                  <a:pt x="484188" y="523875"/>
                  <a:pt x="485775" y="752475"/>
                </a:cubicBezTo>
                <a:cubicBezTo>
                  <a:pt x="487362" y="981075"/>
                  <a:pt x="25400" y="1303338"/>
                  <a:pt x="9525" y="137160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memory manager with a pool for a block a increasing sizes. 4,8,16,32,64 etc</a:t>
            </a:r>
          </a:p>
          <a:p>
            <a:r>
              <a:rPr lang="en-US" dirty="0" smtClean="0"/>
              <a:t>Each time a pool is exhausted and new memory page is added to that pool</a:t>
            </a:r>
          </a:p>
          <a:p>
            <a:r>
              <a:rPr lang="en-US" dirty="0" smtClean="0"/>
              <a:t>Large allocations go straight to the heap.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1752600"/>
            <a:ext cx="1524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1219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4384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 Byte Pool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1242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Byte Pool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17526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Byte Pool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8100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495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 Byte Pool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can have memory fragmentation.</a:t>
            </a:r>
          </a:p>
          <a:p>
            <a:r>
              <a:rPr lang="en-US" dirty="0" smtClean="0"/>
              <a:t>Very useful for scripting languages.</a:t>
            </a:r>
          </a:p>
          <a:p>
            <a:r>
              <a:rPr lang="en-US" dirty="0" smtClean="0"/>
              <a:t>The default windows heap uses a pattern similar to this only with locks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adds a level of indirection to all memory.</a:t>
            </a:r>
          </a:p>
          <a:p>
            <a:r>
              <a:rPr lang="en-US" dirty="0" smtClean="0"/>
              <a:t>Actually all the memory </a:t>
            </a:r>
            <a:r>
              <a:rPr lang="en-US" dirty="0" err="1" smtClean="0"/>
              <a:t>normall</a:t>
            </a:r>
            <a:r>
              <a:rPr lang="en-US" dirty="0" smtClean="0"/>
              <a:t> used on modern </a:t>
            </a:r>
            <a:r>
              <a:rPr lang="en-US" dirty="0" smtClean="0"/>
              <a:t>operating system </a:t>
            </a:r>
            <a:r>
              <a:rPr lang="en-US" dirty="0" smtClean="0"/>
              <a:t>is </a:t>
            </a:r>
            <a:r>
              <a:rPr lang="en-US" dirty="0" smtClean="0"/>
              <a:t>virtual</a:t>
            </a:r>
          </a:p>
          <a:p>
            <a:r>
              <a:rPr lang="en-US" dirty="0" smtClean="0"/>
              <a:t>On most systems the page size is 4k.</a:t>
            </a:r>
          </a:p>
          <a:p>
            <a:r>
              <a:rPr lang="en-US" dirty="0" smtClean="0"/>
              <a:t>Prevents fragmentation.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a large block a memory with a stack pointer.</a:t>
            </a:r>
          </a:p>
          <a:p>
            <a:r>
              <a:rPr lang="en-US" dirty="0" smtClean="0"/>
              <a:t>LIFO, </a:t>
            </a:r>
            <a:r>
              <a:rPr lang="en-US" dirty="0" smtClean="0"/>
              <a:t>Last in First </a:t>
            </a:r>
            <a:r>
              <a:rPr lang="en-US" dirty="0" smtClean="0"/>
              <a:t>Out</a:t>
            </a:r>
            <a:endParaRPr lang="en-US" dirty="0" smtClean="0"/>
          </a:p>
          <a:p>
            <a:r>
              <a:rPr lang="en-US" dirty="0" smtClean="0"/>
              <a:t>When items are added to the stack the stack pointer is incremented (pushed)</a:t>
            </a:r>
          </a:p>
          <a:p>
            <a:r>
              <a:rPr lang="en-US" dirty="0" smtClean="0"/>
              <a:t>When elements are removed the stack pointer is decremented (popped)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memory address are in the processes ‘address space’.</a:t>
            </a:r>
          </a:p>
          <a:p>
            <a:r>
              <a:rPr lang="en-US" dirty="0" smtClean="0"/>
              <a:t>Another process has another address space</a:t>
            </a:r>
          </a:p>
          <a:p>
            <a:r>
              <a:rPr lang="en-US" dirty="0" smtClean="0"/>
              <a:t>For 32Bit you get the bottom 2GB windows get the top 2GB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648200"/>
            <a:ext cx="7086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</a:t>
            </a:r>
            <a:r>
              <a:rPr lang="en-US" smtClean="0"/>
              <a:t>Address Space 4GB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53340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53340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Reserved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Space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heap, stack, code, </a:t>
            </a:r>
            <a:r>
              <a:rPr lang="en-US" dirty="0" smtClean="0"/>
              <a:t> </a:t>
            </a:r>
            <a:r>
              <a:rPr lang="en-US" dirty="0" smtClean="0"/>
              <a:t>memory mapped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Everything with </a:t>
            </a:r>
            <a:r>
              <a:rPr lang="en-US" dirty="0" smtClean="0"/>
              <a:t>an </a:t>
            </a:r>
            <a:r>
              <a:rPr lang="en-US" dirty="0" smtClean="0"/>
              <a:t>Address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is code </a:t>
            </a:r>
            <a:r>
              <a:rPr lang="en-US" dirty="0" err="1" smtClean="0"/>
              <a:t>vs</a:t>
            </a:r>
            <a:r>
              <a:rPr lang="en-US" dirty="0" smtClean="0"/>
              <a:t> what is data?</a:t>
            </a:r>
          </a:p>
          <a:p>
            <a:endParaRPr lang="en-US" dirty="0" smtClean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62000" y="2362200"/>
            <a:ext cx="81534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2800" b="1"/>
          </a:p>
        </p:txBody>
      </p:sp>
      <p:sp>
        <p:nvSpPr>
          <p:cNvPr id="6164" name="Rectangle 7"/>
          <p:cNvSpPr>
            <a:spLocks noChangeArrowheads="1"/>
          </p:cNvSpPr>
          <p:nvPr/>
        </p:nvSpPr>
        <p:spPr bwMode="auto">
          <a:xfrm>
            <a:off x="1523825" y="2362313"/>
            <a:ext cx="381109" cy="609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65" name="TextBox 14"/>
          <p:cNvSpPr txBox="1">
            <a:spLocks noChangeArrowheads="1"/>
          </p:cNvSpPr>
          <p:nvPr/>
        </p:nvSpPr>
        <p:spPr bwMode="auto">
          <a:xfrm>
            <a:off x="1414031" y="1792288"/>
            <a:ext cx="677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166" name="TextBox 14"/>
          <p:cNvSpPr txBox="1">
            <a:spLocks noChangeArrowheads="1"/>
          </p:cNvSpPr>
          <p:nvPr/>
        </p:nvSpPr>
        <p:spPr bwMode="auto">
          <a:xfrm>
            <a:off x="520700" y="1992969"/>
            <a:ext cx="774720" cy="36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6162" name="Rectangle 8"/>
          <p:cNvSpPr>
            <a:spLocks noChangeArrowheads="1"/>
          </p:cNvSpPr>
          <p:nvPr/>
        </p:nvSpPr>
        <p:spPr bwMode="auto">
          <a:xfrm>
            <a:off x="2362212" y="2362313"/>
            <a:ext cx="381033" cy="609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724400" y="2068513"/>
            <a:ext cx="2590800" cy="903287"/>
            <a:chOff x="3513878" y="1764268"/>
            <a:chExt cx="2590800" cy="903339"/>
          </a:xfrm>
        </p:grpSpPr>
        <p:sp>
          <p:nvSpPr>
            <p:cNvPr id="6157" name="Rectangle 10"/>
            <p:cNvSpPr>
              <a:spLocks noChangeArrowheads="1"/>
            </p:cNvSpPr>
            <p:nvPr/>
          </p:nvSpPr>
          <p:spPr bwMode="auto">
            <a:xfrm>
              <a:off x="4580678" y="2057400"/>
              <a:ext cx="143722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3513878" y="2057400"/>
              <a:ext cx="753322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59" name="Rectangle 13"/>
            <p:cNvSpPr>
              <a:spLocks noChangeArrowheads="1"/>
            </p:cNvSpPr>
            <p:nvPr/>
          </p:nvSpPr>
          <p:spPr bwMode="auto">
            <a:xfrm>
              <a:off x="4800600" y="2057400"/>
              <a:ext cx="846878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60" name="TextBox 16"/>
            <p:cNvSpPr txBox="1">
              <a:spLocks noChangeArrowheads="1"/>
            </p:cNvSpPr>
            <p:nvPr/>
          </p:nvSpPr>
          <p:spPr bwMode="auto">
            <a:xfrm>
              <a:off x="3818678" y="1764268"/>
              <a:ext cx="2172390" cy="369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Calls to new/</a:t>
              </a:r>
              <a:r>
                <a:rPr lang="en-US" dirty="0" err="1"/>
                <a:t>malloc</a:t>
              </a:r>
              <a:endParaRPr lang="en-US" dirty="0"/>
            </a:p>
          </p:txBody>
        </p:sp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5723678" y="2058007"/>
              <a:ext cx="3810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054350" y="1752600"/>
            <a:ext cx="1365250" cy="1219200"/>
            <a:chOff x="6255524" y="1447800"/>
            <a:chExt cx="1364476" cy="1219200"/>
          </a:xfrm>
        </p:grpSpPr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7010400" y="2057400"/>
              <a:ext cx="3810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6553200" y="2057400"/>
              <a:ext cx="3810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56" name="TextBox 17"/>
            <p:cNvSpPr txBox="1">
              <a:spLocks noChangeArrowheads="1"/>
            </p:cNvSpPr>
            <p:nvPr/>
          </p:nvSpPr>
          <p:spPr bwMode="auto">
            <a:xfrm>
              <a:off x="6255524" y="1447800"/>
              <a:ext cx="13644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kernel32.dll</a:t>
              </a:r>
            </a:p>
            <a:p>
              <a:pPr algn="ctr"/>
              <a:r>
                <a:rPr lang="en-US" dirty="0"/>
                <a:t>user32.dll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762000" y="2362200"/>
            <a:ext cx="1524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2286000" y="1905000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can be swapped in and out of </a:t>
            </a:r>
            <a:r>
              <a:rPr lang="en-US" dirty="0" smtClean="0"/>
              <a:t>‘physical’ memory or the actual RAM of the computer</a:t>
            </a:r>
            <a:endParaRPr lang="en-US" dirty="0" smtClean="0"/>
          </a:p>
          <a:p>
            <a:r>
              <a:rPr lang="en-US" dirty="0" smtClean="0"/>
              <a:t>Enables programs to use more memory than physically available and quickly ‘swap’ in memory when it is needed</a:t>
            </a:r>
          </a:p>
          <a:p>
            <a:r>
              <a:rPr lang="en-US" dirty="0" smtClean="0"/>
              <a:t>This is handled by the MMU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143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2209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2743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3276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0x4000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3810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0x5000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" y="4572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Address Space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62600" y="4572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3"/>
            <a:endCxn id="30" idx="1"/>
          </p:cNvCxnSpPr>
          <p:nvPr/>
        </p:nvCxnSpPr>
        <p:spPr>
          <a:xfrm>
            <a:off x="3581400" y="14097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9" idx="1"/>
          </p:cNvCxnSpPr>
          <p:nvPr/>
        </p:nvCxnSpPr>
        <p:spPr>
          <a:xfrm flipV="1">
            <a:off x="3581400" y="14097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34" idx="1"/>
          </p:cNvCxnSpPr>
          <p:nvPr/>
        </p:nvCxnSpPr>
        <p:spPr>
          <a:xfrm>
            <a:off x="3581400" y="2476500"/>
            <a:ext cx="1676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800" y="1143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57800" y="1676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57800" y="2209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257800" y="2743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57800" y="3276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0x4000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57800" y="3810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0x5000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781800" y="2209800"/>
            <a:ext cx="1524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Process’</a:t>
            </a:r>
          </a:p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57800" y="51054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Drive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33400" y="1143000"/>
            <a:ext cx="152400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A</a:t>
            </a:r>
          </a:p>
          <a:p>
            <a:pPr algn="ctr"/>
            <a:r>
              <a:rPr lang="en-US" dirty="0" smtClean="0"/>
              <a:t>Appears to be contiguous block.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81800" y="1143000"/>
            <a:ext cx="1524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81800" y="1676400"/>
            <a:ext cx="1524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81800" y="3810000"/>
            <a:ext cx="1524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57400" y="4343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0x6000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057400" y="4876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0x7000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257800" y="57150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File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8" idx="3"/>
            <a:endCxn id="58" idx="1"/>
          </p:cNvCxnSpPr>
          <p:nvPr/>
        </p:nvCxnSpPr>
        <p:spPr>
          <a:xfrm>
            <a:off x="3581400" y="3543300"/>
            <a:ext cx="1676400" cy="266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257800" y="4343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0x6000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3"/>
            <a:endCxn id="67" idx="1"/>
          </p:cNvCxnSpPr>
          <p:nvPr/>
        </p:nvCxnSpPr>
        <p:spPr>
          <a:xfrm>
            <a:off x="3581400" y="3009900"/>
            <a:ext cx="1676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3400" y="2743200"/>
            <a:ext cx="15240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B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81800" y="4343400"/>
            <a:ext cx="15240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B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33400" y="3276600"/>
            <a:ext cx="1524000" cy="213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C</a:t>
            </a:r>
          </a:p>
          <a:p>
            <a:pPr algn="ctr"/>
            <a:r>
              <a:rPr lang="en-US" dirty="0" smtClean="0"/>
              <a:t>Swapped to </a:t>
            </a:r>
            <a:r>
              <a:rPr lang="en-US" dirty="0" err="1" smtClean="0"/>
              <a:t>Harddrive</a:t>
            </a:r>
            <a:endParaRPr lang="en-US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6934200" y="5715000"/>
            <a:ext cx="1524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time do nothing since virtual memory is used directly</a:t>
            </a:r>
          </a:p>
          <a:p>
            <a:r>
              <a:rPr lang="en-US" dirty="0" smtClean="0"/>
              <a:t>Can allocate virtual memory pages directly for advanced resource systems</a:t>
            </a:r>
          </a:p>
          <a:p>
            <a:r>
              <a:rPr lang="en-US" dirty="0" smtClean="0"/>
              <a:t>Can create memory mapped files to access large file quickly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Corruption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5240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22098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37338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3505200"/>
            <a:ext cx="1066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81000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good.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1981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667000" y="20574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1981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667000" y="2057400"/>
            <a:ext cx="22098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Memory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4114800"/>
            <a:ext cx="195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would be bad.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1981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667000" y="20574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Memory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4114800"/>
            <a:ext cx="201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much worse.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2057400"/>
            <a:ext cx="1981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410200" y="12192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1981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667000" y="20574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057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5814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038600"/>
            <a:ext cx="191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live object A!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memory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reason to not use dynamic memory. (</a:t>
            </a:r>
            <a:r>
              <a:rPr lang="en-US" dirty="0" err="1" smtClean="0"/>
              <a:t>malloc</a:t>
            </a:r>
            <a:r>
              <a:rPr lang="en-US" dirty="0" smtClean="0"/>
              <a:t> and free)</a:t>
            </a:r>
          </a:p>
          <a:p>
            <a:r>
              <a:rPr lang="en-US" dirty="0" smtClean="0"/>
              <a:t>But nice to have tracking systems for memory leaks .</a:t>
            </a:r>
          </a:p>
          <a:p>
            <a:r>
              <a:rPr lang="en-US" dirty="0" smtClean="0"/>
              <a:t>Instead take over allocations and add tracking information in front of each block.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48768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Size Requested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0" y="4343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Category</a:t>
            </a:r>
          </a:p>
          <a:p>
            <a:r>
              <a:rPr lang="en-US" dirty="0" smtClean="0"/>
              <a:t>Allocation Number</a:t>
            </a:r>
          </a:p>
          <a:p>
            <a:r>
              <a:rPr lang="en-US" dirty="0" smtClean="0"/>
              <a:t>Block Size</a:t>
            </a:r>
          </a:p>
          <a:p>
            <a:r>
              <a:rPr lang="en-US" dirty="0" smtClean="0"/>
              <a:t>Linked List Pointers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allocations into heaps.</a:t>
            </a:r>
          </a:p>
          <a:p>
            <a:r>
              <a:rPr lang="en-US" dirty="0" smtClean="0"/>
              <a:t>Heaps can be pool or simple dynamic.</a:t>
            </a:r>
          </a:p>
          <a:p>
            <a:r>
              <a:rPr lang="en-US" dirty="0" smtClean="0"/>
              <a:t>Overload operator new and delete for your game objects and other important classes.</a:t>
            </a:r>
          </a:p>
          <a:p>
            <a:r>
              <a:rPr lang="en-US" dirty="0" smtClean="0"/>
              <a:t>Have the modified new operate pass information identify what object it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Watch out for multithreading!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can print out total memory usage by various systems.</a:t>
            </a:r>
          </a:p>
          <a:p>
            <a:r>
              <a:rPr lang="en-US" dirty="0" smtClean="0"/>
              <a:t>Memory leaks are easy to track down.</a:t>
            </a:r>
          </a:p>
          <a:p>
            <a:r>
              <a:rPr lang="en-US" dirty="0" smtClean="0"/>
              <a:t>Manager Code can be easily compiled out.</a:t>
            </a:r>
          </a:p>
          <a:p>
            <a:r>
              <a:rPr lang="en-US" dirty="0" smtClean="0"/>
              <a:t>Can add system for memory guards useful for tracking down memory corruption.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Strategies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large amount of dynamic memory allocations.</a:t>
            </a:r>
          </a:p>
          <a:p>
            <a:r>
              <a:rPr lang="en-US" dirty="0" smtClean="0"/>
              <a:t>Use memory pools for frequently  allocated small objects.</a:t>
            </a:r>
          </a:p>
          <a:p>
            <a:r>
              <a:rPr lang="en-US" dirty="0" smtClean="0"/>
              <a:t>Use custom stack for short lived temporary memory.</a:t>
            </a:r>
          </a:p>
          <a:p>
            <a:r>
              <a:rPr lang="en-US" dirty="0" smtClean="0"/>
              <a:t>Use memory manager to track overall memory usage but still call </a:t>
            </a:r>
            <a:r>
              <a:rPr lang="en-US" dirty="0" err="1" smtClean="0"/>
              <a:t>malloc</a:t>
            </a:r>
            <a:r>
              <a:rPr lang="en-US" dirty="0" smtClean="0"/>
              <a:t> and free.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Arenas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major memory usage areas into arenas</a:t>
            </a:r>
          </a:p>
          <a:p>
            <a:r>
              <a:rPr lang="en-US" dirty="0" smtClean="0"/>
              <a:t>Used to reduce locks and memory </a:t>
            </a:r>
            <a:r>
              <a:rPr lang="en-US" dirty="0" smtClean="0"/>
              <a:t>contention</a:t>
            </a:r>
          </a:p>
          <a:p>
            <a:r>
              <a:rPr lang="en-US" dirty="0" smtClean="0"/>
              <a:t>Idea is to reduce locks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410200" y="20574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334000" y="27432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2860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334000" y="34290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2860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9718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371600"/>
            <a:ext cx="1524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838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57800" y="28194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286000"/>
            <a:ext cx="1524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</a:t>
            </a:r>
            <a:r>
              <a:rPr lang="en-US" dirty="0" smtClean="0"/>
              <a:t>efficient </a:t>
            </a:r>
            <a:r>
              <a:rPr lang="en-US" dirty="0" smtClean="0"/>
              <a:t>and foundation of most high level languages.</a:t>
            </a:r>
          </a:p>
          <a:p>
            <a:r>
              <a:rPr lang="en-US" dirty="0" smtClean="0"/>
              <a:t>Used for </a:t>
            </a:r>
            <a:r>
              <a:rPr lang="en-US" dirty="0" smtClean="0"/>
              <a:t>locals</a:t>
            </a:r>
            <a:r>
              <a:rPr lang="en-US" dirty="0" smtClean="0"/>
              <a:t>, </a:t>
            </a:r>
            <a:r>
              <a:rPr lang="en-US" dirty="0" smtClean="0"/>
              <a:t>function parameters </a:t>
            </a:r>
            <a:r>
              <a:rPr lang="en-US" dirty="0" smtClean="0"/>
              <a:t>and </a:t>
            </a:r>
            <a:r>
              <a:rPr lang="en-US" dirty="0" smtClean="0"/>
              <a:t>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Every thread has its own stack.</a:t>
            </a:r>
          </a:p>
          <a:p>
            <a:r>
              <a:rPr lang="en-US" dirty="0" smtClean="0"/>
              <a:t>Most processors have hardware support and special instructions for working with the stack.</a:t>
            </a:r>
          </a:p>
          <a:p>
            <a:r>
              <a:rPr lang="en-US" dirty="0" smtClean="0"/>
              <a:t>The stack is also used to store where to return when a function return to (Call Stack)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1172</Words>
  <Application>Microsoft Office PowerPoint</Application>
  <PresentationFormat>On-screen Show (4:3)</PresentationFormat>
  <Paragraphs>279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Memory</vt:lpstr>
      <vt:lpstr>Memory is your problem</vt:lpstr>
      <vt:lpstr>The Stack</vt:lpstr>
      <vt:lpstr>Slide 4</vt:lpstr>
      <vt:lpstr>Slide 5</vt:lpstr>
      <vt:lpstr>Slide 6</vt:lpstr>
      <vt:lpstr>Slide 7</vt:lpstr>
      <vt:lpstr>Slide 8</vt:lpstr>
      <vt:lpstr>Stack</vt:lpstr>
      <vt:lpstr>Using the stack</vt:lpstr>
      <vt:lpstr>Stack Allocator</vt:lpstr>
      <vt:lpstr>Stack Allocator In Practice</vt:lpstr>
      <vt:lpstr>Double Ended Stack</vt:lpstr>
      <vt:lpstr>The Heap</vt:lpstr>
      <vt:lpstr>What is the heap?</vt:lpstr>
      <vt:lpstr>The Heap</vt:lpstr>
      <vt:lpstr>Slide 17</vt:lpstr>
      <vt:lpstr>Heap Problems</vt:lpstr>
      <vt:lpstr>How to fix these problems?</vt:lpstr>
      <vt:lpstr>Memory Pools</vt:lpstr>
      <vt:lpstr>Memory Pool</vt:lpstr>
      <vt:lpstr>Memory Pool</vt:lpstr>
      <vt:lpstr>Memory Pool</vt:lpstr>
      <vt:lpstr>Memory Pool</vt:lpstr>
      <vt:lpstr>Segmented Memory</vt:lpstr>
      <vt:lpstr>Slide 26</vt:lpstr>
      <vt:lpstr>Segmented Memory</vt:lpstr>
      <vt:lpstr>Virtual Memory</vt:lpstr>
      <vt:lpstr>Virtual Memory</vt:lpstr>
      <vt:lpstr>Virtual Memory</vt:lpstr>
      <vt:lpstr>Address Space</vt:lpstr>
      <vt:lpstr>Virtualized</vt:lpstr>
      <vt:lpstr>Slide 33</vt:lpstr>
      <vt:lpstr>Using Virtual Memory</vt:lpstr>
      <vt:lpstr>Memory Corruption</vt:lpstr>
      <vt:lpstr>Buffer Over run</vt:lpstr>
      <vt:lpstr>Dangling Pointers</vt:lpstr>
      <vt:lpstr>Dangling Pointers</vt:lpstr>
      <vt:lpstr>Dangling Pointers</vt:lpstr>
      <vt:lpstr>Leaks</vt:lpstr>
      <vt:lpstr>Leaks</vt:lpstr>
      <vt:lpstr>Writing a memory manager</vt:lpstr>
      <vt:lpstr>Allocation Header</vt:lpstr>
      <vt:lpstr>Memory Manager</vt:lpstr>
      <vt:lpstr>Benefits</vt:lpstr>
      <vt:lpstr>Optimization Strategies Review</vt:lpstr>
      <vt:lpstr>Memory Arenas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127</cp:revision>
  <dcterms:created xsi:type="dcterms:W3CDTF">2009-08-29T01:42:27Z</dcterms:created>
  <dcterms:modified xsi:type="dcterms:W3CDTF">2012-10-15T21:52:56Z</dcterms:modified>
</cp:coreProperties>
</file>