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309" r:id="rId3"/>
    <p:sldId id="312" r:id="rId4"/>
    <p:sldId id="314" r:id="rId5"/>
    <p:sldId id="313" r:id="rId6"/>
    <p:sldId id="316" r:id="rId7"/>
    <p:sldId id="315" r:id="rId8"/>
    <p:sldId id="318" r:id="rId9"/>
    <p:sldId id="317" r:id="rId10"/>
    <p:sldId id="319" r:id="rId11"/>
    <p:sldId id="320" r:id="rId12"/>
    <p:sldId id="321" r:id="rId13"/>
    <p:sldId id="323" r:id="rId14"/>
    <p:sldId id="322" r:id="rId15"/>
    <p:sldId id="310" r:id="rId16"/>
    <p:sldId id="311" r:id="rId17"/>
    <p:sldId id="324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922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9327138" cy="3932713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57F259-70A6-4DF0-A0B7-FDE5FE987BCB}" type="datetimeFigureOut">
              <a:rPr lang="en-US"/>
              <a:pPr>
                <a:defRPr/>
              </a:pPr>
              <a:t>11/7/2012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4BBDAA-2362-4608-B3EB-EAA2EA6E98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F7F7C4-17C6-439E-9BF7-121CF5B6FAB0}" type="datetimeFigureOut">
              <a:rPr lang="en-US"/>
              <a:pPr>
                <a:defRPr/>
              </a:pPr>
              <a:t>11/7/2012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2271CC-9C0E-4DD3-8CCB-BA3738D311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0FBD3D-6C27-4420-B042-312577B72100}" type="datetimeFigureOut">
              <a:rPr lang="en-US"/>
              <a:pPr>
                <a:defRPr/>
              </a:pPr>
              <a:t>11/7/2012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22F66B-6BBD-4404-8735-65A8A5F98F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E127C0-E52B-4620-BD1B-9EB6CBBB3F12}" type="datetimeFigureOut">
              <a:rPr lang="en-US"/>
              <a:pPr>
                <a:defRPr/>
              </a:pPr>
              <a:t>11/7/2012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47B161-15E3-4F5E-B5CE-08FB2D2FAB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FB1C51-8774-43A9-86C9-9B562DC7536C}" type="datetimeFigureOut">
              <a:rPr lang="en-US"/>
              <a:pPr>
                <a:defRPr/>
              </a:pPr>
              <a:t>11/7/2012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700EA2-C15F-4314-A769-DF713696F4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FC4E31-6A4D-41BC-B46D-C68FE598F5E1}" type="datetimeFigureOut">
              <a:rPr lang="en-US"/>
              <a:pPr>
                <a:defRPr/>
              </a:pPr>
              <a:t>11/7/2012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08E827-6834-47AC-9D54-943F80E986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5C5332-C03F-4416-BBFD-296FAA515D70}" type="datetimeFigureOut">
              <a:rPr lang="en-US"/>
              <a:pPr>
                <a:defRPr/>
              </a:pPr>
              <a:t>11/7/2012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3E160A-3E11-47D1-BA82-432DF84241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ABB330-CFBB-4DB1-9F02-DFB806D76BC7}" type="datetimeFigureOut">
              <a:rPr lang="en-US"/>
              <a:pPr>
                <a:defRPr/>
              </a:pPr>
              <a:t>11/7/2012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48A622-E9A7-44C2-AC3A-538D354AD2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774787-7162-4F41-AF1F-4CEFC27C3D3E}" type="datetimeFigureOut">
              <a:rPr lang="en-US"/>
              <a:pPr>
                <a:defRPr/>
              </a:pPr>
              <a:t>11/7/2012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E1DBB-109D-46E7-BE36-333994AB36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0B3DD-ED2C-4BEE-BF0F-67306854AC1C}" type="datetimeFigureOut">
              <a:rPr lang="en-US"/>
              <a:pPr>
                <a:defRPr/>
              </a:pPr>
              <a:t>11/7/2012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89FFF-79FF-485B-A669-89A73369B2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C641F9-0266-463D-937D-8F0014223DEC}" type="datetimeFigureOut">
              <a:rPr lang="en-US"/>
              <a:pPr>
                <a:defRPr/>
              </a:pPr>
              <a:t>11/7/2012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A8CD5B-42F5-4F1F-8F55-DE6B5B70D6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EEE3A1F-3608-4579-AC06-F812CF7FF50C}" type="datetimeFigureOut">
              <a:rPr lang="en-US"/>
              <a:pPr>
                <a:defRPr/>
              </a:pPr>
              <a:t>11/7/2012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7784FC2-7773-40AA-999F-3947E7710C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The Bug Life-Cycle</a:t>
            </a:r>
            <a:endParaRPr lang="en-US" b="1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Bug Status</a:t>
            </a: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bug is assigned to an engineer/designer/artist, it’s status is set to ASSIGNED.</a:t>
            </a:r>
          </a:p>
          <a:p>
            <a:r>
              <a:rPr lang="en-US" dirty="0" smtClean="0"/>
              <a:t>A bug could instead be set to BY DESIGN, WON’T FIX, or NOT A BUG, in which case it is then archived (i.e., does not show up in the normal bug lists).</a:t>
            </a:r>
          </a:p>
          <a:p>
            <a:r>
              <a:rPr lang="en-US" dirty="0" smtClean="0"/>
              <a:t>The person who is assigned a bug can also set it to one of these in some workflows.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Bug Status</a:t>
            </a: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person who is assigned the bug can also “bounce” the bug back to the reporter or producer, by setting its status to:</a:t>
            </a:r>
          </a:p>
          <a:p>
            <a:r>
              <a:rPr lang="en-US" dirty="0" smtClean="0"/>
              <a:t>NO REPRO: the repro steps did not work</a:t>
            </a:r>
          </a:p>
          <a:p>
            <a:r>
              <a:rPr lang="en-US" dirty="0" smtClean="0"/>
              <a:t>REASSIGN: I am not the right person to fix this bug (say who is with a note in the description)</a:t>
            </a:r>
          </a:p>
          <a:p>
            <a:r>
              <a:rPr lang="en-US" dirty="0" smtClean="0"/>
              <a:t>MORE INFO: I have a question about or need more information about this bug (give details with a note in the description).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Bug Status</a:t>
            </a: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Otherwise, the person assigned the bug works on fixing it, generally in priority order when they have multiple bugs assigned.</a:t>
            </a:r>
          </a:p>
          <a:p>
            <a:r>
              <a:rPr lang="en-US" dirty="0" smtClean="0"/>
              <a:t>The status field can be used to show progress on fixing the bug, if desired (STARTED, 25% DONE, 50% DONE, 75% DONE, etc.).</a:t>
            </a:r>
          </a:p>
          <a:p>
            <a:r>
              <a:rPr lang="en-US" dirty="0" smtClean="0"/>
              <a:t>When the bug is “fixed”, the status field is changed to RESOLVED, which bounces it back to the original reporter for verification.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Bug Status</a:t>
            </a: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original reporter (or a different tester, if appropriate) verifies the fix, the status is changed to CLOSED and the bug is archived.</a:t>
            </a:r>
          </a:p>
          <a:p>
            <a:r>
              <a:rPr lang="en-US" dirty="0" smtClean="0"/>
              <a:t>If the fix did not work, the status is changed to REJECTED and it is automatically assigned back to the person who tried to fix it (this can happen multiple times).</a:t>
            </a:r>
          </a:p>
          <a:p>
            <a:r>
              <a:rPr lang="en-US" dirty="0" smtClean="0"/>
              <a:t>This process is what is meant by the term “bug regression”.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Bug Status</a:t>
            </a: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status changes should be added to the bug’s description field, with a time and date stamp.</a:t>
            </a:r>
          </a:p>
          <a:p>
            <a:r>
              <a:rPr lang="en-US" dirty="0" smtClean="0"/>
              <a:t>Bugs can also be marked as “DUPLICATE”, which will archive them, or, in fancy systems, attach them to the bug they are a duplicate of.</a:t>
            </a:r>
          </a:p>
          <a:p>
            <a:r>
              <a:rPr lang="en-US" dirty="0" smtClean="0"/>
              <a:t>Some systems can also allow bug to be marked as “related” to other bugs.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Bug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Statistical data has shown that a developer averages 3 to 5 net bug fixes a day.</a:t>
            </a:r>
          </a:p>
          <a:p>
            <a:pPr lvl="1"/>
            <a:r>
              <a:rPr lang="en-US" smtClean="0"/>
              <a:t>This does not change significantly with the project size, team size, or team skill.</a:t>
            </a:r>
          </a:p>
          <a:p>
            <a:pPr lvl="1"/>
            <a:r>
              <a:rPr lang="en-US" smtClean="0"/>
              <a:t>Good coders will have fewer bugs, but they do not really fix their own bugs faster.</a:t>
            </a:r>
          </a:p>
          <a:p>
            <a:pPr lvl="1"/>
            <a:r>
              <a:rPr lang="en-US" smtClean="0"/>
              <a:t>Your intuition is wrong about this rate because new bugs are always being found.</a:t>
            </a:r>
          </a:p>
          <a:p>
            <a:pPr lvl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Bug Formulae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Days until zero </a:t>
            </a:r>
            <a:r>
              <a:rPr lang="en-US" dirty="0" smtClean="0"/>
              <a:t>bugs (ZB or ZBB) </a:t>
            </a:r>
            <a:r>
              <a:rPr lang="en-US" dirty="0" smtClean="0"/>
              <a:t>= </a:t>
            </a:r>
            <a:br>
              <a:rPr lang="en-US" dirty="0" smtClean="0"/>
            </a:br>
            <a:r>
              <a:rPr lang="en-US" b="1" dirty="0" smtClean="0"/>
              <a:t>bugs / (team size * fix rate)</a:t>
            </a:r>
          </a:p>
          <a:p>
            <a:r>
              <a:rPr lang="en-US" dirty="0" smtClean="0"/>
              <a:t>Max allowable bugs =</a:t>
            </a:r>
            <a:br>
              <a:rPr lang="en-US" dirty="0" smtClean="0"/>
            </a:br>
            <a:r>
              <a:rPr lang="en-US" b="1" dirty="0" smtClean="0"/>
              <a:t>working days until ship * team size * fix rate</a:t>
            </a:r>
          </a:p>
          <a:p>
            <a:r>
              <a:rPr lang="en-US" dirty="0" smtClean="0"/>
              <a:t>To really be accurate, take bottlenecks into account and assume no bug fixes until beta.</a:t>
            </a:r>
          </a:p>
          <a:p>
            <a:r>
              <a:rPr lang="en-US" dirty="0" smtClean="0"/>
              <a:t>If you’re over the max, work more, punt bugs, hire developers, or delay your ship date.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Bug Tracking vs. Task Tracking</a:t>
            </a: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bug is really just a special kind of task.</a:t>
            </a:r>
          </a:p>
          <a:p>
            <a:r>
              <a:rPr lang="en-US" dirty="0" smtClean="0"/>
              <a:t>In many cases, it can be good to combine your task-tracking and bug-tracking software, as this means that all bug-fixing tasks can be prioritize properly within the context of non-bug-fixing work.</a:t>
            </a:r>
          </a:p>
          <a:p>
            <a:r>
              <a:rPr lang="en-US" dirty="0" smtClean="0"/>
              <a:t>With external testers, though, you might not want to deal with the security issues of doing this.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Bug Tracking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Bugs should tracked in a bug database (</a:t>
            </a:r>
            <a:r>
              <a:rPr lang="en-US" dirty="0" err="1" smtClean="0"/>
              <a:t>FogBugz</a:t>
            </a:r>
            <a:r>
              <a:rPr lang="en-US" dirty="0" smtClean="0"/>
              <a:t>, </a:t>
            </a:r>
            <a:r>
              <a:rPr lang="en-US" dirty="0" err="1" smtClean="0"/>
              <a:t>BugZilla</a:t>
            </a:r>
            <a:r>
              <a:rPr lang="en-US" dirty="0" smtClean="0"/>
              <a:t>, etc.).</a:t>
            </a:r>
          </a:p>
          <a:p>
            <a:r>
              <a:rPr lang="en-US" dirty="0" smtClean="0"/>
              <a:t>Use a spreadsheet if you have to, but that isn’t as good.</a:t>
            </a:r>
          </a:p>
          <a:p>
            <a:r>
              <a:rPr lang="en-US" dirty="0" smtClean="0"/>
              <a:t>Bugs have a life-cycle, and while different companies use different terminology, the basics are the same.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Entering a Bug</a:t>
            </a: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Testers enter bugs in the database as they are found.</a:t>
            </a:r>
          </a:p>
          <a:p>
            <a:r>
              <a:rPr lang="en-US" dirty="0" err="1" smtClean="0"/>
              <a:t>Devs</a:t>
            </a:r>
            <a:r>
              <a:rPr lang="en-US" dirty="0" smtClean="0"/>
              <a:t>, producers, artists, etc. can also enter bugs in the database, and should do so rather than tracking ones they find separately.</a:t>
            </a:r>
          </a:p>
          <a:p>
            <a:r>
              <a:rPr lang="en-US" dirty="0" smtClean="0"/>
              <a:t>Each bug has a set of required fields and set of optional fields associated with them.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Bug Data</a:t>
            </a: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BugID</a:t>
            </a:r>
            <a:r>
              <a:rPr lang="en-US" b="1" dirty="0" smtClean="0"/>
              <a:t>:</a:t>
            </a:r>
            <a:r>
              <a:rPr lang="en-US" dirty="0" smtClean="0"/>
              <a:t> automatically assigned by the database</a:t>
            </a:r>
          </a:p>
          <a:p>
            <a:r>
              <a:rPr lang="en-US" b="1" dirty="0" smtClean="0"/>
              <a:t>Reporter:</a:t>
            </a:r>
            <a:r>
              <a:rPr lang="en-US" dirty="0" smtClean="0"/>
              <a:t> who reported the bug</a:t>
            </a:r>
          </a:p>
          <a:p>
            <a:r>
              <a:rPr lang="en-US" b="1" dirty="0" smtClean="0"/>
              <a:t>Title:</a:t>
            </a:r>
            <a:r>
              <a:rPr lang="en-US" dirty="0" smtClean="0"/>
              <a:t> the name of the bug</a:t>
            </a:r>
          </a:p>
          <a:p>
            <a:r>
              <a:rPr lang="en-US" b="1" dirty="0" smtClean="0"/>
              <a:t>Product:</a:t>
            </a:r>
            <a:r>
              <a:rPr lang="en-US" dirty="0" smtClean="0"/>
              <a:t> what product did the bug occur in</a:t>
            </a:r>
          </a:p>
          <a:p>
            <a:r>
              <a:rPr lang="en-US" b="1" dirty="0" smtClean="0"/>
              <a:t>Version:</a:t>
            </a:r>
            <a:r>
              <a:rPr lang="en-US" dirty="0" smtClean="0"/>
              <a:t> what exact version did it occur in</a:t>
            </a:r>
          </a:p>
          <a:p>
            <a:r>
              <a:rPr lang="en-US" b="1" dirty="0" smtClean="0"/>
              <a:t>Configuration:</a:t>
            </a:r>
            <a:r>
              <a:rPr lang="en-US" dirty="0" smtClean="0"/>
              <a:t> what exact hardware/software configuration did it occur with</a:t>
            </a:r>
          </a:p>
          <a:p>
            <a:r>
              <a:rPr lang="en-US" dirty="0" smtClean="0"/>
              <a:t>Potentially lots of other “context” fields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Bug Description</a:t>
            </a: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most critical </a:t>
            </a:r>
            <a:r>
              <a:rPr lang="en-US" dirty="0" smtClean="0"/>
              <a:t>field is, of course, the description of the bug.</a:t>
            </a:r>
          </a:p>
          <a:p>
            <a:r>
              <a:rPr lang="en-US" dirty="0" smtClean="0"/>
              <a:t>Descriptions must be DETAILED and must include the steps required to reproduce the bug.</a:t>
            </a:r>
          </a:p>
          <a:p>
            <a:r>
              <a:rPr lang="en-US" dirty="0" smtClean="0"/>
              <a:t>Attached files (crash dumps, screenshots, etc.) are part of the description.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Bugs are a Conversation</a:t>
            </a: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comments about a bug should be appended to the bug’s description.</a:t>
            </a:r>
          </a:p>
          <a:p>
            <a:r>
              <a:rPr lang="en-US" dirty="0" smtClean="0"/>
              <a:t>Do not have conversations in email about a bug—do it in the bug database.</a:t>
            </a:r>
          </a:p>
          <a:p>
            <a:r>
              <a:rPr lang="en-US" dirty="0" smtClean="0"/>
              <a:t>It is critical to track the entire history of the bug, so that information is not lost and efforts to fix it are not duplicated.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Priority Field</a:t>
            </a: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priority field tracks how important it is to fix this bug. This is usually done with numbers:</a:t>
            </a:r>
          </a:p>
          <a:p>
            <a:r>
              <a:rPr lang="en-US" b="1" dirty="0" smtClean="0"/>
              <a:t>Priority 0:</a:t>
            </a:r>
            <a:r>
              <a:rPr lang="en-US" dirty="0" smtClean="0"/>
              <a:t> Stop what you are doing and fix this right now.</a:t>
            </a:r>
          </a:p>
          <a:p>
            <a:r>
              <a:rPr lang="en-US" b="1" dirty="0" smtClean="0"/>
              <a:t>Priority </a:t>
            </a:r>
            <a:r>
              <a:rPr lang="en-US" b="1" dirty="0" smtClean="0"/>
              <a:t>1:</a:t>
            </a:r>
            <a:r>
              <a:rPr lang="en-US" dirty="0" smtClean="0"/>
              <a:t> Must be fixed as soon as possible.</a:t>
            </a:r>
          </a:p>
          <a:p>
            <a:r>
              <a:rPr lang="en-US" b="1" dirty="0" smtClean="0"/>
              <a:t>Priority </a:t>
            </a:r>
            <a:r>
              <a:rPr lang="en-US" b="1" dirty="0" smtClean="0"/>
              <a:t>2:</a:t>
            </a:r>
            <a:r>
              <a:rPr lang="en-US" dirty="0" smtClean="0"/>
              <a:t> Should be fixed, but is not critical.</a:t>
            </a:r>
          </a:p>
          <a:p>
            <a:r>
              <a:rPr lang="en-US" b="1" dirty="0" smtClean="0"/>
              <a:t>Priority </a:t>
            </a:r>
            <a:r>
              <a:rPr lang="en-US" b="1" dirty="0" smtClean="0"/>
              <a:t>3:</a:t>
            </a:r>
            <a:r>
              <a:rPr lang="en-US" dirty="0" smtClean="0"/>
              <a:t> Would be nice to fix, if possible.</a:t>
            </a:r>
          </a:p>
          <a:p>
            <a:r>
              <a:rPr lang="en-US" b="1" dirty="0" smtClean="0"/>
              <a:t>Priority </a:t>
            </a:r>
            <a:r>
              <a:rPr lang="en-US" b="1" dirty="0" smtClean="0"/>
              <a:t>4:</a:t>
            </a:r>
            <a:r>
              <a:rPr lang="en-US" dirty="0" smtClean="0"/>
              <a:t> This is really a feature request.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Severity Field</a:t>
            </a: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bad this bug is when it happens?</a:t>
            </a:r>
          </a:p>
          <a:p>
            <a:r>
              <a:rPr lang="en-US" b="1" dirty="0" smtClean="0"/>
              <a:t>Severity 0:</a:t>
            </a:r>
            <a:r>
              <a:rPr lang="en-US" dirty="0" smtClean="0"/>
              <a:t> Permanent damage or data loss, major security breach, etc.</a:t>
            </a:r>
          </a:p>
          <a:p>
            <a:r>
              <a:rPr lang="en-US" b="1" dirty="0" smtClean="0"/>
              <a:t>Severity 1:</a:t>
            </a:r>
            <a:r>
              <a:rPr lang="en-US" dirty="0" smtClean="0"/>
              <a:t> Crashes and soft-locks, minor security breach, blocking game problem, etc.</a:t>
            </a:r>
          </a:p>
          <a:p>
            <a:r>
              <a:rPr lang="en-US" b="1" dirty="0" smtClean="0"/>
              <a:t>Severity 2:</a:t>
            </a:r>
            <a:r>
              <a:rPr lang="en-US" dirty="0" smtClean="0"/>
              <a:t> Major glitch or game problem.</a:t>
            </a:r>
          </a:p>
          <a:p>
            <a:r>
              <a:rPr lang="en-US" b="1" dirty="0" smtClean="0"/>
              <a:t>Severity 3:</a:t>
            </a:r>
            <a:r>
              <a:rPr lang="en-US" dirty="0" smtClean="0"/>
              <a:t> Minor glitch or game problem.</a:t>
            </a:r>
          </a:p>
          <a:p>
            <a:r>
              <a:rPr lang="en-US" b="1" dirty="0" smtClean="0"/>
              <a:t>Severity 4:</a:t>
            </a:r>
            <a:r>
              <a:rPr lang="en-US" dirty="0" smtClean="0"/>
              <a:t> Cosmetic glitch or game problem.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Bug Status</a:t>
            </a: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status of a bug is tracked through a status field and a field that shows who the bug is currently assigned to.</a:t>
            </a:r>
          </a:p>
          <a:p>
            <a:r>
              <a:rPr lang="en-US" dirty="0" smtClean="0"/>
              <a:t>When a bug is first entered, it is automatically assigned to the producer for the project and it’s status is set to ACTIVE.</a:t>
            </a:r>
          </a:p>
          <a:p>
            <a:r>
              <a:rPr lang="en-US" dirty="0" smtClean="0"/>
              <a:t>The producer and the leads “triage” the bugs every day/week, adjusting their priorities and severities, then assigning them.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1875</TotalTime>
  <Words>1045</Words>
  <Application>Microsoft Office PowerPoint</Application>
  <PresentationFormat>On-screen Show (4:3)</PresentationFormat>
  <Paragraphs>78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The Bug Life-Cycle</vt:lpstr>
      <vt:lpstr>Bug Tracking</vt:lpstr>
      <vt:lpstr>Entering a Bug</vt:lpstr>
      <vt:lpstr>Bug Data</vt:lpstr>
      <vt:lpstr>Bug Description</vt:lpstr>
      <vt:lpstr>Bugs are a Conversation</vt:lpstr>
      <vt:lpstr>Priority Field</vt:lpstr>
      <vt:lpstr>Severity Field</vt:lpstr>
      <vt:lpstr>Bug Status</vt:lpstr>
      <vt:lpstr>Bug Status</vt:lpstr>
      <vt:lpstr>Bug Status</vt:lpstr>
      <vt:lpstr>Bug Status</vt:lpstr>
      <vt:lpstr>Bug Status</vt:lpstr>
      <vt:lpstr>Bug Status</vt:lpstr>
      <vt:lpstr>Bug Statistics</vt:lpstr>
      <vt:lpstr>Bug Formulae</vt:lpstr>
      <vt:lpstr>Bug Tracking vs. Task Tracking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Architecture 101</dc:title>
  <dc:creator>Benjamin Ellinger</dc:creator>
  <cp:lastModifiedBy>Benjamin</cp:lastModifiedBy>
  <cp:revision>225</cp:revision>
  <dcterms:created xsi:type="dcterms:W3CDTF">2007-09-01T05:00:58Z</dcterms:created>
  <dcterms:modified xsi:type="dcterms:W3CDTF">2012-11-07T21:31:49Z</dcterms:modified>
</cp:coreProperties>
</file>