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325" r:id="rId2"/>
    <p:sldId id="324" r:id="rId3"/>
    <p:sldId id="312" r:id="rId4"/>
    <p:sldId id="313" r:id="rId5"/>
    <p:sldId id="326" r:id="rId6"/>
    <p:sldId id="329" r:id="rId7"/>
    <p:sldId id="330" r:id="rId8"/>
    <p:sldId id="320" r:id="rId9"/>
    <p:sldId id="314" r:id="rId10"/>
    <p:sldId id="315" r:id="rId11"/>
    <p:sldId id="318" r:id="rId12"/>
    <p:sldId id="323" r:id="rId13"/>
    <p:sldId id="322" r:id="rId14"/>
    <p:sldId id="32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85" d="100"/>
          <a:sy n="85" d="100"/>
        </p:scale>
        <p:origin x="-67" y="-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4766F-5783-490E-9755-196601980F2E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6A39A-1FCE-4D7F-BDF8-9D9522DCA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FC386-B84E-4C25-A740-74C8CDA88F20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FBAC9-B657-4EFC-A634-C5488C99E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4BA9C-06F8-44DA-985A-0C8822B4FD05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9644-C551-40B8-9345-826096570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B0C4E-0AA7-41F0-8D7F-5601FED2163D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C31-F631-4A19-8AE9-75B9CFF5C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90F18-44BC-41E0-BF99-2E0314B5E33B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40F3F-C207-457B-93BD-CEF30C8A9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12267-2777-4FBA-AC45-766CC15E790A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9E124-51DD-4B1E-9A8F-63ADCFD53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F9E11-5FFE-46A8-8DD1-B4333615D037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F4AEA-EDCB-4282-BE29-75CAA3979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4B262-9B47-4D09-BF9A-87FB6856E4E5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9F93F-8255-4190-A9A7-11890730A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B05FE-0E1D-4C8A-99EA-81611F2866C9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44B1E-A466-4421-A074-A8D6CD66C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1572B-6CD0-4679-B113-B9DD25A42DD0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35F29-5DAE-4059-8D91-1A5E946C7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4EC21-063F-4854-960A-771C39FF01EE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DDCDF-2454-4220-901C-844800818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954158-D0C9-4578-ADF3-E0BC4BDFDDD4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6BB84-BB97-489A-92AD-97B5A3D1C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Action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Move Action Example</a:t>
            </a:r>
            <a:endParaRPr lang="en-US" b="1" i="1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3600" i="1" dirty="0" smtClean="0"/>
              <a:t>Derive from Action, but add </a:t>
            </a:r>
            <a:r>
              <a:rPr lang="en-US" sz="3600" i="1" dirty="0" smtClean="0"/>
              <a:t>members</a:t>
            </a:r>
            <a:r>
              <a:rPr lang="en-US" sz="3600" i="1" dirty="0" smtClean="0"/>
              <a:t>.</a:t>
            </a:r>
          </a:p>
          <a:p>
            <a:pPr eaLnBrk="1" hangingPunct="1"/>
            <a:r>
              <a:rPr lang="en-US" sz="3600" dirty="0" smtClean="0"/>
              <a:t>New Members:</a:t>
            </a:r>
          </a:p>
          <a:p>
            <a:pPr lvl="1" eaLnBrk="1" hangingPunct="1"/>
            <a:r>
              <a:rPr lang="en-US" dirty="0" err="1" smtClean="0"/>
              <a:t>StartPos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FinalPos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4400" y="16002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600" i="1" dirty="0">
                <a:latin typeface="+mn-lt"/>
                <a:cs typeface="+mn-cs"/>
              </a:rPr>
              <a:t>Override Update():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 err="1">
                <a:latin typeface="+mn-lt"/>
                <a:cs typeface="+mn-cs"/>
              </a:rPr>
              <a:t>IncrementTime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n-lt"/>
                <a:cs typeface="+mn-cs"/>
              </a:rPr>
              <a:t>if (</a:t>
            </a:r>
            <a:r>
              <a:rPr lang="en-US" sz="2800" dirty="0" err="1">
                <a:latin typeface="+mn-lt"/>
                <a:cs typeface="+mn-cs"/>
              </a:rPr>
              <a:t>FirstTime</a:t>
            </a:r>
            <a:r>
              <a:rPr lang="en-US" sz="2800" dirty="0">
                <a:latin typeface="+mn-lt"/>
                <a:cs typeface="+mn-cs"/>
              </a:rPr>
              <a:t>) </a:t>
            </a:r>
            <a:r>
              <a:rPr lang="en-US" sz="2800" dirty="0" err="1">
                <a:latin typeface="+mn-lt"/>
                <a:cs typeface="+mn-cs"/>
              </a:rPr>
              <a:t>SetStartingPosition</a:t>
            </a:r>
            <a:endParaRPr lang="en-US" sz="28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 err="1">
                <a:latin typeface="+mn-lt"/>
                <a:cs typeface="+mn-cs"/>
              </a:rPr>
              <a:t>GameObjectPosition</a:t>
            </a:r>
            <a:r>
              <a:rPr lang="en-US" sz="2800" dirty="0">
                <a:latin typeface="+mn-lt"/>
                <a:cs typeface="+mn-cs"/>
              </a:rPr>
              <a:t> = </a:t>
            </a:r>
            <a:r>
              <a:rPr lang="en-US" sz="2800" dirty="0" err="1">
                <a:latin typeface="+mn-lt"/>
                <a:cs typeface="+mn-cs"/>
              </a:rPr>
              <a:t>StartPos</a:t>
            </a:r>
            <a:r>
              <a:rPr lang="en-US" sz="2800" dirty="0">
                <a:latin typeface="+mn-lt"/>
                <a:cs typeface="+mn-cs"/>
              </a:rPr>
              <a:t> +</a:t>
            </a:r>
            <a:br>
              <a:rPr lang="en-US" sz="2800" dirty="0">
                <a:latin typeface="+mn-lt"/>
                <a:cs typeface="+mn-cs"/>
              </a:rPr>
            </a:br>
            <a:r>
              <a:rPr lang="en-US" sz="2800" dirty="0">
                <a:latin typeface="+mn-lt"/>
                <a:cs typeface="+mn-cs"/>
              </a:rPr>
              <a:t>(</a:t>
            </a:r>
            <a:r>
              <a:rPr lang="en-US" sz="2800" dirty="0" err="1">
                <a:latin typeface="+mn-lt"/>
                <a:cs typeface="+mn-cs"/>
              </a:rPr>
              <a:t>FinalPos-StartPos</a:t>
            </a:r>
            <a:r>
              <a:rPr lang="en-US" sz="2800" dirty="0">
                <a:latin typeface="+mn-lt"/>
                <a:cs typeface="+mn-cs"/>
              </a:rPr>
              <a:t>) * </a:t>
            </a:r>
            <a:r>
              <a:rPr lang="en-US" sz="2800" dirty="0" err="1">
                <a:latin typeface="+mn-lt"/>
                <a:cs typeface="+mn-cs"/>
              </a:rPr>
              <a:t>PercentDone</a:t>
            </a:r>
            <a:endParaRPr lang="en-US" sz="28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n-lt"/>
                <a:cs typeface="+mn-cs"/>
              </a:rPr>
              <a:t>return (</a:t>
            </a:r>
            <a:r>
              <a:rPr lang="en-US" sz="2800" dirty="0" err="1">
                <a:latin typeface="+mn-lt"/>
                <a:cs typeface="+mn-cs"/>
              </a:rPr>
              <a:t>PercentDone</a:t>
            </a:r>
            <a:r>
              <a:rPr lang="en-US" sz="2800" dirty="0">
                <a:latin typeface="+mn-lt"/>
                <a:cs typeface="+mn-cs"/>
              </a:rPr>
              <a:t> == 1.0)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Blocking</a:t>
            </a:r>
            <a:endParaRPr lang="en-US" b="1" i="1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00" cy="45259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Actions can be set to block all actions that follow them in the list (non-blocking is the default).</a:t>
            </a:r>
          </a:p>
          <a:p>
            <a:pPr eaLnBrk="1" hangingPunct="1"/>
            <a:r>
              <a:rPr lang="en-US" sz="3600" dirty="0" smtClean="0"/>
              <a:t>Once a blocking action has finished and is removed from the list, the following actions can then start.</a:t>
            </a:r>
          </a:p>
          <a:p>
            <a:pPr eaLnBrk="1" hangingPunct="1"/>
            <a:r>
              <a:rPr lang="en-US" sz="3600" dirty="0" smtClean="0"/>
              <a:t>Blocked actions are not updated at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Action Groups</a:t>
            </a:r>
            <a:endParaRPr lang="en-US" b="1" i="1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00" cy="45259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Use </a:t>
            </a:r>
            <a:r>
              <a:rPr lang="en-US" sz="3600" dirty="0" err="1" smtClean="0"/>
              <a:t>GroupIDs</a:t>
            </a:r>
            <a:r>
              <a:rPr lang="en-US" sz="3600" dirty="0" smtClean="0"/>
              <a:t> to separate actions that still </a:t>
            </a:r>
            <a:r>
              <a:rPr lang="en-US" sz="3600" dirty="0" smtClean="0"/>
              <a:t>need </a:t>
            </a:r>
            <a:r>
              <a:rPr lang="en-US" sz="3600" dirty="0" smtClean="0"/>
              <a:t>to be on the same list.</a:t>
            </a:r>
          </a:p>
          <a:p>
            <a:pPr eaLnBrk="1" hangingPunct="1"/>
            <a:r>
              <a:rPr lang="en-US" sz="3600" dirty="0" smtClean="0"/>
              <a:t>These IDs can be a bit field if speed is desired, or strings for versatility.</a:t>
            </a:r>
          </a:p>
          <a:p>
            <a:pPr eaLnBrk="1" hangingPunct="1"/>
            <a:r>
              <a:rPr lang="en-US" sz="3600" dirty="0" smtClean="0"/>
              <a:t>Actions in </a:t>
            </a:r>
            <a:r>
              <a:rPr lang="en-US" sz="3600" dirty="0" smtClean="0"/>
              <a:t>the same </a:t>
            </a:r>
            <a:r>
              <a:rPr lang="en-US" sz="3600" dirty="0" smtClean="0"/>
              <a:t>group block each </a:t>
            </a:r>
            <a:r>
              <a:rPr lang="en-US" sz="3600" dirty="0" smtClean="0"/>
              <a:t>other, while actions </a:t>
            </a:r>
            <a:r>
              <a:rPr lang="en-US" sz="3600" dirty="0" smtClean="0"/>
              <a:t>not in a group block </a:t>
            </a:r>
            <a:r>
              <a:rPr lang="en-US" sz="3600" dirty="0" smtClean="0"/>
              <a:t>all other </a:t>
            </a:r>
            <a:r>
              <a:rPr lang="en-US" sz="3600" dirty="0" smtClean="0"/>
              <a:t>actions.</a:t>
            </a:r>
          </a:p>
          <a:p>
            <a:pPr eaLnBrk="1" hangingPunct="1"/>
            <a:r>
              <a:rPr lang="en-US" sz="3600" dirty="0" smtClean="0"/>
              <a:t>Actions can be in multiple groups</a:t>
            </a:r>
            <a:r>
              <a:rPr lang="en-US" sz="3600" dirty="0" smtClean="0"/>
              <a:t>.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Ease-In and Ease-Out</a:t>
            </a:r>
            <a:endParaRPr lang="en-US" b="1" i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00" cy="45259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When </a:t>
            </a:r>
            <a:r>
              <a:rPr lang="en-US" sz="3600" dirty="0" err="1" smtClean="0"/>
              <a:t>PercentDone</a:t>
            </a:r>
            <a:r>
              <a:rPr lang="en-US" sz="3600" dirty="0" smtClean="0"/>
              <a:t> is calculated, the value can be squared (Ease-Out) or the square root can be taken (Ease-In).</a:t>
            </a:r>
          </a:p>
          <a:p>
            <a:pPr eaLnBrk="1" hangingPunct="1"/>
            <a:r>
              <a:rPr lang="en-US" sz="3600" dirty="0" smtClean="0"/>
              <a:t>Use Flags to designate this.</a:t>
            </a:r>
          </a:p>
          <a:p>
            <a:pPr eaLnBrk="1" hangingPunct="1"/>
            <a:r>
              <a:rPr lang="en-US" sz="3600" dirty="0" smtClean="0"/>
              <a:t>Sin </a:t>
            </a:r>
            <a:r>
              <a:rPr lang="en-US" sz="3600" dirty="0" smtClean="0"/>
              <a:t>and </a:t>
            </a:r>
            <a:r>
              <a:rPr lang="en-US" sz="3600" dirty="0" smtClean="0"/>
              <a:t>Cos </a:t>
            </a:r>
            <a:r>
              <a:rPr lang="en-US" sz="3600" dirty="0" smtClean="0"/>
              <a:t>can be used as well—any function that return a value from 0.0 to 1.0 when given a value of 0.0 to 1.0 will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How Many Action Lists?</a:t>
            </a:r>
            <a:endParaRPr lang="en-US" b="1" i="1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00" cy="45259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For UI, often just one global list is fine.</a:t>
            </a:r>
          </a:p>
          <a:p>
            <a:pPr eaLnBrk="1" hangingPunct="1"/>
            <a:r>
              <a:rPr lang="en-US" sz="3600" dirty="0" smtClean="0"/>
              <a:t>For AI, each game object with a Brain component can be given its own list.</a:t>
            </a:r>
          </a:p>
          <a:p>
            <a:pPr eaLnBrk="1" hangingPunct="1"/>
            <a:r>
              <a:rPr lang="en-US" sz="3600" dirty="0" smtClean="0"/>
              <a:t>Lists are fairly cheap, so don’t be afraid to have a lot of them.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Action List</a:t>
            </a:r>
            <a:endParaRPr lang="en-US" b="1" i="1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State </a:t>
            </a:r>
            <a:r>
              <a:rPr lang="en-US" sz="3600" dirty="0" smtClean="0"/>
              <a:t>machines are the most common basis for </a:t>
            </a:r>
            <a:r>
              <a:rPr lang="en-US" sz="3600" dirty="0" smtClean="0"/>
              <a:t>generalized game logic (along with other algorithms for </a:t>
            </a:r>
            <a:r>
              <a:rPr lang="en-US" sz="3600" dirty="0" err="1" smtClean="0"/>
              <a:t>pathfinding</a:t>
            </a:r>
            <a:r>
              <a:rPr lang="en-US" sz="3600" dirty="0" smtClean="0"/>
              <a:t>, flocking, etc.).</a:t>
            </a:r>
            <a:endParaRPr lang="en-US" sz="3600" dirty="0" smtClean="0"/>
          </a:p>
          <a:p>
            <a:pPr eaLnBrk="1" hangingPunct="1"/>
            <a:r>
              <a:rPr lang="en-US" sz="3600" dirty="0" smtClean="0"/>
              <a:t>However, the Action List is usually a much better choice because it mirrors how things are actually done.</a:t>
            </a:r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Building an Action List</a:t>
            </a:r>
            <a:endParaRPr lang="en-US" b="1" i="1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Create an Action class that abstracts the concept of a timed action.</a:t>
            </a:r>
          </a:p>
          <a:p>
            <a:pPr eaLnBrk="1" hangingPunct="1"/>
            <a:r>
              <a:rPr lang="en-US" sz="3600" dirty="0" smtClean="0"/>
              <a:t>Create an </a:t>
            </a:r>
            <a:r>
              <a:rPr lang="en-US" sz="3600" dirty="0" err="1" smtClean="0"/>
              <a:t>ActionList</a:t>
            </a:r>
            <a:r>
              <a:rPr lang="en-US" sz="3600" dirty="0" smtClean="0"/>
              <a:t> class that is just a list of Actions that are updated in order.</a:t>
            </a:r>
          </a:p>
          <a:p>
            <a:pPr eaLnBrk="1" hangingPunct="1"/>
            <a:r>
              <a:rPr lang="en-US" sz="3600" dirty="0" smtClean="0"/>
              <a:t>The Action List is updated every frame and just runs through the list of Actions, calling Update() on each Action.</a:t>
            </a:r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Types of Actions</a:t>
            </a:r>
            <a:endParaRPr lang="en-US" b="1" i="1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Actions can be used </a:t>
            </a:r>
            <a:r>
              <a:rPr lang="en-US" sz="3600" dirty="0" smtClean="0"/>
              <a:t>for:</a:t>
            </a:r>
          </a:p>
          <a:p>
            <a:pPr lvl="1" eaLnBrk="1" hangingPunct="1"/>
            <a:r>
              <a:rPr lang="en-US" dirty="0" smtClean="0"/>
              <a:t>User Interface</a:t>
            </a:r>
          </a:p>
          <a:p>
            <a:pPr lvl="1" eaLnBrk="1" hangingPunct="1"/>
            <a:r>
              <a:rPr lang="en-US" dirty="0" smtClean="0"/>
              <a:t>Artificial Intelligence</a:t>
            </a:r>
          </a:p>
          <a:p>
            <a:pPr lvl="1" eaLnBrk="1" hangingPunct="1"/>
            <a:r>
              <a:rPr lang="en-US" dirty="0" smtClean="0"/>
              <a:t>Animation</a:t>
            </a:r>
          </a:p>
          <a:p>
            <a:pPr lvl="1" eaLnBrk="1" hangingPunct="1"/>
            <a:r>
              <a:rPr lang="en-US" dirty="0" smtClean="0"/>
              <a:t>Audio</a:t>
            </a:r>
          </a:p>
          <a:p>
            <a:pPr lvl="1" eaLnBrk="1" hangingPunct="1"/>
            <a:r>
              <a:rPr lang="en-US" dirty="0" smtClean="0"/>
              <a:t>General Tasks</a:t>
            </a:r>
          </a:p>
          <a:p>
            <a:pPr lvl="1" eaLnBrk="1" hangingPunct="1"/>
            <a:r>
              <a:rPr lang="en-US" dirty="0" smtClean="0"/>
              <a:t>Custom Callbacks</a:t>
            </a:r>
            <a:endParaRPr lang="en-US" dirty="0" smtClean="0"/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UI and AI Examples</a:t>
            </a:r>
            <a:endParaRPr lang="en-US" b="1" i="1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eaLnBrk="1" hangingPunct="1">
              <a:buNone/>
            </a:pPr>
            <a:r>
              <a:rPr lang="en-US" sz="3600" b="1" u="sng" dirty="0" smtClean="0"/>
              <a:t>USER INTERFACE</a:t>
            </a:r>
          </a:p>
          <a:p>
            <a:pPr eaLnBrk="1" hangingPunct="1"/>
            <a:r>
              <a:rPr lang="en-US" sz="3600" dirty="0" smtClean="0"/>
              <a:t>Move</a:t>
            </a:r>
          </a:p>
          <a:p>
            <a:pPr eaLnBrk="1" hangingPunct="1"/>
            <a:r>
              <a:rPr lang="en-US" sz="3600" dirty="0" smtClean="0"/>
              <a:t>Rotate</a:t>
            </a:r>
          </a:p>
          <a:p>
            <a:pPr eaLnBrk="1" hangingPunct="1"/>
            <a:r>
              <a:rPr lang="en-US" sz="3600" dirty="0" smtClean="0"/>
              <a:t>Scale</a:t>
            </a:r>
          </a:p>
          <a:p>
            <a:pPr eaLnBrk="1" hangingPunct="1"/>
            <a:r>
              <a:rPr lang="en-US" sz="3600" dirty="0" smtClean="0"/>
              <a:t>Fade</a:t>
            </a:r>
          </a:p>
          <a:p>
            <a:pPr eaLnBrk="1" hangingPunct="1"/>
            <a:endParaRPr lang="en-US" sz="3600" dirty="0" smtClean="0"/>
          </a:p>
          <a:p>
            <a:pPr eaLnBrk="1" hangingPunct="1">
              <a:buNone/>
            </a:pPr>
            <a:r>
              <a:rPr lang="en-US" sz="3600" b="1" u="sng" dirty="0" smtClean="0"/>
              <a:t>AI</a:t>
            </a:r>
          </a:p>
          <a:p>
            <a:pPr eaLnBrk="1" hangingPunct="1"/>
            <a:r>
              <a:rPr lang="en-US" sz="3600" dirty="0" smtClean="0"/>
              <a:t>Move</a:t>
            </a:r>
          </a:p>
          <a:p>
            <a:pPr eaLnBrk="1" hangingPunct="1"/>
            <a:r>
              <a:rPr lang="en-US" sz="3600" dirty="0" smtClean="0"/>
              <a:t>Attack</a:t>
            </a:r>
          </a:p>
          <a:p>
            <a:pPr eaLnBrk="1" hangingPunct="1"/>
            <a:r>
              <a:rPr lang="en-US" sz="3600" dirty="0" smtClean="0"/>
              <a:t>Flee</a:t>
            </a:r>
          </a:p>
          <a:p>
            <a:pPr eaLnBrk="1" hangingPunct="1"/>
            <a:r>
              <a:rPr lang="en-US" sz="3600" dirty="0" smtClean="0"/>
              <a:t>Open</a:t>
            </a:r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Animation and Audio Examples</a:t>
            </a:r>
            <a:endParaRPr lang="en-US" b="1" i="1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eaLnBrk="1" hangingPunct="1">
              <a:buNone/>
            </a:pPr>
            <a:r>
              <a:rPr lang="en-US" sz="3600" b="1" u="sng" dirty="0" smtClean="0"/>
              <a:t>ANIMATION</a:t>
            </a:r>
          </a:p>
          <a:p>
            <a:pPr eaLnBrk="1" hangingPunct="1"/>
            <a:r>
              <a:rPr lang="en-US" sz="3600" dirty="0" smtClean="0"/>
              <a:t>Play</a:t>
            </a:r>
          </a:p>
          <a:p>
            <a:pPr eaLnBrk="1" hangingPunct="1"/>
            <a:r>
              <a:rPr lang="en-US" sz="3600" dirty="0" smtClean="0"/>
              <a:t>Pause</a:t>
            </a:r>
          </a:p>
          <a:p>
            <a:pPr eaLnBrk="1" hangingPunct="1"/>
            <a:r>
              <a:rPr lang="en-US" sz="3600" dirty="0" smtClean="0"/>
              <a:t>Stop</a:t>
            </a:r>
          </a:p>
          <a:p>
            <a:pPr eaLnBrk="1" hangingPunct="1"/>
            <a:r>
              <a:rPr lang="en-US" sz="3600" dirty="0" smtClean="0"/>
              <a:t>Repeat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>
              <a:buNone/>
            </a:pPr>
            <a:r>
              <a:rPr lang="en-US" sz="3600" b="1" u="sng" dirty="0" smtClean="0"/>
              <a:t>AUDIO</a:t>
            </a:r>
          </a:p>
          <a:p>
            <a:pPr eaLnBrk="1" hangingPunct="1"/>
            <a:r>
              <a:rPr lang="en-US" sz="3600" dirty="0" smtClean="0"/>
              <a:t>Play</a:t>
            </a:r>
          </a:p>
          <a:p>
            <a:pPr eaLnBrk="1" hangingPunct="1"/>
            <a:r>
              <a:rPr lang="en-US" sz="3600" dirty="0" smtClean="0"/>
              <a:t>Pause</a:t>
            </a:r>
          </a:p>
          <a:p>
            <a:pPr eaLnBrk="1" hangingPunct="1"/>
            <a:r>
              <a:rPr lang="en-US" sz="3600" dirty="0" smtClean="0"/>
              <a:t>Stop</a:t>
            </a:r>
          </a:p>
          <a:p>
            <a:pPr eaLnBrk="1" hangingPunct="1"/>
            <a:r>
              <a:rPr lang="en-US" sz="3600" dirty="0" smtClean="0"/>
              <a:t>Repeat</a:t>
            </a:r>
          </a:p>
          <a:p>
            <a:pPr eaLnBrk="1" hangingPunct="1"/>
            <a:r>
              <a:rPr lang="en-US" sz="3600" dirty="0" smtClean="0"/>
              <a:t>Fade</a:t>
            </a:r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General and Callback </a:t>
            </a:r>
            <a:r>
              <a:rPr lang="en-US" b="1" dirty="0" smtClean="0"/>
              <a:t>Examples</a:t>
            </a:r>
            <a:endParaRPr lang="en-US" b="1" i="1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eaLnBrk="1" hangingPunct="1">
              <a:buNone/>
            </a:pPr>
            <a:r>
              <a:rPr lang="en-US" sz="3600" b="1" u="sng" dirty="0" smtClean="0"/>
              <a:t>GENERAL</a:t>
            </a:r>
          </a:p>
          <a:p>
            <a:pPr eaLnBrk="1" hangingPunct="1"/>
            <a:r>
              <a:rPr lang="en-US" sz="3600" dirty="0" smtClean="0"/>
              <a:t>Wait</a:t>
            </a:r>
          </a:p>
          <a:p>
            <a:pPr eaLnBrk="1" hangingPunct="1"/>
            <a:r>
              <a:rPr lang="en-US" sz="3600" dirty="0" smtClean="0"/>
              <a:t>Load</a:t>
            </a:r>
          </a:p>
          <a:p>
            <a:pPr eaLnBrk="1" hangingPunct="1"/>
            <a:r>
              <a:rPr lang="en-US" sz="3600" dirty="0" smtClean="0"/>
              <a:t>Tessellate</a:t>
            </a:r>
          </a:p>
          <a:p>
            <a:pPr eaLnBrk="1" hangingPunct="1"/>
            <a:r>
              <a:rPr lang="en-US" sz="3600" dirty="0" err="1" smtClean="0"/>
              <a:t>CalculateVisibility</a:t>
            </a:r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>
              <a:buNone/>
            </a:pPr>
            <a:r>
              <a:rPr lang="en-US" sz="3600" b="1" u="sng" dirty="0" smtClean="0"/>
              <a:t>CALLBACK</a:t>
            </a:r>
          </a:p>
          <a:p>
            <a:pPr eaLnBrk="1" hangingPunct="1"/>
            <a:r>
              <a:rPr lang="en-US" sz="3600" dirty="0" err="1" smtClean="0"/>
              <a:t>CallOnce</a:t>
            </a:r>
            <a:endParaRPr lang="en-US" sz="3600" dirty="0" smtClean="0"/>
          </a:p>
          <a:p>
            <a:pPr eaLnBrk="1" hangingPunct="1"/>
            <a:r>
              <a:rPr lang="en-US" sz="3600" dirty="0" err="1" smtClean="0"/>
              <a:t>CallForever</a:t>
            </a:r>
            <a:endParaRPr lang="en-US" sz="3600" dirty="0" smtClean="0"/>
          </a:p>
          <a:p>
            <a:pPr eaLnBrk="1" hangingPunct="1"/>
            <a:r>
              <a:rPr lang="en-US" sz="3600" dirty="0" err="1" smtClean="0"/>
              <a:t>CallIf</a:t>
            </a:r>
            <a:endParaRPr lang="en-US" sz="3600" dirty="0" smtClean="0"/>
          </a:p>
          <a:p>
            <a:pPr eaLnBrk="1" hangingPunct="1"/>
            <a:r>
              <a:rPr lang="en-US" sz="3600" dirty="0" err="1" smtClean="0"/>
              <a:t>CallUntil</a:t>
            </a:r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Action List Class</a:t>
            </a:r>
            <a:endParaRPr lang="en-US" b="1" i="1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Members:</a:t>
            </a:r>
          </a:p>
          <a:p>
            <a:pPr lvl="1" eaLnBrk="1" hangingPunct="1"/>
            <a:r>
              <a:rPr lang="en-US" dirty="0" smtClean="0"/>
              <a:t>Actions[</a:t>
            </a:r>
            <a:r>
              <a:rPr lang="en-US" dirty="0" err="1" smtClean="0"/>
              <a:t>Max_Actions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i="1" dirty="0" smtClean="0"/>
              <a:t>(this should actually usually be a list, not an array)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4400" y="16002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600" dirty="0">
                <a:latin typeface="+mn-lt"/>
                <a:cs typeface="+mn-cs"/>
              </a:rPr>
              <a:t>Methods: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 err="1">
                <a:latin typeface="+mn-lt"/>
                <a:cs typeface="+mn-cs"/>
              </a:rPr>
              <a:t>ClearList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 err="1">
                <a:latin typeface="+mn-lt"/>
                <a:cs typeface="+mn-cs"/>
              </a:rPr>
              <a:t>AddAction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 err="1">
                <a:latin typeface="+mn-lt"/>
                <a:cs typeface="+mn-cs"/>
              </a:rPr>
              <a:t>RemoveAction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>
                <a:latin typeface="+mn-lt"/>
                <a:cs typeface="+mn-cs"/>
              </a:rPr>
              <a:t>Update()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Action Class</a:t>
            </a:r>
            <a:endParaRPr lang="en-US" b="1" i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Members:</a:t>
            </a:r>
          </a:p>
          <a:p>
            <a:pPr lvl="1" eaLnBrk="1" hangingPunct="1"/>
            <a:r>
              <a:rPr lang="en-US" dirty="0" smtClean="0"/>
              <a:t>Time: </a:t>
            </a:r>
            <a:r>
              <a:rPr lang="en-US" i="1" dirty="0" smtClean="0"/>
              <a:t>can be negative</a:t>
            </a:r>
          </a:p>
          <a:p>
            <a:pPr lvl="1" eaLnBrk="1" hangingPunct="1"/>
            <a:r>
              <a:rPr lang="en-US" dirty="0" smtClean="0"/>
              <a:t>Duration</a:t>
            </a:r>
          </a:p>
          <a:p>
            <a:pPr lvl="1" eaLnBrk="1" hangingPunct="1"/>
            <a:r>
              <a:rPr lang="en-US" dirty="0" err="1" smtClean="0"/>
              <a:t>PercentDone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GameObjectID</a:t>
            </a:r>
            <a:endParaRPr lang="en-US" dirty="0" smtClean="0"/>
          </a:p>
          <a:p>
            <a:pPr lvl="1" eaLnBrk="1" hangingPunct="1"/>
            <a:r>
              <a:rPr lang="en-US" dirty="0" smtClean="0"/>
              <a:t>Blocking*</a:t>
            </a:r>
          </a:p>
          <a:p>
            <a:pPr lvl="1" eaLnBrk="1" hangingPunct="1"/>
            <a:r>
              <a:rPr lang="en-US" dirty="0" err="1" smtClean="0"/>
              <a:t>GroupID</a:t>
            </a:r>
            <a:r>
              <a:rPr lang="en-US" dirty="0" smtClean="0"/>
              <a:t>*</a:t>
            </a:r>
          </a:p>
          <a:p>
            <a:pPr lvl="1" eaLnBrk="1" hangingPunct="1"/>
            <a:r>
              <a:rPr lang="en-US" dirty="0" smtClean="0"/>
              <a:t>Flags*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4400" y="16002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600" dirty="0">
                <a:latin typeface="+mn-lt"/>
                <a:cs typeface="+mn-cs"/>
              </a:rPr>
              <a:t>Methods: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>
                <a:latin typeface="+mn-lt"/>
                <a:cs typeface="+mn-cs"/>
              </a:rPr>
              <a:t>Update()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 err="1">
                <a:latin typeface="+mn-lt"/>
                <a:cs typeface="+mn-cs"/>
              </a:rPr>
              <a:t>IncrementTime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 err="1">
                <a:latin typeface="+mn-lt"/>
                <a:cs typeface="+mn-cs"/>
              </a:rPr>
              <a:t>TimeLeft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i="1" dirty="0">
                <a:latin typeface="+mn-lt"/>
                <a:cs typeface="+mn-cs"/>
              </a:rPr>
              <a:t>*We’ll get to these in a bit.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1142</TotalTime>
  <Words>472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Action List</vt:lpstr>
      <vt:lpstr>The Action List</vt:lpstr>
      <vt:lpstr>Building an Action List</vt:lpstr>
      <vt:lpstr>Types of Actions</vt:lpstr>
      <vt:lpstr>UI and AI Examples</vt:lpstr>
      <vt:lpstr>Animation and Audio Examples</vt:lpstr>
      <vt:lpstr>General and Callback Examples</vt:lpstr>
      <vt:lpstr>The Action List Class</vt:lpstr>
      <vt:lpstr>The Action Class</vt:lpstr>
      <vt:lpstr>Move Action Example</vt:lpstr>
      <vt:lpstr>Blocking</vt:lpstr>
      <vt:lpstr>Action Groups</vt:lpstr>
      <vt:lpstr>Ease-In and Ease-Out</vt:lpstr>
      <vt:lpstr>How Many Action Lists?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Architecture 101</dc:title>
  <dc:creator>Benjamin Ellinger</dc:creator>
  <cp:lastModifiedBy>Benjamin</cp:lastModifiedBy>
  <cp:revision>166</cp:revision>
  <dcterms:created xsi:type="dcterms:W3CDTF">2007-09-01T05:00:58Z</dcterms:created>
  <dcterms:modified xsi:type="dcterms:W3CDTF">2013-10-25T19:04:17Z</dcterms:modified>
</cp:coreProperties>
</file>