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8" r:id="rId3"/>
    <p:sldId id="326" r:id="rId4"/>
    <p:sldId id="327" r:id="rId5"/>
    <p:sldId id="328" r:id="rId6"/>
    <p:sldId id="329" r:id="rId7"/>
    <p:sldId id="330" r:id="rId8"/>
    <p:sldId id="325" r:id="rId9"/>
    <p:sldId id="324" r:id="rId10"/>
    <p:sldId id="312" r:id="rId11"/>
    <p:sldId id="320" r:id="rId12"/>
    <p:sldId id="313" r:id="rId13"/>
    <p:sldId id="314" r:id="rId14"/>
    <p:sldId id="315" r:id="rId15"/>
    <p:sldId id="318" r:id="rId16"/>
    <p:sldId id="323" r:id="rId17"/>
    <p:sldId id="322" r:id="rId18"/>
    <p:sldId id="32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96" d="100"/>
          <a:sy n="96" d="100"/>
        </p:scale>
        <p:origin x="-104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4766F-5783-490E-9755-196601980F2E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6A39A-1FCE-4D7F-BDF8-9D9522DCA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FC386-B84E-4C25-A740-74C8CDA88F20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FBAC9-B657-4EFC-A634-C5488C99E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BA9C-06F8-44DA-985A-0C8822B4FD05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9644-C551-40B8-9345-826096570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0C4E-0AA7-41F0-8D7F-5601FED2163D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C31-F631-4A19-8AE9-75B9CFF5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90F18-44BC-41E0-BF99-2E0314B5E33B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0F3F-C207-457B-93BD-CEF30C8A9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12267-2777-4FBA-AC45-766CC15E790A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9E124-51DD-4B1E-9A8F-63ADCFD53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F9E11-5FFE-46A8-8DD1-B4333615D037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F4AEA-EDCB-4282-BE29-75CAA3979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B262-9B47-4D09-BF9A-87FB6856E4E5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F93F-8255-4190-A9A7-11890730A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B05FE-0E1D-4C8A-99EA-81611F2866C9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44B1E-A466-4421-A074-A8D6CD66C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1572B-6CD0-4679-B113-B9DD25A42DD0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35F29-5DAE-4059-8D91-1A5E946C7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4EC21-063F-4854-960A-771C39FF01EE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DCDF-2454-4220-901C-844800818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954158-D0C9-4578-ADF3-E0BC4BDFDDD4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6BB84-BB97-489A-92AD-97B5A3D1C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AI for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an Action List</a:t>
            </a:r>
            <a:endParaRPr lang="en-US" b="1" i="1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an Action class that abstracts the concept of a timed action.</a:t>
            </a:r>
          </a:p>
          <a:p>
            <a:pPr eaLnBrk="1" hangingPunct="1"/>
            <a:r>
              <a:rPr lang="en-US" smtClean="0"/>
              <a:t>Create an ActionList class that is just a list of Actions that are updated in order.</a:t>
            </a:r>
          </a:p>
          <a:p>
            <a:pPr eaLnBrk="1" hangingPunct="1"/>
            <a:r>
              <a:rPr lang="en-US" smtClean="0"/>
              <a:t>The Action List is updated every frame and just runs through the list of Actions, calling Update() on each Action.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Action List Class</a:t>
            </a:r>
            <a:endParaRPr lang="en-US" b="1" i="1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en-US" smtClean="0"/>
              <a:t>Members:</a:t>
            </a:r>
          </a:p>
          <a:p>
            <a:pPr lvl="1" eaLnBrk="1" hangingPunct="1"/>
            <a:r>
              <a:rPr lang="en-US" smtClean="0"/>
              <a:t>Actions[Max_Actions]</a:t>
            </a:r>
            <a:br>
              <a:rPr lang="en-US" smtClean="0"/>
            </a:br>
            <a:r>
              <a:rPr lang="en-US" i="1" smtClean="0"/>
              <a:t>(this should actually usually be a list, not an array)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6002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Methods: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ClearList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AddAction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RemoveAction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latin typeface="+mn-lt"/>
                <a:cs typeface="+mn-cs"/>
              </a:rPr>
              <a:t>Update()</a:t>
            </a: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Actions</a:t>
            </a:r>
            <a:endParaRPr lang="en-US" b="1" i="1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can be used for UI, AI, animation, audio, general tasks, or for custom callbacks.</a:t>
            </a:r>
          </a:p>
          <a:p>
            <a:pPr eaLnBrk="1" hangingPunct="1"/>
            <a:r>
              <a:rPr lang="en-US" smtClean="0"/>
              <a:t>UI Examples: Move, Rotate, Scale, Fade, etc.</a:t>
            </a:r>
          </a:p>
          <a:p>
            <a:pPr eaLnBrk="1" hangingPunct="1"/>
            <a:r>
              <a:rPr lang="en-US" smtClean="0"/>
              <a:t>AI Examples: Move, Attack, Flee, Open, etc.</a:t>
            </a:r>
          </a:p>
          <a:p>
            <a:pPr eaLnBrk="1" hangingPunct="1"/>
            <a:r>
              <a:rPr lang="en-US" smtClean="0"/>
              <a:t>Animation/Audio Examples: Play, Stop, etc.</a:t>
            </a:r>
          </a:p>
          <a:p>
            <a:pPr eaLnBrk="1" hangingPunct="1"/>
            <a:r>
              <a:rPr lang="en-US" smtClean="0"/>
              <a:t>General Tasks: Wait, Load, Tessellate, CalculateVisibility, etc.</a:t>
            </a:r>
          </a:p>
          <a:p>
            <a:pPr eaLnBrk="1" hangingPunct="1"/>
            <a:r>
              <a:rPr lang="en-US" smtClean="0"/>
              <a:t>Callbacks: any function pointer, delegate, etc.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Action Class</a:t>
            </a:r>
            <a:endParaRPr lang="en-US" b="1" i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en-US" smtClean="0"/>
              <a:t>Members:</a:t>
            </a:r>
          </a:p>
          <a:p>
            <a:pPr lvl="1" eaLnBrk="1" hangingPunct="1"/>
            <a:r>
              <a:rPr lang="en-US" smtClean="0"/>
              <a:t>Time: </a:t>
            </a:r>
            <a:r>
              <a:rPr lang="en-US" i="1" smtClean="0"/>
              <a:t>can be negative</a:t>
            </a:r>
          </a:p>
          <a:p>
            <a:pPr lvl="1" eaLnBrk="1" hangingPunct="1"/>
            <a:r>
              <a:rPr lang="en-US" smtClean="0"/>
              <a:t>Duration</a:t>
            </a:r>
          </a:p>
          <a:p>
            <a:pPr lvl="1" eaLnBrk="1" hangingPunct="1"/>
            <a:r>
              <a:rPr lang="en-US" smtClean="0"/>
              <a:t>PercentDone</a:t>
            </a:r>
          </a:p>
          <a:p>
            <a:pPr lvl="1" eaLnBrk="1" hangingPunct="1"/>
            <a:r>
              <a:rPr lang="en-US" smtClean="0"/>
              <a:t>GameObjectID</a:t>
            </a:r>
          </a:p>
          <a:p>
            <a:pPr lvl="1" eaLnBrk="1" hangingPunct="1"/>
            <a:r>
              <a:rPr lang="en-US" smtClean="0"/>
              <a:t>Blocking*</a:t>
            </a:r>
          </a:p>
          <a:p>
            <a:pPr lvl="1" eaLnBrk="1" hangingPunct="1"/>
            <a:r>
              <a:rPr lang="en-US" smtClean="0"/>
              <a:t>GroupID*</a:t>
            </a:r>
          </a:p>
          <a:p>
            <a:pPr lvl="1" eaLnBrk="1" hangingPunct="1"/>
            <a:r>
              <a:rPr lang="en-US" smtClean="0"/>
              <a:t>Flags*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6002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Methods: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latin typeface="+mn-lt"/>
                <a:cs typeface="+mn-cs"/>
              </a:rPr>
              <a:t>Update()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IncrementTime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 err="1">
                <a:latin typeface="+mn-lt"/>
                <a:cs typeface="+mn-cs"/>
              </a:rPr>
              <a:t>TimeLeft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i="1" dirty="0">
                <a:latin typeface="+mn-lt"/>
                <a:cs typeface="+mn-cs"/>
              </a:rPr>
              <a:t>*We’ll get to these in a bit.</a:t>
            </a:r>
            <a:endParaRPr lang="en-US" sz="2800" i="1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Move Action Example</a:t>
            </a:r>
            <a:endParaRPr lang="en-US" b="1" i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i="1" smtClean="0"/>
              <a:t>Derive from Action, but add a few members.</a:t>
            </a:r>
          </a:p>
          <a:p>
            <a:pPr eaLnBrk="1" hangingPunct="1"/>
            <a:r>
              <a:rPr lang="en-US" smtClean="0"/>
              <a:t>New Members:</a:t>
            </a:r>
          </a:p>
          <a:p>
            <a:pPr lvl="1" eaLnBrk="1" hangingPunct="1"/>
            <a:r>
              <a:rPr lang="en-US" smtClean="0"/>
              <a:t>StartPos</a:t>
            </a:r>
          </a:p>
          <a:p>
            <a:pPr lvl="1" eaLnBrk="1" hangingPunct="1"/>
            <a:r>
              <a:rPr lang="en-US" smtClean="0"/>
              <a:t>FinalPos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4400" y="16002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i="1" dirty="0">
                <a:latin typeface="+mn-lt"/>
                <a:cs typeface="+mn-cs"/>
              </a:rPr>
              <a:t>Override Update():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err="1">
                <a:latin typeface="+mn-lt"/>
                <a:cs typeface="+mn-cs"/>
              </a:rPr>
              <a:t>IncrementTime</a:t>
            </a:r>
            <a:r>
              <a:rPr lang="en-US" sz="2800" dirty="0">
                <a:latin typeface="+mn-lt"/>
                <a:cs typeface="+mn-cs"/>
              </a:rPr>
              <a:t>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  <a:cs typeface="+mn-cs"/>
              </a:rPr>
              <a:t>if (</a:t>
            </a:r>
            <a:r>
              <a:rPr lang="en-US" sz="2800" dirty="0" err="1">
                <a:latin typeface="+mn-lt"/>
                <a:cs typeface="+mn-cs"/>
              </a:rPr>
              <a:t>FirstTime</a:t>
            </a:r>
            <a:r>
              <a:rPr lang="en-US" sz="2800" dirty="0">
                <a:latin typeface="+mn-lt"/>
                <a:cs typeface="+mn-cs"/>
              </a:rPr>
              <a:t>) </a:t>
            </a:r>
            <a:r>
              <a:rPr lang="en-US" sz="2800" dirty="0" err="1">
                <a:latin typeface="+mn-lt"/>
                <a:cs typeface="+mn-cs"/>
              </a:rPr>
              <a:t>SetStartingPosition</a:t>
            </a: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err="1">
                <a:latin typeface="+mn-lt"/>
                <a:cs typeface="+mn-cs"/>
              </a:rPr>
              <a:t>GameObjectPosition</a:t>
            </a:r>
            <a:r>
              <a:rPr lang="en-US" sz="2800" dirty="0">
                <a:latin typeface="+mn-lt"/>
                <a:cs typeface="+mn-cs"/>
              </a:rPr>
              <a:t> = </a:t>
            </a:r>
            <a:r>
              <a:rPr lang="en-US" sz="2800" dirty="0" err="1">
                <a:latin typeface="+mn-lt"/>
                <a:cs typeface="+mn-cs"/>
              </a:rPr>
              <a:t>StartPos</a:t>
            </a:r>
            <a:r>
              <a:rPr lang="en-US" sz="2800" dirty="0">
                <a:latin typeface="+mn-lt"/>
                <a:cs typeface="+mn-cs"/>
              </a:rPr>
              <a:t> +</a:t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dirty="0">
                <a:latin typeface="+mn-lt"/>
                <a:cs typeface="+mn-cs"/>
              </a:rPr>
              <a:t>(</a:t>
            </a:r>
            <a:r>
              <a:rPr lang="en-US" sz="2800" dirty="0" err="1">
                <a:latin typeface="+mn-lt"/>
                <a:cs typeface="+mn-cs"/>
              </a:rPr>
              <a:t>FinalPos-StartPos</a:t>
            </a:r>
            <a:r>
              <a:rPr lang="en-US" sz="2800" dirty="0">
                <a:latin typeface="+mn-lt"/>
                <a:cs typeface="+mn-cs"/>
              </a:rPr>
              <a:t>) * </a:t>
            </a:r>
            <a:r>
              <a:rPr lang="en-US" sz="2800" dirty="0" err="1">
                <a:latin typeface="+mn-lt"/>
                <a:cs typeface="+mn-cs"/>
              </a:rPr>
              <a:t>PercentDone</a:t>
            </a: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n-lt"/>
                <a:cs typeface="+mn-cs"/>
              </a:rPr>
              <a:t>return (</a:t>
            </a:r>
            <a:r>
              <a:rPr lang="en-US" sz="2800" dirty="0" err="1">
                <a:latin typeface="+mn-lt"/>
                <a:cs typeface="+mn-cs"/>
              </a:rPr>
              <a:t>PercentDone</a:t>
            </a:r>
            <a:r>
              <a:rPr lang="en-US" sz="2800" dirty="0">
                <a:latin typeface="+mn-lt"/>
                <a:cs typeface="+mn-cs"/>
              </a:rPr>
              <a:t> == 1.0)</a:t>
            </a:r>
            <a:endParaRPr lang="en-US" sz="280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Blocking</a:t>
            </a:r>
            <a:endParaRPr lang="en-US" b="1" i="1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mtClean="0"/>
              <a:t>Actions can be set to block all actions that follow them in the list (non-blocking is the default).</a:t>
            </a:r>
          </a:p>
          <a:p>
            <a:pPr eaLnBrk="1" hangingPunct="1"/>
            <a:r>
              <a:rPr lang="en-US" smtClean="0"/>
              <a:t>Once a blocking action has finished and is removed from the list, the following actions can then start.</a:t>
            </a:r>
          </a:p>
          <a:p>
            <a:pPr eaLnBrk="1" hangingPunct="1"/>
            <a:r>
              <a:rPr lang="en-US" smtClean="0"/>
              <a:t>Blocked actions are not updated at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 Groups</a:t>
            </a:r>
            <a:endParaRPr lang="en-US" b="1" i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mtClean="0"/>
              <a:t>Use GroupIDs to separate actions that still occasionally need to be on the same list.</a:t>
            </a:r>
          </a:p>
          <a:p>
            <a:pPr eaLnBrk="1" hangingPunct="1"/>
            <a:r>
              <a:rPr lang="en-US" smtClean="0"/>
              <a:t>These IDs can be a bit field if speed is desired, or strings for versatility.</a:t>
            </a:r>
          </a:p>
          <a:p>
            <a:pPr eaLnBrk="1" hangingPunct="1"/>
            <a:r>
              <a:rPr lang="en-US" smtClean="0"/>
              <a:t>Actions in the same group block each other.</a:t>
            </a:r>
          </a:p>
          <a:p>
            <a:pPr eaLnBrk="1" hangingPunct="1"/>
            <a:r>
              <a:rPr lang="en-US" smtClean="0"/>
              <a:t>Actions not in a group block all other actions.</a:t>
            </a:r>
          </a:p>
          <a:p>
            <a:pPr eaLnBrk="1" hangingPunct="1"/>
            <a:r>
              <a:rPr lang="en-US" smtClean="0"/>
              <a:t>Actions can be in multiple groups.</a:t>
            </a:r>
          </a:p>
          <a:p>
            <a:pPr eaLnBrk="1" hangingPunct="1"/>
            <a:r>
              <a:rPr lang="en-US" smtClean="0"/>
              <a:t>All of this makes your Action List’s Update() function much more complex.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Ease-In and Ease-Out</a:t>
            </a:r>
            <a:endParaRPr lang="en-US" b="1" i="1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mtClean="0"/>
              <a:t>When PercentDone is calculated, the value can be squared (Ease-Out) or the square root can be taken (Ease-In).</a:t>
            </a:r>
          </a:p>
          <a:p>
            <a:pPr eaLnBrk="1" hangingPunct="1"/>
            <a:r>
              <a:rPr lang="en-US" smtClean="0"/>
              <a:t>Use Flags to designate this.</a:t>
            </a:r>
          </a:p>
          <a:p>
            <a:pPr eaLnBrk="1" hangingPunct="1"/>
            <a:r>
              <a:rPr lang="en-US" smtClean="0"/>
              <a:t>This is a simple way to make movement, rotation, etc. look really slick.</a:t>
            </a:r>
          </a:p>
          <a:p>
            <a:pPr eaLnBrk="1" hangingPunct="1"/>
            <a:r>
              <a:rPr lang="en-US" smtClean="0"/>
              <a:t>Sin and cos can be used as well—any function that return a value from 0.0 to 1.0 when given a value of 0.0 to 1.0 will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Action Lists?</a:t>
            </a:r>
            <a:endParaRPr lang="en-US" b="1" i="1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smtClean="0"/>
              <a:t>For UI, often just one global list is fine.</a:t>
            </a:r>
          </a:p>
          <a:p>
            <a:pPr eaLnBrk="1" hangingPunct="1"/>
            <a:r>
              <a:rPr lang="en-US" smtClean="0"/>
              <a:t>For AI, each game object with a Brain component can be given its own list.</a:t>
            </a:r>
          </a:p>
          <a:p>
            <a:pPr eaLnBrk="1" hangingPunct="1"/>
            <a:r>
              <a:rPr lang="en-US" smtClean="0"/>
              <a:t>Lists are fairly cheap, so don’t be afraid to have a lot of them.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Basics</a:t>
            </a:r>
            <a:endParaRPr lang="en-US" b="1" i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Expert Systems</a:t>
            </a:r>
          </a:p>
          <a:p>
            <a:pPr eaLnBrk="1" hangingPunct="1"/>
            <a:r>
              <a:rPr lang="en-US" smtClean="0"/>
              <a:t>Feedback Systems</a:t>
            </a:r>
          </a:p>
          <a:p>
            <a:pPr eaLnBrk="1" hangingPunct="1"/>
            <a:r>
              <a:rPr lang="en-US" smtClean="0"/>
              <a:t>State Machines</a:t>
            </a:r>
          </a:p>
          <a:p>
            <a:pPr eaLnBrk="1" hangingPunct="1"/>
            <a:r>
              <a:rPr lang="en-US" smtClean="0"/>
              <a:t>Steering Behaviors</a:t>
            </a:r>
          </a:p>
          <a:p>
            <a:pPr eaLnBrk="1" hangingPunct="1"/>
            <a:r>
              <a:rPr lang="en-US" smtClean="0"/>
              <a:t>Pathfinding</a:t>
            </a:r>
          </a:p>
          <a:p>
            <a:pPr eaLnBrk="1" hangingPunct="1"/>
            <a:r>
              <a:rPr lang="en-US" i="1" smtClean="0"/>
              <a:t>Does not include: neural nets, genetic algorithms, fuzzy logic, position evaluation, decision trees, etc.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Expert Systems</a:t>
            </a:r>
            <a:endParaRPr lang="en-US" b="1" i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 that mimics the decisions a human expert might make.</a:t>
            </a:r>
          </a:p>
          <a:p>
            <a:pPr eaLnBrk="1" hangingPunct="1"/>
            <a:r>
              <a:rPr lang="en-US" smtClean="0"/>
              <a:t>This is the default way most game AIs are coded (with the dev as the “expert”).</a:t>
            </a:r>
          </a:p>
          <a:p>
            <a:pPr eaLnBrk="1" hangingPunct="1"/>
            <a:r>
              <a:rPr lang="en-US" smtClean="0"/>
              <a:t>This is what most generic “game logic” consists of.</a:t>
            </a:r>
          </a:p>
          <a:p>
            <a:pPr eaLnBrk="1" hangingPunct="1"/>
            <a:r>
              <a:rPr lang="en-US" smtClean="0"/>
              <a:t>Often used to determine when to switch states in a state machine.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Systems</a:t>
            </a:r>
            <a:endParaRPr lang="en-US" b="1" i="1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thermostat-like control that can be used to push the game towards a desired state.</a:t>
            </a:r>
          </a:p>
          <a:p>
            <a:pPr eaLnBrk="1" hangingPunct="1"/>
            <a:r>
              <a:rPr lang="en-US" smtClean="0"/>
              <a:t>Can control anything: spawn rate, aggressiveness, vendor prices, treasure drop frequency, etc.</a:t>
            </a:r>
          </a:p>
          <a:p>
            <a:pPr eaLnBrk="1" hangingPunct="1"/>
            <a:r>
              <a:rPr lang="en-US" smtClean="0"/>
              <a:t>Make small, incremental changes over time to make sure the system stays stable.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Machines</a:t>
            </a:r>
            <a:endParaRPr lang="en-US" b="1" i="1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behavior is a separate state.</a:t>
            </a:r>
          </a:p>
          <a:p>
            <a:pPr eaLnBrk="1" hangingPunct="1"/>
            <a:r>
              <a:rPr lang="en-US" smtClean="0"/>
              <a:t>States are switched depending on game conditions.</a:t>
            </a:r>
          </a:p>
          <a:p>
            <a:pPr eaLnBrk="1" hangingPunct="1"/>
            <a:r>
              <a:rPr lang="en-US" smtClean="0"/>
              <a:t>This can be an elaborate state machine engine (with Enter and Exit functions, etc.), or just a single enumerated type and a switch statement.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Steering Behaviors</a:t>
            </a:r>
            <a:endParaRPr lang="en-US" b="1" i="1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Seek – head towards a target</a:t>
            </a:r>
          </a:p>
          <a:p>
            <a:pPr eaLnBrk="1" hangingPunct="1"/>
            <a:r>
              <a:rPr lang="en-US" smtClean="0"/>
              <a:t>Arrive – head towards and stop on a target</a:t>
            </a:r>
          </a:p>
          <a:p>
            <a:pPr eaLnBrk="1" hangingPunct="1"/>
            <a:r>
              <a:rPr lang="en-US" smtClean="0"/>
              <a:t>Intercept – lead a target to intercept it</a:t>
            </a:r>
          </a:p>
          <a:p>
            <a:pPr eaLnBrk="1" hangingPunct="1"/>
            <a:r>
              <a:rPr lang="en-US" smtClean="0"/>
              <a:t>Evade – head away from a target</a:t>
            </a:r>
          </a:p>
          <a:p>
            <a:pPr eaLnBrk="1" hangingPunct="1"/>
            <a:r>
              <a:rPr lang="en-US" smtClean="0"/>
              <a:t>Hide – put an object between you and target</a:t>
            </a:r>
          </a:p>
          <a:p>
            <a:pPr eaLnBrk="1" hangingPunct="1"/>
            <a:r>
              <a:rPr lang="en-US" smtClean="0"/>
              <a:t>Wander – wander around aimlessly</a:t>
            </a:r>
          </a:p>
          <a:p>
            <a:pPr eaLnBrk="1" hangingPunct="1"/>
            <a:r>
              <a:rPr lang="en-US" i="1" smtClean="0"/>
              <a:t>Advanced steering behaviors eventually become “flocking”.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Pathfinding</a:t>
            </a:r>
            <a:endParaRPr lang="en-US" b="1" i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Edge-Following: </a:t>
            </a:r>
            <a:r>
              <a:rPr lang="en-US" i="1" dirty="0" smtClean="0"/>
              <a:t>very simple</a:t>
            </a:r>
          </a:p>
          <a:p>
            <a:pPr eaLnBrk="1" hangingPunct="1">
              <a:defRPr/>
            </a:pPr>
            <a:r>
              <a:rPr lang="en-US" dirty="0" smtClean="0"/>
              <a:t>A* and similar algorithms: </a:t>
            </a:r>
            <a:r>
              <a:rPr lang="en-US" i="1" dirty="0" smtClean="0"/>
              <a:t>not too hard</a:t>
            </a:r>
          </a:p>
          <a:p>
            <a:pPr eaLnBrk="1" hangingPunct="1">
              <a:defRPr/>
            </a:pPr>
            <a:r>
              <a:rPr lang="en-US" dirty="0" smtClean="0"/>
              <a:t>Navigation Meshes: </a:t>
            </a:r>
            <a:r>
              <a:rPr lang="en-US" i="1" dirty="0" smtClean="0"/>
              <a:t>much harder</a:t>
            </a:r>
          </a:p>
          <a:p>
            <a:pPr eaLnBrk="1" hangingPunct="1">
              <a:buFont typeface="Arial" charset="0"/>
              <a:buNone/>
              <a:defRPr/>
            </a:pPr>
            <a:endParaRPr lang="en-US" b="1" i="1" dirty="0" smtClean="0"/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4400" b="1" i="1" dirty="0" smtClean="0"/>
              <a:t>AI books by Mat Buckland are some of the best resources for</a:t>
            </a:r>
            <a:br>
              <a:rPr lang="en-US" sz="4400" b="1" i="1" dirty="0" smtClean="0"/>
            </a:br>
            <a:r>
              <a:rPr lang="en-US" sz="4400" b="1" i="1" dirty="0" smtClean="0"/>
              <a:t>AI programming.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Action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Action List</a:t>
            </a:r>
            <a:endParaRPr lang="en-US" b="1" i="1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few “core” pieces of a game logic system (not including scripting).</a:t>
            </a:r>
          </a:p>
          <a:p>
            <a:pPr eaLnBrk="1" hangingPunct="1"/>
            <a:r>
              <a:rPr lang="en-US" smtClean="0"/>
              <a:t>State machines are the most common basis for game logic.</a:t>
            </a:r>
          </a:p>
          <a:p>
            <a:pPr eaLnBrk="1" hangingPunct="1"/>
            <a:r>
              <a:rPr lang="en-US" smtClean="0"/>
              <a:t>However, the Action List is usually a much better choice because it mirrors how things are actually done.</a:t>
            </a:r>
          </a:p>
          <a:p>
            <a:pPr eaLnBrk="1" hangingPunct="1"/>
            <a:r>
              <a:rPr lang="en-US" smtClean="0"/>
              <a:t>Other systems (pathfinding, flocking, combat, etc.) are very specialized and game specific.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1115</TotalTime>
  <Words>821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Basic AI for Games</vt:lpstr>
      <vt:lpstr>The Basics</vt:lpstr>
      <vt:lpstr>Expert Systems</vt:lpstr>
      <vt:lpstr>Feedback Systems</vt:lpstr>
      <vt:lpstr>State Machines</vt:lpstr>
      <vt:lpstr>Steering Behaviors</vt:lpstr>
      <vt:lpstr>Pathfinding</vt:lpstr>
      <vt:lpstr>The Action List</vt:lpstr>
      <vt:lpstr>The Action List</vt:lpstr>
      <vt:lpstr>Building an Action List</vt:lpstr>
      <vt:lpstr>The Action List Class</vt:lpstr>
      <vt:lpstr>Types of Actions</vt:lpstr>
      <vt:lpstr>The Action Class</vt:lpstr>
      <vt:lpstr>Move Action Example</vt:lpstr>
      <vt:lpstr>Blocking</vt:lpstr>
      <vt:lpstr>Action Groups</vt:lpstr>
      <vt:lpstr>Ease-In and Ease-Out</vt:lpstr>
      <vt:lpstr>How Many Action Lists?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 101</dc:title>
  <dc:creator>Benjamin Ellinger</dc:creator>
  <cp:lastModifiedBy>Benjamin</cp:lastModifiedBy>
  <cp:revision>163</cp:revision>
  <dcterms:created xsi:type="dcterms:W3CDTF">2007-09-01T05:00:58Z</dcterms:created>
  <dcterms:modified xsi:type="dcterms:W3CDTF">2012-11-06T07:22:08Z</dcterms:modified>
</cp:coreProperties>
</file>