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6" r:id="rId3"/>
    <p:sldId id="304" r:id="rId4"/>
    <p:sldId id="271" r:id="rId5"/>
    <p:sldId id="287" r:id="rId6"/>
    <p:sldId id="270" r:id="rId7"/>
    <p:sldId id="306" r:id="rId8"/>
    <p:sldId id="305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07" r:id="rId17"/>
    <p:sldId id="30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7F259-70A6-4DF0-A0B7-FDE5FE987BCB}" type="datetimeFigureOut">
              <a:rPr lang="en-US"/>
              <a:pPr>
                <a:defRPr/>
              </a:pPr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BBDAA-2362-4608-B3EB-EAA2EA6E9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7F7C4-17C6-439E-9BF7-121CF5B6FAB0}" type="datetimeFigureOut">
              <a:rPr lang="en-US"/>
              <a:pPr>
                <a:defRPr/>
              </a:pPr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271CC-9C0E-4DD3-8CCB-BA3738D311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BD3D-6C27-4420-B042-312577B72100}" type="datetimeFigureOut">
              <a:rPr lang="en-US"/>
              <a:pPr>
                <a:defRPr/>
              </a:pPr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2F66B-6BBD-4404-8735-65A8A5F98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127C0-E52B-4620-BD1B-9EB6CBBB3F12}" type="datetimeFigureOut">
              <a:rPr lang="en-US"/>
              <a:pPr>
                <a:defRPr/>
              </a:pPr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7B161-15E3-4F5E-B5CE-08FB2D2FA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B1C51-8774-43A9-86C9-9B562DC7536C}" type="datetimeFigureOut">
              <a:rPr lang="en-US"/>
              <a:pPr>
                <a:defRPr/>
              </a:pPr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00EA2-C15F-4314-A769-DF713696F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C4E31-6A4D-41BC-B46D-C68FE598F5E1}" type="datetimeFigureOut">
              <a:rPr lang="en-US"/>
              <a:pPr>
                <a:defRPr/>
              </a:pPr>
              <a:t>11/6/13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8E827-6834-47AC-9D54-943F80E98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C5332-C03F-4416-BBFD-296FAA515D70}" type="datetimeFigureOut">
              <a:rPr lang="en-US"/>
              <a:pPr>
                <a:defRPr/>
              </a:pPr>
              <a:t>11/6/13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E160A-3E11-47D1-BA82-432DF8424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BB330-CFBB-4DB1-9F02-DFB806D76BC7}" type="datetimeFigureOut">
              <a:rPr lang="en-US"/>
              <a:pPr>
                <a:defRPr/>
              </a:pPr>
              <a:t>11/6/13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8A622-E9A7-44C2-AC3A-538D354AD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74787-7162-4F41-AF1F-4CEFC27C3D3E}" type="datetimeFigureOut">
              <a:rPr lang="en-US"/>
              <a:pPr>
                <a:defRPr/>
              </a:pPr>
              <a:t>11/6/13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E1DBB-109D-46E7-BE36-333994AB3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0B3DD-ED2C-4BEE-BF0F-67306854AC1C}" type="datetimeFigureOut">
              <a:rPr lang="en-US"/>
              <a:pPr>
                <a:defRPr/>
              </a:pPr>
              <a:t>11/6/13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89FFF-79FF-485B-A669-89A73369B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641F9-0266-463D-937D-8F0014223DEC}" type="datetimeFigureOut">
              <a:rPr lang="en-US"/>
              <a:pPr>
                <a:defRPr/>
              </a:pPr>
              <a:t>11/6/13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8CD5B-42F5-4F1F-8F55-DE6B5B70D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EEE3A1F-3608-4579-AC06-F812CF7FF50C}" type="datetimeFigureOut">
              <a:rPr lang="en-US"/>
              <a:pPr>
                <a:defRPr/>
              </a:pPr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784FC2-7773-40AA-999F-3947E7710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Running </a:t>
            </a:r>
            <a:r>
              <a:rPr lang="en-US" b="1" dirty="0" err="1" smtClean="0"/>
              <a:t>Playtest</a:t>
            </a:r>
            <a:r>
              <a:rPr lang="en-US" b="1" dirty="0" smtClean="0"/>
              <a:t> Sessions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Mastery Questions</a:t>
            </a:r>
            <a:endParaRPr lang="en-US" b="1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“When I fought the final boss, I felt like I was awesome!”</a:t>
            </a:r>
            <a:endParaRPr lang="en-US" dirty="0" smtClean="0"/>
          </a:p>
          <a:p>
            <a:pPr eaLnBrk="1" hangingPunct="1"/>
            <a:r>
              <a:rPr lang="en-US" dirty="0" smtClean="0"/>
              <a:t>“When I figured out the final puzzle, I felt really smart.”</a:t>
            </a:r>
            <a:endParaRPr lang="en-US" dirty="0" smtClean="0"/>
          </a:p>
          <a:p>
            <a:pPr eaLnBrk="1" hangingPunct="1"/>
            <a:r>
              <a:rPr lang="en-US" dirty="0" smtClean="0"/>
              <a:t>“When I grab the BFG, I get a rush of adrenaline.”</a:t>
            </a:r>
          </a:p>
          <a:p>
            <a:pPr eaLnBrk="1" hangingPunct="1"/>
            <a:r>
              <a:rPr lang="en-US" dirty="0" smtClean="0"/>
              <a:t>“When I don’t come in first, I immediately want to do it again.”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995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Autonomy Questions</a:t>
            </a:r>
            <a:endParaRPr lang="en-US" b="1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“The</a:t>
            </a:r>
            <a:r>
              <a:rPr lang="en-US" dirty="0" smtClean="0"/>
              <a:t> weapon I decided to use really made the game more fun</a:t>
            </a:r>
            <a:r>
              <a:rPr lang="en-US" dirty="0" smtClean="0"/>
              <a:t>.”</a:t>
            </a:r>
            <a:endParaRPr lang="en-US" dirty="0" smtClean="0"/>
          </a:p>
          <a:p>
            <a:pPr eaLnBrk="1" hangingPunct="1"/>
            <a:r>
              <a:rPr lang="en-US" dirty="0" smtClean="0"/>
              <a:t>“I like that I can choose how to complete each mission.”</a:t>
            </a:r>
          </a:p>
          <a:p>
            <a:pPr eaLnBrk="1" hangingPunct="1"/>
            <a:r>
              <a:rPr lang="en-US" dirty="0" smtClean="0"/>
              <a:t>“When I took the time to explore, I always found something cool.”</a:t>
            </a:r>
          </a:p>
          <a:p>
            <a:pPr eaLnBrk="1" hangingPunct="1"/>
            <a:r>
              <a:rPr lang="en-US" dirty="0" smtClean="0"/>
              <a:t>“It’s important to choose the right gear for the mission.”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13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Connection Questions</a:t>
            </a:r>
            <a:endParaRPr lang="en-US" b="1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“I really enjoy it when I see that someone used an item I crafted to take out a boss.”</a:t>
            </a:r>
          </a:p>
          <a:p>
            <a:pPr eaLnBrk="1" hangingPunct="1"/>
            <a:r>
              <a:rPr lang="en-US" dirty="0" smtClean="0"/>
              <a:t>“Working together to figure out the final puzzle was the best part of the game.”</a:t>
            </a:r>
          </a:p>
          <a:p>
            <a:pPr eaLnBrk="1" hangingPunct="1"/>
            <a:r>
              <a:rPr lang="en-US" dirty="0" smtClean="0"/>
              <a:t>“It was really satisfying to get revenge on the guy who kidnapped my pet.”</a:t>
            </a:r>
          </a:p>
          <a:p>
            <a:pPr eaLnBrk="1" hangingPunct="1"/>
            <a:r>
              <a:rPr lang="en-US" dirty="0" smtClean="0"/>
              <a:t>“I love that the kill-cam shows my victim how I killed him.”</a:t>
            </a:r>
          </a:p>
        </p:txBody>
      </p:sp>
    </p:spTree>
    <p:extLst>
      <p:ext uri="{BB962C8B-B14F-4D97-AF65-F5344CB8AC3E}">
        <p14:creationId xmlns:p14="http://schemas.microsoft.com/office/powerpoint/2010/main" val="3105815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Purpose Questions</a:t>
            </a:r>
            <a:endParaRPr lang="en-US" b="1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“I feel like each mission I complete makes it that much harder for the Nazis to win.”</a:t>
            </a:r>
            <a:endParaRPr lang="en-US" dirty="0"/>
          </a:p>
          <a:p>
            <a:pPr eaLnBrk="1" hangingPunct="1"/>
            <a:r>
              <a:rPr lang="en-US" dirty="0" smtClean="0"/>
              <a:t>“I had to </a:t>
            </a:r>
            <a:r>
              <a:rPr lang="en-US" dirty="0" smtClean="0"/>
              <a:t>complete the final mission because </a:t>
            </a:r>
            <a:r>
              <a:rPr lang="en-US" dirty="0" smtClean="0"/>
              <a:t>the fate of the world depended on me.”</a:t>
            </a:r>
          </a:p>
          <a:p>
            <a:pPr eaLnBrk="1" hangingPunct="1"/>
            <a:r>
              <a:rPr lang="en-US" dirty="0" smtClean="0"/>
              <a:t>“After the alley mission, I could actually make the right decision if that happened to me.”</a:t>
            </a:r>
          </a:p>
          <a:p>
            <a:pPr eaLnBrk="1" hangingPunct="1"/>
            <a:r>
              <a:rPr lang="en-US" dirty="0" smtClean="0"/>
              <a:t>“Even though it’s hard, I keep trying because I know there’s a chance it will really matter.”</a:t>
            </a:r>
          </a:p>
        </p:txBody>
      </p:sp>
    </p:spTree>
    <p:extLst>
      <p:ext uri="{BB962C8B-B14F-4D97-AF65-F5344CB8AC3E}">
        <p14:creationId xmlns:p14="http://schemas.microsoft.com/office/powerpoint/2010/main" val="414202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Safety Questions</a:t>
            </a:r>
            <a:endParaRPr lang="en-US" b="1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“I like that there was no pressure and I could just play at my own speed.”</a:t>
            </a:r>
            <a:endParaRPr lang="en-US" dirty="0"/>
          </a:p>
          <a:p>
            <a:pPr eaLnBrk="1" hangingPunct="1"/>
            <a:r>
              <a:rPr lang="en-US" dirty="0" smtClean="0"/>
              <a:t>“I felt like I could take a lot of risks, because it wasn’t too bad if I died.”</a:t>
            </a:r>
          </a:p>
          <a:p>
            <a:pPr eaLnBrk="1" hangingPunct="1"/>
            <a:r>
              <a:rPr lang="en-US" dirty="0" smtClean="0"/>
              <a:t>“I like how the tech crew was always happy that I had survived the last mission.”</a:t>
            </a:r>
          </a:p>
          <a:p>
            <a:pPr eaLnBrk="1" hangingPunct="1"/>
            <a:r>
              <a:rPr lang="en-US" dirty="0" smtClean="0"/>
              <a:t>“This game would be great to play if I was feeling really stressed.”</a:t>
            </a:r>
          </a:p>
        </p:txBody>
      </p:sp>
    </p:spTree>
    <p:extLst>
      <p:ext uri="{BB962C8B-B14F-4D97-AF65-F5344CB8AC3E}">
        <p14:creationId xmlns:p14="http://schemas.microsoft.com/office/powerpoint/2010/main" val="317957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Collect and Analyze</a:t>
            </a:r>
            <a:endParaRPr lang="en-US" b="1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these questions are done well, you will have data that tells you what areas of motivation you are weak in, and what you are strong in.</a:t>
            </a:r>
          </a:p>
          <a:p>
            <a:pPr eaLnBrk="1" hangingPunct="1"/>
            <a:r>
              <a:rPr lang="en-US" dirty="0" smtClean="0"/>
              <a:t>You can use this data to determine how to change your game, but remember that you might not be targeting all five areas.</a:t>
            </a:r>
          </a:p>
          <a:p>
            <a:pPr eaLnBrk="1" hangingPunct="1"/>
            <a:r>
              <a:rPr lang="en-US" dirty="0" smtClean="0"/>
              <a:t>Remember that none of this matters if your core gameplay (individual segments) is not engaging.</a:t>
            </a:r>
          </a:p>
        </p:txBody>
      </p:sp>
    </p:spTree>
    <p:extLst>
      <p:ext uri="{BB962C8B-B14F-4D97-AF65-F5344CB8AC3E}">
        <p14:creationId xmlns:p14="http://schemas.microsoft.com/office/powerpoint/2010/main" val="2603724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In The Real World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 focus groups are used (one a week is great if possible).</a:t>
            </a:r>
          </a:p>
          <a:p>
            <a:pPr eaLnBrk="1" hangingPunct="1"/>
            <a:r>
              <a:rPr lang="en-US" dirty="0" smtClean="0"/>
              <a:t>More time is generally taken (an hour usually).</a:t>
            </a:r>
          </a:p>
          <a:p>
            <a:pPr eaLnBrk="1" hangingPunct="1"/>
            <a:r>
              <a:rPr lang="en-US" dirty="0" smtClean="0"/>
              <a:t>Generally started at prototype and continued until deep into beta (ideally).</a:t>
            </a:r>
          </a:p>
          <a:p>
            <a:pPr eaLnBrk="1" hangingPunct="1"/>
            <a:r>
              <a:rPr lang="en-US" dirty="0" smtClean="0"/>
              <a:t>Focus groups are usually paid and/or given stuffs.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At </a:t>
            </a:r>
            <a:r>
              <a:rPr lang="en-US" b="1" dirty="0" err="1" smtClean="0"/>
              <a:t>DigiPen</a:t>
            </a:r>
            <a:endParaRPr lang="en-US" b="1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you really want to make a good game, you’ll need to run your own focus groups outside of class as well (once a week works well).</a:t>
            </a:r>
          </a:p>
          <a:p>
            <a:pPr eaLnBrk="1" hangingPunct="1"/>
            <a:r>
              <a:rPr lang="en-US" dirty="0" smtClean="0"/>
              <a:t>Freshmen and game design students are a great source for focus groups, and can be easily and cheaply bribed.</a:t>
            </a:r>
          </a:p>
          <a:p>
            <a:pPr eaLnBrk="1" hangingPunct="1"/>
            <a:r>
              <a:rPr lang="en-US" dirty="0" smtClean="0"/>
              <a:t>The Game Design Club is great for this, but don’t limit yourself to just the club.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This is NOT</a:t>
            </a:r>
            <a:endParaRPr lang="en-US" b="1" i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Ad-Hoc Testing</a:t>
            </a:r>
          </a:p>
          <a:p>
            <a:pPr eaLnBrk="1" hangingPunct="1"/>
            <a:r>
              <a:rPr lang="en-US" dirty="0" smtClean="0"/>
              <a:t>Beta Testing</a:t>
            </a:r>
          </a:p>
          <a:p>
            <a:pPr eaLnBrk="1" hangingPunct="1"/>
            <a:r>
              <a:rPr lang="en-US" dirty="0" smtClean="0"/>
              <a:t>Functional Testing</a:t>
            </a:r>
          </a:p>
          <a:p>
            <a:pPr eaLnBrk="1" hangingPunct="1"/>
            <a:r>
              <a:rPr lang="en-US" dirty="0" smtClean="0"/>
              <a:t>Stress Testing</a:t>
            </a:r>
          </a:p>
          <a:p>
            <a:pPr eaLnBrk="1" hangingPunct="1"/>
            <a:r>
              <a:rPr lang="en-US" dirty="0" smtClean="0"/>
              <a:t>Configuration Testing</a:t>
            </a:r>
          </a:p>
          <a:p>
            <a:pPr eaLnBrk="1" hangingPunct="1"/>
            <a:r>
              <a:rPr lang="en-US" dirty="0" smtClean="0"/>
              <a:t>Automated Testing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This IS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4914900"/>
          </a:xfrm>
        </p:spPr>
        <p:txBody>
          <a:bodyPr/>
          <a:lstStyle/>
          <a:p>
            <a:pPr eaLnBrk="1" hangingPunct="1"/>
            <a:r>
              <a:rPr lang="en-US" dirty="0" smtClean="0"/>
              <a:t>Testing with small groups of people in your target demographic who have never played or even heard of your game before (ideally).</a:t>
            </a:r>
          </a:p>
          <a:p>
            <a:pPr eaLnBrk="1" hangingPunct="1"/>
            <a:r>
              <a:rPr lang="en-US" dirty="0" smtClean="0"/>
              <a:t>Testing for </a:t>
            </a:r>
            <a:r>
              <a:rPr lang="en-US" b="1" dirty="0" smtClean="0"/>
              <a:t>playability</a:t>
            </a:r>
            <a:r>
              <a:rPr lang="en-US" dirty="0" smtClean="0"/>
              <a:t>, pacing, </a:t>
            </a:r>
            <a:r>
              <a:rPr lang="en-US" dirty="0" smtClean="0"/>
              <a:t>engagement, </a:t>
            </a:r>
            <a:r>
              <a:rPr lang="en-US" dirty="0" smtClean="0"/>
              <a:t>and wow factor.</a:t>
            </a:r>
          </a:p>
          <a:p>
            <a:pPr eaLnBrk="1" hangingPunct="1"/>
            <a:r>
              <a:rPr lang="en-US" b="1" dirty="0" smtClean="0"/>
              <a:t>Usability</a:t>
            </a:r>
            <a:r>
              <a:rPr lang="en-US" dirty="0" smtClean="0"/>
              <a:t> testing for controls, </a:t>
            </a:r>
            <a:r>
              <a:rPr lang="en-US" dirty="0" err="1" smtClean="0"/>
              <a:t>gameplay</a:t>
            </a:r>
            <a:r>
              <a:rPr lang="en-US" dirty="0" smtClean="0"/>
              <a:t>, tutorials, etc.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Preparation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Have the game ready to go and installed on all test computers.</a:t>
            </a:r>
          </a:p>
          <a:p>
            <a:pPr eaLnBrk="1" hangingPunct="1"/>
            <a:r>
              <a:rPr lang="en-US" dirty="0" smtClean="0"/>
              <a:t>Play the game multiple times on those machines to make sure everything is working.</a:t>
            </a:r>
          </a:p>
          <a:p>
            <a:pPr eaLnBrk="1" hangingPunct="1"/>
            <a:r>
              <a:rPr lang="en-US" dirty="0" smtClean="0"/>
              <a:t>Fix anything that will prevent useful feedback by your focus group.</a:t>
            </a:r>
          </a:p>
          <a:p>
            <a:pPr eaLnBrk="1" hangingPunct="1"/>
            <a:r>
              <a:rPr lang="en-US" dirty="0" smtClean="0"/>
              <a:t>Disable access to things that are broken or non-functional.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Player Instructions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Each player is politely asked to play your game for a set amount of time (generally 15 minutes).</a:t>
            </a:r>
          </a:p>
          <a:p>
            <a:pPr eaLnBrk="1" hangingPunct="1"/>
            <a:r>
              <a:rPr lang="en-US" dirty="0" smtClean="0"/>
              <a:t>The game’s icon should be in the center of the desktop and each player should be told to double-click that icon.</a:t>
            </a:r>
          </a:p>
          <a:p>
            <a:pPr eaLnBrk="1" hangingPunct="1"/>
            <a:r>
              <a:rPr lang="en-US" dirty="0" smtClean="0"/>
              <a:t>No other instructions of any kind are given.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Additional Instructions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Observe the players and take notes about what the players are doing (testing without observation is doing it wrong).</a:t>
            </a:r>
          </a:p>
          <a:p>
            <a:pPr eaLnBrk="1" hangingPunct="1"/>
            <a:r>
              <a:rPr lang="en-US" dirty="0" smtClean="0"/>
              <a:t>Only offer help if the player is completely stuck for at least 1 minute (even if they ask you for help).</a:t>
            </a:r>
          </a:p>
          <a:p>
            <a:pPr eaLnBrk="1" hangingPunct="1"/>
            <a:r>
              <a:rPr lang="en-US" dirty="0" smtClean="0"/>
              <a:t>Keep any additional instructions to the minimum needed to get the player unstuck (preferably a single word or sentence at most).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Finishing Up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Thank every player, no matter what they said about your game.</a:t>
            </a:r>
          </a:p>
          <a:p>
            <a:pPr eaLnBrk="1" hangingPunct="1"/>
            <a:r>
              <a:rPr lang="en-US" dirty="0" smtClean="0"/>
              <a:t>Do not overreact to bad responses.</a:t>
            </a:r>
          </a:p>
          <a:p>
            <a:pPr eaLnBrk="1" hangingPunct="1"/>
            <a:r>
              <a:rPr lang="en-US" dirty="0" smtClean="0"/>
              <a:t>Do not overreact to good responses.</a:t>
            </a:r>
          </a:p>
          <a:p>
            <a:pPr eaLnBrk="1" hangingPunct="1"/>
            <a:r>
              <a:rPr lang="en-US" dirty="0" smtClean="0"/>
              <a:t>Remember that a player can only be used once for a focus group, then they are broken (in an ideal situation).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What Questions Should I Ask?</a:t>
            </a:r>
            <a:endParaRPr lang="en-US" b="1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most important information to get out of a playtest (other than usability issues) is whether your players are motivated to keep playing.</a:t>
            </a:r>
            <a:endParaRPr lang="en-US" dirty="0" smtClean="0"/>
          </a:p>
          <a:p>
            <a:pPr eaLnBrk="1" hangingPunct="1"/>
            <a:r>
              <a:rPr lang="en-US" dirty="0" smtClean="0"/>
              <a:t>The first indicator of this is whether they want to keep playing (or even better, refuse to stop, even when asked to)</a:t>
            </a:r>
            <a:r>
              <a:rPr lang="en-US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But after they do stop, what do you ask them to determine their motivation level?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Motivation Questions</a:t>
            </a:r>
            <a:endParaRPr lang="en-US" b="1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five core human motivations are mastery, autonomy, connection, purpose, and safety.</a:t>
            </a:r>
            <a:endParaRPr lang="en-US" dirty="0" smtClean="0"/>
          </a:p>
          <a:p>
            <a:pPr eaLnBrk="1" hangingPunct="1"/>
            <a:r>
              <a:rPr lang="en-US" dirty="0" smtClean="0"/>
              <a:t>Don’t ask about these motivations directly, ask about them indirectly through specific moments of gameplay (usually your engagement peaks).</a:t>
            </a:r>
            <a:endParaRPr lang="en-US" dirty="0" smtClean="0"/>
          </a:p>
          <a:p>
            <a:pPr eaLnBrk="1" hangingPunct="1"/>
            <a:r>
              <a:rPr lang="en-US" dirty="0" smtClean="0"/>
              <a:t>Phrase “questions” so that the answers are: strongly agree, agree, can’t decide/don’t know, disagree, strongly disagree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1806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1177</TotalTime>
  <Words>1012</Words>
  <Application>Microsoft Macintosh PowerPoint</Application>
  <PresentationFormat>On-screen Show (4:3)</PresentationFormat>
  <Paragraphs>76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Running Playtest Sessions</vt:lpstr>
      <vt:lpstr>This is NOT</vt:lpstr>
      <vt:lpstr>This IS</vt:lpstr>
      <vt:lpstr>Preparation</vt:lpstr>
      <vt:lpstr>Player Instructions</vt:lpstr>
      <vt:lpstr>Additional Instructions</vt:lpstr>
      <vt:lpstr>Finishing Up</vt:lpstr>
      <vt:lpstr>What Questions Should I Ask?</vt:lpstr>
      <vt:lpstr>Motivation Questions</vt:lpstr>
      <vt:lpstr>Mastery Questions</vt:lpstr>
      <vt:lpstr>Autonomy Questions</vt:lpstr>
      <vt:lpstr>Connection Questions</vt:lpstr>
      <vt:lpstr>Purpose Questions</vt:lpstr>
      <vt:lpstr>Safety Questions</vt:lpstr>
      <vt:lpstr>Collect and Analyze</vt:lpstr>
      <vt:lpstr>In The Real World</vt:lpstr>
      <vt:lpstr>At DigiPen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Architecture 101</dc:title>
  <dc:creator>Benjamin Ellinger</dc:creator>
  <cp:lastModifiedBy>Benjamin Ellinger</cp:lastModifiedBy>
  <cp:revision>164</cp:revision>
  <dcterms:created xsi:type="dcterms:W3CDTF">2007-09-01T05:00:58Z</dcterms:created>
  <dcterms:modified xsi:type="dcterms:W3CDTF">2013-11-06T20:03:22Z</dcterms:modified>
</cp:coreProperties>
</file>