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6" r:id="rId3"/>
    <p:sldId id="304" r:id="rId4"/>
    <p:sldId id="309" r:id="rId5"/>
    <p:sldId id="271" r:id="rId6"/>
    <p:sldId id="310" r:id="rId7"/>
    <p:sldId id="311" r:id="rId8"/>
    <p:sldId id="287" r:id="rId9"/>
    <p:sldId id="270" r:id="rId10"/>
    <p:sldId id="305" r:id="rId11"/>
    <p:sldId id="306" r:id="rId12"/>
    <p:sldId id="307" r:id="rId13"/>
    <p:sldId id="312" r:id="rId14"/>
    <p:sldId id="313"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120" y="-112"/>
      </p:cViewPr>
      <p:guideLst>
        <p:guide orient="horz" pos="2160"/>
        <p:guide pos="2880"/>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457F259-70A6-4DF0-A0B7-FDE5FE987BCB}" type="datetimeFigureOut">
              <a:rPr lang="en-US"/>
              <a:pPr>
                <a:defRPr/>
              </a:pPr>
              <a:t>11/13/13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4BBDAA-2362-4608-B3EB-EAA2EA6E989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F7F7C4-17C6-439E-9BF7-121CF5B6FAB0}" type="datetimeFigureOut">
              <a:rPr lang="en-US"/>
              <a:pPr>
                <a:defRPr/>
              </a:pPr>
              <a:t>11/13/13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2271CC-9C0E-4DD3-8CCB-BA3738D3116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F0FBD3D-6C27-4420-B042-312577B72100}" type="datetimeFigureOut">
              <a:rPr lang="en-US"/>
              <a:pPr>
                <a:defRPr/>
              </a:pPr>
              <a:t>11/13/13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22F66B-6BBD-4404-8735-65A8A5F98F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E127C0-E52B-4620-BD1B-9EB6CBBB3F12}" type="datetimeFigureOut">
              <a:rPr lang="en-US"/>
              <a:pPr>
                <a:defRPr/>
              </a:pPr>
              <a:t>11/13/13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47B161-15E3-4F5E-B5CE-08FB2D2FABE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FB1C51-8774-43A9-86C9-9B562DC7536C}" type="datetimeFigureOut">
              <a:rPr lang="en-US"/>
              <a:pPr>
                <a:defRPr/>
              </a:pPr>
              <a:t>11/13/13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700EA2-C15F-4314-A769-DF713696F45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2FC4E31-6A4D-41BC-B46D-C68FE598F5E1}" type="datetimeFigureOut">
              <a:rPr lang="en-US"/>
              <a:pPr>
                <a:defRPr/>
              </a:pPr>
              <a:t>11/13/13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708E827-6834-47AC-9D54-943F80E986F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B5C5332-C03F-4416-BBFD-296FAA515D70}" type="datetimeFigureOut">
              <a:rPr lang="en-US"/>
              <a:pPr>
                <a:defRPr/>
              </a:pPr>
              <a:t>11/13/13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D3E160A-3E11-47D1-BA82-432DF842415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BABB330-CFBB-4DB1-9F02-DFB806D76BC7}" type="datetimeFigureOut">
              <a:rPr lang="en-US"/>
              <a:pPr>
                <a:defRPr/>
              </a:pPr>
              <a:t>11/13/13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48A622-E9A7-44C2-AC3A-538D354AD2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C774787-7162-4F41-AF1F-4CEFC27C3D3E}" type="datetimeFigureOut">
              <a:rPr lang="en-US"/>
              <a:pPr>
                <a:defRPr/>
              </a:pPr>
              <a:t>11/13/13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F1E1DBB-109D-46E7-BE36-333994AB362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070B3DD-ED2C-4BEE-BF0F-67306854AC1C}" type="datetimeFigureOut">
              <a:rPr lang="en-US"/>
              <a:pPr>
                <a:defRPr/>
              </a:pPr>
              <a:t>11/13/13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F389FFF-79FF-485B-A669-89A73369B2A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9C641F9-0266-463D-937D-8F0014223DEC}" type="datetimeFigureOut">
              <a:rPr lang="en-US"/>
              <a:pPr>
                <a:defRPr/>
              </a:pPr>
              <a:t>11/13/13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4A8CD5B-42F5-4F1F-8F55-DE6B5B70D64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EE3A1F-3608-4579-AC06-F812CF7FF50C}" type="datetimeFigureOut">
              <a:rPr lang="en-US"/>
              <a:pPr>
                <a:defRPr/>
              </a:pPr>
              <a:t>11/13/13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784FC2-7773-40AA-999F-3947E7710C4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b="1" dirty="0" smtClean="0"/>
              <a:t>Personas and Player Psychology</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b="1" dirty="0" smtClean="0"/>
              <a:t>Usability/Playability Testing</a:t>
            </a:r>
          </a:p>
        </p:txBody>
      </p:sp>
      <p:sp>
        <p:nvSpPr>
          <p:cNvPr id="8195" name="Content Placeholder 2"/>
          <p:cNvSpPr>
            <a:spLocks noGrp="1"/>
          </p:cNvSpPr>
          <p:nvPr>
            <p:ph idx="1"/>
          </p:nvPr>
        </p:nvSpPr>
        <p:spPr/>
        <p:txBody>
          <a:bodyPr/>
          <a:lstStyle/>
          <a:p>
            <a:pPr eaLnBrk="1" hangingPunct="1"/>
            <a:r>
              <a:rPr lang="en-US" dirty="0" smtClean="0"/>
              <a:t>You should do usability/playability testing with players who match each persona.</a:t>
            </a:r>
          </a:p>
          <a:p>
            <a:pPr eaLnBrk="1" hangingPunct="1"/>
            <a:r>
              <a:rPr lang="en-US" dirty="0" smtClean="0"/>
              <a:t>If you can’t find testers to match a given persona, you should question whether that persona is actually real.</a:t>
            </a:r>
          </a:p>
          <a:p>
            <a:pPr eaLnBrk="1" hangingPunct="1"/>
            <a:r>
              <a:rPr lang="en-US" dirty="0" smtClean="0"/>
              <a:t>Use your testers to help create and refine your personas, but be careful about bias in your selection of testers.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b="1" dirty="0" smtClean="0"/>
              <a:t>Using Personas at </a:t>
            </a:r>
            <a:r>
              <a:rPr lang="en-US" b="1" dirty="0" err="1" smtClean="0"/>
              <a:t>DigiPen</a:t>
            </a:r>
            <a:endParaRPr lang="en-US" b="1" dirty="0" smtClean="0"/>
          </a:p>
        </p:txBody>
      </p:sp>
      <p:sp>
        <p:nvSpPr>
          <p:cNvPr id="9219" name="Content Placeholder 2"/>
          <p:cNvSpPr>
            <a:spLocks noGrp="1"/>
          </p:cNvSpPr>
          <p:nvPr>
            <p:ph idx="1"/>
          </p:nvPr>
        </p:nvSpPr>
        <p:spPr/>
        <p:txBody>
          <a:bodyPr/>
          <a:lstStyle/>
          <a:p>
            <a:pPr eaLnBrk="1" hangingPunct="1"/>
            <a:r>
              <a:rPr lang="en-US" dirty="0" smtClean="0"/>
              <a:t>Putting lots of effort into creating detailed personas is of limited usefulness for a student game (just making a decent game is hard enough).</a:t>
            </a:r>
          </a:p>
          <a:p>
            <a:pPr eaLnBrk="1" hangingPunct="1"/>
            <a:r>
              <a:rPr lang="en-US" dirty="0" smtClean="0"/>
              <a:t>Just using broad player types (Bartle’s, Kelly’s) is probably your best bet.</a:t>
            </a:r>
          </a:p>
          <a:p>
            <a:pPr eaLnBrk="1" hangingPunct="1"/>
            <a:r>
              <a:rPr lang="en-US" dirty="0" smtClean="0"/>
              <a:t>At </a:t>
            </a:r>
            <a:r>
              <a:rPr lang="en-US" dirty="0" err="1" smtClean="0"/>
              <a:t>DigiPen</a:t>
            </a:r>
            <a:r>
              <a:rPr lang="en-US" dirty="0" smtClean="0"/>
              <a:t>, the biggest split we see is between the two following pseudo-personas.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b="1" dirty="0" smtClean="0"/>
              <a:t>Low-Engagement Explorer</a:t>
            </a:r>
          </a:p>
        </p:txBody>
      </p:sp>
      <p:sp>
        <p:nvSpPr>
          <p:cNvPr id="10243" name="Content Placeholder 2"/>
          <p:cNvSpPr>
            <a:spLocks noGrp="1"/>
          </p:cNvSpPr>
          <p:nvPr>
            <p:ph idx="1"/>
          </p:nvPr>
        </p:nvSpPr>
        <p:spPr/>
        <p:txBody>
          <a:bodyPr/>
          <a:lstStyle/>
          <a:p>
            <a:pPr eaLnBrk="1" hangingPunct="1"/>
            <a:r>
              <a:rPr lang="en-US" dirty="0" smtClean="0"/>
              <a:t>Just wants to see your game, have some fun with it, and that’s all.</a:t>
            </a:r>
          </a:p>
          <a:p>
            <a:pPr eaLnBrk="1" hangingPunct="1"/>
            <a:r>
              <a:rPr lang="en-US" dirty="0" smtClean="0"/>
              <a:t>Not interested in </a:t>
            </a:r>
            <a:r>
              <a:rPr lang="en-US" dirty="0" smtClean="0"/>
              <a:t>difficult challenges </a:t>
            </a:r>
            <a:r>
              <a:rPr lang="en-US" dirty="0" smtClean="0"/>
              <a:t>and does not want to spend a lot of time learning how to play.</a:t>
            </a:r>
          </a:p>
          <a:p>
            <a:pPr eaLnBrk="1" hangingPunct="1"/>
            <a:r>
              <a:rPr lang="en-US" dirty="0" smtClean="0"/>
              <a:t>Theme, art, and audio are important, especially if they are charming and unique.</a:t>
            </a:r>
          </a:p>
          <a:p>
            <a:pPr eaLnBrk="1" hangingPunct="1"/>
            <a:r>
              <a:rPr lang="en-US" dirty="0" smtClean="0"/>
              <a:t>Repetition is not interesting, and short is better than long.</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b="1" dirty="0" smtClean="0"/>
              <a:t>Hard-Core Achiever</a:t>
            </a:r>
          </a:p>
        </p:txBody>
      </p:sp>
      <p:sp>
        <p:nvSpPr>
          <p:cNvPr id="10243" name="Content Placeholder 2"/>
          <p:cNvSpPr>
            <a:spLocks noGrp="1"/>
          </p:cNvSpPr>
          <p:nvPr>
            <p:ph idx="1"/>
          </p:nvPr>
        </p:nvSpPr>
        <p:spPr/>
        <p:txBody>
          <a:bodyPr/>
          <a:lstStyle/>
          <a:p>
            <a:pPr eaLnBrk="1" hangingPunct="1"/>
            <a:r>
              <a:rPr lang="en-US" dirty="0" smtClean="0"/>
              <a:t>Wants to see if they can “beat” your game. By having them play it, you have effectively challenged them to an arm-wrestling match.</a:t>
            </a:r>
          </a:p>
          <a:p>
            <a:pPr eaLnBrk="1" hangingPunct="1"/>
            <a:r>
              <a:rPr lang="en-US" dirty="0" smtClean="0"/>
              <a:t>Must have </a:t>
            </a:r>
            <a:r>
              <a:rPr lang="en-US" dirty="0" smtClean="0"/>
              <a:t>difficult challenges, </a:t>
            </a:r>
            <a:r>
              <a:rPr lang="en-US" dirty="0" smtClean="0"/>
              <a:t>or the game is not interesting, but still does not want to spend a lot of time learning how to play.</a:t>
            </a:r>
          </a:p>
          <a:p>
            <a:pPr eaLnBrk="1" hangingPunct="1"/>
            <a:r>
              <a:rPr lang="en-US" dirty="0" smtClean="0"/>
              <a:t>Highly tuned controls and actions are more important than theme, art, and audio.</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b="1" dirty="0" smtClean="0"/>
              <a:t>Design Strategy</a:t>
            </a:r>
          </a:p>
        </p:txBody>
      </p:sp>
      <p:sp>
        <p:nvSpPr>
          <p:cNvPr id="10243" name="Content Placeholder 2"/>
          <p:cNvSpPr>
            <a:spLocks noGrp="1"/>
          </p:cNvSpPr>
          <p:nvPr>
            <p:ph idx="1"/>
          </p:nvPr>
        </p:nvSpPr>
        <p:spPr/>
        <p:txBody>
          <a:bodyPr/>
          <a:lstStyle/>
          <a:p>
            <a:pPr eaLnBrk="1" hangingPunct="1"/>
            <a:r>
              <a:rPr lang="en-US" dirty="0" smtClean="0"/>
              <a:t>The best way to handle this split in player types is either to tailor your game to one of the two types, or have two modes for your game.</a:t>
            </a:r>
          </a:p>
          <a:p>
            <a:pPr eaLnBrk="1" hangingPunct="1"/>
            <a:r>
              <a:rPr lang="en-US" dirty="0" smtClean="0"/>
              <a:t>This is not just an “easy” mode and a “hard” mode—it is an “explorer” mode and an “achiever” mode.</a:t>
            </a:r>
          </a:p>
          <a:p>
            <a:pPr eaLnBrk="1" hangingPunct="1"/>
            <a:r>
              <a:rPr lang="en-US" dirty="0" smtClean="0"/>
              <a:t>The </a:t>
            </a:r>
            <a:r>
              <a:rPr lang="en-US" dirty="0" err="1" smtClean="0"/>
              <a:t>DigiPen</a:t>
            </a:r>
            <a:r>
              <a:rPr lang="en-US" dirty="0" smtClean="0"/>
              <a:t> game “Gear” is the perfect example of how to pull this off.</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b="1" dirty="0" smtClean="0"/>
              <a:t>What is a Persona?</a:t>
            </a:r>
            <a:endParaRPr lang="en-US" b="1" i="1" dirty="0" smtClean="0"/>
          </a:p>
        </p:txBody>
      </p:sp>
      <p:sp>
        <p:nvSpPr>
          <p:cNvPr id="3075" name="Content Placeholder 2"/>
          <p:cNvSpPr>
            <a:spLocks noGrp="1"/>
          </p:cNvSpPr>
          <p:nvPr>
            <p:ph idx="1"/>
          </p:nvPr>
        </p:nvSpPr>
        <p:spPr/>
        <p:txBody>
          <a:bodyPr/>
          <a:lstStyle/>
          <a:p>
            <a:pPr eaLnBrk="1" hangingPunct="1"/>
            <a:r>
              <a:rPr lang="en-US" dirty="0" smtClean="0"/>
              <a:t>A player/user archetype that represents a common type of person that would play your game or use your software.</a:t>
            </a:r>
          </a:p>
          <a:p>
            <a:pPr eaLnBrk="1" hangingPunct="1"/>
            <a:r>
              <a:rPr lang="en-US" b="1" dirty="0" smtClean="0"/>
              <a:t>For example:</a:t>
            </a:r>
            <a:r>
              <a:rPr lang="en-US" dirty="0" smtClean="0"/>
              <a:t> Persona #3 is Johnny the Jock. He is a 15-25 year-old male, only plays sports games, is extremely competitive, loves to trash-talk, and does not consider himself a gamer.</a:t>
            </a:r>
          </a:p>
          <a:p>
            <a:pPr eaLnBrk="1" hangingPunct="1"/>
            <a:endParaRPr lang="en-US" dirty="0" smtClean="0"/>
          </a:p>
          <a:p>
            <a:pPr eaLnBrk="1" hangingPunct="1"/>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b="1" dirty="0" smtClean="0"/>
              <a:t>Why are They Useful?</a:t>
            </a:r>
          </a:p>
        </p:txBody>
      </p:sp>
      <p:sp>
        <p:nvSpPr>
          <p:cNvPr id="4099" name="Content Placeholder 2"/>
          <p:cNvSpPr>
            <a:spLocks noGrp="1"/>
          </p:cNvSpPr>
          <p:nvPr>
            <p:ph idx="1"/>
          </p:nvPr>
        </p:nvSpPr>
        <p:spPr>
          <a:xfrm>
            <a:off x="457200" y="1409700"/>
            <a:ext cx="8229600" cy="4914900"/>
          </a:xfrm>
        </p:spPr>
        <p:txBody>
          <a:bodyPr/>
          <a:lstStyle/>
          <a:p>
            <a:pPr eaLnBrk="1" hangingPunct="1"/>
            <a:r>
              <a:rPr lang="en-US" dirty="0" smtClean="0"/>
              <a:t>Personas are used to help you understand your players and make sure you don’t act as if you only have one type of player.</a:t>
            </a:r>
          </a:p>
          <a:p>
            <a:pPr eaLnBrk="1" hangingPunct="1"/>
            <a:r>
              <a:rPr lang="en-US" dirty="0" smtClean="0"/>
              <a:t>By creating explicit archetypes, you can avoid having arguments such as “our players don’t care about social interaction”. Instead, you can argue over which of your personas care about it and which don’t (and how many of each you have).</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b="1" dirty="0" smtClean="0"/>
              <a:t>Why are They Useful?</a:t>
            </a:r>
          </a:p>
        </p:txBody>
      </p:sp>
      <p:sp>
        <p:nvSpPr>
          <p:cNvPr id="4099" name="Content Placeholder 2"/>
          <p:cNvSpPr>
            <a:spLocks noGrp="1"/>
          </p:cNvSpPr>
          <p:nvPr>
            <p:ph idx="1"/>
          </p:nvPr>
        </p:nvSpPr>
        <p:spPr>
          <a:xfrm>
            <a:off x="457200" y="1409700"/>
            <a:ext cx="8229600" cy="4914900"/>
          </a:xfrm>
        </p:spPr>
        <p:txBody>
          <a:bodyPr/>
          <a:lstStyle/>
          <a:p>
            <a:pPr eaLnBrk="1" hangingPunct="1"/>
            <a:r>
              <a:rPr lang="en-US" dirty="0" smtClean="0"/>
              <a:t>Personas are extremely useful when talking executives, clients, marketing, etc.</a:t>
            </a:r>
          </a:p>
          <a:p>
            <a:pPr eaLnBrk="1" hangingPunct="1"/>
            <a:r>
              <a:rPr lang="en-US" dirty="0" smtClean="0"/>
              <a:t>They show that you have thought through who your players really are, and force them to do the same.</a:t>
            </a:r>
          </a:p>
          <a:p>
            <a:pPr eaLnBrk="1" hangingPunct="1"/>
            <a:r>
              <a:rPr lang="en-US" dirty="0" smtClean="0"/>
              <a:t>Discussions about desired features, themes, marketing strategy, etc. become much more fruitful when no one can talk about your players as a single entity.</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dirty="0" smtClean="0"/>
              <a:t>How Many?</a:t>
            </a:r>
          </a:p>
        </p:txBody>
      </p:sp>
      <p:sp>
        <p:nvSpPr>
          <p:cNvPr id="5123" name="Content Placeholder 2"/>
          <p:cNvSpPr>
            <a:spLocks noGrp="1"/>
          </p:cNvSpPr>
          <p:nvPr>
            <p:ph idx="1"/>
          </p:nvPr>
        </p:nvSpPr>
        <p:spPr/>
        <p:txBody>
          <a:bodyPr/>
          <a:lstStyle/>
          <a:p>
            <a:pPr eaLnBrk="1" hangingPunct="1"/>
            <a:r>
              <a:rPr lang="en-US" dirty="0" smtClean="0"/>
              <a:t>Anywhere from three at the low end, to a dozen at the high end. More than a dozen makes it too difficult to keep them in mind and doesn’t make them distinct enough.</a:t>
            </a:r>
          </a:p>
          <a:p>
            <a:pPr eaLnBrk="1" hangingPunct="1"/>
            <a:r>
              <a:rPr lang="en-US" dirty="0" smtClean="0"/>
              <a:t>You should think of them like character classes in an RPG. Make each one as distinct as possible, so long as they actually represent real players.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dirty="0" smtClean="0"/>
              <a:t>Psychological Traits</a:t>
            </a:r>
          </a:p>
        </p:txBody>
      </p:sp>
      <p:sp>
        <p:nvSpPr>
          <p:cNvPr id="5123" name="Content Placeholder 2"/>
          <p:cNvSpPr>
            <a:spLocks noGrp="1"/>
          </p:cNvSpPr>
          <p:nvPr>
            <p:ph idx="1"/>
          </p:nvPr>
        </p:nvSpPr>
        <p:spPr/>
        <p:txBody>
          <a:bodyPr/>
          <a:lstStyle/>
          <a:p>
            <a:pPr eaLnBrk="1" hangingPunct="1"/>
            <a:r>
              <a:rPr lang="en-US" dirty="0" smtClean="0"/>
              <a:t>While demographic data (age, gender, race, income, etc.) can be part of a persona, psychological traits are more important.</a:t>
            </a:r>
          </a:p>
          <a:p>
            <a:pPr eaLnBrk="1" hangingPunct="1"/>
            <a:r>
              <a:rPr lang="en-US" dirty="0" smtClean="0"/>
              <a:t>How competitive a player is, how social, how much they care about story, how engaged they are, etc. are really the things that will affect your core design</a:t>
            </a:r>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dirty="0" smtClean="0"/>
              <a:t>Player Types</a:t>
            </a:r>
          </a:p>
        </p:txBody>
      </p:sp>
      <p:sp>
        <p:nvSpPr>
          <p:cNvPr id="5123" name="Content Placeholder 2"/>
          <p:cNvSpPr>
            <a:spLocks noGrp="1"/>
          </p:cNvSpPr>
          <p:nvPr>
            <p:ph idx="1"/>
          </p:nvPr>
        </p:nvSpPr>
        <p:spPr/>
        <p:txBody>
          <a:bodyPr/>
          <a:lstStyle/>
          <a:p>
            <a:pPr eaLnBrk="1" hangingPunct="1"/>
            <a:r>
              <a:rPr lang="en-US" dirty="0" smtClean="0"/>
              <a:t>Bartle’s player types (Explorers, Achievers, Socializers, Killers) </a:t>
            </a:r>
            <a:r>
              <a:rPr lang="en-US" dirty="0" smtClean="0"/>
              <a:t>can </a:t>
            </a:r>
            <a:r>
              <a:rPr lang="en-US" dirty="0" smtClean="0"/>
              <a:t>be used as part of a persona, but they are not specific enough to be personas by themselves.</a:t>
            </a:r>
          </a:p>
          <a:p>
            <a:pPr eaLnBrk="1" hangingPunct="1"/>
            <a:r>
              <a:rPr lang="en-US" dirty="0" smtClean="0"/>
              <a:t>Kelly’s game types (</a:t>
            </a:r>
            <a:r>
              <a:rPr lang="en-US" dirty="0" err="1" smtClean="0"/>
              <a:t>Tetrist</a:t>
            </a:r>
            <a:r>
              <a:rPr lang="en-US" dirty="0" smtClean="0"/>
              <a:t>, </a:t>
            </a:r>
            <a:r>
              <a:rPr lang="en-US" dirty="0" err="1" smtClean="0"/>
              <a:t>Narrativist</a:t>
            </a:r>
            <a:r>
              <a:rPr lang="en-US" dirty="0" smtClean="0"/>
              <a:t>, </a:t>
            </a:r>
            <a:r>
              <a:rPr lang="en-US" dirty="0" err="1" smtClean="0"/>
              <a:t>Simulationist</a:t>
            </a:r>
            <a:r>
              <a:rPr lang="en-US" dirty="0" smtClean="0"/>
              <a:t>, Behaviorist) can be useful as parts of a persona as well</a:t>
            </a:r>
            <a:r>
              <a:rPr lang="en-US" dirty="0" smtClean="0"/>
              <a:t>.</a:t>
            </a:r>
          </a:p>
          <a:p>
            <a:pPr eaLnBrk="1" hangingPunct="1"/>
            <a:r>
              <a:rPr lang="en-US" dirty="0"/>
              <a:t>Categorizing players by preference for specific gameplay aesthetics can be useful, too</a:t>
            </a:r>
            <a:r>
              <a:rPr lang="en-US" dirty="0" smtClean="0"/>
              <a:t>.</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dirty="0" smtClean="0"/>
              <a:t>Don’t Make Them Too General</a:t>
            </a:r>
          </a:p>
        </p:txBody>
      </p:sp>
      <p:sp>
        <p:nvSpPr>
          <p:cNvPr id="6147" name="Content Placeholder 2"/>
          <p:cNvSpPr>
            <a:spLocks noGrp="1"/>
          </p:cNvSpPr>
          <p:nvPr>
            <p:ph idx="1"/>
          </p:nvPr>
        </p:nvSpPr>
        <p:spPr/>
        <p:txBody>
          <a:bodyPr/>
          <a:lstStyle/>
          <a:p>
            <a:pPr eaLnBrk="1" hangingPunct="1"/>
            <a:r>
              <a:rPr lang="en-US" b="1" dirty="0" smtClean="0"/>
              <a:t>Too general example:</a:t>
            </a:r>
            <a:r>
              <a:rPr lang="en-US" dirty="0" smtClean="0"/>
              <a:t> Persona #2 is Gordon the Gamer. He is a young male, likes games of all types, and is socially awkward.</a:t>
            </a:r>
          </a:p>
          <a:p>
            <a:pPr eaLnBrk="1" hangingPunct="1"/>
            <a:r>
              <a:rPr lang="en-US" dirty="0" smtClean="0"/>
              <a:t>This doesn’t really help you and is more of a stereotype than an archetype.</a:t>
            </a:r>
          </a:p>
          <a:p>
            <a:pPr eaLnBrk="1" hangingPunct="1"/>
            <a:r>
              <a:rPr lang="en-US" dirty="0" smtClean="0"/>
              <a:t>Making your personas more specific means you won’t “cover” every type of player, but that’s okay—just make sure you get the most important ones.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dirty="0" smtClean="0"/>
              <a:t>Reality Check Each Persona</a:t>
            </a:r>
          </a:p>
        </p:txBody>
      </p:sp>
      <p:sp>
        <p:nvSpPr>
          <p:cNvPr id="7171" name="Content Placeholder 2"/>
          <p:cNvSpPr>
            <a:spLocks noGrp="1"/>
          </p:cNvSpPr>
          <p:nvPr>
            <p:ph idx="1"/>
          </p:nvPr>
        </p:nvSpPr>
        <p:spPr/>
        <p:txBody>
          <a:bodyPr/>
          <a:lstStyle/>
          <a:p>
            <a:pPr eaLnBrk="1" hangingPunct="1"/>
            <a:r>
              <a:rPr lang="en-US" dirty="0" smtClean="0"/>
              <a:t>Once you get what you think is a good set of personas, you need to make sure they actually match reality.</a:t>
            </a:r>
          </a:p>
          <a:p>
            <a:pPr eaLnBrk="1" hangingPunct="1"/>
            <a:r>
              <a:rPr lang="en-US" dirty="0" smtClean="0"/>
              <a:t>If you can’t find at least one real-life player that fits a persona, that persona is probably just a stereotype (or is just very rare).</a:t>
            </a:r>
          </a:p>
          <a:p>
            <a:pPr eaLnBrk="1" hangingPunct="1"/>
            <a:r>
              <a:rPr lang="en-US" dirty="0" smtClean="0"/>
              <a:t>Add and remove personas from your pool as you find new ones among your players, or find that a given persona isn’t working.</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1173</TotalTime>
  <Words>942</Words>
  <Application>Microsoft Macintosh PowerPoint</Application>
  <PresentationFormat>On-screen Show (4:3)</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Personas and Player Psychology</vt:lpstr>
      <vt:lpstr>What is a Persona?</vt:lpstr>
      <vt:lpstr>Why are They Useful?</vt:lpstr>
      <vt:lpstr>Why are They Useful?</vt:lpstr>
      <vt:lpstr>How Many?</vt:lpstr>
      <vt:lpstr>Psychological Traits</vt:lpstr>
      <vt:lpstr>Player Types</vt:lpstr>
      <vt:lpstr>Don’t Make Them Too General</vt:lpstr>
      <vt:lpstr>Reality Check Each Persona</vt:lpstr>
      <vt:lpstr>Usability/Playability Testing</vt:lpstr>
      <vt:lpstr>Using Personas at DigiPen</vt:lpstr>
      <vt:lpstr>Low-Engagement Explorer</vt:lpstr>
      <vt:lpstr>Hard-Core Achiever</vt:lpstr>
      <vt:lpstr>Design Strategy</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Architecture 101</dc:title>
  <dc:creator>Benjamin Ellinger</dc:creator>
  <cp:lastModifiedBy>Benjamin Ellinger</cp:lastModifiedBy>
  <cp:revision>166</cp:revision>
  <dcterms:created xsi:type="dcterms:W3CDTF">2007-09-01T05:00:58Z</dcterms:created>
  <dcterms:modified xsi:type="dcterms:W3CDTF">2013-11-13T19:24:55Z</dcterms:modified>
</cp:coreProperties>
</file>