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30" autoAdjust="0"/>
    <p:restoredTop sz="94660"/>
  </p:normalViewPr>
  <p:slideViewPr>
    <p:cSldViewPr snapToGrid="0">
      <p:cViewPr varScale="1">
        <p:scale>
          <a:sx n="45" d="100"/>
          <a:sy n="45" d="100"/>
        </p:scale>
        <p:origin x="6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91FD-7BC9-4854-8EFE-FCC1FBC3EFF5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5568-E1F9-440C-98E0-CDA9779B7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4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91FD-7BC9-4854-8EFE-FCC1FBC3EFF5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5568-E1F9-440C-98E0-CDA9779B7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9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91FD-7BC9-4854-8EFE-FCC1FBC3EFF5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5568-E1F9-440C-98E0-CDA9779B7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4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91FD-7BC9-4854-8EFE-FCC1FBC3EFF5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5568-E1F9-440C-98E0-CDA9779B7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1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91FD-7BC9-4854-8EFE-FCC1FBC3EFF5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5568-E1F9-440C-98E0-CDA9779B7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7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91FD-7BC9-4854-8EFE-FCC1FBC3EFF5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5568-E1F9-440C-98E0-CDA9779B7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18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91FD-7BC9-4854-8EFE-FCC1FBC3EFF5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5568-E1F9-440C-98E0-CDA9779B7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3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91FD-7BC9-4854-8EFE-FCC1FBC3EFF5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5568-E1F9-440C-98E0-CDA9779B7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9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91FD-7BC9-4854-8EFE-FCC1FBC3EFF5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5568-E1F9-440C-98E0-CDA9779B7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91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91FD-7BC9-4854-8EFE-FCC1FBC3EFF5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5568-E1F9-440C-98E0-CDA9779B7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2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91FD-7BC9-4854-8EFE-FCC1FBC3EFF5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5568-E1F9-440C-98E0-CDA9779B7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85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991FD-7BC9-4854-8EFE-FCC1FBC3EFF5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45568-E1F9-440C-98E0-CDA9779B7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5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formit.com/articles/article.aspx?p=2575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formit.com/articles/article.aspx?p=2575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windows/desktop/ms683835(v=vs.85).asp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project.com/Articles/633/Introduction-to-COM-What-It-Is-and-How-to-Use-I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Anatomy of COM server</a:t>
            </a:r>
            <a:br>
              <a:rPr lang="en-US" dirty="0" smtClean="0"/>
            </a:br>
            <a:r>
              <a:rPr lang="en-US" dirty="0" smtClean="0"/>
              <a:t>chapter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92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+ What </a:t>
            </a:r>
            <a:r>
              <a:rPr lang="en-US" dirty="0" smtClean="0"/>
              <a:t>is purpose of the COM? Why COM? </a:t>
            </a:r>
            <a:r>
              <a:rPr lang="en-US" i="1" dirty="0" smtClean="0"/>
              <a:t>Why do we need COM?</a:t>
            </a:r>
          </a:p>
          <a:p>
            <a:r>
              <a:rPr lang="en-US" i="1" dirty="0" smtClean="0"/>
              <a:t>..</a:t>
            </a:r>
          </a:p>
          <a:p>
            <a:r>
              <a:rPr lang="en-US" i="1" dirty="0" smtClean="0"/>
              <a:t>Interface strongly typed variables</a:t>
            </a:r>
          </a:p>
          <a:p>
            <a:r>
              <a:rPr lang="en-US" i="1" dirty="0" smtClean="0"/>
              <a:t>Interface versioning (</a:t>
            </a:r>
            <a:r>
              <a:rPr lang="en-US" i="1" dirty="0" err="1" smtClean="0"/>
              <a:t>Icar</a:t>
            </a:r>
            <a:r>
              <a:rPr lang="en-US" i="1" dirty="0" smtClean="0"/>
              <a:t>, ICar2, ICar3 …)</a:t>
            </a:r>
          </a:p>
          <a:p>
            <a:r>
              <a:rPr lang="en-US" i="1" dirty="0" smtClean="0"/>
              <a:t>+ COM </a:t>
            </a:r>
            <a:r>
              <a:rPr lang="en-US" i="1" dirty="0" smtClean="0"/>
              <a:t>server, COM client, COM runtime</a:t>
            </a:r>
          </a:p>
          <a:p>
            <a:r>
              <a:rPr lang="en-US" i="1" dirty="0" smtClean="0"/>
              <a:t>IDL, + (example?), *.</a:t>
            </a:r>
            <a:r>
              <a:rPr lang="en-US" i="1" dirty="0" err="1" smtClean="0"/>
              <a:t>idl</a:t>
            </a:r>
            <a:r>
              <a:rPr lang="en-US" i="1" dirty="0" smtClean="0"/>
              <a:t>, </a:t>
            </a:r>
            <a:r>
              <a:rPr lang="en-US" i="1" dirty="0" err="1" smtClean="0"/>
              <a:t>coclass</a:t>
            </a:r>
            <a:r>
              <a:rPr lang="en-US" i="1" dirty="0" smtClean="0"/>
              <a:t> in </a:t>
            </a:r>
            <a:r>
              <a:rPr lang="en-US" i="1" dirty="0" err="1" smtClean="0"/>
              <a:t>idl</a:t>
            </a:r>
            <a:r>
              <a:rPr lang="en-US" i="1" dirty="0" smtClean="0"/>
              <a:t>, IDL parameters, MIDL.exe</a:t>
            </a:r>
          </a:p>
          <a:p>
            <a:r>
              <a:rPr lang="en-US" i="1" dirty="0" smtClean="0"/>
              <a:t>GUID (IID, CLSID, LIBID, CATID)</a:t>
            </a:r>
          </a:p>
          <a:p>
            <a:r>
              <a:rPr lang="en-US" i="1" smtClean="0"/>
              <a:t>IUnknown</a:t>
            </a:r>
            <a:r>
              <a:rPr lang="en-US" i="1" dirty="0" smtClean="0"/>
              <a:t> </a:t>
            </a:r>
            <a:r>
              <a:rPr lang="en-US" i="1" dirty="0" smtClean="0"/>
              <a:t>(Release, Add, …)   + code example?</a:t>
            </a:r>
          </a:p>
          <a:p>
            <a:r>
              <a:rPr lang="en-US" i="1" dirty="0" err="1" smtClean="0"/>
              <a:t>IClassFactory</a:t>
            </a:r>
            <a:r>
              <a:rPr lang="en-US" i="1" dirty="0" smtClean="0"/>
              <a:t> + code example?</a:t>
            </a:r>
          </a:p>
          <a:p>
            <a:r>
              <a:rPr lang="en-US" i="1" dirty="0" smtClean="0"/>
              <a:t>Registries, Registering COM server</a:t>
            </a:r>
          </a:p>
          <a:p>
            <a:r>
              <a:rPr lang="en-US" i="1" dirty="0" smtClean="0"/>
              <a:t>…</a:t>
            </a:r>
          </a:p>
          <a:p>
            <a:r>
              <a:rPr lang="en-US" dirty="0" smtClean="0"/>
              <a:t>Conclusions: What have we learn, what we gained, ..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9495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history…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 smtClean="0"/>
              <a:t>COM 1990…</a:t>
            </a:r>
          </a:p>
          <a:p>
            <a:r>
              <a:rPr lang="en-GB" i="1" dirty="0" smtClean="0"/>
              <a:t>DCOM</a:t>
            </a:r>
          </a:p>
          <a:p>
            <a:r>
              <a:rPr lang="en-GB" i="1" dirty="0" smtClean="0"/>
              <a:t>COM+</a:t>
            </a:r>
          </a:p>
          <a:p>
            <a:r>
              <a:rPr lang="en-GB" i="1" dirty="0"/>
              <a:t>.</a:t>
            </a:r>
            <a:r>
              <a:rPr lang="en-GB" i="1" dirty="0" smtClean="0"/>
              <a:t>NET</a:t>
            </a:r>
          </a:p>
          <a:p>
            <a:r>
              <a:rPr lang="en-GB" i="1" dirty="0" smtClean="0"/>
              <a:t>“</a:t>
            </a:r>
            <a:r>
              <a:rPr lang="en-GB" i="1" dirty="0"/>
              <a:t>Now, let's turn our attention to .NET, which can be seen as the fourth version of COM (after pure COM, MTS, and COM+). Saying that, COM is dead, but long live COM (now called .NET</a:t>
            </a:r>
            <a:r>
              <a:rPr lang="en-GB" i="1" dirty="0" smtClean="0"/>
              <a:t>)!”</a:t>
            </a:r>
          </a:p>
          <a:p>
            <a:r>
              <a:rPr lang="en-GB" i="1" dirty="0" smtClean="0">
                <a:hlinkClick r:id="rId2"/>
              </a:rPr>
              <a:t>http</a:t>
            </a:r>
            <a:r>
              <a:rPr lang="en-GB" i="1" dirty="0">
                <a:hlinkClick r:id="rId2"/>
              </a:rPr>
              <a:t>://</a:t>
            </a:r>
            <a:r>
              <a:rPr lang="en-GB" i="1" dirty="0" smtClean="0">
                <a:hlinkClick r:id="rId2"/>
              </a:rPr>
              <a:t>www.informit.com/articles/article.aspx?p=25753</a:t>
            </a:r>
            <a:endParaRPr lang="en-GB" i="1" dirty="0"/>
          </a:p>
          <a:p>
            <a:endParaRPr lang="en-GB" i="1" dirty="0"/>
          </a:p>
          <a:p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4097439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purpose of the COM? Why COM? Why do we need COM?</a:t>
            </a:r>
            <a:r>
              <a:rPr lang="en-US" i="1" dirty="0"/>
              <a:t/>
            </a:r>
            <a:br>
              <a:rPr lang="en-US" i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2731"/>
            <a:ext cx="10515600" cy="5298189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Component model object</a:t>
            </a:r>
          </a:p>
          <a:p>
            <a:r>
              <a:rPr lang="en-GB" dirty="0" smtClean="0"/>
              <a:t>…most </a:t>
            </a:r>
            <a:r>
              <a:rPr lang="en-GB" dirty="0"/>
              <a:t>important ideas behind COM was to make it a technique for moving away from monolithic applications toward component-based applications</a:t>
            </a:r>
            <a:r>
              <a:rPr lang="en-GB" dirty="0" smtClean="0"/>
              <a:t>.</a:t>
            </a:r>
          </a:p>
          <a:p>
            <a:r>
              <a:rPr lang="en-GB" dirty="0" smtClean="0"/>
              <a:t>…to </a:t>
            </a:r>
            <a:r>
              <a:rPr lang="en-GB" dirty="0"/>
              <a:t>be </a:t>
            </a:r>
            <a:r>
              <a:rPr lang="en-GB" dirty="0" smtClean="0"/>
              <a:t>language-independent (to make this work IDL is used…)</a:t>
            </a:r>
          </a:p>
          <a:p>
            <a:r>
              <a:rPr lang="en-GB" dirty="0" smtClean="0">
                <a:hlinkClick r:id="rId2"/>
              </a:rPr>
              <a:t>http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www.informit.com/articles/article.aspx?p=25753</a:t>
            </a:r>
            <a:endParaRPr lang="en-GB" dirty="0" smtClean="0"/>
          </a:p>
          <a:p>
            <a:pPr marL="228600" lvl="1">
              <a:spcBef>
                <a:spcPts val="1000"/>
              </a:spcBef>
            </a:pPr>
            <a:endParaRPr lang="en-GB" dirty="0"/>
          </a:p>
          <a:p>
            <a:pPr marL="228600" lvl="1">
              <a:spcBef>
                <a:spcPts val="1000"/>
              </a:spcBef>
            </a:pPr>
            <a:r>
              <a:rPr lang="en-GB" dirty="0" smtClean="0"/>
              <a:t>Problems </a:t>
            </a:r>
            <a:r>
              <a:rPr lang="en-GB" dirty="0"/>
              <a:t>s</a:t>
            </a:r>
            <a:r>
              <a:rPr lang="en-GB" dirty="0" smtClean="0"/>
              <a:t>tatement: </a:t>
            </a:r>
          </a:p>
          <a:p>
            <a:pPr marL="228600" lvl="1">
              <a:spcBef>
                <a:spcPts val="1000"/>
              </a:spcBef>
            </a:pPr>
            <a:r>
              <a:rPr lang="en-GB" dirty="0" smtClean="0"/>
              <a:t>Name collisions </a:t>
            </a:r>
            <a:r>
              <a:rPr lang="en-GB" dirty="0" err="1" smtClean="0"/>
              <a:t>accros</a:t>
            </a:r>
            <a:r>
              <a:rPr lang="en-GB" dirty="0" smtClean="0"/>
              <a:t> binaries, </a:t>
            </a:r>
            <a:r>
              <a:rPr lang="en-GB" dirty="0"/>
              <a:t>binaries </a:t>
            </a:r>
            <a:r>
              <a:rPr lang="en-GB" dirty="0" smtClean="0"/>
              <a:t>can be used only </a:t>
            </a:r>
            <a:r>
              <a:rPr lang="en-GB" dirty="0"/>
              <a:t>by language it is </a:t>
            </a:r>
            <a:r>
              <a:rPr lang="en-GB" dirty="0" smtClean="0"/>
              <a:t>developed on (it is a burden sharing DLL which will be specific to language implementer), </a:t>
            </a:r>
          </a:p>
          <a:p>
            <a:pPr marL="228600" lvl="1">
              <a:spcBef>
                <a:spcPts val="1000"/>
              </a:spcBef>
            </a:pPr>
            <a:r>
              <a:rPr lang="en-GB" dirty="0" smtClean="0"/>
              <a:t>ATL,</a:t>
            </a:r>
          </a:p>
          <a:p>
            <a:pPr marL="228600" lvl="1">
              <a:spcBef>
                <a:spcPts val="1000"/>
              </a:spcBef>
            </a:pPr>
            <a:r>
              <a:rPr lang="en-GB" dirty="0" smtClean="0"/>
              <a:t>MFC (binary sharing with MFC extension DLLs) very limited…</a:t>
            </a:r>
          </a:p>
          <a:p>
            <a:pPr marL="228600" lvl="1">
              <a:spcBef>
                <a:spcPts val="1000"/>
              </a:spcBef>
            </a:pPr>
            <a:r>
              <a:rPr lang="en-GB" dirty="0" smtClean="0"/>
              <a:t>(examples of existing problems)</a:t>
            </a:r>
            <a:endParaRPr lang="en-GB" dirty="0"/>
          </a:p>
          <a:p>
            <a:pPr marL="228600" lvl="1">
              <a:spcBef>
                <a:spcPts val="1000"/>
              </a:spcBef>
            </a:pPr>
            <a:r>
              <a:rPr lang="en-GB" dirty="0" smtClean="0"/>
              <a:t>COM solves above problems</a:t>
            </a:r>
          </a:p>
          <a:p>
            <a:r>
              <a:rPr lang="en-GB" dirty="0" smtClean="0"/>
              <a:t>COM is a way </a:t>
            </a:r>
            <a:r>
              <a:rPr lang="en-GB" dirty="0"/>
              <a:t>for sharing binary </a:t>
            </a:r>
            <a:r>
              <a:rPr lang="en-GB" dirty="0" smtClean="0"/>
              <a:t>code (EXE, DLL) </a:t>
            </a:r>
            <a:r>
              <a:rPr lang="en-GB" dirty="0"/>
              <a:t>across different applications and languages</a:t>
            </a:r>
            <a:r>
              <a:rPr lang="en-GB" dirty="0" smtClean="0"/>
              <a:t>. 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4917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Cont</a:t>
            </a:r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Enables SW components to communicate</a:t>
            </a:r>
          </a:p>
          <a:p>
            <a:r>
              <a:rPr lang="en-GB" dirty="0" smtClean="0"/>
              <a:t>Allows developers write re-usable SW components (and link them)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4556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What is? </a:t>
            </a:r>
            <a:r>
              <a:rPr lang="en-US" i="1" dirty="0"/>
              <a:t>COM server, COM client, COM </a:t>
            </a:r>
            <a:r>
              <a:rPr lang="en-US" i="1" dirty="0" smtClean="0"/>
              <a:t>runtime…</a:t>
            </a:r>
            <a:br>
              <a:rPr lang="en-US" i="1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 </a:t>
            </a:r>
            <a:r>
              <a:rPr lang="en-GB" i="1" dirty="0"/>
              <a:t>COM client</a:t>
            </a:r>
            <a:r>
              <a:rPr lang="en-GB" dirty="0"/>
              <a:t> is whatever code or object gets a pointer to a COM server and uses its services by calling the methods of its interfaces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dirty="0"/>
              <a:t>A </a:t>
            </a:r>
            <a:r>
              <a:rPr lang="en-GB" i="1" dirty="0"/>
              <a:t>COM server</a:t>
            </a:r>
            <a:r>
              <a:rPr lang="en-GB" dirty="0"/>
              <a:t> is any object that provides services to clients; these services are in the form of COM interface implementations that can be called by any client that is able to get a pointer to one of the interfaces on the server object</a:t>
            </a:r>
            <a:r>
              <a:rPr lang="en-GB" dirty="0" smtClean="0"/>
              <a:t>.</a:t>
            </a:r>
          </a:p>
          <a:p>
            <a:r>
              <a:rPr lang="en-GB" dirty="0" smtClean="0"/>
              <a:t>COM server types: </a:t>
            </a:r>
          </a:p>
          <a:p>
            <a:pPr lvl="1"/>
            <a:r>
              <a:rPr lang="en-GB" dirty="0" smtClean="0"/>
              <a:t>In-process (DLL) on a LOCAL PC, </a:t>
            </a:r>
          </a:p>
          <a:p>
            <a:pPr lvl="1"/>
            <a:r>
              <a:rPr lang="en-GB" dirty="0" smtClean="0"/>
              <a:t>Out of process (EXE) on a LOCAL and REMOTE PC</a:t>
            </a:r>
          </a:p>
          <a:p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://msdn.microsoft.com/en-us/library/windows/desktop/ms683835(v=vs.85).</a:t>
            </a:r>
            <a:r>
              <a:rPr lang="en-GB" dirty="0" smtClean="0">
                <a:hlinkClick r:id="rId2"/>
              </a:rPr>
              <a:t>aspx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656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Cont</a:t>
            </a:r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COM runtime (sometimes called COM library?) </a:t>
            </a:r>
          </a:p>
          <a:p>
            <a:r>
              <a:rPr lang="en-GB" dirty="0"/>
              <a:t>COM library is the part of the OS that you interact with when doing COM-related stuff...</a:t>
            </a:r>
          </a:p>
          <a:p>
            <a:r>
              <a:rPr lang="en-GB" dirty="0"/>
              <a:t>To create a COM object and get an interface from the object, you call the COM library API </a:t>
            </a:r>
            <a:r>
              <a:rPr lang="en-GB" dirty="0" err="1"/>
              <a:t>CoCreateInstance</a:t>
            </a:r>
            <a:r>
              <a:rPr lang="en-GB" dirty="0"/>
              <a:t>(). The prototype for </a:t>
            </a:r>
            <a:r>
              <a:rPr lang="en-GB" dirty="0" err="1"/>
              <a:t>CoCreateInstance</a:t>
            </a:r>
            <a:r>
              <a:rPr lang="en-GB" dirty="0"/>
              <a:t>()</a:t>
            </a:r>
          </a:p>
          <a:p>
            <a:r>
              <a:rPr lang="en-GB" dirty="0"/>
              <a:t>HRESULT </a:t>
            </a:r>
            <a:r>
              <a:rPr lang="en-GB" dirty="0" err="1"/>
              <a:t>CoCreateInstance</a:t>
            </a:r>
            <a:r>
              <a:rPr lang="en-GB" dirty="0"/>
              <a:t> (</a:t>
            </a:r>
          </a:p>
          <a:p>
            <a:r>
              <a:rPr lang="en-GB" dirty="0"/>
              <a:t>    REFCLSID  </a:t>
            </a:r>
            <a:r>
              <a:rPr lang="en-GB" dirty="0" err="1"/>
              <a:t>rclsid</a:t>
            </a:r>
            <a:r>
              <a:rPr lang="en-GB" dirty="0"/>
              <a:t>,</a:t>
            </a:r>
          </a:p>
          <a:p>
            <a:r>
              <a:rPr lang="en-GB" dirty="0"/>
              <a:t>    LPUNKNOWN </a:t>
            </a:r>
            <a:r>
              <a:rPr lang="en-GB" dirty="0" err="1"/>
              <a:t>pUnkOuter</a:t>
            </a:r>
            <a:r>
              <a:rPr lang="en-GB" dirty="0"/>
              <a:t>,</a:t>
            </a:r>
          </a:p>
          <a:p>
            <a:r>
              <a:rPr lang="en-GB" dirty="0"/>
              <a:t>    DWORD     </a:t>
            </a:r>
            <a:r>
              <a:rPr lang="en-GB" dirty="0" err="1"/>
              <a:t>dwClsContext</a:t>
            </a:r>
            <a:r>
              <a:rPr lang="en-GB" dirty="0"/>
              <a:t>,</a:t>
            </a:r>
          </a:p>
          <a:p>
            <a:r>
              <a:rPr lang="en-GB" dirty="0"/>
              <a:t>    REFIID    </a:t>
            </a:r>
            <a:r>
              <a:rPr lang="en-GB" dirty="0" err="1"/>
              <a:t>riid</a:t>
            </a:r>
            <a:r>
              <a:rPr lang="en-GB" dirty="0"/>
              <a:t>,</a:t>
            </a:r>
          </a:p>
          <a:p>
            <a:r>
              <a:rPr lang="en-GB" dirty="0"/>
              <a:t>    LPVOID*   </a:t>
            </a:r>
            <a:r>
              <a:rPr lang="en-GB" dirty="0" err="1"/>
              <a:t>ppv</a:t>
            </a:r>
            <a:r>
              <a:rPr lang="en-GB" dirty="0"/>
              <a:t> );</a:t>
            </a:r>
          </a:p>
          <a:p>
            <a:r>
              <a:rPr lang="en-GB" dirty="0"/>
              <a:t>	</a:t>
            </a:r>
          </a:p>
          <a:p>
            <a:r>
              <a:rPr lang="en-GB" dirty="0">
                <a:hlinkClick r:id="rId2"/>
              </a:rPr>
              <a:t>http://www.codeproject.com/Articles/633/Introduction-to-COM-What-It-Is-and-How-to-Use-It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742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IUnknown</a:t>
            </a:r>
            <a:r>
              <a:rPr lang="en-US" i="1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name signifies that if you have an </a:t>
            </a:r>
            <a:r>
              <a:rPr lang="en-GB" dirty="0" err="1"/>
              <a:t>IUnknown</a:t>
            </a:r>
            <a:r>
              <a:rPr lang="en-GB" dirty="0"/>
              <a:t> pointer to a COM object, you don't know what the underlying object is, since every COM object implements </a:t>
            </a:r>
            <a:r>
              <a:rPr lang="en-GB" dirty="0" err="1"/>
              <a:t>IUnknown</a:t>
            </a:r>
            <a:r>
              <a:rPr lang="en-GB" dirty="0" smtClean="0"/>
              <a:t>.</a:t>
            </a:r>
            <a:r>
              <a:rPr lang="en-GB" dirty="0"/>
              <a:t>	</a:t>
            </a:r>
          </a:p>
          <a:p>
            <a:r>
              <a:rPr lang="en-GB" dirty="0" err="1" smtClean="0"/>
              <a:t>AddRef</a:t>
            </a:r>
            <a:r>
              <a:rPr lang="en-GB" dirty="0"/>
              <a:t>() - </a:t>
            </a:r>
            <a:r>
              <a:rPr lang="en-GB" dirty="0" smtClean="0"/>
              <a:t>COM </a:t>
            </a:r>
            <a:r>
              <a:rPr lang="en-GB" dirty="0"/>
              <a:t>object to increment its reference </a:t>
            </a:r>
            <a:r>
              <a:rPr lang="en-GB" dirty="0" smtClean="0"/>
              <a:t>counter</a:t>
            </a:r>
            <a:endParaRPr lang="en-GB" dirty="0"/>
          </a:p>
          <a:p>
            <a:r>
              <a:rPr lang="en-GB" dirty="0"/>
              <a:t>Release() - </a:t>
            </a:r>
            <a:r>
              <a:rPr lang="en-GB" dirty="0" smtClean="0"/>
              <a:t>COM </a:t>
            </a:r>
            <a:r>
              <a:rPr lang="en-GB" dirty="0"/>
              <a:t>object to decrement its reference </a:t>
            </a:r>
            <a:r>
              <a:rPr lang="en-GB" dirty="0" smtClean="0"/>
              <a:t>counter</a:t>
            </a:r>
            <a:endParaRPr lang="en-GB" dirty="0"/>
          </a:p>
          <a:p>
            <a:r>
              <a:rPr lang="en-GB" dirty="0" err="1"/>
              <a:t>QueryInterface</a:t>
            </a:r>
            <a:r>
              <a:rPr lang="en-GB" dirty="0"/>
              <a:t>() Requests an interface pointer from a COM object. You use this when a </a:t>
            </a:r>
            <a:r>
              <a:rPr lang="en-GB" dirty="0" err="1"/>
              <a:t>coclass</a:t>
            </a:r>
            <a:r>
              <a:rPr lang="en-GB" dirty="0"/>
              <a:t> implements more than one interface</a:t>
            </a:r>
            <a:r>
              <a:rPr lang="en-GB" dirty="0" smtClean="0"/>
              <a:t>.  See also [default] parameter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1010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596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444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Anatomy of COM server chapter 2</vt:lpstr>
      <vt:lpstr>Table of contents</vt:lpstr>
      <vt:lpstr>Some history…</vt:lpstr>
      <vt:lpstr>What is purpose of the COM? Why COM? Why do we need COM? </vt:lpstr>
      <vt:lpstr>Cont…</vt:lpstr>
      <vt:lpstr>What is? COM server, COM client, COM runtime… </vt:lpstr>
      <vt:lpstr>Cont…</vt:lpstr>
      <vt:lpstr>IUnknown </vt:lpstr>
      <vt:lpstr>PowerPoint Presentation</vt:lpstr>
    </vt:vector>
  </TitlesOfParts>
  <Company>Radiometer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Anatomy of COM server chapter 2</dc:title>
  <dc:creator>Jacauskas, Robertas ROBJA</dc:creator>
  <cp:lastModifiedBy>Robertas</cp:lastModifiedBy>
  <cp:revision>10</cp:revision>
  <dcterms:created xsi:type="dcterms:W3CDTF">2015-09-14T09:18:18Z</dcterms:created>
  <dcterms:modified xsi:type="dcterms:W3CDTF">2015-09-14T17:37:30Z</dcterms:modified>
</cp:coreProperties>
</file>