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docMetadata/LabelInfo.xml" ContentType="application/vnd.ms-office.classificationlabel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7" r:id="rId5"/>
    <p:sldId id="258"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6" autoAdjust="0"/>
    <p:restoredTop sz="94660"/>
  </p:normalViewPr>
  <p:slideViewPr>
    <p:cSldViewPr snapToGrid="0">
      <p:cViewPr varScale="1">
        <p:scale>
          <a:sx n="118" d="100"/>
          <a:sy n="118" d="100"/>
        </p:scale>
        <p:origin x="-548"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B3680-C791-961B-95DD-FDAF16AB3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xmlns="" id="{B24A4352-D3AB-C046-B435-5E3FE37C9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xmlns="" id="{37554174-185B-86E2-3DC2-8C18B7E11C6D}"/>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5" name="Footer Placeholder 4">
            <a:extLst>
              <a:ext uri="{FF2B5EF4-FFF2-40B4-BE49-F238E27FC236}">
                <a16:creationId xmlns:a16="http://schemas.microsoft.com/office/drawing/2014/main" xmlns="" id="{124014CA-EF7A-0AA8-2C04-C31AFA77E5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D67B7AE8-C865-ADF9-341B-E68315FA5B1E}"/>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58693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2A09-E883-0EE8-637B-1DFC64BCD6E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4B7799E9-D583-E6B4-E43E-EA3510745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25EEC5F5-C050-DD3D-5DC4-B1AB5A6AD918}"/>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5" name="Footer Placeholder 4">
            <a:extLst>
              <a:ext uri="{FF2B5EF4-FFF2-40B4-BE49-F238E27FC236}">
                <a16:creationId xmlns:a16="http://schemas.microsoft.com/office/drawing/2014/main" xmlns="" id="{88E6E5BB-97CD-0703-5D6C-12E5887020C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90C946B6-FE9B-B577-0607-8C6926106D5D}"/>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151626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2B4297-3156-9734-615D-8662BA7D1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04417CF1-926F-3D89-0747-ECCE19954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A4936769-E3D5-333B-0D86-7DE3214D67DF}"/>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5" name="Footer Placeholder 4">
            <a:extLst>
              <a:ext uri="{FF2B5EF4-FFF2-40B4-BE49-F238E27FC236}">
                <a16:creationId xmlns:a16="http://schemas.microsoft.com/office/drawing/2014/main" xmlns="" id="{9F156A5C-DA75-2656-1CEA-14B01E141E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2ABF965E-8D20-7B55-7781-C3F0C7387DFB}"/>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52691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9E903-0C6F-469D-31D2-82C5C886A5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97707E5C-32C2-9C3C-61AA-1DB19ACB3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6AB5E4A2-B152-2F01-57F8-60247EF1C712}"/>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5" name="Footer Placeholder 4">
            <a:extLst>
              <a:ext uri="{FF2B5EF4-FFF2-40B4-BE49-F238E27FC236}">
                <a16:creationId xmlns:a16="http://schemas.microsoft.com/office/drawing/2014/main" xmlns="" id="{AA86093B-E524-92D8-316A-7AEBA79EEE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1D0AD125-D229-BCC3-E881-E429727333C6}"/>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03027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FB78E-AB75-BBAA-DA8D-25214F8C6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xmlns="" id="{0779883A-C107-1A6A-5B3B-6F18BDE69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410358F-E64E-03CA-49CE-91EEFDE3EA09}"/>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5" name="Footer Placeholder 4">
            <a:extLst>
              <a:ext uri="{FF2B5EF4-FFF2-40B4-BE49-F238E27FC236}">
                <a16:creationId xmlns:a16="http://schemas.microsoft.com/office/drawing/2014/main" xmlns="" id="{32B51857-2B13-2465-9E08-13FD4A3D837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2ACB9B80-5780-CA97-4F35-3EACFF4D1CDD}"/>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26950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D6883-0C54-DB65-6541-7C664EC6634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B165D3D2-0EBE-54E1-5D5A-FE210DE4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xmlns="" id="{C1E26416-C0EB-A49B-E3D3-91C008246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xmlns="" id="{24481725-584B-CC20-5378-8B7BA8265EC3}"/>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6" name="Footer Placeholder 5">
            <a:extLst>
              <a:ext uri="{FF2B5EF4-FFF2-40B4-BE49-F238E27FC236}">
                <a16:creationId xmlns:a16="http://schemas.microsoft.com/office/drawing/2014/main" xmlns="" id="{0CF2E17C-B24A-3361-77A2-D3E6E060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A73A8696-D016-D12F-6BB9-992DAA641DA2}"/>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96933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2FBE8-90A9-95C8-54EA-E3F7D4BA48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169F7D56-1755-D0CC-16CD-4F27C0C8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7CBE315-4538-44F3-B14C-F1F729B75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xmlns="" id="{625C3985-48E1-37FB-1080-8DEE08155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84D5B48-CEDD-598C-5545-4BC14843F0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xmlns="" id="{D7BF13D9-962E-8773-0F11-3752C1C6C90C}"/>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8" name="Footer Placeholder 7">
            <a:extLst>
              <a:ext uri="{FF2B5EF4-FFF2-40B4-BE49-F238E27FC236}">
                <a16:creationId xmlns:a16="http://schemas.microsoft.com/office/drawing/2014/main" xmlns="" id="{8BCACB30-1A79-8B88-7147-BBEF7FEC8B0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xmlns="" id="{258F5BA2-C368-2F84-EAF8-1412652F42CA}"/>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29061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731D9A-AC44-97A6-368A-D53EAD15753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xmlns="" id="{78477F6D-400C-5175-C950-61E62D226A27}"/>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4" name="Footer Placeholder 3">
            <a:extLst>
              <a:ext uri="{FF2B5EF4-FFF2-40B4-BE49-F238E27FC236}">
                <a16:creationId xmlns:a16="http://schemas.microsoft.com/office/drawing/2014/main" xmlns="" id="{2BC63916-A541-746C-9F8C-C46B5924992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xmlns="" id="{DD7A54DA-1AF5-9BB4-CE7A-540DFDA6FBCD}"/>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29483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E7FDA79-E394-F7E0-8B2E-004E587CF789}"/>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3" name="Footer Placeholder 2">
            <a:extLst>
              <a:ext uri="{FF2B5EF4-FFF2-40B4-BE49-F238E27FC236}">
                <a16:creationId xmlns:a16="http://schemas.microsoft.com/office/drawing/2014/main" xmlns="" id="{6E0E9062-0DE2-9535-E740-7ABB2F6CE9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xmlns="" id="{9124CDCC-DE7D-8DFB-8807-06EF4F742B89}"/>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99456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EEAE4F-71E4-0239-B420-95213043A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3A7E0AF8-CD88-97D1-B439-8346BA6D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xmlns="" id="{0753B665-B1E9-C36B-3DC7-ADDB0520E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38C3CF-BA9E-30D3-CF29-5ED52BA89316}"/>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6" name="Footer Placeholder 5">
            <a:extLst>
              <a:ext uri="{FF2B5EF4-FFF2-40B4-BE49-F238E27FC236}">
                <a16:creationId xmlns:a16="http://schemas.microsoft.com/office/drawing/2014/main" xmlns="" id="{E53EFB36-7136-760C-19CB-9B3CEEBDEA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5DC80B0B-0B46-0032-C83E-A2D195FD9608}"/>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172134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6B160-5EDD-1D75-E8CF-CBABBD7BD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xmlns="" id="{84328F31-E866-46AE-62E4-21593DBC3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xmlns="" id="{F24AA925-46CA-D1FB-D222-CF04CBB74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583680-62A5-6C10-DDB3-D4E3D864225E}"/>
              </a:ext>
            </a:extLst>
          </p:cNvPr>
          <p:cNvSpPr>
            <a:spLocks noGrp="1"/>
          </p:cNvSpPr>
          <p:nvPr>
            <p:ph type="dt" sz="half" idx="10"/>
          </p:nvPr>
        </p:nvSpPr>
        <p:spPr/>
        <p:txBody>
          <a:bodyPr/>
          <a:lstStyle/>
          <a:p>
            <a:fld id="{477CF345-BC39-40AB-9A98-6ED92A2B4BE0}" type="datetimeFigureOut">
              <a:rPr lang="en-AU" smtClean="0"/>
              <a:pPr/>
              <a:t>24/03/2024</a:t>
            </a:fld>
            <a:endParaRPr lang="en-AU"/>
          </a:p>
        </p:txBody>
      </p:sp>
      <p:sp>
        <p:nvSpPr>
          <p:cNvPr id="6" name="Footer Placeholder 5">
            <a:extLst>
              <a:ext uri="{FF2B5EF4-FFF2-40B4-BE49-F238E27FC236}">
                <a16:creationId xmlns:a16="http://schemas.microsoft.com/office/drawing/2014/main" xmlns="" id="{31B38A5B-FE27-D5B5-E582-FC0A18706A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64E09781-6643-EE77-4F49-5E322A9CE260}"/>
              </a:ext>
            </a:extLst>
          </p:cNvPr>
          <p:cNvSpPr>
            <a:spLocks noGrp="1"/>
          </p:cNvSpPr>
          <p:nvPr>
            <p:ph type="sldNum" sz="quarter" idx="12"/>
          </p:nvPr>
        </p:nvSpPr>
        <p:spPr/>
        <p:txBody>
          <a:body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25205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80604D-DD36-9C8D-73D6-7BFFF8658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912EF057-917C-4291-5EBD-7503B1339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52A03CB5-8578-5B66-92A0-D1562D3E6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CF345-BC39-40AB-9A98-6ED92A2B4BE0}" type="datetimeFigureOut">
              <a:rPr lang="en-AU" smtClean="0"/>
              <a:pPr/>
              <a:t>24/03/2024</a:t>
            </a:fld>
            <a:endParaRPr lang="en-AU"/>
          </a:p>
        </p:txBody>
      </p:sp>
      <p:sp>
        <p:nvSpPr>
          <p:cNvPr id="5" name="Footer Placeholder 4">
            <a:extLst>
              <a:ext uri="{FF2B5EF4-FFF2-40B4-BE49-F238E27FC236}">
                <a16:creationId xmlns:a16="http://schemas.microsoft.com/office/drawing/2014/main" xmlns="" id="{1DF036DC-7F60-5FBB-3329-61D4167FA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xmlns="" id="{E8E566FD-8FB5-76DC-4A29-B2784A36E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5BF7F-F7DD-46E0-B84C-BD828AC39949}" type="slidenum">
              <a:rPr lang="en-AU" smtClean="0"/>
              <a:pPr/>
              <a:t>‹#›</a:t>
            </a:fld>
            <a:endParaRPr lang="en-AU"/>
          </a:p>
        </p:txBody>
      </p:sp>
    </p:spTree>
    <p:extLst>
      <p:ext uri="{BB962C8B-B14F-4D97-AF65-F5344CB8AC3E}">
        <p14:creationId xmlns:p14="http://schemas.microsoft.com/office/powerpoint/2010/main" xmlns="" val="354899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xmlns=""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xmlns=""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xmlns=""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xmlns=""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xmlns=""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4A9E4B5-5E29-CEBA-41C5-A8C2A8C738AD}"/>
              </a:ext>
            </a:extLst>
          </p:cNvPr>
          <p:cNvSpPr>
            <a:spLocks noGrp="1"/>
          </p:cNvSpPr>
          <p:nvPr>
            <p:ph type="ctrTitle"/>
          </p:nvPr>
        </p:nvSpPr>
        <p:spPr>
          <a:xfrm>
            <a:off x="1298208" y="1764407"/>
            <a:ext cx="9836356" cy="2310312"/>
          </a:xfrm>
        </p:spPr>
        <p:txBody>
          <a:bodyPr>
            <a:normAutofit/>
          </a:bodyPr>
          <a:lstStyle/>
          <a:p>
            <a:r>
              <a:rPr lang="en-AU" sz="5200" dirty="0">
                <a:solidFill>
                  <a:schemeClr val="tx2"/>
                </a:solidFill>
              </a:rPr>
              <a:t>Data Analysis of GDS Grands Hotel Chain in SQL &amp; Power BI</a:t>
            </a:r>
          </a:p>
        </p:txBody>
      </p:sp>
      <p:sp>
        <p:nvSpPr>
          <p:cNvPr id="3" name="Subtitle 2">
            <a:extLst>
              <a:ext uri="{FF2B5EF4-FFF2-40B4-BE49-F238E27FC236}">
                <a16:creationId xmlns:a16="http://schemas.microsoft.com/office/drawing/2014/main" xmlns="" id="{08AA6141-5971-EC79-A20F-269860CA7F96}"/>
              </a:ext>
            </a:extLst>
          </p:cNvPr>
          <p:cNvSpPr>
            <a:spLocks noGrp="1"/>
          </p:cNvSpPr>
          <p:nvPr>
            <p:ph type="subTitle" idx="1"/>
          </p:nvPr>
        </p:nvSpPr>
        <p:spPr>
          <a:xfrm>
            <a:off x="7682516" y="5946818"/>
            <a:ext cx="5760846" cy="682079"/>
          </a:xfrm>
        </p:spPr>
        <p:txBody>
          <a:bodyPr>
            <a:normAutofit fontScale="92500" lnSpcReduction="10000"/>
          </a:bodyPr>
          <a:lstStyle/>
          <a:p>
            <a:r>
              <a:rPr lang="en-AU" dirty="0">
                <a:solidFill>
                  <a:schemeClr val="tx2"/>
                </a:solidFill>
              </a:rPr>
              <a:t>by</a:t>
            </a:r>
            <a:br>
              <a:rPr lang="en-AU" dirty="0">
                <a:solidFill>
                  <a:schemeClr val="tx2"/>
                </a:solidFill>
              </a:rPr>
            </a:br>
            <a:r>
              <a:rPr lang="en-AU" dirty="0">
                <a:solidFill>
                  <a:schemeClr val="tx2"/>
                </a:solidFill>
              </a:rPr>
              <a:t>Team </a:t>
            </a:r>
            <a:r>
              <a:rPr lang="en-AU" dirty="0" err="1">
                <a:solidFill>
                  <a:schemeClr val="tx2"/>
                </a:solidFill>
              </a:rPr>
              <a:t>Techzie</a:t>
            </a:r>
            <a:r>
              <a:rPr lang="en-AU" dirty="0">
                <a:solidFill>
                  <a:schemeClr val="tx2"/>
                </a:solidFill>
              </a:rPr>
              <a:t> </a:t>
            </a:r>
          </a:p>
        </p:txBody>
      </p:sp>
    </p:spTree>
    <p:extLst>
      <p:ext uri="{BB962C8B-B14F-4D97-AF65-F5344CB8AC3E}">
        <p14:creationId xmlns:p14="http://schemas.microsoft.com/office/powerpoint/2010/main" xmlns="" val="2864666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2F3737-CD19-6AAF-BC9D-A05606F33D04}"/>
              </a:ext>
            </a:extLst>
          </p:cNvPr>
          <p:cNvSpPr>
            <a:spLocks noGrp="1"/>
          </p:cNvSpPr>
          <p:nvPr>
            <p:ph idx="1"/>
          </p:nvPr>
        </p:nvSpPr>
        <p:spPr>
          <a:xfrm>
            <a:off x="380999" y="368299"/>
            <a:ext cx="11553825" cy="5661025"/>
          </a:xfrm>
        </p:spPr>
        <p:txBody>
          <a:bodyPr/>
          <a:lstStyle/>
          <a:p>
            <a:pPr marL="0" indent="0">
              <a:buNone/>
            </a:pPr>
            <a:r>
              <a:rPr lang="en-AU" dirty="0"/>
              <a:t>Business Objective:</a:t>
            </a:r>
          </a:p>
          <a:p>
            <a:pPr marL="0" indent="0">
              <a:buNone/>
            </a:pPr>
            <a:r>
              <a:rPr lang="en-US" dirty="0"/>
              <a:t>Project: Provide Insights to Revenue Team in Hospitality Domain GDS Grands owns multiple five-star hotels across India.</a:t>
            </a:r>
          </a:p>
          <a:p>
            <a:r>
              <a:rPr lang="en-US" dirty="0"/>
              <a:t>Due to strategic moves from other competitors and ineffective decision-making in management, GDS Grands are losing its market share and revenue in the luxury/business hotels category. </a:t>
            </a:r>
          </a:p>
          <a:p>
            <a:r>
              <a:rPr lang="en-US" dirty="0"/>
              <a:t>As a strategic move, the managing director of GDS Grands wanted to incorporate “Business and Data Intelligence” in order to regain their market share and revenue. However, they do not have an in-house data analytics team to provide them with these insights. </a:t>
            </a:r>
          </a:p>
          <a:p>
            <a:r>
              <a:rPr lang="en-US" dirty="0"/>
              <a:t>Their revenue management team had decided to hire a 3rd party service provider to provide them insights from their historical data.</a:t>
            </a:r>
            <a:endParaRPr lang="en-AU" dirty="0"/>
          </a:p>
        </p:txBody>
      </p:sp>
    </p:spTree>
    <p:extLst>
      <p:ext uri="{BB962C8B-B14F-4D97-AF65-F5344CB8AC3E}">
        <p14:creationId xmlns:p14="http://schemas.microsoft.com/office/powerpoint/2010/main" xmlns="" val="3691581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E3BC14-14C0-FA08-EAF2-67032FAC171A}"/>
              </a:ext>
            </a:extLst>
          </p:cNvPr>
          <p:cNvSpPr>
            <a:spLocks noGrp="1"/>
          </p:cNvSpPr>
          <p:nvPr>
            <p:ph idx="1"/>
          </p:nvPr>
        </p:nvSpPr>
        <p:spPr>
          <a:xfrm>
            <a:off x="754310" y="349163"/>
            <a:ext cx="10515600" cy="5363740"/>
          </a:xfrm>
        </p:spPr>
        <p:txBody>
          <a:bodyPr>
            <a:normAutofit fontScale="85000" lnSpcReduction="20000"/>
          </a:bodyPr>
          <a:lstStyle/>
          <a:p>
            <a:pPr marL="0" indent="0" algn="l">
              <a:buNone/>
            </a:pPr>
            <a:r>
              <a:rPr lang="en-AU" sz="1900" b="1" i="0" dirty="0">
                <a:solidFill>
                  <a:srgbClr val="1F2328"/>
                </a:solidFill>
                <a:effectLst/>
                <a:latin typeface="Arial" panose="020B0604020202020204" pitchFamily="34" charset="0"/>
                <a:cs typeface="Arial" panose="020B0604020202020204" pitchFamily="34" charset="0"/>
              </a:rPr>
              <a:t>Data Analysis Project Pipeline</a:t>
            </a:r>
          </a:p>
          <a:p>
            <a:r>
              <a:rPr lang="en-AU" sz="1900" b="0" i="0" dirty="0">
                <a:solidFill>
                  <a:srgbClr val="1F2328"/>
                </a:solidFill>
                <a:effectLst/>
                <a:latin typeface="Arial" panose="020B0604020202020204" pitchFamily="34" charset="0"/>
                <a:cs typeface="Arial" panose="020B0604020202020204" pitchFamily="34" charset="0"/>
              </a:rPr>
              <a:t>Imported flat files into SQL workbench to do analysis for given metrics.</a:t>
            </a:r>
          </a:p>
          <a:p>
            <a:r>
              <a:rPr lang="en-AU" sz="1900" b="0" i="0" dirty="0">
                <a:solidFill>
                  <a:srgbClr val="1F2328"/>
                </a:solidFill>
                <a:effectLst/>
                <a:latin typeface="Arial" panose="020B0604020202020204" pitchFamily="34" charset="0"/>
                <a:cs typeface="Arial" panose="020B0604020202020204" pitchFamily="34" charset="0"/>
              </a:rPr>
              <a:t>Develop the SQL query</a:t>
            </a:r>
          </a:p>
          <a:p>
            <a:r>
              <a:rPr lang="en-AU" sz="1900" b="0" i="0" dirty="0">
                <a:solidFill>
                  <a:srgbClr val="1F2328"/>
                </a:solidFill>
                <a:effectLst/>
                <a:latin typeface="Arial" panose="020B0604020202020204" pitchFamily="34" charset="0"/>
                <a:cs typeface="Arial" panose="020B0604020202020204" pitchFamily="34" charset="0"/>
              </a:rPr>
              <a:t>Building a data modelling structure in Power BI</a:t>
            </a:r>
          </a:p>
          <a:p>
            <a:r>
              <a:rPr lang="en-AU" sz="1900" dirty="0">
                <a:solidFill>
                  <a:srgbClr val="1F2328"/>
                </a:solidFill>
                <a:latin typeface="Arial" panose="020B0604020202020204" pitchFamily="34" charset="0"/>
                <a:cs typeface="Arial" panose="020B0604020202020204" pitchFamily="34" charset="0"/>
              </a:rPr>
              <a:t>Created Measures to calculate Metrics</a:t>
            </a:r>
            <a:endParaRPr lang="en-AU" sz="1900" b="0" i="0" dirty="0">
              <a:solidFill>
                <a:srgbClr val="1F2328"/>
              </a:solidFill>
              <a:effectLst/>
              <a:latin typeface="Arial" panose="020B0604020202020204" pitchFamily="34" charset="0"/>
              <a:cs typeface="Arial" panose="020B0604020202020204" pitchFamily="34" charset="0"/>
            </a:endParaRPr>
          </a:p>
          <a:p>
            <a:r>
              <a:rPr lang="en-AU" sz="1900" b="0" i="0" dirty="0">
                <a:solidFill>
                  <a:srgbClr val="1F2328"/>
                </a:solidFill>
                <a:effectLst/>
                <a:latin typeface="Arial" panose="020B0604020202020204" pitchFamily="34" charset="0"/>
                <a:cs typeface="Arial" panose="020B0604020202020204" pitchFamily="34" charset="0"/>
              </a:rPr>
              <a:t>Visualize</a:t>
            </a:r>
          </a:p>
          <a:p>
            <a:r>
              <a:rPr lang="en-AU" sz="1900" b="0" i="0" dirty="0">
                <a:solidFill>
                  <a:srgbClr val="1F2328"/>
                </a:solidFill>
                <a:effectLst/>
                <a:latin typeface="Arial" panose="020B0604020202020204" pitchFamily="34" charset="0"/>
                <a:cs typeface="Arial" panose="020B0604020202020204" pitchFamily="34" charset="0"/>
              </a:rPr>
              <a:t>Summarize Findings</a:t>
            </a:r>
          </a:p>
          <a:p>
            <a:pPr marL="0" indent="0">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buNone/>
            </a:pPr>
            <a:r>
              <a:rPr lang="en-AU" sz="1900" b="1" i="0" dirty="0">
                <a:solidFill>
                  <a:srgbClr val="1F2328"/>
                </a:solidFill>
                <a:effectLst/>
                <a:latin typeface="Arial" panose="020B0604020202020204" pitchFamily="34" charset="0"/>
                <a:cs typeface="Arial" panose="020B0604020202020204" pitchFamily="34" charset="0"/>
              </a:rPr>
              <a:t>SQL</a:t>
            </a:r>
          </a:p>
          <a:p>
            <a:pPr marL="0" indent="0" algn="l">
              <a:buNone/>
            </a:pPr>
            <a:r>
              <a:rPr lang="en-AU" sz="1900" b="0" i="0" dirty="0">
                <a:solidFill>
                  <a:srgbClr val="1F2328"/>
                </a:solidFill>
                <a:effectLst/>
                <a:latin typeface="Arial" panose="020B0604020202020204" pitchFamily="34" charset="0"/>
                <a:cs typeface="Arial" panose="020B0604020202020204" pitchFamily="34" charset="0"/>
              </a:rPr>
              <a:t>We created schema &amp; imported csv files </a:t>
            </a:r>
            <a:r>
              <a:rPr lang="en-AU" sz="1900" dirty="0">
                <a:solidFill>
                  <a:srgbClr val="1F2328"/>
                </a:solidFill>
                <a:latin typeface="Arial" panose="020B0604020202020204" pitchFamily="34" charset="0"/>
                <a:cs typeface="Arial" panose="020B0604020202020204" pitchFamily="34" charset="0"/>
              </a:rPr>
              <a:t>as tables in MySQL work bench.</a:t>
            </a:r>
          </a:p>
          <a:p>
            <a:pPr marL="0" indent="0" algn="l">
              <a:buNone/>
            </a:pPr>
            <a:r>
              <a:rPr lang="en-AU" sz="1900" b="0" i="0" dirty="0">
                <a:solidFill>
                  <a:srgbClr val="1F2328"/>
                </a:solidFill>
                <a:effectLst/>
                <a:latin typeface="Arial" panose="020B0604020202020204" pitchFamily="34" charset="0"/>
                <a:cs typeface="Arial" panose="020B0604020202020204" pitchFamily="34" charset="0"/>
              </a:rPr>
              <a:t>We started exploring data using SQL</a:t>
            </a:r>
            <a:r>
              <a:rPr lang="en-AU" sz="1900" dirty="0">
                <a:solidFill>
                  <a:srgbClr val="1F2328"/>
                </a:solidFill>
                <a:latin typeface="Arial" panose="020B0604020202020204" pitchFamily="34" charset="0"/>
                <a:cs typeface="Arial" panose="020B0604020202020204" pitchFamily="34" charset="0"/>
              </a:rPr>
              <a:t>.</a:t>
            </a:r>
          </a:p>
          <a:p>
            <a:pPr marL="0" indent="0" algn="l">
              <a:buNone/>
            </a:pPr>
            <a:r>
              <a:rPr lang="en-AU" sz="1900" b="0" i="0" dirty="0">
                <a:solidFill>
                  <a:srgbClr val="1F2328"/>
                </a:solidFill>
                <a:effectLst/>
                <a:latin typeface="Arial" panose="020B0604020202020204" pitchFamily="34" charset="0"/>
                <a:cs typeface="Arial" panose="020B0604020202020204" pitchFamily="34" charset="0"/>
              </a:rPr>
              <a:t>We performed Exploratory Data Analysis using SQL for finding out given metrics and saved it as SQL script.</a:t>
            </a:r>
          </a:p>
          <a:p>
            <a:pPr marL="0" indent="0" algn="l">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buNone/>
            </a:pPr>
            <a:r>
              <a:rPr lang="en-AU" sz="1900" b="1" dirty="0">
                <a:solidFill>
                  <a:srgbClr val="1F2328"/>
                </a:solidFill>
                <a:latin typeface="Arial" panose="020B0604020202020204" pitchFamily="34" charset="0"/>
                <a:cs typeface="Arial" panose="020B0604020202020204" pitchFamily="34" charset="0"/>
              </a:rPr>
              <a:t>Power BI</a:t>
            </a:r>
          </a:p>
          <a:p>
            <a:pPr marL="0" indent="0">
              <a:buNone/>
            </a:pPr>
            <a:r>
              <a:rPr lang="en-AU" sz="1900" dirty="0">
                <a:solidFill>
                  <a:srgbClr val="1F2328"/>
                </a:solidFill>
                <a:latin typeface="Arial" panose="020B0604020202020204" pitchFamily="34" charset="0"/>
                <a:cs typeface="Arial" panose="020B0604020202020204" pitchFamily="34" charset="0"/>
              </a:rPr>
              <a:t>We imported csv files in </a:t>
            </a:r>
            <a:r>
              <a:rPr lang="en-AU" sz="1900" dirty="0" err="1">
                <a:solidFill>
                  <a:srgbClr val="1F2328"/>
                </a:solidFill>
                <a:latin typeface="Arial" panose="020B0604020202020204" pitchFamily="34" charset="0"/>
                <a:cs typeface="Arial" panose="020B0604020202020204" pitchFamily="34" charset="0"/>
              </a:rPr>
              <a:t>PowerBI</a:t>
            </a:r>
            <a:r>
              <a:rPr lang="en-AU" sz="1900" dirty="0">
                <a:solidFill>
                  <a:srgbClr val="1F2328"/>
                </a:solidFill>
                <a:latin typeface="Arial" panose="020B0604020202020204" pitchFamily="34" charset="0"/>
                <a:cs typeface="Arial" panose="020B0604020202020204" pitchFamily="34" charset="0"/>
              </a:rPr>
              <a:t>, formatted, used power query to cleanup and created measures.</a:t>
            </a:r>
          </a:p>
          <a:p>
            <a:pPr marL="0" indent="0">
              <a:buNone/>
            </a:pPr>
            <a:r>
              <a:rPr lang="en-AU" sz="1900" i="0" dirty="0">
                <a:solidFill>
                  <a:srgbClr val="1F2328"/>
                </a:solidFill>
                <a:effectLst/>
                <a:latin typeface="Arial" panose="020B0604020202020204" pitchFamily="34" charset="0"/>
                <a:cs typeface="Arial" panose="020B0604020202020204" pitchFamily="34" charset="0"/>
              </a:rPr>
              <a:t>We created data modelling relationships for all the given tables.</a:t>
            </a:r>
          </a:p>
          <a:p>
            <a:pPr marL="0" indent="0">
              <a:buNone/>
            </a:pPr>
            <a:r>
              <a:rPr lang="en-AU" sz="1900" i="0" dirty="0">
                <a:solidFill>
                  <a:srgbClr val="1F2328"/>
                </a:solidFill>
                <a:effectLst/>
                <a:latin typeface="Arial" panose="020B0604020202020204" pitchFamily="34" charset="0"/>
                <a:cs typeface="Arial" panose="020B0604020202020204" pitchFamily="34" charset="0"/>
              </a:rPr>
              <a:t>Visualisations created for various metrics and charts established.</a:t>
            </a:r>
          </a:p>
          <a:p>
            <a:pPr marL="0" indent="0">
              <a:buNone/>
            </a:pPr>
            <a:endParaRPr lang="en-AU" sz="1900" i="0" dirty="0">
              <a:solidFill>
                <a:srgbClr val="1F2328"/>
              </a:solidFill>
              <a:effectLst/>
              <a:latin typeface="Arial" panose="020B0604020202020204" pitchFamily="34" charset="0"/>
              <a:cs typeface="Arial" panose="020B0604020202020204" pitchFamily="34" charset="0"/>
            </a:endParaRPr>
          </a:p>
          <a:p>
            <a:pPr marL="0" indent="0" algn="l">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lgn="l">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buNone/>
            </a:pPr>
            <a:endParaRPr lang="en-AU" dirty="0"/>
          </a:p>
        </p:txBody>
      </p:sp>
    </p:spTree>
    <p:extLst>
      <p:ext uri="{BB962C8B-B14F-4D97-AF65-F5344CB8AC3E}">
        <p14:creationId xmlns:p14="http://schemas.microsoft.com/office/powerpoint/2010/main" xmlns="" val="4078623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BFF34F5-57F9-1D75-40B9-94537A02BC5C}"/>
              </a:ext>
            </a:extLst>
          </p:cNvPr>
          <p:cNvSpPr>
            <a:spLocks noGrp="1"/>
          </p:cNvSpPr>
          <p:nvPr>
            <p:ph idx="1"/>
          </p:nvPr>
        </p:nvSpPr>
        <p:spPr>
          <a:xfrm>
            <a:off x="352425" y="1092200"/>
            <a:ext cx="10515600" cy="4351338"/>
          </a:xfrm>
        </p:spPr>
        <p:txBody>
          <a:bodyPr/>
          <a:lstStyle/>
          <a:p>
            <a:r>
              <a:rPr lang="en-AU" dirty="0"/>
              <a:t>Requirement gathering</a:t>
            </a:r>
          </a:p>
          <a:p>
            <a:r>
              <a:rPr lang="en-AU" dirty="0"/>
              <a:t>Data Collection</a:t>
            </a:r>
          </a:p>
          <a:p>
            <a:r>
              <a:rPr lang="en-AU" dirty="0"/>
              <a:t>Data Transformation</a:t>
            </a:r>
          </a:p>
          <a:p>
            <a:r>
              <a:rPr lang="en-AU" dirty="0"/>
              <a:t>Data Modelling</a:t>
            </a:r>
          </a:p>
          <a:p>
            <a:r>
              <a:rPr lang="en-AU" dirty="0"/>
              <a:t>Build Visual in Power BI</a:t>
            </a:r>
          </a:p>
          <a:p>
            <a:r>
              <a:rPr lang="en-AU" dirty="0"/>
              <a:t>Analyse and Insights</a:t>
            </a:r>
          </a:p>
          <a:p>
            <a:pPr marL="0" indent="0">
              <a:buNone/>
            </a:pPr>
            <a:endParaRPr lang="en-AU" dirty="0"/>
          </a:p>
        </p:txBody>
      </p:sp>
      <p:sp>
        <p:nvSpPr>
          <p:cNvPr id="5" name="Title 4">
            <a:extLst>
              <a:ext uri="{FF2B5EF4-FFF2-40B4-BE49-F238E27FC236}">
                <a16:creationId xmlns:a16="http://schemas.microsoft.com/office/drawing/2014/main" xmlns="" id="{F90B1D69-DBC9-B00B-2F74-5B9BFD2C37AC}"/>
              </a:ext>
            </a:extLst>
          </p:cNvPr>
          <p:cNvSpPr>
            <a:spLocks noGrp="1"/>
          </p:cNvSpPr>
          <p:nvPr>
            <p:ph type="title"/>
          </p:nvPr>
        </p:nvSpPr>
        <p:spPr>
          <a:xfrm>
            <a:off x="352425" y="146051"/>
            <a:ext cx="10515600" cy="863600"/>
          </a:xfrm>
        </p:spPr>
        <p:txBody>
          <a:bodyPr/>
          <a:lstStyle/>
          <a:p>
            <a:r>
              <a:rPr lang="en-AU" dirty="0"/>
              <a:t>Architecture process followed</a:t>
            </a:r>
          </a:p>
        </p:txBody>
      </p:sp>
    </p:spTree>
    <p:extLst>
      <p:ext uri="{BB962C8B-B14F-4D97-AF65-F5344CB8AC3E}">
        <p14:creationId xmlns:p14="http://schemas.microsoft.com/office/powerpoint/2010/main" xmlns="" val="37290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B7581-886E-0DFA-F5E2-FEA629A6D5D4}"/>
              </a:ext>
            </a:extLst>
          </p:cNvPr>
          <p:cNvSpPr>
            <a:spLocks noGrp="1"/>
          </p:cNvSpPr>
          <p:nvPr>
            <p:ph type="title"/>
          </p:nvPr>
        </p:nvSpPr>
        <p:spPr>
          <a:xfrm>
            <a:off x="838200" y="1"/>
            <a:ext cx="10515600" cy="633830"/>
          </a:xfrm>
        </p:spPr>
        <p:txBody>
          <a:bodyPr>
            <a:normAutofit fontScale="90000"/>
          </a:bodyPr>
          <a:lstStyle/>
          <a:p>
            <a:r>
              <a:rPr lang="en-AU" dirty="0"/>
              <a:t>Data Modelling for GDS Grands - Analysis</a:t>
            </a:r>
          </a:p>
        </p:txBody>
      </p:sp>
      <p:pic>
        <p:nvPicPr>
          <p:cNvPr id="5" name="Content Placeholder 4">
            <a:extLst>
              <a:ext uri="{FF2B5EF4-FFF2-40B4-BE49-F238E27FC236}">
                <a16:creationId xmlns:a16="http://schemas.microsoft.com/office/drawing/2014/main" xmlns="" id="{61EE8851-997B-0EDC-EAC4-934523D3AFC4}"/>
              </a:ext>
            </a:extLst>
          </p:cNvPr>
          <p:cNvPicPr>
            <a:picLocks noGrp="1" noChangeAspect="1"/>
          </p:cNvPicPr>
          <p:nvPr>
            <p:ph idx="1"/>
          </p:nvPr>
        </p:nvPicPr>
        <p:blipFill>
          <a:blip r:embed="rId2" cstate="print"/>
          <a:stretch>
            <a:fillRect/>
          </a:stretch>
        </p:blipFill>
        <p:spPr>
          <a:xfrm>
            <a:off x="424207" y="734574"/>
            <a:ext cx="11208469" cy="6083823"/>
          </a:xfrm>
        </p:spPr>
      </p:pic>
    </p:spTree>
    <p:extLst>
      <p:ext uri="{BB962C8B-B14F-4D97-AF65-F5344CB8AC3E}">
        <p14:creationId xmlns:p14="http://schemas.microsoft.com/office/powerpoint/2010/main" xmlns="" val="58611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C166B-8E08-75BB-7354-93C43C5C4BE8}"/>
              </a:ext>
            </a:extLst>
          </p:cNvPr>
          <p:cNvSpPr>
            <a:spLocks noGrp="1"/>
          </p:cNvSpPr>
          <p:nvPr>
            <p:ph type="title"/>
          </p:nvPr>
        </p:nvSpPr>
        <p:spPr/>
        <p:txBody>
          <a:bodyPr/>
          <a:lstStyle/>
          <a:p>
            <a:r>
              <a:rPr lang="en-AU" dirty="0"/>
              <a:t>Insights</a:t>
            </a:r>
          </a:p>
        </p:txBody>
      </p:sp>
      <p:sp>
        <p:nvSpPr>
          <p:cNvPr id="3" name="Content Placeholder 2">
            <a:extLst>
              <a:ext uri="{FF2B5EF4-FFF2-40B4-BE49-F238E27FC236}">
                <a16:creationId xmlns:a16="http://schemas.microsoft.com/office/drawing/2014/main" xmlns="" id="{778B5CA1-8670-A424-3747-31B497C148FB}"/>
              </a:ext>
            </a:extLst>
          </p:cNvPr>
          <p:cNvSpPr>
            <a:spLocks noGrp="1"/>
          </p:cNvSpPr>
          <p:nvPr>
            <p:ph idx="1"/>
          </p:nvPr>
        </p:nvSpPr>
        <p:spPr/>
        <p:txBody>
          <a:bodyPr>
            <a:normAutofit lnSpcReduction="10000"/>
          </a:bodyPr>
          <a:lstStyle/>
          <a:p>
            <a:pPr marL="0" indent="0" algn="l">
              <a:buNone/>
            </a:pPr>
            <a:r>
              <a:rPr lang="en-AU" sz="1600" b="0" i="0" dirty="0">
                <a:solidFill>
                  <a:srgbClr val="1F2328"/>
                </a:solidFill>
                <a:effectLst/>
                <a:latin typeface="Arial" panose="020B0604020202020204" pitchFamily="34" charset="0"/>
                <a:cs typeface="Arial" panose="020B0604020202020204" pitchFamily="34" charset="0"/>
              </a:rPr>
              <a:t>1. Revenue is high from hotel chain in Mumbai</a:t>
            </a:r>
          </a:p>
          <a:p>
            <a:pPr marL="0" indent="0" algn="l">
              <a:buNone/>
            </a:pPr>
            <a:r>
              <a:rPr lang="en-AU" sz="1600" dirty="0">
                <a:solidFill>
                  <a:srgbClr val="1F2328"/>
                </a:solidFill>
                <a:latin typeface="Arial" panose="020B0604020202020204" pitchFamily="34" charset="0"/>
                <a:cs typeface="Arial" panose="020B0604020202020204" pitchFamily="34" charset="0"/>
              </a:rPr>
              <a:t>2. Elite and premium classrooms contribute to more than 65% of revenue.</a:t>
            </a:r>
          </a:p>
          <a:p>
            <a:pPr marL="0" indent="0" algn="l">
              <a:buNone/>
            </a:pPr>
            <a:r>
              <a:rPr lang="en-AU" sz="1600" b="0" i="0" dirty="0">
                <a:solidFill>
                  <a:srgbClr val="1F2328"/>
                </a:solidFill>
                <a:effectLst/>
                <a:latin typeface="Arial" panose="020B0604020202020204" pitchFamily="34" charset="0"/>
                <a:cs typeface="Arial" panose="020B0604020202020204" pitchFamily="34" charset="0"/>
              </a:rPr>
              <a:t>3.  Hotels with leas</a:t>
            </a:r>
            <a:r>
              <a:rPr lang="en-AU" sz="1600" dirty="0">
                <a:solidFill>
                  <a:srgbClr val="1F2328"/>
                </a:solidFill>
                <a:latin typeface="Arial" panose="020B0604020202020204" pitchFamily="34" charset="0"/>
                <a:cs typeface="Arial" panose="020B0604020202020204" pitchFamily="34" charset="0"/>
              </a:rPr>
              <a:t>t revenues are Seasons &amp; Grands which also has least user ratings.</a:t>
            </a:r>
          </a:p>
          <a:p>
            <a:pPr marL="0" indent="0" algn="l">
              <a:buNone/>
            </a:pPr>
            <a:r>
              <a:rPr lang="en-AU" sz="1600" b="0" i="0" dirty="0">
                <a:solidFill>
                  <a:srgbClr val="1F2328"/>
                </a:solidFill>
                <a:effectLst/>
                <a:latin typeface="Arial" panose="020B0604020202020204" pitchFamily="34" charset="0"/>
                <a:cs typeface="Arial" panose="020B0604020202020204" pitchFamily="34" charset="0"/>
              </a:rPr>
              <a:t>4. Cancellations is more in platforms categorized as “Others” and “</a:t>
            </a:r>
            <a:r>
              <a:rPr lang="en-AU" sz="1600" b="0" i="0" dirty="0" err="1">
                <a:solidFill>
                  <a:srgbClr val="1F2328"/>
                </a:solidFill>
                <a:effectLst/>
                <a:latin typeface="Arial" panose="020B0604020202020204" pitchFamily="34" charset="0"/>
                <a:cs typeface="Arial" panose="020B0604020202020204" pitchFamily="34" charset="0"/>
              </a:rPr>
              <a:t>makeyourtrip</a:t>
            </a:r>
            <a:r>
              <a:rPr lang="en-AU" sz="1600" b="0" i="0" dirty="0">
                <a:solidFill>
                  <a:srgbClr val="1F2328"/>
                </a:solidFill>
                <a:effectLst/>
                <a:latin typeface="Arial" panose="020B0604020202020204" pitchFamily="34" charset="0"/>
                <a:cs typeface="Arial" panose="020B0604020202020204" pitchFamily="34" charset="0"/>
              </a:rPr>
              <a:t>” which co-incidentally </a:t>
            </a:r>
            <a:r>
              <a:rPr lang="en-AU" sz="1600" dirty="0">
                <a:solidFill>
                  <a:srgbClr val="1F2328"/>
                </a:solidFill>
                <a:latin typeface="Arial" panose="020B0604020202020204" pitchFamily="34" charset="0"/>
                <a:cs typeface="Arial" panose="020B0604020202020204" pitchFamily="34" charset="0"/>
              </a:rPr>
              <a:t>are the ones with highest   booking percentage.</a:t>
            </a:r>
          </a:p>
          <a:p>
            <a:pPr marL="0" indent="0" algn="l">
              <a:buNone/>
            </a:pPr>
            <a:endParaRPr lang="en-AU" sz="1600" b="0" i="0" dirty="0">
              <a:solidFill>
                <a:srgbClr val="1F2328"/>
              </a:solidFill>
              <a:effectLst/>
              <a:latin typeface="Arial" panose="020B0604020202020204" pitchFamily="34" charset="0"/>
              <a:cs typeface="Arial" panose="020B0604020202020204" pitchFamily="34" charset="0"/>
            </a:endParaRPr>
          </a:p>
          <a:p>
            <a:pPr marL="0" indent="0">
              <a:buNone/>
            </a:pPr>
            <a:r>
              <a:rPr lang="en-AU" sz="1600" b="1" i="0" dirty="0">
                <a:solidFill>
                  <a:srgbClr val="1F2328"/>
                </a:solidFill>
                <a:effectLst/>
                <a:latin typeface="Arial" panose="020B0604020202020204" pitchFamily="34" charset="0"/>
                <a:cs typeface="Arial" panose="020B0604020202020204" pitchFamily="34" charset="0"/>
              </a:rPr>
              <a:t>Power BI Dashboard Development</a:t>
            </a:r>
            <a:r>
              <a:rPr lang="en-AU" sz="1600" b="0" i="0" dirty="0">
                <a:solidFill>
                  <a:srgbClr val="1F2328"/>
                </a:solidFill>
                <a:effectLst/>
                <a:latin typeface="Arial" panose="020B0604020202020204" pitchFamily="34" charset="0"/>
                <a:cs typeface="Arial" panose="020B0604020202020204" pitchFamily="34" charset="0"/>
              </a:rPr>
              <a:t>: We successfully developed an interactive Power BI dashboard for real-time data analysis, providing a user-friendly interface for comprehensive insights.</a:t>
            </a:r>
          </a:p>
          <a:p>
            <a:pPr marL="0" indent="0">
              <a:buNone/>
            </a:pPr>
            <a:r>
              <a:rPr lang="en-AU" sz="1600" b="1" i="0" dirty="0">
                <a:solidFill>
                  <a:srgbClr val="1F2328"/>
                </a:solidFill>
                <a:effectLst/>
                <a:latin typeface="Arial" panose="020B0604020202020204" pitchFamily="34" charset="0"/>
                <a:cs typeface="Arial" panose="020B0604020202020204" pitchFamily="34" charset="0"/>
              </a:rPr>
              <a:t>Hospitality Metrics Integration</a:t>
            </a:r>
            <a:r>
              <a:rPr lang="en-AU" sz="1600" b="0" i="0" dirty="0">
                <a:solidFill>
                  <a:srgbClr val="1F2328"/>
                </a:solidFill>
                <a:effectLst/>
                <a:latin typeface="Arial" panose="020B0604020202020204" pitchFamily="34" charset="0"/>
                <a:cs typeface="Arial" panose="020B0604020202020204" pitchFamily="34" charset="0"/>
              </a:rPr>
              <a:t>: Implementation of crucial hospitality domain metrics including Revenue Per Room category, Average revenue per class, Average revenue per hotel and city, average hotel ratings, platforms used for booking/cancellation, capacity available and other components  to enhance performance monitoring and decision-making.</a:t>
            </a:r>
          </a:p>
          <a:p>
            <a:pPr marL="0" indent="0">
              <a:buNone/>
            </a:pPr>
            <a:r>
              <a:rPr lang="en-AU" sz="1600" b="1" i="0" dirty="0">
                <a:solidFill>
                  <a:srgbClr val="1F2328"/>
                </a:solidFill>
                <a:effectLst/>
                <a:latin typeface="Arial" panose="020B0604020202020204" pitchFamily="34" charset="0"/>
                <a:cs typeface="Arial" panose="020B0604020202020204" pitchFamily="34" charset="0"/>
              </a:rPr>
              <a:t>Historical Data Analysis</a:t>
            </a:r>
            <a:r>
              <a:rPr lang="en-AU" sz="1600" b="0" i="0" dirty="0">
                <a:solidFill>
                  <a:srgbClr val="1F2328"/>
                </a:solidFill>
                <a:effectLst/>
                <a:latin typeface="Arial" panose="020B0604020202020204" pitchFamily="34" charset="0"/>
                <a:cs typeface="Arial" panose="020B0604020202020204" pitchFamily="34" charset="0"/>
              </a:rPr>
              <a:t>: Thorough examination of historical data to uncover valuable revenue-enhancing opportunities and trends.</a:t>
            </a:r>
          </a:p>
          <a:p>
            <a:pPr marL="0" indent="0" algn="l">
              <a:buNone/>
            </a:pPr>
            <a:r>
              <a:rPr lang="en-AU" sz="1600" b="1" i="0" dirty="0">
                <a:solidFill>
                  <a:srgbClr val="1F2328"/>
                </a:solidFill>
                <a:effectLst/>
                <a:latin typeface="Arial" panose="020B0604020202020204" pitchFamily="34" charset="0"/>
                <a:cs typeface="Arial" panose="020B0604020202020204" pitchFamily="34" charset="0"/>
              </a:rPr>
              <a:t>Actionable Insights</a:t>
            </a:r>
            <a:r>
              <a:rPr lang="en-AU" sz="1600" b="0" i="0" dirty="0">
                <a:solidFill>
                  <a:srgbClr val="1F2328"/>
                </a:solidFill>
                <a:effectLst/>
                <a:latin typeface="Arial" panose="020B0604020202020204" pitchFamily="34" charset="0"/>
                <a:cs typeface="Arial" panose="020B0604020202020204" pitchFamily="34" charset="0"/>
              </a:rPr>
              <a:t>: Provision of actionable insights occupancy rate, platform booking contributing to strategic planning.</a:t>
            </a:r>
          </a:p>
          <a:p>
            <a:pPr marL="0" indent="0">
              <a:buNone/>
            </a:pPr>
            <a:endParaRPr lang="en-AU" dirty="0"/>
          </a:p>
        </p:txBody>
      </p:sp>
    </p:spTree>
    <p:extLst>
      <p:ext uri="{BB962C8B-B14F-4D97-AF65-F5344CB8AC3E}">
        <p14:creationId xmlns:p14="http://schemas.microsoft.com/office/powerpoint/2010/main" xmlns="" val="60687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1" y="0"/>
            <a:ext cx="12219806" cy="6857999"/>
          </a:xfrm>
          <a:prstGeom prst="rect">
            <a:avLst/>
          </a:prstGeom>
          <a:noFill/>
          <a:ln w="9525">
            <a:noFill/>
            <a:miter lim="800000"/>
            <a:headEnd/>
            <a:tailEnd/>
          </a:ln>
          <a:effectLst/>
        </p:spPr>
      </p:pic>
    </p:spTree>
    <p:extLst>
      <p:ext uri="{BB962C8B-B14F-4D97-AF65-F5344CB8AC3E}">
        <p14:creationId xmlns:p14="http://schemas.microsoft.com/office/powerpoint/2010/main" xmlns="" val="2966098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clbl:label id="{3f9b3751-29cf-4dc6-aeb8-8c5392695401}" enabled="1" method="Privileged" siteId="{49dfc6a3-5fb7-49f4-adea-c54e725bb854}" contentBits="0" removed="0"/>
</clbl:labelList>
</file>

<file path=docProps/app.xml><?xml version="1.0" encoding="utf-8"?>
<Properties xmlns="http://schemas.openxmlformats.org/officeDocument/2006/extended-properties" xmlns:vt="http://schemas.openxmlformats.org/officeDocument/2006/docPropsVTypes">
  <TotalTime>120</TotalTime>
  <Words>455</Words>
  <Application>Microsoft Office PowerPoint</Application>
  <PresentationFormat>Custom</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Analysis of GDS Grands Hotel Chain in SQL &amp; Power BI</vt:lpstr>
      <vt:lpstr>Slide 2</vt:lpstr>
      <vt:lpstr>Slide 3</vt:lpstr>
      <vt:lpstr>Architecture process followed</vt:lpstr>
      <vt:lpstr>Data Modelling for GDS Grands - Analysis</vt:lpstr>
      <vt:lpstr>Insights</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GDS Grands Hotel Chain in SQL &amp; Power BI</dc:title>
  <dc:creator>Marshalin, Bergin</dc:creator>
  <cp:lastModifiedBy>Bergin</cp:lastModifiedBy>
  <cp:revision>5</cp:revision>
  <dcterms:created xsi:type="dcterms:W3CDTF">2024-03-23T17:17:31Z</dcterms:created>
  <dcterms:modified xsi:type="dcterms:W3CDTF">2024-03-23T20:24:54Z</dcterms:modified>
</cp:coreProperties>
</file>