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Lato"/>
      <p:regular r:id="rId35"/>
      <p:bold r:id="rId36"/>
      <p:italic r:id="rId37"/>
      <p:boldItalic r:id="rId38"/>
    </p:embeddedFont>
    <p:embeddedFont>
      <p:font typeface="Lato Black"/>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lack-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LatoBlack-bold.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Hello everyone, thank you for being here today. I know it's the last day of presentations [and I think the last class we all have together] and you all probably just wannna go home, but I appreciate you being here anyways. As some of you may recall, I'm Sarah of team Tomodachi, and with me today are my fellow compatriots Andrew, Windjy, Patrick, and other Patrick. [Also very kindly joining us is our benevolent benefactor, Steve Bulgin - please help me give a warm welcome for Steve!] Unfortunately, our benevolent benefactor - Steve Bulgin - will not be joining us tonight as he has a vital playoff game. He did not specify which sport, so I'm just going to assume he's playing for the Leafs. Go Steve! We are one of two groups recruited to realize Steve's passion project, PoGo Gakko; PoGo being derived from Pokemon Go, and Gakko meaning school.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7e3c75ec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7e3c75ec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Inside a raid room… [EXPLAIN]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7e3c75ec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7e3c75ec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Sarah. Hey folks. As already mentioned, I am the project manager for Team Tomodachi. I will briefly explain the management aspect of our journey, and I will break it down in the following 5 categories: (read off powerpoint).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666c0d5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666c0d5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Nothing fancy here, we just used Discord, our time together at school, and worked at Sarah’s humble abode to communicate and get work done.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for our communications with our client, Steve, we contacted him via email bi-weekly, spoke to him via Discord and called him every now and then to either discuss future plans or to find him roaming in hallway.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66c0d50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66c0d50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addition to the Creative Brief, we’ve created several documents to assist with laying out the project and explaining the application. (Read off powerpoint)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66c0d50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66c0d50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Concerning our command structure, I used a nearly maximum autonomous method of managing. Given our history as colleagues, I trusted them to get the work done. Obviously, this will </a:t>
            </a:r>
            <a:r>
              <a:rPr i="1" lang="en-GB"/>
              <a:t>rarely</a:t>
            </a:r>
            <a:r>
              <a:rPr lang="en-GB"/>
              <a:t> work in a real-life situation. Don’t try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for tasks, there’s five main elements: Back-End, Front-End, Documentation, Research and </a:t>
            </a:r>
            <a:r>
              <a:rPr lang="en-GB">
                <a:solidFill>
                  <a:schemeClr val="dk1"/>
                </a:solidFill>
              </a:rPr>
              <a:t>Secretary Work </a:t>
            </a:r>
            <a:r>
              <a:rPr lang="en-GB"/>
              <a:t> (next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666c0d50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666c0d50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[Read Slides]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66a0f031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66a0f031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[Read Slides]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666c0d50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666c0d50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Thank you Windjy.</a:t>
            </a:r>
            <a:br>
              <a:rPr lang="en-GB">
                <a:solidFill>
                  <a:schemeClr val="dk1"/>
                </a:solidFill>
              </a:rPr>
            </a:br>
            <a:br>
              <a:rPr lang="en-GB">
                <a:solidFill>
                  <a:schemeClr val="dk1"/>
                </a:solidFill>
              </a:rPr>
            </a:br>
            <a:r>
              <a:rPr lang="en-GB">
                <a:solidFill>
                  <a:schemeClr val="dk1"/>
                </a:solidFill>
              </a:rPr>
              <a:t>With a project this complex. With a scope this large. And a client who is Jason's best friend.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One thing we had realized early on was that we had to do this right. There was no way that we would be able to do everything ourselves.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There are a lot of moving parts, and if we had to write it all from scratch we would need a deadline much larger than the 3 months we had to complete the project. To get past this we came to the conclusion from the very beginning that we would be relying on a core set of middleware and services. Many of which we had never used before, which ties into our larger research budget as mentioned earlier.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In our case. Steve had several key points that he had hit upon with us on the first meeting. The primary being that he was familiar with C# and .NET, and during our initial meeting he made several mentions of this specific technology stack. He had also mentioned that he wanted the application to be:</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Designed for Mobile</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Scalable</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Easily Maintainable</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Easily Expandable to support multiple feature sets and future games</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And most importantly that he wanted to learn something new for when he took over the project.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With this in mind, we did the research and put together a list of technologies and services that we based our primary architecture around. These technologies being:</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66a0f03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66a0f03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A C# .NET Core Microservice Based Architecture for </a:t>
            </a:r>
            <a:r>
              <a:rPr lang="en-GB">
                <a:solidFill>
                  <a:schemeClr val="dk1"/>
                </a:solidFill>
              </a:rPr>
              <a:t>infinite</a:t>
            </a:r>
            <a:r>
              <a:rPr lang="en-GB">
                <a:solidFill>
                  <a:schemeClr val="dk1"/>
                </a:solidFill>
              </a:rPr>
              <a:t> scalability</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The </a:t>
            </a:r>
            <a:r>
              <a:rPr lang="en-GB">
                <a:solidFill>
                  <a:schemeClr val="dk1"/>
                </a:solidFill>
              </a:rPr>
              <a:t>microservices</a:t>
            </a:r>
            <a:r>
              <a:rPr lang="en-GB">
                <a:solidFill>
                  <a:schemeClr val="dk1"/>
                </a:solidFill>
              </a:rPr>
              <a:t> hosted inside of Docker Containers</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RabbitMQ for communication between our Microservices</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Authentication provided by IdentityServer4 and ASP.NET Core Identity</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Databases provided by Postgres and Entity Framework</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Metadata seeded automatically, on-the-fly through an Open Sourced API, PokeAPI </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And last but not least, the glue that holds everything together. GraphQL for our public facing API.</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Now this is a lot, but what does it look like?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7e7ebaf5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7e7ebaf5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Okay, Now, there is a lot going on here. But it’s actually quite simple.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Our architecture has 6 major components:</a:t>
            </a:r>
            <a:endParaRPr/>
          </a:p>
          <a:p>
            <a:pPr indent="-298450" lvl="0" marL="457200" rtl="0" algn="l">
              <a:spcBef>
                <a:spcPts val="0"/>
              </a:spcBef>
              <a:spcAft>
                <a:spcPts val="0"/>
              </a:spcAft>
              <a:buSzPts val="1100"/>
              <a:buChar char="●"/>
            </a:pPr>
            <a:r>
              <a:rPr lang="en-GB"/>
              <a:t>Our AuthServer</a:t>
            </a:r>
            <a:endParaRPr/>
          </a:p>
          <a:p>
            <a:pPr indent="-298450" lvl="0" marL="457200" rtl="0" algn="l">
              <a:spcBef>
                <a:spcPts val="0"/>
              </a:spcBef>
              <a:spcAft>
                <a:spcPts val="0"/>
              </a:spcAft>
              <a:buSzPts val="1100"/>
              <a:buChar char="●"/>
            </a:pPr>
            <a:r>
              <a:rPr lang="en-GB"/>
              <a:t>Our API Gateway</a:t>
            </a:r>
            <a:endParaRPr/>
          </a:p>
          <a:p>
            <a:pPr indent="-298450" lvl="0" marL="457200" rtl="0" algn="l">
              <a:spcBef>
                <a:spcPts val="0"/>
              </a:spcBef>
              <a:spcAft>
                <a:spcPts val="0"/>
              </a:spcAft>
              <a:buSzPts val="1100"/>
              <a:buChar char="●"/>
            </a:pPr>
            <a:r>
              <a:rPr lang="en-GB"/>
              <a:t>Our Profile Service</a:t>
            </a:r>
            <a:endParaRPr/>
          </a:p>
          <a:p>
            <a:pPr indent="-298450" lvl="0" marL="457200" rtl="0" algn="l">
              <a:spcBef>
                <a:spcPts val="0"/>
              </a:spcBef>
              <a:spcAft>
                <a:spcPts val="0"/>
              </a:spcAft>
              <a:buSzPts val="1100"/>
              <a:buChar char="●"/>
            </a:pPr>
            <a:r>
              <a:rPr lang="en-GB"/>
              <a:t>Our Metadata Service</a:t>
            </a:r>
            <a:endParaRPr/>
          </a:p>
          <a:p>
            <a:pPr indent="-298450" lvl="0" marL="457200" rtl="0" algn="l">
              <a:spcBef>
                <a:spcPts val="0"/>
              </a:spcBef>
              <a:spcAft>
                <a:spcPts val="0"/>
              </a:spcAft>
              <a:buClr>
                <a:schemeClr val="dk1"/>
              </a:buClr>
              <a:buSzPts val="1100"/>
              <a:buChar char="●"/>
            </a:pPr>
            <a:r>
              <a:rPr lang="en-GB">
                <a:solidFill>
                  <a:schemeClr val="dk1"/>
                </a:solidFill>
              </a:rPr>
              <a:t>A </a:t>
            </a:r>
            <a:r>
              <a:rPr lang="en-GB">
                <a:solidFill>
                  <a:schemeClr val="dk1"/>
                </a:solidFill>
              </a:rPr>
              <a:t>RabbitMQ Messaging Server</a:t>
            </a:r>
            <a:endParaRPr/>
          </a:p>
          <a:p>
            <a:pPr indent="-298450" lvl="0" marL="457200" rtl="0" algn="l">
              <a:spcBef>
                <a:spcPts val="0"/>
              </a:spcBef>
              <a:spcAft>
                <a:spcPts val="0"/>
              </a:spcAft>
              <a:buSzPts val="1100"/>
              <a:buChar char="●"/>
            </a:pPr>
            <a:r>
              <a:rPr lang="en-GB"/>
              <a:t>And of course our Frontend at Gakko Front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a:t>
            </a:r>
            <a:r>
              <a:rPr lang="en-GB"/>
              <a:t>hese components are dockerized and behind a firewall. </a:t>
            </a:r>
            <a:endParaRPr/>
          </a:p>
          <a:p>
            <a:pPr indent="0" lvl="0" marL="0" rtl="0" algn="l">
              <a:spcBef>
                <a:spcPts val="0"/>
              </a:spcBef>
              <a:spcAft>
                <a:spcPts val="0"/>
              </a:spcAft>
              <a:buNone/>
            </a:pPr>
            <a:r>
              <a:rPr lang="en-GB"/>
              <a:t>The only components open to the internet is the components within our Traefik Router.</a:t>
            </a:r>
            <a:endParaRPr/>
          </a:p>
          <a:p>
            <a:pPr indent="0" lvl="0" marL="0" rtl="0" algn="l">
              <a:spcBef>
                <a:spcPts val="0"/>
              </a:spcBef>
              <a:spcAft>
                <a:spcPts val="0"/>
              </a:spcAft>
              <a:buNone/>
            </a:pPr>
            <a:r>
              <a:rPr lang="en-GB">
                <a:solidFill>
                  <a:schemeClr val="dk1"/>
                </a:solidFill>
              </a:rPr>
              <a:t>The components, depending on what they do, will, or won’t have a database attached to them. </a:t>
            </a:r>
            <a:endParaRPr>
              <a:solidFill>
                <a:schemeClr val="dk1"/>
              </a:solidFill>
            </a:endParaRPr>
          </a:p>
          <a:p>
            <a:pPr indent="0" lvl="0" marL="0" rtl="0" algn="l">
              <a:spcBef>
                <a:spcPts val="0"/>
              </a:spcBef>
              <a:spcAft>
                <a:spcPts val="0"/>
              </a:spcAft>
              <a:buNone/>
            </a:pPr>
            <a:r>
              <a:rPr lang="en-GB">
                <a:solidFill>
                  <a:schemeClr val="dk1"/>
                </a:solidFill>
              </a:rPr>
              <a:t>There are helper dashboards, but they are entirely optional.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Now, with the backend out of the way. Let’s turn our way to the front.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Pat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57e3c75ec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57e3c75ec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what is Pokemon Go? As I'm sure most of you know or have heard, Pokemon Go is the popular augmented reality mobile game developed and published by Niantic. It creates a unique Pokemon experience by overlaying Pokemon into the real world through your mobile camera lens. Furthermore - Pokestops, which you can spin for items; Gyms, where you can battle other trainers; and Raids, where you can fight and capture possibly rare Pokemon - can be found at notable real world locations. This gives players a great incentive to get active and go out into their local communities.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7e7ebb22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7e7ebb22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Name technologies:</a:t>
            </a:r>
            <a:endParaRPr/>
          </a:p>
          <a:p>
            <a:pPr indent="-298450" lvl="0" marL="457200" rtl="0" algn="l">
              <a:spcBef>
                <a:spcPts val="0"/>
              </a:spcBef>
              <a:spcAft>
                <a:spcPts val="0"/>
              </a:spcAft>
              <a:buSzPts val="1100"/>
              <a:buChar char="-"/>
            </a:pPr>
            <a:r>
              <a:rPr lang="en-GB"/>
              <a:t>Ionic, a set of UI components for PWAs</a:t>
            </a:r>
            <a:endParaRPr/>
          </a:p>
          <a:p>
            <a:pPr indent="-298450" lvl="0" marL="457200" rtl="0" algn="l">
              <a:spcBef>
                <a:spcPts val="0"/>
              </a:spcBef>
              <a:spcAft>
                <a:spcPts val="0"/>
              </a:spcAft>
              <a:buSzPts val="1100"/>
              <a:buChar char="-"/>
            </a:pPr>
            <a:r>
              <a:rPr lang="en-GB"/>
              <a:t>Angular, a frontend framework for developing dynamic SPAs</a:t>
            </a:r>
            <a:endParaRPr/>
          </a:p>
          <a:p>
            <a:pPr indent="-298450" lvl="0" marL="457200" rtl="0" algn="l">
              <a:spcBef>
                <a:spcPts val="0"/>
              </a:spcBef>
              <a:spcAft>
                <a:spcPts val="0"/>
              </a:spcAft>
              <a:buSzPts val="1100"/>
              <a:buChar char="-"/>
            </a:pPr>
            <a:r>
              <a:rPr lang="en-GB"/>
              <a:t>TypeScript, a type-safe superset of JavaScript</a:t>
            </a:r>
            <a:endParaRPr/>
          </a:p>
          <a:p>
            <a:pPr indent="-298450" lvl="0" marL="457200" rtl="0" algn="l">
              <a:spcBef>
                <a:spcPts val="0"/>
              </a:spcBef>
              <a:spcAft>
                <a:spcPts val="0"/>
              </a:spcAft>
              <a:buSzPts val="1100"/>
              <a:buChar char="-"/>
            </a:pPr>
            <a:r>
              <a:rPr lang="en-GB"/>
              <a:t>Leaflet, a platform-agnostic mapping library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Describe benefits:</a:t>
            </a:r>
            <a:endParaRPr/>
          </a:p>
          <a:p>
            <a:pPr indent="-298450" lvl="0" marL="457200" rtl="0" algn="l">
              <a:spcBef>
                <a:spcPts val="0"/>
              </a:spcBef>
              <a:spcAft>
                <a:spcPts val="0"/>
              </a:spcAft>
              <a:buSzPts val="1100"/>
              <a:buChar char="-"/>
            </a:pPr>
            <a:r>
              <a:rPr lang="en-GB"/>
              <a:t>Ionic for easily developing a PWA that can be built for mobile</a:t>
            </a:r>
            <a:endParaRPr/>
          </a:p>
          <a:p>
            <a:pPr indent="-298450" lvl="1" marL="914400" rtl="0" algn="l">
              <a:spcBef>
                <a:spcPts val="0"/>
              </a:spcBef>
              <a:spcAft>
                <a:spcPts val="0"/>
              </a:spcAft>
              <a:buSzPts val="1100"/>
              <a:buChar char="-"/>
            </a:pPr>
            <a:r>
              <a:rPr lang="en-GB"/>
              <a:t>Great mobile user experience (essential for an application targeting pogo players)</a:t>
            </a:r>
            <a:endParaRPr/>
          </a:p>
          <a:p>
            <a:pPr indent="-298450" lvl="1" marL="914400" rtl="0" algn="l">
              <a:spcBef>
                <a:spcPts val="0"/>
              </a:spcBef>
              <a:spcAft>
                <a:spcPts val="0"/>
              </a:spcAft>
              <a:buSzPts val="1100"/>
              <a:buChar char="-"/>
            </a:pPr>
            <a:r>
              <a:rPr lang="en-GB"/>
              <a:t>Not as fast as native, but easier dev and more code reuse</a:t>
            </a:r>
            <a:endParaRPr/>
          </a:p>
          <a:p>
            <a:pPr indent="-298450" lvl="0" marL="457200" rtl="0" algn="l">
              <a:spcBef>
                <a:spcPts val="0"/>
              </a:spcBef>
              <a:spcAft>
                <a:spcPts val="0"/>
              </a:spcAft>
              <a:buSzPts val="1100"/>
              <a:buChar char="-"/>
            </a:pPr>
            <a:r>
              <a:rPr lang="en-GB"/>
              <a:t>Angular for developing an application using Ionic</a:t>
            </a:r>
            <a:endParaRPr/>
          </a:p>
          <a:p>
            <a:pPr indent="-298450" lvl="1" marL="914400" rtl="0" algn="l">
              <a:spcBef>
                <a:spcPts val="0"/>
              </a:spcBef>
              <a:spcAft>
                <a:spcPts val="0"/>
              </a:spcAft>
              <a:buSzPts val="1100"/>
              <a:buChar char="-"/>
            </a:pPr>
            <a:r>
              <a:rPr lang="en-GB"/>
              <a:t>Most Ionic documentation is in terms of Angular</a:t>
            </a:r>
            <a:endParaRPr/>
          </a:p>
          <a:p>
            <a:pPr indent="-298450" lvl="1" marL="914400" rtl="0" algn="l">
              <a:spcBef>
                <a:spcPts val="0"/>
              </a:spcBef>
              <a:spcAft>
                <a:spcPts val="0"/>
              </a:spcAft>
              <a:buSzPts val="1100"/>
              <a:buChar char="-"/>
            </a:pPr>
            <a:r>
              <a:rPr lang="en-GB"/>
              <a:t>Results in a dynamic single-page application</a:t>
            </a:r>
            <a:endParaRPr/>
          </a:p>
          <a:p>
            <a:pPr indent="-298450" lvl="0" marL="457200" rtl="0" algn="l">
              <a:spcBef>
                <a:spcPts val="0"/>
              </a:spcBef>
              <a:spcAft>
                <a:spcPts val="0"/>
              </a:spcAft>
              <a:buSzPts val="1100"/>
              <a:buChar char="-"/>
            </a:pPr>
            <a:r>
              <a:rPr lang="en-GB"/>
              <a:t>TypeScript, the default language used with Angular</a:t>
            </a:r>
            <a:endParaRPr/>
          </a:p>
          <a:p>
            <a:pPr indent="-298450" lvl="1" marL="914400" rtl="0" algn="l">
              <a:spcBef>
                <a:spcPts val="0"/>
              </a:spcBef>
              <a:spcAft>
                <a:spcPts val="0"/>
              </a:spcAft>
              <a:buSzPts val="1100"/>
              <a:buChar char="-"/>
            </a:pPr>
            <a:r>
              <a:rPr lang="en-GB"/>
              <a:t>Type-safe and maximizes correctness</a:t>
            </a:r>
            <a:endParaRPr/>
          </a:p>
          <a:p>
            <a:pPr indent="-298450" lvl="1" marL="914400" rtl="0" algn="l">
              <a:spcBef>
                <a:spcPts val="0"/>
              </a:spcBef>
              <a:spcAft>
                <a:spcPts val="0"/>
              </a:spcAft>
              <a:buSzPts val="1100"/>
              <a:buChar char="-"/>
            </a:pPr>
            <a:r>
              <a:rPr lang="en-GB"/>
              <a:t>Rapid development, minimizing bugs</a:t>
            </a:r>
            <a:endParaRPr/>
          </a:p>
          <a:p>
            <a:pPr indent="-298450" lvl="0" marL="457200" rtl="0" algn="l">
              <a:spcBef>
                <a:spcPts val="0"/>
              </a:spcBef>
              <a:spcAft>
                <a:spcPts val="0"/>
              </a:spcAft>
              <a:buSzPts val="1100"/>
              <a:buChar char="-"/>
            </a:pPr>
            <a:r>
              <a:rPr lang="en-GB"/>
              <a:t>Leaflet for maps on raid page</a:t>
            </a:r>
            <a:endParaRPr/>
          </a:p>
          <a:p>
            <a:pPr indent="-298450" lvl="1" marL="914400" rtl="0" algn="l">
              <a:spcBef>
                <a:spcPts val="0"/>
              </a:spcBef>
              <a:spcAft>
                <a:spcPts val="0"/>
              </a:spcAft>
              <a:buSzPts val="1100"/>
              <a:buChar char="-"/>
            </a:pPr>
            <a:r>
              <a:rPr lang="en-GB"/>
              <a:t>Using OpenMaps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Onwards to demo...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66a0f031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66a0f031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65be148a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65be148a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chemeClr val="dk1"/>
                </a:solidFill>
              </a:rPr>
              <a:t>Overreaching</a:t>
            </a:r>
            <a:endParaRPr b="1" sz="1800">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i="1" lang="en-GB">
                <a:solidFill>
                  <a:schemeClr val="dk1"/>
                </a:solidFill>
              </a:rPr>
              <a:t>We began this project with lots of enthusiasm. This enthusiasm may have gotten the best of us, as we ended up overreaching, overestimating, and overpromising.</a:t>
            </a:r>
            <a:endParaRPr i="1">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We saw (and still see) ourselves as an all-star group, and so we felt that we were up to the challenge of this large project.</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Steve presented his ideas for the project to us, and immediately it sounded like quite a large and complicated endeavour.</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Our client however was very understanding and was quite familiar with what he should be expecting. He understood that this was for a project management course, and he did not expect us to meet all of the goals/deliverables he was requesting for the project.</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He allowed us to choose which pieces of the project we planned to deliver on. We assumed we were being reasonable (or going easy on ourselves) by choosing only a few of these features to ship, but even that ended up being more work than we had expected.</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Despite accounting for time to spend on research, it ended up taking much longer than anticipated to learn and adapt to these new and unfamiliar technologies (such as Ionic, Angular, Microservices, etc.). We should have allotted even more time for this than we originally planned.</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In addition to time spent with research, we should have devoted more time to practice (i.e. practicing building applications and components with ionic/angular)</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Additionally, we ran into a few roadblocks during development which we did not expect which set us back further (for me: using a javascript library for the raid map; for back end: </a:t>
            </a:r>
            <a:r>
              <a:rPr b="1" lang="en-GB">
                <a:solidFill>
                  <a:schemeClr val="dk1"/>
                </a:solidFill>
              </a:rPr>
              <a:t>connecting everything together, making the api gateway, setting up message queue</a:t>
            </a:r>
            <a:r>
              <a:rPr lang="en-GB">
                <a:solidFill>
                  <a:schemeClr val="dk1"/>
                </a:solidFill>
              </a:rPr>
              <a:t>, </a:t>
            </a:r>
            <a:r>
              <a:rPr b="1" lang="en-GB">
                <a:solidFill>
                  <a:schemeClr val="dk1"/>
                </a:solidFill>
              </a:rPr>
              <a:t>using graphql</a:t>
            </a:r>
            <a:r>
              <a:rPr lang="en-GB">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GB">
                <a:solidFill>
                  <a:schemeClr val="dk1"/>
                </a:solidFill>
              </a:rPr>
              <a:t> </a:t>
            </a:r>
            <a:endParaRPr i="1">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Moreover, we did not account enough for the time that we had to dedicate to other priorities (other classes, midterms, presentations/current trends course, our jobs, our lives).</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These setbacks ended up throwing our timeline out of whack. Delays piled onto other delays, and we soon realized we had to dial back our scope.</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Due to the aforementioned setbacks, we had not made very much progress with the application for some time and so did not have meaningful updates for the client. Because of this, we postponed contacting the client until much later in the project timeline than we had expected, and we had to push back our demo date.</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In addition to this, by the time we reached out to the client, it had become difficult to reach him (due to technical and scheduling issues).</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In addition to this, by the time we reached out to the client, he had become difficult to reach (due to technical and scheduling issues).</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We realized we had bitten off far more than we could chew, and decided to reign in our deliverables (even more than we had initially). We reset our goals and decided to “cut” some of our planned deliverables/scope.</a:t>
            </a:r>
            <a:endParaRPr>
              <a:solidFill>
                <a:schemeClr val="dk1"/>
              </a:solidFill>
            </a:endParaRPr>
          </a:p>
          <a:p>
            <a:pPr indent="-228600" lvl="0" marL="914400" rtl="0" algn="l">
              <a:lnSpc>
                <a:spcPct val="115000"/>
              </a:lnSpc>
              <a:spcBef>
                <a:spcPts val="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o</a:t>
            </a:r>
            <a:r>
              <a:rPr lang="en-GB" sz="700">
                <a:solidFill>
                  <a:schemeClr val="dk1"/>
                </a:solidFill>
                <a:latin typeface="Times New Roman"/>
                <a:ea typeface="Times New Roman"/>
                <a:cs typeface="Times New Roman"/>
                <a:sym typeface="Times New Roman"/>
              </a:rPr>
              <a:t>   </a:t>
            </a:r>
            <a:r>
              <a:rPr lang="en-GB">
                <a:solidFill>
                  <a:schemeClr val="dk1"/>
                </a:solidFill>
              </a:rPr>
              <a:t>We still wanted to get the core of a working application delivered, and so we narrowed down our scope to a much more specific set of features. It was less than what we had promised, but would still hopefully be a functional application.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GB" sz="1800">
                <a:solidFill>
                  <a:schemeClr val="dk1"/>
                </a:solidFill>
              </a:rPr>
              <a:t> </a:t>
            </a:r>
            <a:endParaRPr b="1" sz="1800">
              <a:solidFill>
                <a:schemeClr val="dk1"/>
              </a:solidFill>
            </a:endParaRPr>
          </a:p>
          <a:p>
            <a:pPr indent="0" lvl="0" marL="0" rtl="0" algn="l">
              <a:spcBef>
                <a:spcPts val="0"/>
              </a:spcBef>
              <a:spcAft>
                <a:spcPts val="0"/>
              </a:spcAft>
              <a:buClr>
                <a:schemeClr val="dk1"/>
              </a:buClr>
              <a:buSzPts val="1100"/>
              <a:buFont typeface="Arial"/>
              <a:buNone/>
            </a:pPr>
            <a:r>
              <a:rPr b="1" lang="en-GB" sz="1800">
                <a:solidFill>
                  <a:schemeClr val="dk1"/>
                </a:solidFill>
              </a:rPr>
              <a:t>Takeaways and lessons learned</a:t>
            </a:r>
            <a:endParaRPr b="1" sz="1800">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We learned the hard way to calculate and add extra “buffer” time for the project schedule. In the future, we should try to give ourselves extra time for deadlines to account for unforeseen development roadblocks, or other priorities that may arise.</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Under such a short timeline and with so many other commitments in our lives, we learned that we should have narrowed the scope/deliverables of the project. It is better to be realistic and upfront with a client instead of being overly optimistic with our goals.</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We realized the importance of spending more time to familiarize ourselves with the tools we would be using at the beginning of the project before starting with any actual development.</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We learned a great deal about communicating with a client. We were so concerned with providing a </a:t>
            </a:r>
            <a:r>
              <a:rPr i="1" lang="en-GB">
                <a:solidFill>
                  <a:schemeClr val="dk1"/>
                </a:solidFill>
              </a:rPr>
              <a:t>meaningful</a:t>
            </a:r>
            <a:r>
              <a:rPr lang="en-GB">
                <a:solidFill>
                  <a:schemeClr val="dk1"/>
                </a:solidFill>
              </a:rPr>
              <a:t> update on our progress that we did not update the client nearly as often as we should have. It is better to let the client know that there is no news instead of keeping them in the dark or keeping them guessing as to what we are doing at all.</a:t>
            </a:r>
            <a:endParaRPr>
              <a:solidFill>
                <a:schemeClr val="dk1"/>
              </a:solidFill>
            </a:endParaRPr>
          </a:p>
          <a:p>
            <a:pPr indent="-228600" lvl="0" marL="914400" rtl="0" algn="l">
              <a:lnSpc>
                <a:spcPct val="115000"/>
              </a:lnSpc>
              <a:spcBef>
                <a:spcPts val="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o</a:t>
            </a:r>
            <a:r>
              <a:rPr lang="en-GB" sz="700">
                <a:solidFill>
                  <a:schemeClr val="dk1"/>
                </a:solidFill>
                <a:latin typeface="Times New Roman"/>
                <a:ea typeface="Times New Roman"/>
                <a:cs typeface="Times New Roman"/>
                <a:sym typeface="Times New Roman"/>
              </a:rPr>
              <a:t>   </a:t>
            </a:r>
            <a:r>
              <a:rPr lang="en-GB">
                <a:solidFill>
                  <a:schemeClr val="dk1"/>
                </a:solidFill>
              </a:rPr>
              <a:t>In the future, we would develop a schedule for updating the client and firmly stick to that schedule.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In the end, by the time we finally managed to meet with the client he was very understanding and actually very happy with our delivered application.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As he was quite technical himself, he saw the value in our development decisions and expressed excitement at the possibility of continuing development himself (or maybe, as he mentioned, with Jason).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rPr>
              <a:t>        </a:t>
            </a:r>
            <a:r>
              <a:rPr lang="en-GB">
                <a:solidFill>
                  <a:schemeClr val="dk1"/>
                </a:solidFill>
              </a:rPr>
              <a:t>Despite all of these pitfalls, we ended up being satisfied with our work ourselves as well. Not only had we learned a lot about the technologies used, but we learned a great deal about project management, collaboration, and communication.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8056b7a6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8056b7a6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66a0f0313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66a0f0313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Accomplishments</a:t>
            </a:r>
            <a:endParaRPr/>
          </a:p>
          <a:p>
            <a:pPr indent="-298450" lvl="0" marL="457200" rtl="0" algn="l">
              <a:spcBef>
                <a:spcPts val="0"/>
              </a:spcBef>
              <a:spcAft>
                <a:spcPts val="0"/>
              </a:spcAft>
              <a:buSzPts val="1100"/>
              <a:buChar char="-"/>
            </a:pPr>
            <a:r>
              <a:rPr lang="en-GB"/>
              <a:t>Steve expressed he was happy with our results, technology, and designs</a:t>
            </a:r>
            <a:endParaRPr/>
          </a:p>
          <a:p>
            <a:pPr indent="-298450" lvl="0" marL="457200" rtl="0" algn="l">
              <a:spcBef>
                <a:spcPts val="0"/>
              </a:spcBef>
              <a:spcAft>
                <a:spcPts val="0"/>
              </a:spcAft>
              <a:buSzPts val="1100"/>
              <a:buChar char="-"/>
            </a:pPr>
            <a:r>
              <a:rPr lang="en-GB"/>
              <a:t>Steve was excited to continue development (with Jason, surprise!)</a:t>
            </a:r>
            <a:endParaRPr/>
          </a:p>
          <a:p>
            <a:pPr indent="-298450" lvl="0" marL="457200" rtl="0" algn="l">
              <a:spcBef>
                <a:spcPts val="0"/>
              </a:spcBef>
              <a:spcAft>
                <a:spcPts val="0"/>
              </a:spcAft>
              <a:buSzPts val="1100"/>
              <a:buChar char="-"/>
            </a:pPr>
            <a:r>
              <a:rPr lang="en-GB"/>
              <a:t>We made something nice, cool, and fun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66a0f0313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66a0f0313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a:t>
            </a:r>
            <a:r>
              <a:rPr lang="en-GB"/>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7e3c75ec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7e3c75ec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There's just one small issue... Say Steve wants to do a Raid. Now Steve is a Pokemon master, if there ever was one. But even Steve needs help sometimes. So Steve calls up his buddy Jason and is like... "Oi, Jason! - [you can tell we weren't expecting him to be here] he totally sounds like that by the way - You wanna go catch 'em all?" And Jason is like... "I sure do love me some Pokemon Steve, but how do I done know where y'all gon' go?" So to fix this communication issue, Steve came up with the idea of PoGo Gakko, a community-based and community-driven mobile web application that would allow users to connect, to customize their experience, to share information, to participate in events - and so much more.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7e3c75ec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7e3c75ec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7e3c75ec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7e3c75ec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Steve had many, many, many ideas... But as far as clients go, he already had a vast amount of experience in this field, so he was happy to just take a backseat and see what we came up with. We could tell right away that this was not going to be an independent, isolated, neatly-packaged 4-month long project based on the complexity of the functionalities required, so we set our primary goal as building a strong foundation onto which future teams could scaffold additional features. Due to our time constraints, we also had to examine for ourselves what Steve really wanted - what drove him to chase this idea in the first place, and to us, that was to allow groups of players to coordinate raids together. And in order to have that, we needed a system that could authenticate and recognize individual players in a database. So we started with just that - a user profile.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7e3c75ec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7e3c75ec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7e3c75ec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7e3c75ec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7e3c75ec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7e3c75ec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are the mockups we visualized; when a player is authenticated through Google or Discord, they're presented with a setup (and later settings) screen… [EXPLAIN]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7e3c75ec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7e3c75ec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Thereafter, players can access the raids menu… [EXPLAIN]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30000" y="744575"/>
            <a:ext cx="64023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2430000" y="2834125"/>
            <a:ext cx="64023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5556">
          <p15:clr>
            <a:srgbClr val="FA7B17"/>
          </p15:clr>
        </p15:guide>
        <p15:guide id="2" pos="1531">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430000" y="1106125"/>
            <a:ext cx="64023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2430000" y="3152225"/>
            <a:ext cx="64023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430000" y="2150850"/>
            <a:ext cx="64023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430000" y="445025"/>
            <a:ext cx="64023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2430000" y="1152475"/>
            <a:ext cx="64023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430000" y="445025"/>
            <a:ext cx="64023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2430000" y="1152475"/>
            <a:ext cx="30600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5772300" y="1152475"/>
            <a:ext cx="30600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430000" y="445025"/>
            <a:ext cx="64023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4300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24300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328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43000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430000" y="724075"/>
            <a:ext cx="2142000" cy="25887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430000" y="3428125"/>
            <a:ext cx="21420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4300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30000" y="445025"/>
            <a:ext cx="64023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430000" y="1152475"/>
            <a:ext cx="64023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153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32.png"/><Relationship Id="rId5" Type="http://schemas.openxmlformats.org/officeDocument/2006/relationships/image" Target="../media/image4.png"/><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5.png"/><Relationship Id="rId13" Type="http://schemas.openxmlformats.org/officeDocument/2006/relationships/image" Target="../media/image19.png"/><Relationship Id="rId12" Type="http://schemas.openxmlformats.org/officeDocument/2006/relationships/image" Target="../media/image20.png"/><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11.png"/><Relationship Id="rId15" Type="http://schemas.openxmlformats.org/officeDocument/2006/relationships/image" Target="../media/image23.png"/><Relationship Id="rId14" Type="http://schemas.openxmlformats.org/officeDocument/2006/relationships/image" Target="../media/image16.png"/><Relationship Id="rId16" Type="http://schemas.openxmlformats.org/officeDocument/2006/relationships/image" Target="../media/image30.png"/><Relationship Id="rId5" Type="http://schemas.openxmlformats.org/officeDocument/2006/relationships/image" Target="../media/image35.png"/><Relationship Id="rId6" Type="http://schemas.openxmlformats.org/officeDocument/2006/relationships/image" Target="../media/image12.png"/><Relationship Id="rId7" Type="http://schemas.openxmlformats.org/officeDocument/2006/relationships/image" Target="../media/image17.png"/><Relationship Id="rId8"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www.youtube.com/watch?v=IdEQ4DichU0" TargetMode="External"/><Relationship Id="rId4" Type="http://schemas.openxmlformats.org/officeDocument/2006/relationships/hyperlink" Target="http://www.youtube.com/watch?v=IdEQ4DichU0" TargetMode="External"/><Relationship Id="rId5" Type="http://schemas.openxmlformats.org/officeDocument/2006/relationships/image" Target="../media/image2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9" name="Shape 89"/>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3"/>
          <p:cNvSpPr txBox="1"/>
          <p:nvPr/>
        </p:nvSpPr>
        <p:spPr>
          <a:xfrm>
            <a:off x="2152050" y="250025"/>
            <a:ext cx="6938400" cy="39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Lato"/>
                <a:ea typeface="Lato"/>
                <a:cs typeface="Lato"/>
                <a:sym typeface="Lato"/>
              </a:rPr>
              <a:t>Project Management</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Communication</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Documentation</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Command Structure</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Resource Management</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Research</a:t>
            </a:r>
            <a:endParaRPr sz="2400">
              <a:latin typeface="Lato"/>
              <a:ea typeface="Lato"/>
              <a:cs typeface="Lato"/>
              <a:sym typeface="Lato"/>
            </a:endParaRPr>
          </a:p>
        </p:txBody>
      </p:sp>
      <p:sp>
        <p:nvSpPr>
          <p:cNvPr id="95" name="Google Shape;95;p23"/>
          <p:cNvSpPr txBox="1"/>
          <p:nvPr/>
        </p:nvSpPr>
        <p:spPr>
          <a:xfrm>
            <a:off x="2152050" y="4179075"/>
            <a:ext cx="69384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4"/>
          <p:cNvSpPr txBox="1"/>
          <p:nvPr/>
        </p:nvSpPr>
        <p:spPr>
          <a:xfrm>
            <a:off x="2309500" y="636325"/>
            <a:ext cx="6221100" cy="40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1"/>
                </a:solidFill>
                <a:latin typeface="Lato"/>
                <a:ea typeface="Lato"/>
                <a:cs typeface="Lato"/>
                <a:sym typeface="Lato"/>
              </a:rPr>
              <a:t>Communication </a:t>
            </a:r>
            <a:endParaRPr sz="2400">
              <a:solidFill>
                <a:schemeClr val="dk1"/>
              </a:solidFill>
              <a:latin typeface="Lato"/>
              <a:ea typeface="Lato"/>
              <a:cs typeface="Lato"/>
              <a:sym typeface="Lato"/>
            </a:endParaRPr>
          </a:p>
          <a:p>
            <a:pPr indent="0" lvl="0" marL="0" rtl="0" algn="l">
              <a:spcBef>
                <a:spcPts val="0"/>
              </a:spcBef>
              <a:spcAft>
                <a:spcPts val="0"/>
              </a:spcAft>
              <a:buNone/>
            </a:pPr>
            <a:r>
              <a:t/>
            </a:r>
            <a:endParaRPr sz="2400">
              <a:solidFill>
                <a:schemeClr val="dk1"/>
              </a:solidFill>
              <a:latin typeface="Lato"/>
              <a:ea typeface="Lato"/>
              <a:cs typeface="Lato"/>
              <a:sym typeface="Lato"/>
            </a:endParaRPr>
          </a:p>
          <a:p>
            <a:pPr indent="0" lvl="0" marL="0" rtl="0" algn="l">
              <a:spcBef>
                <a:spcPts val="0"/>
              </a:spcBef>
              <a:spcAft>
                <a:spcPts val="0"/>
              </a:spcAft>
              <a:buNone/>
            </a:pPr>
            <a:r>
              <a:rPr lang="en-GB" sz="2400">
                <a:solidFill>
                  <a:schemeClr val="dk1"/>
                </a:solidFill>
                <a:latin typeface="Lato"/>
                <a:ea typeface="Lato"/>
                <a:cs typeface="Lato"/>
                <a:sym typeface="Lato"/>
              </a:rPr>
              <a:t>Internal</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Discord</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Get-Togethers</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Concentrated Weekends at </a:t>
            </a:r>
            <a:r>
              <a:rPr b="1" i="1" lang="en-GB" sz="2400">
                <a:solidFill>
                  <a:schemeClr val="dk1"/>
                </a:solidFill>
                <a:latin typeface="Lato"/>
                <a:ea typeface="Lato"/>
                <a:cs typeface="Lato"/>
                <a:sym typeface="Lato"/>
              </a:rPr>
              <a:t>Sarah’s</a:t>
            </a:r>
            <a:endParaRPr b="1" i="1" sz="2400">
              <a:solidFill>
                <a:schemeClr val="dk1"/>
              </a:solidFill>
              <a:latin typeface="Lato"/>
              <a:ea typeface="Lato"/>
              <a:cs typeface="Lato"/>
              <a:sym typeface="Lato"/>
            </a:endParaRPr>
          </a:p>
          <a:p>
            <a:pPr indent="0" lvl="0" marL="0" rtl="0" algn="l">
              <a:spcBef>
                <a:spcPts val="0"/>
              </a:spcBef>
              <a:spcAft>
                <a:spcPts val="0"/>
              </a:spcAft>
              <a:buNone/>
            </a:pPr>
            <a:r>
              <a:rPr lang="en-GB" sz="2400">
                <a:solidFill>
                  <a:schemeClr val="dk1"/>
                </a:solidFill>
                <a:latin typeface="Lato"/>
                <a:ea typeface="Lato"/>
                <a:cs typeface="Lato"/>
                <a:sym typeface="Lato"/>
              </a:rPr>
              <a:t>External</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Emails every 2-3 Weeks</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Discord for Small Updates</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Phone Calls</a:t>
            </a:r>
            <a:endParaRPr sz="2400">
              <a:solidFill>
                <a:schemeClr val="dk1"/>
              </a:solidFill>
              <a:latin typeface="Lato"/>
              <a:ea typeface="Lato"/>
              <a:cs typeface="Lato"/>
              <a:sym typeface="Lato"/>
            </a:endParaRPr>
          </a:p>
        </p:txBody>
      </p:sp>
      <p:pic>
        <p:nvPicPr>
          <p:cNvPr id="101" name="Google Shape;101;p24"/>
          <p:cNvPicPr preferRelativeResize="0"/>
          <p:nvPr/>
        </p:nvPicPr>
        <p:blipFill>
          <a:blip r:embed="rId3">
            <a:alphaModFix/>
          </a:blip>
          <a:stretch>
            <a:fillRect/>
          </a:stretch>
        </p:blipFill>
        <p:spPr>
          <a:xfrm>
            <a:off x="7777188" y="344975"/>
            <a:ext cx="1214425" cy="1189625"/>
          </a:xfrm>
          <a:prstGeom prst="rect">
            <a:avLst/>
          </a:prstGeom>
          <a:noFill/>
          <a:ln>
            <a:noFill/>
          </a:ln>
        </p:spPr>
      </p:pic>
      <p:pic>
        <p:nvPicPr>
          <p:cNvPr id="102" name="Google Shape;102;p24"/>
          <p:cNvPicPr preferRelativeResize="0"/>
          <p:nvPr/>
        </p:nvPicPr>
        <p:blipFill>
          <a:blip r:embed="rId4">
            <a:alphaModFix/>
          </a:blip>
          <a:stretch>
            <a:fillRect/>
          </a:stretch>
        </p:blipFill>
        <p:spPr>
          <a:xfrm>
            <a:off x="7854063" y="1731350"/>
            <a:ext cx="1060650" cy="1060650"/>
          </a:xfrm>
          <a:prstGeom prst="rect">
            <a:avLst/>
          </a:prstGeom>
          <a:noFill/>
          <a:ln>
            <a:noFill/>
          </a:ln>
        </p:spPr>
      </p:pic>
      <p:pic>
        <p:nvPicPr>
          <p:cNvPr id="103" name="Google Shape;103;p24"/>
          <p:cNvPicPr preferRelativeResize="0"/>
          <p:nvPr/>
        </p:nvPicPr>
        <p:blipFill>
          <a:blip r:embed="rId5">
            <a:alphaModFix/>
          </a:blip>
          <a:stretch>
            <a:fillRect/>
          </a:stretch>
        </p:blipFill>
        <p:spPr>
          <a:xfrm>
            <a:off x="7777188" y="3086700"/>
            <a:ext cx="1214424" cy="17178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5"/>
          <p:cNvSpPr txBox="1"/>
          <p:nvPr/>
        </p:nvSpPr>
        <p:spPr>
          <a:xfrm>
            <a:off x="2349700" y="387450"/>
            <a:ext cx="6221100" cy="43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1"/>
                </a:solidFill>
                <a:latin typeface="Lato"/>
                <a:ea typeface="Lato"/>
                <a:cs typeface="Lato"/>
                <a:sym typeface="Lato"/>
              </a:rPr>
              <a:t>Documentation</a:t>
            </a:r>
            <a:endParaRPr sz="2400">
              <a:solidFill>
                <a:schemeClr val="dk1"/>
              </a:solidFill>
              <a:latin typeface="Lato"/>
              <a:ea typeface="Lato"/>
              <a:cs typeface="Lato"/>
              <a:sym typeface="Lato"/>
            </a:endParaRPr>
          </a:p>
          <a:p>
            <a:pPr indent="0" lvl="0" marL="0" rtl="0" algn="l">
              <a:spcBef>
                <a:spcPts val="0"/>
              </a:spcBef>
              <a:spcAft>
                <a:spcPts val="0"/>
              </a:spcAft>
              <a:buNone/>
            </a:pPr>
            <a:r>
              <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Technical Recommendation</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Architecture Diagram</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Storyboard</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Gantt Chart</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Mockups</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Meeting Minutes</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And more!</a:t>
            </a:r>
            <a:endParaRPr sz="2400">
              <a:solidFill>
                <a:schemeClr val="dk1"/>
              </a:solidFill>
              <a:latin typeface="Lato"/>
              <a:ea typeface="Lato"/>
              <a:cs typeface="Lato"/>
              <a:sym typeface="Lato"/>
            </a:endParaRPr>
          </a:p>
          <a:p>
            <a:pPr indent="0" lvl="0" marL="0" rtl="0" algn="l">
              <a:spcBef>
                <a:spcPts val="0"/>
              </a:spcBef>
              <a:spcAft>
                <a:spcPts val="0"/>
              </a:spcAft>
              <a:buNone/>
            </a:pPr>
            <a:r>
              <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All hosted on Github</a:t>
            </a:r>
            <a:endParaRPr sz="2400">
              <a:solidFill>
                <a:schemeClr val="dk1"/>
              </a:solidFill>
              <a:latin typeface="Lato"/>
              <a:ea typeface="Lato"/>
              <a:cs typeface="Lato"/>
              <a:sym typeface="Lato"/>
            </a:endParaRPr>
          </a:p>
        </p:txBody>
      </p:sp>
      <p:pic>
        <p:nvPicPr>
          <p:cNvPr id="109" name="Google Shape;109;p25"/>
          <p:cNvPicPr preferRelativeResize="0"/>
          <p:nvPr/>
        </p:nvPicPr>
        <p:blipFill>
          <a:blip r:embed="rId3">
            <a:alphaModFix/>
          </a:blip>
          <a:stretch>
            <a:fillRect/>
          </a:stretch>
        </p:blipFill>
        <p:spPr>
          <a:xfrm>
            <a:off x="7661225" y="339050"/>
            <a:ext cx="1012925" cy="958625"/>
          </a:xfrm>
          <a:prstGeom prst="rect">
            <a:avLst/>
          </a:prstGeom>
          <a:noFill/>
          <a:ln>
            <a:noFill/>
          </a:ln>
        </p:spPr>
      </p:pic>
      <p:pic>
        <p:nvPicPr>
          <p:cNvPr id="110" name="Google Shape;110;p25"/>
          <p:cNvPicPr preferRelativeResize="0"/>
          <p:nvPr/>
        </p:nvPicPr>
        <p:blipFill>
          <a:blip r:embed="rId4">
            <a:alphaModFix/>
          </a:blip>
          <a:stretch>
            <a:fillRect/>
          </a:stretch>
        </p:blipFill>
        <p:spPr>
          <a:xfrm>
            <a:off x="7242001" y="1455375"/>
            <a:ext cx="1851349" cy="1253626"/>
          </a:xfrm>
          <a:prstGeom prst="rect">
            <a:avLst/>
          </a:prstGeom>
          <a:noFill/>
          <a:ln>
            <a:noFill/>
          </a:ln>
        </p:spPr>
      </p:pic>
      <p:pic>
        <p:nvPicPr>
          <p:cNvPr id="111" name="Google Shape;111;p25"/>
          <p:cNvPicPr preferRelativeResize="0"/>
          <p:nvPr/>
        </p:nvPicPr>
        <p:blipFill>
          <a:blip r:embed="rId5">
            <a:alphaModFix/>
          </a:blip>
          <a:stretch>
            <a:fillRect/>
          </a:stretch>
        </p:blipFill>
        <p:spPr>
          <a:xfrm>
            <a:off x="7688375" y="2942900"/>
            <a:ext cx="958625" cy="958625"/>
          </a:xfrm>
          <a:prstGeom prst="rect">
            <a:avLst/>
          </a:prstGeom>
          <a:noFill/>
          <a:ln>
            <a:noFill/>
          </a:ln>
        </p:spPr>
      </p:pic>
      <p:pic>
        <p:nvPicPr>
          <p:cNvPr id="112" name="Google Shape;112;p25"/>
          <p:cNvPicPr preferRelativeResize="0"/>
          <p:nvPr/>
        </p:nvPicPr>
        <p:blipFill>
          <a:blip r:embed="rId6">
            <a:alphaModFix/>
          </a:blip>
          <a:stretch>
            <a:fillRect/>
          </a:stretch>
        </p:blipFill>
        <p:spPr>
          <a:xfrm>
            <a:off x="7021435" y="4122675"/>
            <a:ext cx="2276734" cy="95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6"/>
          <p:cNvSpPr txBox="1"/>
          <p:nvPr/>
        </p:nvSpPr>
        <p:spPr>
          <a:xfrm>
            <a:off x="2309500" y="636325"/>
            <a:ext cx="6221100" cy="40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1"/>
                </a:solidFill>
                <a:latin typeface="Lato"/>
                <a:ea typeface="Lato"/>
                <a:cs typeface="Lato"/>
                <a:sym typeface="Lato"/>
              </a:rPr>
              <a:t>Command Structure</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Nearly </a:t>
            </a:r>
            <a:r>
              <a:rPr lang="en-GB" sz="2400">
                <a:solidFill>
                  <a:schemeClr val="dk1"/>
                </a:solidFill>
                <a:latin typeface="Lato"/>
                <a:ea typeface="Lato"/>
                <a:cs typeface="Lato"/>
                <a:sym typeface="Lato"/>
              </a:rPr>
              <a:t>Maximum Autonomy</a:t>
            </a:r>
            <a:endParaRPr sz="2400">
              <a:solidFill>
                <a:schemeClr val="dk1"/>
              </a:solidFill>
              <a:latin typeface="Lato"/>
              <a:ea typeface="Lato"/>
              <a:cs typeface="Lato"/>
              <a:sym typeface="Lato"/>
            </a:endParaRPr>
          </a:p>
          <a:p>
            <a:pPr indent="0" lvl="0" marL="0" rtl="0" algn="l">
              <a:spcBef>
                <a:spcPts val="0"/>
              </a:spcBef>
              <a:spcAft>
                <a:spcPts val="0"/>
              </a:spcAft>
              <a:buNone/>
            </a:pPr>
            <a:r>
              <a:t/>
            </a:r>
            <a:endParaRPr sz="2400">
              <a:solidFill>
                <a:schemeClr val="dk1"/>
              </a:solidFill>
              <a:latin typeface="Lato"/>
              <a:ea typeface="Lato"/>
              <a:cs typeface="Lato"/>
              <a:sym typeface="Lato"/>
            </a:endParaRPr>
          </a:p>
          <a:p>
            <a:pPr indent="0" lvl="0" marL="0" rtl="0" algn="l">
              <a:spcBef>
                <a:spcPts val="0"/>
              </a:spcBef>
              <a:spcAft>
                <a:spcPts val="0"/>
              </a:spcAft>
              <a:buNone/>
            </a:pPr>
            <a:r>
              <a:rPr lang="en-GB" sz="2400">
                <a:solidFill>
                  <a:schemeClr val="dk1"/>
                </a:solidFill>
                <a:latin typeface="Lato"/>
                <a:ea typeface="Lato"/>
                <a:cs typeface="Lato"/>
                <a:sym typeface="Lato"/>
              </a:rPr>
              <a:t>Tasks</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Back-End</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Front-End</a:t>
            </a:r>
            <a:endParaRPr sz="2400">
              <a:solidFill>
                <a:schemeClr val="dk1"/>
              </a:solidFill>
              <a:latin typeface="Lato"/>
              <a:ea typeface="Lato"/>
              <a:cs typeface="Lato"/>
              <a:sym typeface="Lato"/>
            </a:endParaRPr>
          </a:p>
          <a:p>
            <a:pPr indent="-381000" lvl="1" marL="9144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Web Design</a:t>
            </a:r>
            <a:endParaRPr sz="2400">
              <a:solidFill>
                <a:schemeClr val="dk1"/>
              </a:solidFill>
              <a:latin typeface="Lato"/>
              <a:ea typeface="Lato"/>
              <a:cs typeface="Lato"/>
              <a:sym typeface="Lato"/>
            </a:endParaRPr>
          </a:p>
          <a:p>
            <a:pPr indent="-381000" lvl="1" marL="9144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Graphic Design</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Research</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Documentation</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Secretary Work</a:t>
            </a:r>
            <a:endParaRPr sz="2400">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7"/>
          <p:cNvSpPr txBox="1"/>
          <p:nvPr/>
        </p:nvSpPr>
        <p:spPr>
          <a:xfrm>
            <a:off x="2309500" y="636325"/>
            <a:ext cx="6221100" cy="40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1"/>
                </a:solidFill>
                <a:latin typeface="Lato"/>
                <a:ea typeface="Lato"/>
                <a:cs typeface="Lato"/>
                <a:sym typeface="Lato"/>
              </a:rPr>
              <a:t>Resource Management</a:t>
            </a:r>
            <a:endParaRPr sz="2400">
              <a:solidFill>
                <a:schemeClr val="dk1"/>
              </a:solidFill>
              <a:latin typeface="Lato"/>
              <a:ea typeface="Lato"/>
              <a:cs typeface="Lato"/>
              <a:sym typeface="Lato"/>
            </a:endParaRPr>
          </a:p>
          <a:p>
            <a:pPr indent="0" lvl="0" marL="0" rtl="0" algn="l">
              <a:spcBef>
                <a:spcPts val="0"/>
              </a:spcBef>
              <a:spcAft>
                <a:spcPts val="0"/>
              </a:spcAft>
              <a:buNone/>
            </a:pPr>
            <a:r>
              <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Placed everyone into their strongest positions</a:t>
            </a:r>
            <a:endParaRPr sz="2400">
              <a:solidFill>
                <a:schemeClr val="dk1"/>
              </a:solidFill>
              <a:latin typeface="Lato"/>
              <a:ea typeface="Lato"/>
              <a:cs typeface="Lato"/>
              <a:sym typeface="Lato"/>
            </a:endParaRPr>
          </a:p>
          <a:p>
            <a:pPr indent="0" lvl="0" marL="0" rtl="0" algn="l">
              <a:spcBef>
                <a:spcPts val="0"/>
              </a:spcBef>
              <a:spcAft>
                <a:spcPts val="0"/>
              </a:spcAft>
              <a:buNone/>
            </a:pPr>
            <a:r>
              <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Back-End</a:t>
            </a:r>
            <a:endParaRPr sz="2400">
              <a:solidFill>
                <a:schemeClr val="dk1"/>
              </a:solidFill>
              <a:latin typeface="Lato"/>
              <a:ea typeface="Lato"/>
              <a:cs typeface="Lato"/>
              <a:sym typeface="Lato"/>
            </a:endParaRPr>
          </a:p>
          <a:p>
            <a:pPr indent="-381000" lvl="1" marL="9144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Andrew, Patrick G</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Front-End</a:t>
            </a:r>
            <a:endParaRPr sz="2400">
              <a:solidFill>
                <a:schemeClr val="dk1"/>
              </a:solidFill>
              <a:latin typeface="Lato"/>
              <a:ea typeface="Lato"/>
              <a:cs typeface="Lato"/>
              <a:sym typeface="Lato"/>
            </a:endParaRPr>
          </a:p>
          <a:p>
            <a:pPr indent="-381000" lvl="1" marL="9144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Patrick C, Sarah, and Windjy</a:t>
            </a:r>
            <a:endParaRPr sz="2400">
              <a:solidFill>
                <a:schemeClr val="dk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8"/>
          <p:cNvSpPr txBox="1"/>
          <p:nvPr/>
        </p:nvSpPr>
        <p:spPr>
          <a:xfrm>
            <a:off x="2289175" y="189075"/>
            <a:ext cx="3293400" cy="47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1"/>
                </a:solidFill>
                <a:latin typeface="Lato"/>
                <a:ea typeface="Lato"/>
                <a:cs typeface="Lato"/>
                <a:sym typeface="Lato"/>
              </a:rPr>
              <a:t>Research</a:t>
            </a:r>
            <a:endParaRPr sz="2400">
              <a:solidFill>
                <a:schemeClr val="dk1"/>
              </a:solidFill>
              <a:latin typeface="Lato"/>
              <a:ea typeface="Lato"/>
              <a:cs typeface="Lato"/>
              <a:sym typeface="Lato"/>
            </a:endParaRPr>
          </a:p>
          <a:p>
            <a:pPr indent="0" lvl="0" marL="0" rtl="0" algn="l">
              <a:spcBef>
                <a:spcPts val="0"/>
              </a:spcBef>
              <a:spcAft>
                <a:spcPts val="0"/>
              </a:spcAft>
              <a:buNone/>
            </a:pPr>
            <a:r>
              <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Ionic vs. React Native</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Angular</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Mapping</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Real-Time Notifications</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Graphical Assets</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The game itself!</a:t>
            </a:r>
            <a:endParaRPr sz="2400">
              <a:solidFill>
                <a:schemeClr val="dk1"/>
              </a:solidFill>
              <a:latin typeface="Lato"/>
              <a:ea typeface="Lato"/>
              <a:cs typeface="Lato"/>
              <a:sym typeface="Lato"/>
            </a:endParaRPr>
          </a:p>
        </p:txBody>
      </p:sp>
      <p:sp>
        <p:nvSpPr>
          <p:cNvPr id="128" name="Google Shape;128;p28"/>
          <p:cNvSpPr txBox="1"/>
          <p:nvPr/>
        </p:nvSpPr>
        <p:spPr>
          <a:xfrm>
            <a:off x="5582575" y="189075"/>
            <a:ext cx="3293400" cy="47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Lato"/>
              <a:ea typeface="Lato"/>
              <a:cs typeface="Lato"/>
              <a:sym typeface="Lato"/>
            </a:endParaRPr>
          </a:p>
          <a:p>
            <a:pPr indent="0" lvl="0" marL="0" rtl="0" algn="l">
              <a:spcBef>
                <a:spcPts val="0"/>
              </a:spcBef>
              <a:spcAft>
                <a:spcPts val="0"/>
              </a:spcAft>
              <a:buNone/>
            </a:pPr>
            <a:r>
              <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Service Discovery</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Microservices</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Monolithic Structures/Design</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Authentication</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Docker</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RabbitMQ</a:t>
            </a:r>
            <a:endParaRPr sz="2400">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9"/>
          <p:cNvPicPr preferRelativeResize="0"/>
          <p:nvPr/>
        </p:nvPicPr>
        <p:blipFill>
          <a:blip r:embed="rId3">
            <a:alphaModFix/>
          </a:blip>
          <a:stretch>
            <a:fillRect/>
          </a:stretch>
        </p:blipFill>
        <p:spPr>
          <a:xfrm>
            <a:off x="1798075" y="0"/>
            <a:ext cx="1588925" cy="1588925"/>
          </a:xfrm>
          <a:prstGeom prst="rect">
            <a:avLst/>
          </a:prstGeom>
          <a:noFill/>
          <a:ln>
            <a:noFill/>
          </a:ln>
        </p:spPr>
      </p:pic>
      <p:pic>
        <p:nvPicPr>
          <p:cNvPr id="134" name="Google Shape;134;p29"/>
          <p:cNvPicPr preferRelativeResize="0"/>
          <p:nvPr/>
        </p:nvPicPr>
        <p:blipFill>
          <a:blip r:embed="rId4">
            <a:alphaModFix/>
          </a:blip>
          <a:stretch>
            <a:fillRect/>
          </a:stretch>
        </p:blipFill>
        <p:spPr>
          <a:xfrm>
            <a:off x="1644150" y="4240600"/>
            <a:ext cx="2406784" cy="586527"/>
          </a:xfrm>
          <a:prstGeom prst="rect">
            <a:avLst/>
          </a:prstGeom>
          <a:noFill/>
          <a:ln>
            <a:noFill/>
          </a:ln>
        </p:spPr>
      </p:pic>
      <p:pic>
        <p:nvPicPr>
          <p:cNvPr id="135" name="Google Shape;135;p29"/>
          <p:cNvPicPr preferRelativeResize="0"/>
          <p:nvPr/>
        </p:nvPicPr>
        <p:blipFill>
          <a:blip r:embed="rId5">
            <a:alphaModFix/>
          </a:blip>
          <a:stretch>
            <a:fillRect/>
          </a:stretch>
        </p:blipFill>
        <p:spPr>
          <a:xfrm>
            <a:off x="7438650" y="3771899"/>
            <a:ext cx="1588925" cy="1588900"/>
          </a:xfrm>
          <a:prstGeom prst="rect">
            <a:avLst/>
          </a:prstGeom>
          <a:noFill/>
          <a:ln>
            <a:noFill/>
          </a:ln>
        </p:spPr>
      </p:pic>
      <p:pic>
        <p:nvPicPr>
          <p:cNvPr id="136" name="Google Shape;136;p29"/>
          <p:cNvPicPr preferRelativeResize="0"/>
          <p:nvPr/>
        </p:nvPicPr>
        <p:blipFill>
          <a:blip r:embed="rId6">
            <a:alphaModFix/>
          </a:blip>
          <a:stretch>
            <a:fillRect/>
          </a:stretch>
        </p:blipFill>
        <p:spPr>
          <a:xfrm>
            <a:off x="4273301" y="297950"/>
            <a:ext cx="1722215" cy="1049050"/>
          </a:xfrm>
          <a:prstGeom prst="rect">
            <a:avLst/>
          </a:prstGeom>
          <a:noFill/>
          <a:ln>
            <a:noFill/>
          </a:ln>
        </p:spPr>
      </p:pic>
      <p:pic>
        <p:nvPicPr>
          <p:cNvPr id="137" name="Google Shape;137;p29"/>
          <p:cNvPicPr preferRelativeResize="0"/>
          <p:nvPr/>
        </p:nvPicPr>
        <p:blipFill>
          <a:blip r:embed="rId7">
            <a:alphaModFix/>
          </a:blip>
          <a:stretch>
            <a:fillRect/>
          </a:stretch>
        </p:blipFill>
        <p:spPr>
          <a:xfrm>
            <a:off x="3291975" y="283724"/>
            <a:ext cx="1049049" cy="1049049"/>
          </a:xfrm>
          <a:prstGeom prst="rect">
            <a:avLst/>
          </a:prstGeom>
          <a:noFill/>
          <a:ln>
            <a:noFill/>
          </a:ln>
        </p:spPr>
      </p:pic>
      <p:pic>
        <p:nvPicPr>
          <p:cNvPr id="138" name="Google Shape;138;p29"/>
          <p:cNvPicPr preferRelativeResize="0"/>
          <p:nvPr/>
        </p:nvPicPr>
        <p:blipFill>
          <a:blip r:embed="rId8">
            <a:alphaModFix/>
          </a:blip>
          <a:stretch>
            <a:fillRect/>
          </a:stretch>
        </p:blipFill>
        <p:spPr>
          <a:xfrm>
            <a:off x="5843126" y="115874"/>
            <a:ext cx="1485475" cy="1268857"/>
          </a:xfrm>
          <a:prstGeom prst="rect">
            <a:avLst/>
          </a:prstGeom>
          <a:noFill/>
          <a:ln>
            <a:noFill/>
          </a:ln>
        </p:spPr>
      </p:pic>
      <p:pic>
        <p:nvPicPr>
          <p:cNvPr id="139" name="Google Shape;139;p29"/>
          <p:cNvPicPr preferRelativeResize="0"/>
          <p:nvPr/>
        </p:nvPicPr>
        <p:blipFill>
          <a:blip r:embed="rId9">
            <a:alphaModFix/>
          </a:blip>
          <a:stretch>
            <a:fillRect/>
          </a:stretch>
        </p:blipFill>
        <p:spPr>
          <a:xfrm>
            <a:off x="4835650" y="1598866"/>
            <a:ext cx="2864860" cy="1002700"/>
          </a:xfrm>
          <a:prstGeom prst="rect">
            <a:avLst/>
          </a:prstGeom>
          <a:noFill/>
          <a:ln>
            <a:noFill/>
          </a:ln>
        </p:spPr>
      </p:pic>
      <p:pic>
        <p:nvPicPr>
          <p:cNvPr id="140" name="Google Shape;140;p29"/>
          <p:cNvPicPr preferRelativeResize="0"/>
          <p:nvPr/>
        </p:nvPicPr>
        <p:blipFill>
          <a:blip r:embed="rId10">
            <a:alphaModFix/>
          </a:blip>
          <a:stretch>
            <a:fillRect/>
          </a:stretch>
        </p:blipFill>
        <p:spPr>
          <a:xfrm>
            <a:off x="7484783" y="261625"/>
            <a:ext cx="1548418" cy="1049050"/>
          </a:xfrm>
          <a:prstGeom prst="rect">
            <a:avLst/>
          </a:prstGeom>
          <a:noFill/>
          <a:ln>
            <a:noFill/>
          </a:ln>
        </p:spPr>
      </p:pic>
      <p:pic>
        <p:nvPicPr>
          <p:cNvPr id="141" name="Google Shape;141;p29"/>
          <p:cNvPicPr preferRelativeResize="0"/>
          <p:nvPr/>
        </p:nvPicPr>
        <p:blipFill>
          <a:blip r:embed="rId11">
            <a:alphaModFix/>
          </a:blip>
          <a:stretch>
            <a:fillRect/>
          </a:stretch>
        </p:blipFill>
        <p:spPr>
          <a:xfrm>
            <a:off x="1996050" y="1861041"/>
            <a:ext cx="2809750" cy="537875"/>
          </a:xfrm>
          <a:prstGeom prst="rect">
            <a:avLst/>
          </a:prstGeom>
          <a:noFill/>
          <a:ln>
            <a:noFill/>
          </a:ln>
        </p:spPr>
      </p:pic>
      <p:pic>
        <p:nvPicPr>
          <p:cNvPr id="142" name="Google Shape;142;p29"/>
          <p:cNvPicPr preferRelativeResize="0"/>
          <p:nvPr/>
        </p:nvPicPr>
        <p:blipFill>
          <a:blip r:embed="rId12">
            <a:alphaModFix/>
          </a:blip>
          <a:stretch>
            <a:fillRect/>
          </a:stretch>
        </p:blipFill>
        <p:spPr>
          <a:xfrm>
            <a:off x="4448470" y="4323806"/>
            <a:ext cx="2445980" cy="552243"/>
          </a:xfrm>
          <a:prstGeom prst="rect">
            <a:avLst/>
          </a:prstGeom>
          <a:noFill/>
          <a:ln>
            <a:noFill/>
          </a:ln>
        </p:spPr>
      </p:pic>
      <p:pic>
        <p:nvPicPr>
          <p:cNvPr id="143" name="Google Shape;143;p29"/>
          <p:cNvPicPr preferRelativeResize="0"/>
          <p:nvPr/>
        </p:nvPicPr>
        <p:blipFill>
          <a:blip r:embed="rId13">
            <a:alphaModFix/>
          </a:blip>
          <a:stretch>
            <a:fillRect/>
          </a:stretch>
        </p:blipFill>
        <p:spPr>
          <a:xfrm>
            <a:off x="4537450" y="3205813"/>
            <a:ext cx="2443996" cy="647650"/>
          </a:xfrm>
          <a:prstGeom prst="rect">
            <a:avLst/>
          </a:prstGeom>
          <a:noFill/>
          <a:ln>
            <a:noFill/>
          </a:ln>
        </p:spPr>
      </p:pic>
      <p:pic>
        <p:nvPicPr>
          <p:cNvPr id="144" name="Google Shape;144;p29"/>
          <p:cNvPicPr preferRelativeResize="0"/>
          <p:nvPr/>
        </p:nvPicPr>
        <p:blipFill>
          <a:blip r:embed="rId14">
            <a:alphaModFix/>
          </a:blip>
          <a:stretch>
            <a:fillRect/>
          </a:stretch>
        </p:blipFill>
        <p:spPr>
          <a:xfrm>
            <a:off x="2262525" y="2577650"/>
            <a:ext cx="1639425" cy="1639425"/>
          </a:xfrm>
          <a:prstGeom prst="rect">
            <a:avLst/>
          </a:prstGeom>
          <a:noFill/>
          <a:ln>
            <a:noFill/>
          </a:ln>
        </p:spPr>
      </p:pic>
      <p:pic>
        <p:nvPicPr>
          <p:cNvPr id="145" name="Google Shape;145;p29"/>
          <p:cNvPicPr preferRelativeResize="0"/>
          <p:nvPr/>
        </p:nvPicPr>
        <p:blipFill>
          <a:blip r:embed="rId15">
            <a:alphaModFix/>
          </a:blip>
          <a:stretch>
            <a:fillRect/>
          </a:stretch>
        </p:blipFill>
        <p:spPr>
          <a:xfrm>
            <a:off x="7769338" y="3023179"/>
            <a:ext cx="1049050" cy="1049050"/>
          </a:xfrm>
          <a:prstGeom prst="rect">
            <a:avLst/>
          </a:prstGeom>
          <a:noFill/>
          <a:ln>
            <a:noFill/>
          </a:ln>
        </p:spPr>
      </p:pic>
      <p:pic>
        <p:nvPicPr>
          <p:cNvPr id="146" name="Google Shape;146;p29"/>
          <p:cNvPicPr preferRelativeResize="0"/>
          <p:nvPr/>
        </p:nvPicPr>
        <p:blipFill>
          <a:blip r:embed="rId16">
            <a:alphaModFix/>
          </a:blip>
          <a:stretch>
            <a:fillRect/>
          </a:stretch>
        </p:blipFill>
        <p:spPr>
          <a:xfrm>
            <a:off x="7654150" y="1386875"/>
            <a:ext cx="1300551" cy="1446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0"/>
          <p:cNvSpPr txBox="1"/>
          <p:nvPr/>
        </p:nvSpPr>
        <p:spPr>
          <a:xfrm>
            <a:off x="2152050" y="250025"/>
            <a:ext cx="6938400" cy="39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Lato"/>
                <a:ea typeface="Lato"/>
                <a:cs typeface="Lato"/>
                <a:sym typeface="Lato"/>
              </a:rPr>
              <a:t>Our Foundation - Backend</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C# .NET Core Microservice Based Architecture</a:t>
            </a:r>
            <a:endParaRPr sz="2400">
              <a:solidFill>
                <a:schemeClr val="dk1"/>
              </a:solidFill>
              <a:latin typeface="Lato"/>
              <a:ea typeface="Lato"/>
              <a:cs typeface="Lato"/>
              <a:sym typeface="Lato"/>
            </a:endParaRPr>
          </a:p>
          <a:p>
            <a:pPr indent="-381000" lvl="0" marL="457200" rtl="0" algn="l">
              <a:spcBef>
                <a:spcPts val="0"/>
              </a:spcBef>
              <a:spcAft>
                <a:spcPts val="0"/>
              </a:spcAft>
              <a:buSzPts val="2400"/>
              <a:buFont typeface="Lato"/>
              <a:buChar char="●"/>
            </a:pPr>
            <a:r>
              <a:rPr lang="en-GB" sz="2400">
                <a:solidFill>
                  <a:schemeClr val="dk1"/>
                </a:solidFill>
                <a:latin typeface="Lato"/>
                <a:ea typeface="Lato"/>
                <a:cs typeface="Lato"/>
                <a:sym typeface="Lato"/>
              </a:rPr>
              <a:t>Docker Compose for Orchestration</a:t>
            </a:r>
            <a:endParaRPr sz="2400">
              <a:solidFill>
                <a:schemeClr val="dk1"/>
              </a:solidFill>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IdentityServer4 Authentication</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Entity Framework w/ Postgres</a:t>
            </a:r>
            <a:endParaRPr sz="2400">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GB" sz="2400">
                <a:solidFill>
                  <a:schemeClr val="dk1"/>
                </a:solidFill>
                <a:latin typeface="Lato"/>
                <a:ea typeface="Lato"/>
                <a:cs typeface="Lato"/>
                <a:sym typeface="Lato"/>
              </a:rPr>
              <a:t>RabbitMq/RawRabbit</a:t>
            </a:r>
            <a:endParaRPr sz="2400">
              <a:solidFill>
                <a:schemeClr val="dk1"/>
              </a:solidFill>
              <a:latin typeface="Lato"/>
              <a:ea typeface="Lato"/>
              <a:cs typeface="Lato"/>
              <a:sym typeface="Lato"/>
            </a:endParaRPr>
          </a:p>
          <a:p>
            <a:pPr indent="-381000" lvl="0" marL="457200" rtl="0" algn="l">
              <a:spcBef>
                <a:spcPts val="0"/>
              </a:spcBef>
              <a:spcAft>
                <a:spcPts val="0"/>
              </a:spcAft>
              <a:buSzPts val="2400"/>
              <a:buFont typeface="Lato"/>
              <a:buChar char="●"/>
            </a:pPr>
            <a:r>
              <a:rPr lang="en-GB" sz="2400">
                <a:solidFill>
                  <a:schemeClr val="dk1"/>
                </a:solidFill>
                <a:latin typeface="Lato"/>
                <a:ea typeface="Lato"/>
                <a:cs typeface="Lato"/>
                <a:sym typeface="Lato"/>
              </a:rPr>
              <a:t>PokeAPI.co</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GraphQL</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...and more</a:t>
            </a:r>
            <a:endParaRPr sz="2400">
              <a:latin typeface="Lato"/>
              <a:ea typeface="Lato"/>
              <a:cs typeface="Lato"/>
              <a:sym typeface="Lato"/>
            </a:endParaRPr>
          </a:p>
        </p:txBody>
      </p:sp>
      <p:sp>
        <p:nvSpPr>
          <p:cNvPr id="152" name="Google Shape;152;p30"/>
          <p:cNvSpPr txBox="1"/>
          <p:nvPr/>
        </p:nvSpPr>
        <p:spPr>
          <a:xfrm>
            <a:off x="2152050" y="4179075"/>
            <a:ext cx="69384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Lato"/>
                <a:ea typeface="Lato"/>
                <a:cs typeface="Lato"/>
                <a:sym typeface="Lato"/>
              </a:rPr>
              <a:t>What does it look like?</a:t>
            </a:r>
            <a:endParaRPr sz="24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31"/>
          <p:cNvPicPr preferRelativeResize="0"/>
          <p:nvPr/>
        </p:nvPicPr>
        <p:blipFill rotWithShape="1">
          <a:blip r:embed="rId3">
            <a:alphaModFix/>
          </a:blip>
          <a:srcRect b="0" l="1019" r="0" t="0"/>
          <a:stretch/>
        </p:blipFill>
        <p:spPr>
          <a:xfrm>
            <a:off x="2143125" y="0"/>
            <a:ext cx="703725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7" name="Shape 57"/>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2"/>
          <p:cNvSpPr txBox="1"/>
          <p:nvPr/>
        </p:nvSpPr>
        <p:spPr>
          <a:xfrm>
            <a:off x="1999575" y="172800"/>
            <a:ext cx="6938400" cy="39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Lato"/>
                <a:ea typeface="Lato"/>
                <a:cs typeface="Lato"/>
                <a:sym typeface="Lato"/>
              </a:rPr>
              <a:t>Our Foundation - Frontend</a:t>
            </a:r>
            <a:endParaRPr sz="2200">
              <a:solidFill>
                <a:schemeClr val="dk1"/>
              </a:solidFill>
              <a:latin typeface="Lato"/>
              <a:ea typeface="Lato"/>
              <a:cs typeface="Lato"/>
              <a:sym typeface="Lato"/>
            </a:endParaRPr>
          </a:p>
          <a:p>
            <a:pPr indent="-368300" lvl="0" marL="457200" rtl="0" algn="l">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Ionic 4 (UI Framework)</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Angular</a:t>
            </a:r>
            <a:endParaRPr sz="2200">
              <a:solidFill>
                <a:schemeClr val="dk1"/>
              </a:solidFill>
              <a:latin typeface="Lato"/>
              <a:ea typeface="Lato"/>
              <a:cs typeface="Lato"/>
              <a:sym typeface="Lato"/>
            </a:endParaRPr>
          </a:p>
          <a:p>
            <a:pPr indent="-368300" lvl="0" marL="457200" rtl="0" algn="l">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TypeScript</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GB" sz="2200">
                <a:latin typeface="Lato"/>
                <a:ea typeface="Lato"/>
                <a:cs typeface="Lato"/>
                <a:sym typeface="Lato"/>
              </a:rPr>
              <a:t>Leaflet (Mapping)</a:t>
            </a:r>
            <a:endParaRPr sz="2200">
              <a:latin typeface="Lato"/>
              <a:ea typeface="Lato"/>
              <a:cs typeface="Lato"/>
              <a:sym typeface="Lato"/>
            </a:endParaRPr>
          </a:p>
          <a:p>
            <a:pPr indent="0" lvl="0" marL="0" rtl="0" algn="l">
              <a:spcBef>
                <a:spcPts val="0"/>
              </a:spcBef>
              <a:spcAft>
                <a:spcPts val="0"/>
              </a:spcAft>
              <a:buNone/>
            </a:pPr>
            <a:r>
              <a:t/>
            </a:r>
            <a:endParaRPr sz="2200">
              <a:latin typeface="Lato"/>
              <a:ea typeface="Lato"/>
              <a:cs typeface="Lato"/>
              <a:sym typeface="Lato"/>
            </a:endParaRPr>
          </a:p>
          <a:p>
            <a:pPr indent="0" lvl="0" marL="0" rtl="0" algn="l">
              <a:spcBef>
                <a:spcPts val="0"/>
              </a:spcBef>
              <a:spcAft>
                <a:spcPts val="0"/>
              </a:spcAft>
              <a:buNone/>
            </a:pPr>
            <a:r>
              <a:rPr lang="en-GB" sz="2200">
                <a:latin typeface="Lato"/>
                <a:ea typeface="Lato"/>
                <a:cs typeface="Lato"/>
                <a:sym typeface="Lato"/>
              </a:rPr>
              <a:t>Benefits:</a:t>
            </a:r>
            <a:endParaRPr sz="2200">
              <a:latin typeface="Lato"/>
              <a:ea typeface="Lato"/>
              <a:cs typeface="Lato"/>
              <a:sym typeface="Lato"/>
            </a:endParaRPr>
          </a:p>
          <a:p>
            <a:pPr indent="-368300" lvl="0" marL="457200" rtl="0" algn="l">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Progressive Web Application</a:t>
            </a:r>
            <a:endParaRPr sz="2200">
              <a:solidFill>
                <a:schemeClr val="dk1"/>
              </a:solidFill>
              <a:latin typeface="Lato"/>
              <a:ea typeface="Lato"/>
              <a:cs typeface="Lato"/>
              <a:sym typeface="Lato"/>
            </a:endParaRPr>
          </a:p>
          <a:p>
            <a:pPr indent="-368300" lvl="1" marL="914400" rtl="0" algn="l">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Does not require coding in a device’s native language (Swift for iOS, Java for Android)</a:t>
            </a:r>
            <a:endParaRPr sz="2200">
              <a:solidFill>
                <a:schemeClr val="dk1"/>
              </a:solidFill>
              <a:latin typeface="Lato"/>
              <a:ea typeface="Lato"/>
              <a:cs typeface="Lato"/>
              <a:sym typeface="Lato"/>
            </a:endParaRPr>
          </a:p>
          <a:p>
            <a:pPr indent="-368300" lvl="1" marL="914400" rtl="0" algn="l">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Sacrifices some performance for ease of development and code reuse</a:t>
            </a:r>
            <a:endParaRPr sz="2200">
              <a:solidFill>
                <a:schemeClr val="dk1"/>
              </a:solidFill>
              <a:latin typeface="Lato"/>
              <a:ea typeface="Lato"/>
              <a:cs typeface="Lato"/>
              <a:sym typeface="Lato"/>
            </a:endParaRPr>
          </a:p>
          <a:p>
            <a:pPr indent="-368300" lvl="1" marL="914400" rtl="0" algn="l">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Dynamic without full page loads (SPA)</a:t>
            </a:r>
            <a:endParaRPr sz="2200">
              <a:solidFill>
                <a:schemeClr val="dk1"/>
              </a:solidFill>
              <a:latin typeface="Lato"/>
              <a:ea typeface="Lato"/>
              <a:cs typeface="Lato"/>
              <a:sym typeface="Lato"/>
            </a:endParaRPr>
          </a:p>
          <a:p>
            <a:pPr indent="-368300" lvl="0" marL="457200" rtl="0" algn="l">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Type safety and correctness</a:t>
            </a:r>
            <a:endParaRPr sz="2200">
              <a:latin typeface="Lato"/>
              <a:ea typeface="Lato"/>
              <a:cs typeface="Lato"/>
              <a:sym typeface="Lato"/>
            </a:endParaRPr>
          </a:p>
          <a:p>
            <a:pPr indent="0" lvl="0" marL="0" rtl="0" algn="l">
              <a:spcBef>
                <a:spcPts val="0"/>
              </a:spcBef>
              <a:spcAft>
                <a:spcPts val="0"/>
              </a:spcAft>
              <a:buNone/>
            </a:pPr>
            <a:r>
              <a:t/>
            </a:r>
            <a:endParaRPr sz="2200">
              <a:latin typeface="Lato"/>
              <a:ea typeface="Lato"/>
              <a:cs typeface="Lato"/>
              <a:sym typeface="Lato"/>
            </a:endParaRPr>
          </a:p>
        </p:txBody>
      </p:sp>
      <p:sp>
        <p:nvSpPr>
          <p:cNvPr id="163" name="Google Shape;163;p32"/>
          <p:cNvSpPr txBox="1"/>
          <p:nvPr/>
        </p:nvSpPr>
        <p:spPr>
          <a:xfrm>
            <a:off x="2152050" y="4179075"/>
            <a:ext cx="69384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3"/>
          <p:cNvSpPr txBox="1"/>
          <p:nvPr/>
        </p:nvSpPr>
        <p:spPr>
          <a:xfrm>
            <a:off x="2152050" y="250025"/>
            <a:ext cx="69384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Lato"/>
                <a:ea typeface="Lato"/>
                <a:cs typeface="Lato"/>
                <a:sym typeface="Lato"/>
              </a:rPr>
              <a:t>Demo </a:t>
            </a:r>
            <a:r>
              <a:rPr lang="en-GB" sz="800">
                <a:latin typeface="Comic Sans MS"/>
                <a:ea typeface="Comic Sans MS"/>
                <a:cs typeface="Comic Sans MS"/>
                <a:sym typeface="Comic Sans MS"/>
              </a:rPr>
              <a:t>(</a:t>
            </a:r>
            <a:r>
              <a:rPr lang="en-GB" sz="800" u="sng">
                <a:solidFill>
                  <a:schemeClr val="hlink"/>
                </a:solidFill>
                <a:latin typeface="Comic Sans MS"/>
                <a:ea typeface="Comic Sans MS"/>
                <a:cs typeface="Comic Sans MS"/>
                <a:sym typeface="Comic Sans MS"/>
                <a:hlinkClick r:id="rId3"/>
              </a:rPr>
              <a:t>https://www.youtube.com/watch?v=IdEQ4DichU0</a:t>
            </a:r>
            <a:r>
              <a:rPr lang="en-GB" sz="800">
                <a:latin typeface="Comic Sans MS"/>
                <a:ea typeface="Comic Sans MS"/>
                <a:cs typeface="Comic Sans MS"/>
                <a:sym typeface="Comic Sans MS"/>
              </a:rPr>
              <a:t>)</a:t>
            </a:r>
            <a:endParaRPr sz="800">
              <a:latin typeface="Comic Sans MS"/>
              <a:ea typeface="Comic Sans MS"/>
              <a:cs typeface="Comic Sans MS"/>
              <a:sym typeface="Comic Sans MS"/>
            </a:endParaRPr>
          </a:p>
        </p:txBody>
      </p:sp>
      <p:sp>
        <p:nvSpPr>
          <p:cNvPr id="169" name="Google Shape;169;p33"/>
          <p:cNvSpPr txBox="1"/>
          <p:nvPr/>
        </p:nvSpPr>
        <p:spPr>
          <a:xfrm>
            <a:off x="2152050" y="4179075"/>
            <a:ext cx="69384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latin typeface="Lato"/>
              <a:ea typeface="Lato"/>
              <a:cs typeface="Lato"/>
              <a:sym typeface="Lato"/>
            </a:endParaRPr>
          </a:p>
        </p:txBody>
      </p:sp>
      <p:pic>
        <p:nvPicPr>
          <p:cNvPr descr="This video is about DEMO" id="170" name="Google Shape;170;p33" title="DEMO">
            <a:hlinkClick r:id="rId4"/>
          </p:cNvPr>
          <p:cNvPicPr preferRelativeResize="0"/>
          <p:nvPr/>
        </p:nvPicPr>
        <p:blipFill>
          <a:blip r:embed="rId5">
            <a:alphaModFix/>
          </a:blip>
          <a:stretch>
            <a:fillRect/>
          </a:stretch>
        </p:blipFill>
        <p:spPr>
          <a:xfrm>
            <a:off x="2152050" y="904025"/>
            <a:ext cx="5128716" cy="3846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4"/>
          <p:cNvSpPr txBox="1"/>
          <p:nvPr/>
        </p:nvSpPr>
        <p:spPr>
          <a:xfrm>
            <a:off x="2152050" y="249975"/>
            <a:ext cx="6938400" cy="46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Lato"/>
                <a:ea typeface="Lato"/>
                <a:cs typeface="Lato"/>
                <a:sym typeface="Lato"/>
              </a:rPr>
              <a:t>Challenges</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At the beginning of the project, we overestimated our ability, underestimated our timelines, and </a:t>
            </a:r>
            <a:r>
              <a:rPr lang="en-GB" sz="2400">
                <a:latin typeface="Lato"/>
                <a:ea typeface="Lato"/>
                <a:cs typeface="Lato"/>
                <a:sym typeface="Lato"/>
              </a:rPr>
              <a:t>over promised</a:t>
            </a:r>
            <a:r>
              <a:rPr lang="en-GB" sz="2400">
                <a:latin typeface="Lato"/>
                <a:ea typeface="Lato"/>
                <a:cs typeface="Lato"/>
                <a:sym typeface="Lato"/>
              </a:rPr>
              <a:t> on deliverables.</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Working with new technologies ended up being more time consuming and challenging than anticipated.</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Promised the client a demo earlier than we should.</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Missteps in communicating with the client</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5"/>
          <p:cNvSpPr txBox="1"/>
          <p:nvPr/>
        </p:nvSpPr>
        <p:spPr>
          <a:xfrm>
            <a:off x="2152050" y="250025"/>
            <a:ext cx="6938400" cy="39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Lato"/>
                <a:ea typeface="Lato"/>
                <a:cs typeface="Lato"/>
                <a:sym typeface="Lato"/>
              </a:rPr>
              <a:t>Takeaways and lessons learned</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Give ourselves generous estimations for time (or even overestimations)</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Consider other priorities or </a:t>
            </a:r>
            <a:r>
              <a:rPr lang="en-GB" sz="2400">
                <a:latin typeface="Lato"/>
                <a:ea typeface="Lato"/>
                <a:cs typeface="Lato"/>
                <a:sym typeface="Lato"/>
              </a:rPr>
              <a:t>unforeseen</a:t>
            </a:r>
            <a:r>
              <a:rPr lang="en-GB" sz="2400">
                <a:latin typeface="Lato"/>
                <a:ea typeface="Lato"/>
                <a:cs typeface="Lato"/>
                <a:sym typeface="Lato"/>
              </a:rPr>
              <a:t> delays when planning timelines.</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Spend more time upfront researching and familiarizing with newer technology before we begin any development.</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GB" sz="2400">
                <a:latin typeface="Lato"/>
                <a:ea typeface="Lato"/>
                <a:cs typeface="Lato"/>
                <a:sym typeface="Lato"/>
              </a:rPr>
              <a:t>Keep consistent communication with the client, even if there is nothing tangible to update them on. Better to not keep them guessing.</a:t>
            </a:r>
            <a:endParaRPr sz="2400">
              <a:latin typeface="Lato"/>
              <a:ea typeface="Lato"/>
              <a:cs typeface="Lato"/>
              <a:sym typeface="Lato"/>
            </a:endParaRPr>
          </a:p>
        </p:txBody>
      </p:sp>
      <p:sp>
        <p:nvSpPr>
          <p:cNvPr id="181" name="Google Shape;181;p35"/>
          <p:cNvSpPr txBox="1"/>
          <p:nvPr/>
        </p:nvSpPr>
        <p:spPr>
          <a:xfrm>
            <a:off x="2152050" y="4179075"/>
            <a:ext cx="69384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5" name="Shape 185"/>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7"/>
          <p:cNvSpPr txBox="1"/>
          <p:nvPr/>
        </p:nvSpPr>
        <p:spPr>
          <a:xfrm>
            <a:off x="3000725" y="1175075"/>
            <a:ext cx="4401300" cy="9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4800">
                <a:latin typeface="Roboto"/>
                <a:ea typeface="Roboto"/>
                <a:cs typeface="Roboto"/>
                <a:sym typeface="Roboto"/>
              </a:rPr>
              <a:t>Thank you</a:t>
            </a:r>
            <a:endParaRPr sz="4800">
              <a:latin typeface="Roboto"/>
              <a:ea typeface="Roboto"/>
              <a:cs typeface="Roboto"/>
              <a:sym typeface="Roboto"/>
            </a:endParaRPr>
          </a:p>
        </p:txBody>
      </p:sp>
      <p:sp>
        <p:nvSpPr>
          <p:cNvPr id="191" name="Google Shape;191;p37"/>
          <p:cNvSpPr txBox="1"/>
          <p:nvPr/>
        </p:nvSpPr>
        <p:spPr>
          <a:xfrm>
            <a:off x="4078200" y="2175300"/>
            <a:ext cx="11892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4800">
                <a:latin typeface="Roboto"/>
                <a:ea typeface="Roboto"/>
                <a:cs typeface="Roboto"/>
                <a:sym typeface="Roboto"/>
              </a:rPr>
              <a:t>?</a:t>
            </a:r>
            <a:endParaRPr sz="4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 name="Shape 61"/>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 name="Shape 65"/>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9" name="Shape 69"/>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3" name="Shape 73"/>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7" name="Shape 77"/>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1" name="Shape 81"/>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