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4B4"/>
    <a:srgbClr val="967EE2"/>
    <a:srgbClr val="789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3" d="100"/>
          <a:sy n="123" d="100"/>
        </p:scale>
        <p:origin x="656" y="8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topologi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397957" y="1120250"/>
            <a:ext cx="2985473" cy="307399"/>
          </a:xfrm>
          <a:prstGeom prst="roundRect">
            <a:avLst>
              <a:gd name="adj" fmla="val 16667"/>
            </a:avLst>
          </a:prstGeom>
          <a:solidFill>
            <a:srgbClr val="FFEDB8"/>
          </a:solidFill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Stream-aligned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322178" y="3334481"/>
            <a:ext cx="3132813" cy="347968"/>
          </a:xfrm>
          <a:prstGeom prst="roundRect">
            <a:avLst>
              <a:gd name="adj" fmla="val 0"/>
            </a:avLst>
          </a:prstGeom>
          <a:solidFill>
            <a:srgbClr val="B7CDF1"/>
          </a:solidFill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Platform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75157" y="1566211"/>
            <a:ext cx="687139" cy="762400"/>
          </a:xfrm>
          <a:prstGeom prst="roundRect">
            <a:avLst>
              <a:gd name="adj" fmla="val 16667"/>
            </a:avLst>
          </a:prstGeom>
          <a:solidFill>
            <a:srgbClr val="DFBDCF"/>
          </a:solidFill>
          <a:ln w="19050" cap="flat" cmpd="sng">
            <a:solidFill>
              <a:srgbClr val="D09C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Enabling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337925" y="2467173"/>
            <a:ext cx="1161600" cy="699600"/>
          </a:xfrm>
          <a:prstGeom prst="octagon">
            <a:avLst>
              <a:gd name="adj" fmla="val 29289"/>
            </a:avLst>
          </a:prstGeom>
          <a:solidFill>
            <a:srgbClr val="FFC08B"/>
          </a:solidFill>
          <a:ln w="19050" cap="flat" cmpd="sng">
            <a:solidFill>
              <a:srgbClr val="E88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Complicated Subsystem team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75156" y="88961"/>
            <a:ext cx="5927049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These shapes can be used as copy/paste templates for modelling organization design and team interactions based on the ideas in Team Topologies. See</a:t>
            </a:r>
            <a:r>
              <a:rPr lang="en-GB" sz="900" dirty="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GB" sz="900" u="sng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teamtopologies.com</a:t>
            </a:r>
            <a:r>
              <a:rPr lang="en-GB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for more details. We have tried to make the shapes match as closely as possible to those in the book, but some shapes are slightly different.</a:t>
            </a:r>
            <a:endParaRPr sz="9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5942019" y="1135846"/>
            <a:ext cx="1403825" cy="515013"/>
          </a:xfrm>
          <a:prstGeom prst="flowChartInputOutput">
            <a:avLst/>
          </a:prstGeom>
          <a:solidFill>
            <a:srgbClr val="C6BEDF">
              <a:alpha val="54490"/>
            </a:srgbClr>
          </a:solidFill>
          <a:ln w="19050" cap="flat" cmpd="sng">
            <a:solidFill>
              <a:srgbClr val="967EE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Collaboration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780157" y="724046"/>
            <a:ext cx="22371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Fundamental Team Types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422855" y="719085"/>
            <a:ext cx="2433000" cy="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u="sng" dirty="0">
                <a:solidFill>
                  <a:srgbClr val="1A1A1A"/>
                </a:solidFill>
                <a:latin typeface="Open Sans"/>
                <a:ea typeface="Open Sans"/>
                <a:cs typeface="Open Sans"/>
                <a:sym typeface="Open Sans"/>
              </a:rPr>
              <a:t>Team Interaction Modes</a:t>
            </a:r>
            <a:endParaRPr sz="10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181855" y="1777841"/>
            <a:ext cx="915000" cy="804300"/>
          </a:xfrm>
          <a:prstGeom prst="triangle">
            <a:avLst>
              <a:gd name="adj" fmla="val 50000"/>
            </a:avLst>
          </a:prstGeom>
          <a:solidFill>
            <a:srgbClr val="B4B4B4">
              <a:alpha val="50196"/>
            </a:srgbClr>
          </a:solidFill>
          <a:ln w="19050" cap="flat" cmpd="sng">
            <a:solidFill>
              <a:srgbClr val="99969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Open Sans"/>
                <a:ea typeface="Open Sans"/>
                <a:cs typeface="Open Sans"/>
                <a:sym typeface="Open Sans"/>
              </a:rPr>
              <a:t>XaaS</a:t>
            </a:r>
            <a:endParaRPr sz="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141055" y="2770723"/>
            <a:ext cx="996600" cy="1008000"/>
          </a:xfrm>
          <a:prstGeom prst="ellipse">
            <a:avLst/>
          </a:prstGeom>
          <a:solidFill>
            <a:srgbClr val="C9DFBE">
              <a:alpha val="51120"/>
            </a:srgbClr>
          </a:solidFill>
          <a:ln w="19050" cap="flat" cmpd="sng">
            <a:solidFill>
              <a:srgbClr val="78996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"/>
                <a:ea typeface="Open Sans"/>
                <a:cs typeface="Open Sans"/>
                <a:sym typeface="Open Sans"/>
              </a:rPr>
              <a:t>Facilitating</a:t>
            </a:r>
            <a:endParaRPr sz="8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43257" y="97773"/>
            <a:ext cx="2031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Open Sans"/>
                <a:ea typeface="Open Sans"/>
                <a:cs typeface="Open Sans"/>
                <a:sym typeface="Open Sans"/>
              </a:rPr>
              <a:t>Team Topologies </a:t>
            </a:r>
            <a:r>
              <a:rPr lang="en-GB" sz="1200" dirty="0">
                <a:latin typeface="Open Sans"/>
                <a:ea typeface="Open Sans"/>
                <a:cs typeface="Open Sans"/>
                <a:sym typeface="Open Sans"/>
              </a:rPr>
              <a:t>team shapes template</a:t>
            </a:r>
            <a:endParaRPr sz="1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969141" y="4340807"/>
            <a:ext cx="6971700" cy="576600"/>
          </a:xfrm>
          <a:prstGeom prst="rightArrow">
            <a:avLst>
              <a:gd name="adj1" fmla="val 57171"/>
              <a:gd name="adj2" fmla="val 7033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Flow of change</a:t>
            </a:r>
            <a:endParaRPr sz="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7A22E-1CD1-684B-B2B1-38F1A5B57D98}"/>
              </a:ext>
            </a:extLst>
          </p:cNvPr>
          <p:cNvGrpSpPr/>
          <p:nvPr/>
        </p:nvGrpSpPr>
        <p:grpSpPr>
          <a:xfrm>
            <a:off x="1322178" y="3862709"/>
            <a:ext cx="3132813" cy="398915"/>
            <a:chOff x="1041621" y="3758799"/>
            <a:chExt cx="3132813" cy="39891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98A8545-9DE1-9345-A5E4-0302CA025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1621" y="3758799"/>
              <a:ext cx="3132813" cy="39891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F828F6-042B-F940-B643-961706018CC6}"/>
                </a:ext>
              </a:extLst>
            </p:cNvPr>
            <p:cNvSpPr txBox="1"/>
            <p:nvPr/>
          </p:nvSpPr>
          <p:spPr>
            <a:xfrm>
              <a:off x="2210314" y="3858337"/>
              <a:ext cx="7986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/>
                <a:t>No team type</a:t>
              </a:r>
              <a:endParaRPr lang="en-US" sz="8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87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Open Sans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Karan Mehta</cp:lastModifiedBy>
  <cp:revision>6</cp:revision>
  <dcterms:modified xsi:type="dcterms:W3CDTF">2021-12-16T00:37:12Z</dcterms:modified>
</cp:coreProperties>
</file>