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6" r:id="rId4"/>
    <p:sldId id="258" r:id="rId5"/>
    <p:sldId id="260" r:id="rId6"/>
    <p:sldId id="261" r:id="rId7"/>
    <p:sldId id="259" r:id="rId8"/>
    <p:sldId id="262" r:id="rId9"/>
    <p:sldId id="263" r:id="rId10"/>
    <p:sldId id="297" r:id="rId11"/>
    <p:sldId id="298" r:id="rId12"/>
    <p:sldId id="265" r:id="rId13"/>
    <p:sldId id="299" r:id="rId14"/>
    <p:sldId id="266" r:id="rId15"/>
    <p:sldId id="267" r:id="rId16"/>
    <p:sldId id="268" r:id="rId17"/>
    <p:sldId id="269" r:id="rId18"/>
    <p:sldId id="270" r:id="rId19"/>
    <p:sldId id="271"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09" autoAdjust="0"/>
  </p:normalViewPr>
  <p:slideViewPr>
    <p:cSldViewPr>
      <p:cViewPr varScale="1">
        <p:scale>
          <a:sx n="70" d="100"/>
          <a:sy n="70"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E90D9FD6-4687-4379-B9E1-2DFB9CFB3722}"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0D9FD6-4687-4379-B9E1-2DFB9CFB372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0D9FD6-4687-4379-B9E1-2DFB9CFB3722}"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1500" b="1">
                <a:latin typeface="Myriad Pro Light" pitchFamily="34" charset="0"/>
              </a:defRPr>
            </a:lvl1pPr>
            <a:lvl2pPr>
              <a:buClrTx/>
              <a:buFont typeface="Wingdings" pitchFamily="2" charset="2"/>
              <a:buChar char="o"/>
              <a:defRPr sz="1350" b="0">
                <a:latin typeface="Myriad Pro" pitchFamily="34" charset="0"/>
              </a:defRPr>
            </a:lvl2pPr>
            <a:lvl3pPr>
              <a:buClrTx/>
              <a:buFont typeface="Wingdings" pitchFamily="2" charset="2"/>
              <a:buChar char="o"/>
              <a:defRPr sz="1200" b="0">
                <a:latin typeface="Myriad Pro" pitchFamily="34" charset="0"/>
              </a:defRPr>
            </a:lvl3pPr>
            <a:lvl4pPr>
              <a:buClrTx/>
              <a:buFont typeface="Wingdings" pitchFamily="2" charset="2"/>
              <a:buChar char="o"/>
              <a:defRPr sz="1050" b="0">
                <a:latin typeface="Myriad Pro" pitchFamily="34" charset="0"/>
              </a:defRPr>
            </a:lvl4pPr>
            <a:lvl5pPr>
              <a:buClrTx/>
              <a:buFont typeface="Wingdings" pitchFamily="2" charset="2"/>
              <a:buChar char="o"/>
              <a:defRPr sz="9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138233978"/>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0D9FD6-4687-4379-B9E1-2DFB9CFB372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0D9FD6-4687-4379-B9E1-2DFB9CFB3722}"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0D9FD6-4687-4379-B9E1-2DFB9CFB372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0D9FD6-4687-4379-B9E1-2DFB9CFB372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0D9FD6-4687-4379-B9E1-2DFB9CFB372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0D9FD6-4687-4379-B9E1-2DFB9CFB372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0D9FD6-4687-4379-B9E1-2DFB9CFB372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DA4740-B54F-4285-AEAD-E6FA2DA20E01}" type="datetimeFigureOut">
              <a:rPr lang="en-GB" smtClean="0"/>
              <a:pPr/>
              <a:t>09/01/2015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E90D9FD6-4687-4379-B9E1-2DFB9CFB3722}"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DA4740-B54F-4285-AEAD-E6FA2DA20E01}" type="datetimeFigureOut">
              <a:rPr lang="en-GB" smtClean="0"/>
              <a:pPr/>
              <a:t>09/01/2015</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0D9FD6-4687-4379-B9E1-2DFB9CFB3722}"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5791200" cy="1828800"/>
          </a:xfrm>
        </p:spPr>
        <p:txBody>
          <a:bodyPr/>
          <a:lstStyle/>
          <a:p>
            <a:r>
              <a:rPr lang="en-US" dirty="0" err="1" smtClean="0"/>
              <a:t>AngularJS</a:t>
            </a:r>
            <a:r>
              <a:rPr lang="en-US" dirty="0" smtClean="0"/>
              <a:t> SPA</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b="0" dirty="0">
                <a:latin typeface="News Gothic Com Thin" panose="020B0204030503020204" pitchFamily="34" charset="0"/>
              </a:rPr>
              <a:t>Using Directives and Data Binding</a:t>
            </a:r>
          </a:p>
        </p:txBody>
      </p:sp>
      <p:sp>
        <p:nvSpPr>
          <p:cNvPr id="3" name="Text Placeholder 2"/>
          <p:cNvSpPr>
            <a:spLocks noGrp="1"/>
          </p:cNvSpPr>
          <p:nvPr>
            <p:ph type="body" idx="1"/>
          </p:nvPr>
        </p:nvSpPr>
        <p:spPr/>
        <p:txBody>
          <a:bodyPr/>
          <a:lstStyle/>
          <a:p>
            <a:pPr marL="0" indent="0">
              <a:buNone/>
            </a:pP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DOCTYPE</a:t>
            </a:r>
            <a:r>
              <a:rPr lang="en-US" sz="1350" b="0" dirty="0">
                <a:solidFill>
                  <a:srgbClr val="000000"/>
                </a:solidFill>
                <a:highlight>
                  <a:srgbClr val="FFFFFF"/>
                </a:highlight>
                <a:latin typeface="Consolas" panose="020B0609020204030204" pitchFamily="49" charset="0"/>
              </a:rPr>
              <a:t> </a:t>
            </a:r>
            <a:r>
              <a:rPr lang="en-US" sz="1350" b="0" dirty="0">
                <a:solidFill>
                  <a:srgbClr val="FF0000"/>
                </a:solidFill>
                <a:highlight>
                  <a:srgbClr val="FFFFFF"/>
                </a:highlight>
                <a:latin typeface="Consolas" panose="020B0609020204030204" pitchFamily="49" charset="0"/>
              </a:rPr>
              <a:t>html</a:t>
            </a:r>
            <a:r>
              <a:rPr lang="en-US" sz="1350" b="0" dirty="0">
                <a:solidFill>
                  <a:srgbClr val="0000FF"/>
                </a:solidFill>
                <a:highlight>
                  <a:srgbClr val="FFFFFF"/>
                </a:highlight>
                <a:latin typeface="Consolas" panose="020B0609020204030204" pitchFamily="49" charset="0"/>
              </a:rPr>
              <a:t>&gt;</a:t>
            </a: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html</a:t>
            </a:r>
            <a:r>
              <a:rPr lang="en-US" sz="1350" b="0" dirty="0">
                <a:solidFill>
                  <a:srgbClr val="000000"/>
                </a:solidFill>
                <a:highlight>
                  <a:srgbClr val="FFFFFF"/>
                </a:highlight>
                <a:latin typeface="Consolas" panose="020B0609020204030204" pitchFamily="49" charset="0"/>
              </a:rPr>
              <a:t> </a:t>
            </a:r>
            <a:r>
              <a:rPr lang="en-US" sz="1350" b="0" dirty="0" err="1">
                <a:solidFill>
                  <a:srgbClr val="FF0000"/>
                </a:solidFill>
                <a:highlight>
                  <a:srgbClr val="FFFFFF"/>
                </a:highlight>
                <a:latin typeface="Consolas" panose="020B0609020204030204" pitchFamily="49" charset="0"/>
              </a:rPr>
              <a:t>ng</a:t>
            </a:r>
            <a:r>
              <a:rPr lang="en-US" sz="1350" b="0" dirty="0">
                <a:solidFill>
                  <a:srgbClr val="FF0000"/>
                </a:solidFill>
                <a:highlight>
                  <a:srgbClr val="FFFFFF"/>
                </a:highlight>
                <a:latin typeface="Consolas" panose="020B0609020204030204" pitchFamily="49" charset="0"/>
              </a:rPr>
              <a:t>-app</a:t>
            </a:r>
            <a:r>
              <a:rPr lang="en-US" sz="1350" b="0" dirty="0">
                <a:solidFill>
                  <a:srgbClr val="0000FF"/>
                </a:solidFill>
                <a:highlight>
                  <a:srgbClr val="FFFFFF"/>
                </a:highlight>
                <a:latin typeface="Consolas" panose="020B0609020204030204" pitchFamily="49" charset="0"/>
              </a:rPr>
              <a:t>&gt;</a:t>
            </a: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head</a:t>
            </a:r>
            <a:r>
              <a:rPr lang="en-US" sz="1350" b="0" dirty="0">
                <a:solidFill>
                  <a:srgbClr val="0000FF"/>
                </a:solidFill>
                <a:highlight>
                  <a:srgbClr val="FFFFFF"/>
                </a:highlight>
                <a:latin typeface="Consolas" panose="020B0609020204030204" pitchFamily="49" charset="0"/>
              </a:rPr>
              <a:t>&gt;</a:t>
            </a: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00"/>
                </a:solidFill>
                <a:highlight>
                  <a:srgbClr val="FFFFFF"/>
                </a:highlight>
                <a:latin typeface="Consolas" panose="020B0609020204030204" pitchFamily="49" charset="0"/>
              </a:rPr>
              <a:t>    </a:t>
            </a: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title</a:t>
            </a:r>
            <a:r>
              <a:rPr lang="en-US" sz="1350" b="0" dirty="0">
                <a:solidFill>
                  <a:srgbClr val="0000FF"/>
                </a:solidFill>
                <a:highlight>
                  <a:srgbClr val="FFFFFF"/>
                </a:highlight>
                <a:latin typeface="Consolas" panose="020B0609020204030204" pitchFamily="49" charset="0"/>
              </a:rPr>
              <a:t>&gt;&lt;/</a:t>
            </a:r>
            <a:r>
              <a:rPr lang="en-US" sz="1350" b="0" dirty="0">
                <a:solidFill>
                  <a:srgbClr val="800000"/>
                </a:solidFill>
                <a:highlight>
                  <a:srgbClr val="FFFFFF"/>
                </a:highlight>
                <a:latin typeface="Consolas" panose="020B0609020204030204" pitchFamily="49" charset="0"/>
              </a:rPr>
              <a:t>title</a:t>
            </a:r>
            <a:r>
              <a:rPr lang="en-US" sz="1350" b="0" dirty="0">
                <a:solidFill>
                  <a:srgbClr val="0000FF"/>
                </a:solidFill>
                <a:highlight>
                  <a:srgbClr val="FFFFFF"/>
                </a:highlight>
                <a:latin typeface="Consolas" panose="020B0609020204030204" pitchFamily="49" charset="0"/>
              </a:rPr>
              <a:t>&gt;</a:t>
            </a: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head</a:t>
            </a:r>
            <a:r>
              <a:rPr lang="en-US" sz="1350" b="0" dirty="0">
                <a:solidFill>
                  <a:srgbClr val="0000FF"/>
                </a:solidFill>
                <a:highlight>
                  <a:srgbClr val="FFFFFF"/>
                </a:highlight>
                <a:latin typeface="Consolas" panose="020B0609020204030204" pitchFamily="49" charset="0"/>
              </a:rPr>
              <a:t>&gt;</a:t>
            </a: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body</a:t>
            </a:r>
            <a:r>
              <a:rPr lang="en-US" sz="1350" b="0" dirty="0">
                <a:solidFill>
                  <a:srgbClr val="0000FF"/>
                </a:solidFill>
                <a:highlight>
                  <a:srgbClr val="FFFFFF"/>
                </a:highlight>
                <a:latin typeface="Consolas" panose="020B0609020204030204" pitchFamily="49" charset="0"/>
              </a:rPr>
              <a:t>&gt;</a:t>
            </a: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00"/>
                </a:solidFill>
                <a:highlight>
                  <a:srgbClr val="FFFFFF"/>
                </a:highlight>
                <a:latin typeface="Consolas" panose="020B0609020204030204" pitchFamily="49" charset="0"/>
              </a:rPr>
              <a:t>    </a:t>
            </a: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div</a:t>
            </a:r>
            <a:r>
              <a:rPr lang="en-US" sz="1350" b="0" dirty="0">
                <a:solidFill>
                  <a:srgbClr val="000000"/>
                </a:solidFill>
                <a:highlight>
                  <a:srgbClr val="FFFFFF"/>
                </a:highlight>
                <a:latin typeface="Consolas" panose="020B0609020204030204" pitchFamily="49" charset="0"/>
              </a:rPr>
              <a:t> </a:t>
            </a:r>
            <a:r>
              <a:rPr lang="en-US" sz="1350" b="0" dirty="0">
                <a:solidFill>
                  <a:srgbClr val="FF0000"/>
                </a:solidFill>
                <a:highlight>
                  <a:srgbClr val="FFFFFF"/>
                </a:highlight>
                <a:latin typeface="Consolas" panose="020B0609020204030204" pitchFamily="49" charset="0"/>
              </a:rPr>
              <a:t>class</a:t>
            </a:r>
            <a:r>
              <a:rPr lang="en-US" sz="1350" b="0" dirty="0">
                <a:solidFill>
                  <a:srgbClr val="0000FF"/>
                </a:solidFill>
                <a:highlight>
                  <a:srgbClr val="FFFFFF"/>
                </a:highlight>
                <a:latin typeface="Consolas" panose="020B0609020204030204" pitchFamily="49" charset="0"/>
              </a:rPr>
              <a:t>="container"&gt;</a:t>
            </a: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00"/>
                </a:solidFill>
                <a:highlight>
                  <a:srgbClr val="FFFFFF"/>
                </a:highlight>
                <a:latin typeface="Consolas" panose="020B0609020204030204" pitchFamily="49" charset="0"/>
              </a:rPr>
              <a:t>        Name: </a:t>
            </a: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input</a:t>
            </a:r>
            <a:r>
              <a:rPr lang="en-US" sz="1350" b="0" dirty="0">
                <a:solidFill>
                  <a:srgbClr val="000000"/>
                </a:solidFill>
                <a:highlight>
                  <a:srgbClr val="FFFFFF"/>
                </a:highlight>
                <a:latin typeface="Consolas" panose="020B0609020204030204" pitchFamily="49" charset="0"/>
              </a:rPr>
              <a:t> </a:t>
            </a:r>
            <a:r>
              <a:rPr lang="en-US" sz="1350" b="0" dirty="0">
                <a:solidFill>
                  <a:srgbClr val="FF0000"/>
                </a:solidFill>
                <a:highlight>
                  <a:srgbClr val="FFFFFF"/>
                </a:highlight>
                <a:latin typeface="Consolas" panose="020B0609020204030204" pitchFamily="49" charset="0"/>
              </a:rPr>
              <a:t>type</a:t>
            </a:r>
            <a:r>
              <a:rPr lang="en-US" sz="1350" b="0" dirty="0">
                <a:solidFill>
                  <a:srgbClr val="0000FF"/>
                </a:solidFill>
                <a:highlight>
                  <a:srgbClr val="FFFFFF"/>
                </a:highlight>
                <a:latin typeface="Consolas" panose="020B0609020204030204" pitchFamily="49" charset="0"/>
              </a:rPr>
              <a:t>="text"</a:t>
            </a:r>
            <a:r>
              <a:rPr lang="en-US" sz="1350" b="0" dirty="0">
                <a:solidFill>
                  <a:srgbClr val="000000"/>
                </a:solidFill>
                <a:highlight>
                  <a:srgbClr val="FFFFFF"/>
                </a:highlight>
                <a:latin typeface="Consolas" panose="020B0609020204030204" pitchFamily="49" charset="0"/>
              </a:rPr>
              <a:t> </a:t>
            </a:r>
            <a:r>
              <a:rPr lang="en-US" sz="1350" b="0" dirty="0" err="1">
                <a:solidFill>
                  <a:srgbClr val="FF0000"/>
                </a:solidFill>
                <a:highlight>
                  <a:srgbClr val="FFFFFF"/>
                </a:highlight>
                <a:latin typeface="Consolas" panose="020B0609020204030204" pitchFamily="49" charset="0"/>
              </a:rPr>
              <a:t>ng</a:t>
            </a:r>
            <a:r>
              <a:rPr lang="en-US" sz="1350" b="0" dirty="0">
                <a:solidFill>
                  <a:srgbClr val="FF0000"/>
                </a:solidFill>
                <a:highlight>
                  <a:srgbClr val="FFFFFF"/>
                </a:highlight>
                <a:latin typeface="Consolas" panose="020B0609020204030204" pitchFamily="49" charset="0"/>
              </a:rPr>
              <a:t>-model</a:t>
            </a:r>
            <a:r>
              <a:rPr lang="en-US" sz="1350" b="0" dirty="0">
                <a:solidFill>
                  <a:srgbClr val="0000FF"/>
                </a:solidFill>
                <a:highlight>
                  <a:srgbClr val="FFFFFF"/>
                </a:highlight>
                <a:latin typeface="Consolas" panose="020B0609020204030204" pitchFamily="49" charset="0"/>
              </a:rPr>
              <a:t>="name"</a:t>
            </a:r>
            <a:r>
              <a:rPr lang="en-US" sz="1350" b="0" dirty="0">
                <a:solidFill>
                  <a:srgbClr val="000000"/>
                </a:solidFill>
                <a:highlight>
                  <a:srgbClr val="FFFFFF"/>
                </a:highlight>
                <a:latin typeface="Consolas" panose="020B0609020204030204" pitchFamily="49" charset="0"/>
              </a:rPr>
              <a:t> </a:t>
            </a:r>
            <a:r>
              <a:rPr lang="en-US" sz="1350" b="0" dirty="0">
                <a:solidFill>
                  <a:srgbClr val="0000FF"/>
                </a:solidFill>
                <a:highlight>
                  <a:srgbClr val="FFFFFF"/>
                </a:highlight>
                <a:latin typeface="Consolas" panose="020B0609020204030204" pitchFamily="49" charset="0"/>
              </a:rPr>
              <a:t>/&gt;</a:t>
            </a:r>
            <a:r>
              <a:rPr lang="en-US" sz="1350" b="0" dirty="0">
                <a:solidFill>
                  <a:srgbClr val="000000"/>
                </a:solidFill>
                <a:highlight>
                  <a:srgbClr val="FFFFFF"/>
                </a:highlight>
                <a:latin typeface="Consolas" panose="020B0609020204030204" pitchFamily="49" charset="0"/>
              </a:rPr>
              <a:t> {{ </a:t>
            </a:r>
            <a:r>
              <a:rPr lang="en-US" sz="1350" b="0" dirty="0">
                <a:solidFill>
                  <a:srgbClr val="800080"/>
                </a:solidFill>
                <a:highlight>
                  <a:srgbClr val="FFFFFF"/>
                </a:highlight>
                <a:latin typeface="Consolas" panose="020B0609020204030204" pitchFamily="49" charset="0"/>
              </a:rPr>
              <a:t>name</a:t>
            </a:r>
            <a:r>
              <a:rPr lang="en-US" sz="1350" b="0" dirty="0">
                <a:solidFill>
                  <a:srgbClr val="000000"/>
                </a:solidFill>
                <a:highlight>
                  <a:srgbClr val="FFFFFF"/>
                </a:highlight>
                <a:latin typeface="Consolas" panose="020B0609020204030204" pitchFamily="49" charset="0"/>
              </a:rPr>
              <a:t> }}</a:t>
            </a:r>
          </a:p>
          <a:p>
            <a:pPr marL="0" indent="0">
              <a:buNone/>
            </a:pPr>
            <a:r>
              <a:rPr lang="en-US" sz="1350" b="0" dirty="0">
                <a:solidFill>
                  <a:srgbClr val="000000"/>
                </a:solidFill>
                <a:highlight>
                  <a:srgbClr val="FFFFFF"/>
                </a:highlight>
                <a:latin typeface="Consolas" panose="020B0609020204030204" pitchFamily="49" charset="0"/>
              </a:rPr>
              <a:t>    </a:t>
            </a: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div</a:t>
            </a:r>
            <a:r>
              <a:rPr lang="en-US" sz="1350" b="0" dirty="0">
                <a:solidFill>
                  <a:srgbClr val="0000FF"/>
                </a:solidFill>
                <a:highlight>
                  <a:srgbClr val="FFFFFF"/>
                </a:highlight>
                <a:latin typeface="Consolas" panose="020B0609020204030204" pitchFamily="49" charset="0"/>
              </a:rPr>
              <a:t>&gt;</a:t>
            </a:r>
            <a:endParaRPr lang="en-US" sz="1350" b="0" dirty="0">
              <a:solidFill>
                <a:srgbClr val="000000"/>
              </a:solidFill>
              <a:highlight>
                <a:srgbClr val="FFFFFF"/>
              </a:highlight>
              <a:latin typeface="Consolas" panose="020B0609020204030204" pitchFamily="49" charset="0"/>
            </a:endParaRPr>
          </a:p>
          <a:p>
            <a:pPr marL="0" indent="0">
              <a:buNone/>
            </a:pP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00"/>
                </a:solidFill>
                <a:highlight>
                  <a:srgbClr val="FFFFFF"/>
                </a:highlight>
                <a:latin typeface="Consolas" panose="020B0609020204030204" pitchFamily="49" charset="0"/>
              </a:rPr>
              <a:t>    </a:t>
            </a: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script</a:t>
            </a:r>
            <a:r>
              <a:rPr lang="en-US" sz="1350" b="0" dirty="0">
                <a:solidFill>
                  <a:srgbClr val="000000"/>
                </a:solidFill>
                <a:highlight>
                  <a:srgbClr val="FFFFFF"/>
                </a:highlight>
                <a:latin typeface="Consolas" panose="020B0609020204030204" pitchFamily="49" charset="0"/>
              </a:rPr>
              <a:t> </a:t>
            </a:r>
            <a:r>
              <a:rPr lang="en-US" sz="1350" b="0" dirty="0" err="1">
                <a:solidFill>
                  <a:srgbClr val="FF0000"/>
                </a:solidFill>
                <a:highlight>
                  <a:srgbClr val="FFFFFF"/>
                </a:highlight>
                <a:latin typeface="Consolas" panose="020B0609020204030204" pitchFamily="49" charset="0"/>
              </a:rPr>
              <a:t>src</a:t>
            </a:r>
            <a:r>
              <a:rPr lang="en-US" sz="1350" b="0" dirty="0">
                <a:solidFill>
                  <a:srgbClr val="0000FF"/>
                </a:solidFill>
                <a:highlight>
                  <a:srgbClr val="FFFFFF"/>
                </a:highlight>
                <a:latin typeface="Consolas" panose="020B0609020204030204" pitchFamily="49" charset="0"/>
              </a:rPr>
              <a:t>="Scripts/angular.js"&gt;&lt;/</a:t>
            </a:r>
            <a:r>
              <a:rPr lang="en-US" sz="1350" b="0" dirty="0">
                <a:solidFill>
                  <a:srgbClr val="800000"/>
                </a:solidFill>
                <a:highlight>
                  <a:srgbClr val="FFFFFF"/>
                </a:highlight>
                <a:latin typeface="Consolas" panose="020B0609020204030204" pitchFamily="49" charset="0"/>
              </a:rPr>
              <a:t>script</a:t>
            </a:r>
            <a:r>
              <a:rPr lang="en-US" sz="1350" b="0" dirty="0">
                <a:solidFill>
                  <a:srgbClr val="0000FF"/>
                </a:solidFill>
                <a:highlight>
                  <a:srgbClr val="FFFFFF"/>
                </a:highlight>
                <a:latin typeface="Consolas" panose="020B0609020204030204" pitchFamily="49" charset="0"/>
              </a:rPr>
              <a:t>&gt;</a:t>
            </a: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body</a:t>
            </a:r>
            <a:r>
              <a:rPr lang="en-US" sz="1350" b="0" dirty="0">
                <a:solidFill>
                  <a:srgbClr val="0000FF"/>
                </a:solidFill>
                <a:highlight>
                  <a:srgbClr val="FFFFFF"/>
                </a:highlight>
                <a:latin typeface="Consolas" panose="020B0609020204030204" pitchFamily="49" charset="0"/>
              </a:rPr>
              <a:t>&gt;</a:t>
            </a:r>
            <a:endParaRPr lang="en-US" sz="1350" b="0" dirty="0">
              <a:solidFill>
                <a:srgbClr val="000000"/>
              </a:solidFill>
              <a:highlight>
                <a:srgbClr val="FFFFFF"/>
              </a:highlight>
              <a:latin typeface="Consolas" panose="020B0609020204030204" pitchFamily="49" charset="0"/>
            </a:endParaRPr>
          </a:p>
          <a:p>
            <a:pPr marL="0" indent="0">
              <a:buNone/>
            </a:pPr>
            <a:r>
              <a:rPr lang="en-US" sz="1350" b="0" dirty="0">
                <a:solidFill>
                  <a:srgbClr val="0000FF"/>
                </a:solidFill>
                <a:highlight>
                  <a:srgbClr val="FFFFFF"/>
                </a:highlight>
                <a:latin typeface="Consolas" panose="020B0609020204030204" pitchFamily="49" charset="0"/>
              </a:rPr>
              <a:t>&lt;/</a:t>
            </a:r>
            <a:r>
              <a:rPr lang="en-US" sz="1350" b="0" dirty="0">
                <a:solidFill>
                  <a:srgbClr val="800000"/>
                </a:solidFill>
                <a:highlight>
                  <a:srgbClr val="FFFFFF"/>
                </a:highlight>
                <a:latin typeface="Consolas" panose="020B0609020204030204" pitchFamily="49" charset="0"/>
              </a:rPr>
              <a:t>html</a:t>
            </a:r>
            <a:r>
              <a:rPr lang="en-US" sz="1350" b="0" dirty="0">
                <a:solidFill>
                  <a:srgbClr val="0000FF"/>
                </a:solidFill>
                <a:highlight>
                  <a:srgbClr val="FFFFFF"/>
                </a:highlight>
                <a:latin typeface="Consolas" panose="020B0609020204030204" pitchFamily="49" charset="0"/>
              </a:rPr>
              <a:t>&gt;</a:t>
            </a:r>
            <a:endParaRPr lang="en-US" sz="1350" b="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ular Callout 3"/>
          <p:cNvSpPr/>
          <p:nvPr/>
        </p:nvSpPr>
        <p:spPr>
          <a:xfrm>
            <a:off x="2367408" y="1600202"/>
            <a:ext cx="1485082" cy="465137"/>
          </a:xfrm>
          <a:prstGeom prst="wedgeRectCallout">
            <a:avLst>
              <a:gd name="adj1" fmla="val -83379"/>
              <a:gd name="adj2" fmla="val 59252"/>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Directive</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5" name="Rectangular Callout 4"/>
          <p:cNvSpPr/>
          <p:nvPr/>
        </p:nvSpPr>
        <p:spPr>
          <a:xfrm>
            <a:off x="3492729" y="3178864"/>
            <a:ext cx="1485900" cy="437776"/>
          </a:xfrm>
          <a:prstGeom prst="wedgeRectCallout">
            <a:avLst>
              <a:gd name="adj1" fmla="val -13717"/>
              <a:gd name="adj2" fmla="val 126311"/>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Directive</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6" name="Rectangular Callout 5"/>
          <p:cNvSpPr/>
          <p:nvPr/>
        </p:nvSpPr>
        <p:spPr>
          <a:xfrm>
            <a:off x="6082158" y="4575110"/>
            <a:ext cx="2088238" cy="573597"/>
          </a:xfrm>
          <a:prstGeom prst="wedgeRectCallout">
            <a:avLst>
              <a:gd name="adj1" fmla="val -56829"/>
              <a:gd name="adj2" fmla="val -105494"/>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Data Binding Expression</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Tree>
    <p:extLst>
      <p:ext uri="{BB962C8B-B14F-4D97-AF65-F5344CB8AC3E}">
        <p14:creationId xmlns="" xmlns:p14="http://schemas.microsoft.com/office/powerpoint/2010/main" val="117263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752600"/>
            <a:ext cx="7851341" cy="3554819"/>
          </a:xfrm>
          <a:prstGeom prst="rect">
            <a:avLst/>
          </a:prstGeom>
        </p:spPr>
        <p:txBody>
          <a:bodyPr wrap="square">
            <a:spAutoFit/>
          </a:bodyPr>
          <a:lstStyle/>
          <a:p>
            <a:r>
              <a:rPr lang="en-US" sz="1500" dirty="0">
                <a:solidFill>
                  <a:srgbClr val="0000FF"/>
                </a:solidFill>
                <a:highlight>
                  <a:srgbClr val="FFFFFF"/>
                </a:highlight>
                <a:latin typeface="Consolas" panose="020B0609020204030204" pitchFamily="49" charset="0"/>
              </a:rPr>
              <a:t>&lt;</a:t>
            </a:r>
            <a:r>
              <a:rPr lang="en-US" sz="1500" dirty="0">
                <a:solidFill>
                  <a:srgbClr val="800000"/>
                </a:solidFill>
                <a:highlight>
                  <a:srgbClr val="FFFFFF"/>
                </a:highlight>
                <a:latin typeface="Consolas" panose="020B0609020204030204" pitchFamily="49" charset="0"/>
              </a:rPr>
              <a:t>html</a:t>
            </a:r>
            <a:r>
              <a:rPr lang="en-US" sz="1500" dirty="0">
                <a:solidFill>
                  <a:srgbClr val="000000"/>
                </a:solidFill>
                <a:highlight>
                  <a:srgbClr val="FFFFFF"/>
                </a:highlight>
                <a:latin typeface="Consolas" panose="020B0609020204030204" pitchFamily="49" charset="0"/>
              </a:rPr>
              <a:t> </a:t>
            </a:r>
            <a:r>
              <a:rPr lang="en-US" sz="1500" dirty="0" smtClean="0">
                <a:solidFill>
                  <a:srgbClr val="FF0000"/>
                </a:solidFill>
                <a:highlight>
                  <a:srgbClr val="FFFFFF"/>
                </a:highlight>
                <a:latin typeface="Consolas" panose="020B0609020204030204" pitchFamily="49" charset="0"/>
              </a:rPr>
              <a:t>data-</a:t>
            </a:r>
            <a:r>
              <a:rPr lang="en-US" sz="1500" dirty="0" err="1" smtClean="0">
                <a:solidFill>
                  <a:srgbClr val="FF0000"/>
                </a:solidFill>
                <a:highlight>
                  <a:srgbClr val="FFFFFF"/>
                </a:highlight>
                <a:latin typeface="Consolas" panose="020B0609020204030204" pitchFamily="49" charset="0"/>
              </a:rPr>
              <a:t>ng</a:t>
            </a:r>
            <a:r>
              <a:rPr lang="en-US" sz="1500" dirty="0" smtClean="0">
                <a:solidFill>
                  <a:srgbClr val="FF0000"/>
                </a:solidFill>
                <a:highlight>
                  <a:srgbClr val="FFFFFF"/>
                </a:highlight>
                <a:latin typeface="Consolas" panose="020B0609020204030204" pitchFamily="49" charset="0"/>
              </a:rPr>
              <a:t>-app</a:t>
            </a:r>
            <a:r>
              <a:rPr lang="en-US" sz="1500" dirty="0" smtClean="0">
                <a:solidFill>
                  <a:srgbClr val="0000FF"/>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r>
              <a:rPr lang="en-US" sz="1500" dirty="0" smtClean="0">
                <a:solidFill>
                  <a:srgbClr val="0000FF"/>
                </a:solidFill>
                <a:highlight>
                  <a:srgbClr val="FFFFFF"/>
                </a:highlight>
                <a:latin typeface="Consolas" panose="020B0609020204030204" pitchFamily="49" charset="0"/>
              </a:rPr>
              <a:t>...</a:t>
            </a:r>
            <a:br>
              <a:rPr lang="en-US" sz="1500" dirty="0" smtClean="0">
                <a:solidFill>
                  <a:srgbClr val="0000FF"/>
                </a:solidFill>
                <a:highlight>
                  <a:srgbClr val="FFFFFF"/>
                </a:highlight>
                <a:latin typeface="Consolas" panose="020B0609020204030204" pitchFamily="49" charset="0"/>
              </a:rPr>
            </a:br>
            <a:endParaRPr lang="en-US" sz="1500" dirty="0" smtClean="0">
              <a:solidFill>
                <a:srgbClr val="0000FF"/>
              </a:solidFill>
              <a:highlight>
                <a:srgbClr val="FFFFFF"/>
              </a:highlight>
              <a:latin typeface="Consolas" panose="020B0609020204030204" pitchFamily="49" charset="0"/>
            </a:endParaRPr>
          </a:p>
          <a:p>
            <a:r>
              <a:rPr lang="en-US" sz="1500" dirty="0" smtClean="0">
                <a:solidFill>
                  <a:srgbClr val="0000FF"/>
                </a:solidFill>
                <a:highlight>
                  <a:srgbClr val="FFFFFF"/>
                </a:highlight>
                <a:latin typeface="Consolas" panose="020B0609020204030204" pitchFamily="49" charset="0"/>
              </a:rPr>
              <a:t>   &lt;</a:t>
            </a:r>
            <a:r>
              <a:rPr lang="en-US" sz="1500" dirty="0">
                <a:solidFill>
                  <a:srgbClr val="800000"/>
                </a:solidFill>
                <a:highlight>
                  <a:srgbClr val="FFFFFF"/>
                </a:highlight>
                <a:latin typeface="Consolas" panose="020B0609020204030204" pitchFamily="49" charset="0"/>
              </a:rPr>
              <a:t>div</a:t>
            </a:r>
            <a:r>
              <a:rPr lang="en-US" sz="1500" dirty="0">
                <a:solidFill>
                  <a:srgbClr val="000000"/>
                </a:solidFill>
                <a:highlight>
                  <a:srgbClr val="FFFFFF"/>
                </a:highlight>
                <a:latin typeface="Consolas" panose="020B0609020204030204" pitchFamily="49" charset="0"/>
              </a:rPr>
              <a:t> </a:t>
            </a:r>
            <a:r>
              <a:rPr lang="en-US" sz="1500" dirty="0">
                <a:solidFill>
                  <a:srgbClr val="FF0000"/>
                </a:solidFill>
                <a:highlight>
                  <a:srgbClr val="FFFFFF"/>
                </a:highlight>
                <a:latin typeface="Consolas" panose="020B0609020204030204" pitchFamily="49" charset="0"/>
              </a:rPr>
              <a:t>class</a:t>
            </a:r>
            <a:r>
              <a:rPr lang="en-US" sz="1500" dirty="0">
                <a:solidFill>
                  <a:srgbClr val="0000FF"/>
                </a:solidFill>
                <a:highlight>
                  <a:srgbClr val="FFFFFF"/>
                </a:highlight>
                <a:latin typeface="Consolas" panose="020B0609020204030204" pitchFamily="49" charset="0"/>
              </a:rPr>
              <a:t>="container"</a:t>
            </a:r>
            <a:r>
              <a:rPr lang="en-US" sz="1500" dirty="0">
                <a:solidFill>
                  <a:srgbClr val="000000"/>
                </a:solidFill>
                <a:highlight>
                  <a:srgbClr val="FFFFFF"/>
                </a:highlight>
                <a:latin typeface="Consolas" panose="020B0609020204030204" pitchFamily="49" charset="0"/>
              </a:rPr>
              <a:t> </a:t>
            </a:r>
            <a:r>
              <a:rPr lang="en-US" sz="1500" dirty="0" smtClean="0">
                <a:solidFill>
                  <a:srgbClr val="000000"/>
                </a:solidFill>
                <a:highlight>
                  <a:srgbClr val="FFFFFF"/>
                </a:highlight>
                <a:latin typeface="Consolas" panose="020B0609020204030204" pitchFamily="49" charset="0"/>
              </a:rPr>
              <a:t/>
            </a:r>
            <a:br>
              <a:rPr lang="en-US" sz="1500" dirty="0" smtClean="0">
                <a:solidFill>
                  <a:srgbClr val="000000"/>
                </a:solidFill>
                <a:highlight>
                  <a:srgbClr val="FFFFFF"/>
                </a:highlight>
                <a:latin typeface="Consolas" panose="020B0609020204030204" pitchFamily="49" charset="0"/>
              </a:rPr>
            </a:br>
            <a:r>
              <a:rPr lang="en-US" sz="1500" dirty="0" smtClean="0">
                <a:solidFill>
                  <a:srgbClr val="000000"/>
                </a:solidFill>
                <a:highlight>
                  <a:srgbClr val="FFFFFF"/>
                </a:highlight>
                <a:latin typeface="Consolas" panose="020B0609020204030204" pitchFamily="49" charset="0"/>
              </a:rPr>
              <a:t>      </a:t>
            </a:r>
            <a:r>
              <a:rPr lang="en-US" sz="1500" dirty="0" smtClean="0">
                <a:solidFill>
                  <a:srgbClr val="FF0000"/>
                </a:solidFill>
                <a:highlight>
                  <a:srgbClr val="FFFFFF"/>
                </a:highlight>
                <a:latin typeface="Consolas" panose="020B0609020204030204" pitchFamily="49" charset="0"/>
              </a:rPr>
              <a:t>data-</a:t>
            </a:r>
            <a:r>
              <a:rPr lang="en-US" sz="1500" dirty="0" err="1" smtClean="0">
                <a:solidFill>
                  <a:srgbClr val="FF0000"/>
                </a:solidFill>
                <a:highlight>
                  <a:srgbClr val="FFFFFF"/>
                </a:highlight>
                <a:latin typeface="Consolas" panose="020B0609020204030204" pitchFamily="49" charset="0"/>
              </a:rPr>
              <a:t>ng</a:t>
            </a:r>
            <a:r>
              <a:rPr lang="en-US" sz="1500" dirty="0" smtClean="0">
                <a:solidFill>
                  <a:srgbClr val="FF0000"/>
                </a:solidFill>
                <a:highlight>
                  <a:srgbClr val="FFFFFF"/>
                </a:highlight>
                <a:latin typeface="Consolas" panose="020B0609020204030204" pitchFamily="49" charset="0"/>
              </a:rPr>
              <a:t>-</a:t>
            </a:r>
            <a:r>
              <a:rPr lang="en-US" sz="1500" dirty="0" err="1" smtClean="0">
                <a:solidFill>
                  <a:srgbClr val="FF0000"/>
                </a:solidFill>
                <a:highlight>
                  <a:srgbClr val="FFFFFF"/>
                </a:highlight>
                <a:latin typeface="Consolas" panose="020B0609020204030204" pitchFamily="49" charset="0"/>
              </a:rPr>
              <a:t>init</a:t>
            </a:r>
            <a:r>
              <a:rPr lang="en-US" sz="1500" dirty="0">
                <a:solidFill>
                  <a:srgbClr val="0000FF"/>
                </a:solidFill>
                <a:highlight>
                  <a:srgbClr val="FFFFFF"/>
                </a:highlight>
                <a:latin typeface="Consolas" panose="020B0609020204030204" pitchFamily="49" charset="0"/>
              </a:rPr>
              <a:t>="names=['Dave','</a:t>
            </a:r>
            <a:r>
              <a:rPr lang="en-US" sz="1500" dirty="0" err="1">
                <a:solidFill>
                  <a:srgbClr val="0000FF"/>
                </a:solidFill>
                <a:highlight>
                  <a:srgbClr val="FFFFFF"/>
                </a:highlight>
                <a:latin typeface="Consolas" panose="020B0609020204030204" pitchFamily="49" charset="0"/>
              </a:rPr>
              <a:t>Napur</a:t>
            </a:r>
            <a:r>
              <a:rPr lang="en-US" sz="1500" dirty="0">
                <a:solidFill>
                  <a:srgbClr val="0000FF"/>
                </a:solidFill>
                <a:highlight>
                  <a:srgbClr val="FFFFFF"/>
                </a:highlight>
                <a:latin typeface="Consolas" panose="020B0609020204030204" pitchFamily="49" charset="0"/>
              </a:rPr>
              <a:t>','Heedy','</a:t>
            </a:r>
            <a:r>
              <a:rPr lang="en-US" sz="1500" dirty="0" err="1">
                <a:solidFill>
                  <a:srgbClr val="0000FF"/>
                </a:solidFill>
                <a:highlight>
                  <a:srgbClr val="FFFFFF"/>
                </a:highlight>
                <a:latin typeface="Consolas" panose="020B0609020204030204" pitchFamily="49" charset="0"/>
              </a:rPr>
              <a:t>Shriva</a:t>
            </a:r>
            <a:r>
              <a:rPr lang="en-US" sz="1500" dirty="0" smtClean="0">
                <a:solidFill>
                  <a:srgbClr val="0000FF"/>
                </a:solidFill>
                <a:highlight>
                  <a:srgbClr val="FFFFFF"/>
                </a:highlight>
                <a:latin typeface="Consolas" panose="020B0609020204030204" pitchFamily="49" charset="0"/>
              </a:rPr>
              <a:t>']"&gt;</a:t>
            </a:r>
            <a:br>
              <a:rPr lang="en-US" sz="1500" dirty="0" smtClean="0">
                <a:solidFill>
                  <a:srgbClr val="0000FF"/>
                </a:solidFill>
                <a:highlight>
                  <a:srgbClr val="FFFFFF"/>
                </a:highlight>
                <a:latin typeface="Consolas" panose="020B0609020204030204" pitchFamily="49" charset="0"/>
              </a:rPr>
            </a:br>
            <a:endParaRPr lang="en-US"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    </a:t>
            </a:r>
            <a:r>
              <a:rPr lang="en-US" sz="1500" dirty="0" smtClean="0">
                <a:solidFill>
                  <a:srgbClr val="000000"/>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&lt;</a:t>
            </a:r>
            <a:r>
              <a:rPr lang="en-US" sz="1500" dirty="0">
                <a:solidFill>
                  <a:srgbClr val="800000"/>
                </a:solidFill>
                <a:highlight>
                  <a:srgbClr val="FFFFFF"/>
                </a:highlight>
                <a:latin typeface="Consolas" panose="020B0609020204030204" pitchFamily="49" charset="0"/>
              </a:rPr>
              <a:t>h3</a:t>
            </a:r>
            <a:r>
              <a:rPr lang="en-US" sz="1500" dirty="0">
                <a:solidFill>
                  <a:srgbClr val="0000FF"/>
                </a:solidFill>
                <a:highlight>
                  <a:srgbClr val="FFFFFF"/>
                </a:highlight>
                <a:latin typeface="Consolas" panose="020B0609020204030204" pitchFamily="49" charset="0"/>
              </a:rPr>
              <a:t>&gt;</a:t>
            </a:r>
            <a:r>
              <a:rPr lang="en-US" sz="1500" dirty="0">
                <a:solidFill>
                  <a:srgbClr val="000000"/>
                </a:solidFill>
                <a:highlight>
                  <a:srgbClr val="FFFFFF"/>
                </a:highlight>
                <a:latin typeface="Consolas" panose="020B0609020204030204" pitchFamily="49" charset="0"/>
              </a:rPr>
              <a:t>Looping with the </a:t>
            </a:r>
            <a:r>
              <a:rPr lang="en-US" sz="1500" dirty="0" err="1">
                <a:solidFill>
                  <a:srgbClr val="000000"/>
                </a:solidFill>
                <a:highlight>
                  <a:srgbClr val="FFFFFF"/>
                </a:highlight>
                <a:latin typeface="Consolas" panose="020B0609020204030204" pitchFamily="49" charset="0"/>
              </a:rPr>
              <a:t>ng</a:t>
            </a:r>
            <a:r>
              <a:rPr lang="en-US" sz="1500" dirty="0">
                <a:solidFill>
                  <a:srgbClr val="000000"/>
                </a:solidFill>
                <a:highlight>
                  <a:srgbClr val="FFFFFF"/>
                </a:highlight>
                <a:latin typeface="Consolas" panose="020B0609020204030204" pitchFamily="49" charset="0"/>
              </a:rPr>
              <a:t>-repeat Directive</a:t>
            </a:r>
            <a:r>
              <a:rPr lang="en-US" sz="1500" dirty="0">
                <a:solidFill>
                  <a:srgbClr val="0000FF"/>
                </a:solidFill>
                <a:highlight>
                  <a:srgbClr val="FFFFFF"/>
                </a:highlight>
                <a:latin typeface="Consolas" panose="020B0609020204030204" pitchFamily="49" charset="0"/>
              </a:rPr>
              <a:t>&lt;/</a:t>
            </a:r>
            <a:r>
              <a:rPr lang="en-US" sz="1500" dirty="0">
                <a:solidFill>
                  <a:srgbClr val="800000"/>
                </a:solidFill>
                <a:highlight>
                  <a:srgbClr val="FFFFFF"/>
                </a:highlight>
                <a:latin typeface="Consolas" panose="020B0609020204030204" pitchFamily="49" charset="0"/>
              </a:rPr>
              <a:t>h3</a:t>
            </a:r>
            <a:r>
              <a:rPr lang="en-US" sz="1500" dirty="0">
                <a:solidFill>
                  <a:srgbClr val="0000FF"/>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r>
              <a:rPr lang="en-US" sz="1500" dirty="0" smtClean="0">
                <a:solidFill>
                  <a:srgbClr val="0000FF"/>
                </a:solidFill>
                <a:highlight>
                  <a:srgbClr val="FFFFFF"/>
                </a:highlight>
                <a:latin typeface="Consolas" panose="020B0609020204030204" pitchFamily="49" charset="0"/>
              </a:rPr>
              <a:t>       &lt;</a:t>
            </a:r>
            <a:r>
              <a:rPr lang="en-US" sz="1500" dirty="0" err="1">
                <a:solidFill>
                  <a:srgbClr val="800000"/>
                </a:solidFill>
                <a:highlight>
                  <a:srgbClr val="FFFFFF"/>
                </a:highlight>
                <a:latin typeface="Consolas" panose="020B0609020204030204" pitchFamily="49" charset="0"/>
              </a:rPr>
              <a:t>ul</a:t>
            </a:r>
            <a:r>
              <a:rPr lang="en-US" sz="1500" dirty="0">
                <a:solidFill>
                  <a:srgbClr val="0000FF"/>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r>
              <a:rPr lang="it-IT" sz="1500" dirty="0">
                <a:solidFill>
                  <a:srgbClr val="000000"/>
                </a:solidFill>
                <a:highlight>
                  <a:srgbClr val="FFFFFF"/>
                </a:highlight>
                <a:latin typeface="Consolas" panose="020B0609020204030204" pitchFamily="49" charset="0"/>
              </a:rPr>
              <a:t>        </a:t>
            </a:r>
            <a:r>
              <a:rPr lang="it-IT" sz="1500" dirty="0" smtClean="0">
                <a:solidFill>
                  <a:srgbClr val="000000"/>
                </a:solidFill>
                <a:highlight>
                  <a:srgbClr val="FFFFFF"/>
                </a:highlight>
                <a:latin typeface="Consolas" panose="020B0609020204030204" pitchFamily="49" charset="0"/>
              </a:rPr>
              <a:t>   </a:t>
            </a:r>
            <a:r>
              <a:rPr lang="it-IT" sz="1500" dirty="0" smtClean="0">
                <a:solidFill>
                  <a:srgbClr val="0000FF"/>
                </a:solidFill>
                <a:highlight>
                  <a:srgbClr val="FFFFFF"/>
                </a:highlight>
                <a:latin typeface="Consolas" panose="020B0609020204030204" pitchFamily="49" charset="0"/>
              </a:rPr>
              <a:t>&lt;</a:t>
            </a:r>
            <a:r>
              <a:rPr lang="it-IT" sz="1500" dirty="0">
                <a:solidFill>
                  <a:srgbClr val="800000"/>
                </a:solidFill>
                <a:highlight>
                  <a:srgbClr val="FFFFFF"/>
                </a:highlight>
                <a:latin typeface="Consolas" panose="020B0609020204030204" pitchFamily="49" charset="0"/>
              </a:rPr>
              <a:t>li</a:t>
            </a:r>
            <a:r>
              <a:rPr lang="it-IT" sz="1500" dirty="0">
                <a:solidFill>
                  <a:srgbClr val="000000"/>
                </a:solidFill>
                <a:highlight>
                  <a:srgbClr val="FFFFFF"/>
                </a:highlight>
                <a:latin typeface="Consolas" panose="020B0609020204030204" pitchFamily="49" charset="0"/>
              </a:rPr>
              <a:t> </a:t>
            </a:r>
            <a:r>
              <a:rPr lang="it-IT" sz="1500" dirty="0">
                <a:solidFill>
                  <a:srgbClr val="FF0000"/>
                </a:solidFill>
                <a:highlight>
                  <a:srgbClr val="FFFFFF"/>
                </a:highlight>
                <a:latin typeface="Consolas" panose="020B0609020204030204" pitchFamily="49" charset="0"/>
              </a:rPr>
              <a:t>data-ng-repeat</a:t>
            </a:r>
            <a:r>
              <a:rPr lang="it-IT" sz="1500" dirty="0">
                <a:solidFill>
                  <a:srgbClr val="0000FF"/>
                </a:solidFill>
                <a:highlight>
                  <a:srgbClr val="FFFFFF"/>
                </a:highlight>
                <a:latin typeface="Consolas" panose="020B0609020204030204" pitchFamily="49" charset="0"/>
              </a:rPr>
              <a:t>="name in names</a:t>
            </a:r>
            <a:r>
              <a:rPr lang="it-IT" sz="1500" dirty="0" smtClean="0">
                <a:solidFill>
                  <a:srgbClr val="0000FF"/>
                </a:solidFill>
                <a:highlight>
                  <a:srgbClr val="FFFFFF"/>
                </a:highlight>
                <a:latin typeface="Consolas" panose="020B0609020204030204" pitchFamily="49" charset="0"/>
              </a:rPr>
              <a:t>"&gt;</a:t>
            </a:r>
            <a:r>
              <a:rPr lang="it-IT" sz="1500" b="1" dirty="0" smtClean="0">
                <a:solidFill>
                  <a:srgbClr val="000000"/>
                </a:solidFill>
                <a:highlight>
                  <a:srgbClr val="FFFFFF"/>
                </a:highlight>
                <a:latin typeface="Consolas" panose="020B0609020204030204" pitchFamily="49" charset="0"/>
              </a:rPr>
              <a:t>{{ </a:t>
            </a:r>
            <a:r>
              <a:rPr lang="it-IT" sz="1500" dirty="0" smtClean="0">
                <a:solidFill>
                  <a:srgbClr val="800080"/>
                </a:solidFill>
                <a:highlight>
                  <a:srgbClr val="FFFFFF"/>
                </a:highlight>
                <a:latin typeface="Consolas" panose="020B0609020204030204" pitchFamily="49" charset="0"/>
              </a:rPr>
              <a:t>name </a:t>
            </a:r>
            <a:r>
              <a:rPr lang="it-IT" sz="1500" b="1" dirty="0" smtClean="0">
                <a:solidFill>
                  <a:srgbClr val="000000"/>
                </a:solidFill>
                <a:highlight>
                  <a:srgbClr val="FFFFFF"/>
                </a:highlight>
                <a:latin typeface="Consolas" panose="020B0609020204030204" pitchFamily="49" charset="0"/>
              </a:rPr>
              <a:t>}}</a:t>
            </a:r>
            <a:r>
              <a:rPr lang="it-IT" sz="1500" dirty="0" smtClean="0">
                <a:solidFill>
                  <a:srgbClr val="0000FF"/>
                </a:solidFill>
                <a:highlight>
                  <a:srgbClr val="FFFFFF"/>
                </a:highlight>
                <a:latin typeface="Consolas" panose="020B0609020204030204" pitchFamily="49" charset="0"/>
              </a:rPr>
              <a:t>&lt;/</a:t>
            </a:r>
            <a:r>
              <a:rPr lang="it-IT" sz="1500" dirty="0">
                <a:solidFill>
                  <a:srgbClr val="800000"/>
                </a:solidFill>
                <a:highlight>
                  <a:srgbClr val="FFFFFF"/>
                </a:highlight>
                <a:latin typeface="Consolas" panose="020B0609020204030204" pitchFamily="49" charset="0"/>
              </a:rPr>
              <a:t>li</a:t>
            </a:r>
            <a:r>
              <a:rPr lang="it-IT" sz="1500" dirty="0">
                <a:solidFill>
                  <a:srgbClr val="0000FF"/>
                </a:solidFill>
                <a:highlight>
                  <a:srgbClr val="FFFFFF"/>
                </a:highlight>
                <a:latin typeface="Consolas" panose="020B0609020204030204" pitchFamily="49" charset="0"/>
              </a:rPr>
              <a:t>&gt;</a:t>
            </a:r>
            <a:endParaRPr lang="it-IT" sz="1500" dirty="0">
              <a:solidFill>
                <a:srgbClr val="000000"/>
              </a:solidFill>
              <a:highlight>
                <a:srgbClr val="FFFFFF"/>
              </a:highlight>
              <a:latin typeface="Consolas" panose="020B0609020204030204" pitchFamily="49" charset="0"/>
            </a:endParaRPr>
          </a:p>
          <a:p>
            <a:r>
              <a:rPr lang="en-US" sz="1500" dirty="0">
                <a:solidFill>
                  <a:srgbClr val="000000"/>
                </a:solidFill>
                <a:highlight>
                  <a:srgbClr val="FFFFFF"/>
                </a:highlight>
                <a:latin typeface="Consolas" panose="020B0609020204030204" pitchFamily="49" charset="0"/>
              </a:rPr>
              <a:t>    </a:t>
            </a:r>
            <a:r>
              <a:rPr lang="en-US" sz="1500" dirty="0" smtClean="0">
                <a:solidFill>
                  <a:srgbClr val="000000"/>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&lt;/</a:t>
            </a:r>
            <a:r>
              <a:rPr lang="en-US" sz="1500" dirty="0" err="1">
                <a:solidFill>
                  <a:srgbClr val="800000"/>
                </a:solidFill>
                <a:highlight>
                  <a:srgbClr val="FFFFFF"/>
                </a:highlight>
                <a:latin typeface="Consolas" panose="020B0609020204030204" pitchFamily="49" charset="0"/>
              </a:rPr>
              <a:t>ul</a:t>
            </a:r>
            <a:r>
              <a:rPr lang="en-US" sz="1500" dirty="0">
                <a:solidFill>
                  <a:srgbClr val="0000FF"/>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r>
              <a:rPr lang="en-US" sz="1500" dirty="0" smtClean="0">
                <a:solidFill>
                  <a:srgbClr val="0000FF"/>
                </a:solidFill>
                <a:highlight>
                  <a:srgbClr val="FFFFFF"/>
                </a:highlight>
                <a:latin typeface="Consolas" panose="020B0609020204030204" pitchFamily="49" charset="0"/>
              </a:rPr>
              <a:t>   &lt;/</a:t>
            </a:r>
            <a:r>
              <a:rPr lang="en-US" sz="1500" dirty="0">
                <a:solidFill>
                  <a:srgbClr val="800000"/>
                </a:solidFill>
                <a:highlight>
                  <a:srgbClr val="FFFFFF"/>
                </a:highlight>
                <a:latin typeface="Consolas" panose="020B0609020204030204" pitchFamily="49" charset="0"/>
              </a:rPr>
              <a:t>div</a:t>
            </a:r>
            <a:r>
              <a:rPr lang="en-US" sz="1500" dirty="0" smtClean="0">
                <a:solidFill>
                  <a:srgbClr val="0000FF"/>
                </a:solidFill>
                <a:highlight>
                  <a:srgbClr val="FFFFFF"/>
                </a:highlight>
                <a:latin typeface="Consolas" panose="020B0609020204030204" pitchFamily="49" charset="0"/>
              </a:rPr>
              <a:t>&gt;</a:t>
            </a:r>
          </a:p>
          <a:p>
            <a:r>
              <a:rPr lang="en-US" sz="1500" dirty="0" smtClean="0">
                <a:solidFill>
                  <a:srgbClr val="0000FF"/>
                </a:solidFill>
                <a:highlight>
                  <a:srgbClr val="FFFFFF"/>
                </a:highlight>
                <a:latin typeface="Consolas" panose="020B0609020204030204" pitchFamily="49" charset="0"/>
              </a:rPr>
              <a:t/>
            </a:r>
            <a:br>
              <a:rPr lang="en-US" sz="1500" dirty="0" smtClean="0">
                <a:solidFill>
                  <a:srgbClr val="0000FF"/>
                </a:solidFill>
                <a:highlight>
                  <a:srgbClr val="FFFFFF"/>
                </a:highlight>
                <a:latin typeface="Consolas" panose="020B0609020204030204" pitchFamily="49" charset="0"/>
              </a:rPr>
            </a:br>
            <a:r>
              <a:rPr lang="en-US" sz="1500" dirty="0" smtClean="0">
                <a:solidFill>
                  <a:srgbClr val="0000FF"/>
                </a:solidFill>
                <a:highlight>
                  <a:srgbClr val="FFFFFF"/>
                </a:highlight>
                <a:latin typeface="Consolas" panose="020B0609020204030204" pitchFamily="49" charset="0"/>
              </a:rPr>
              <a:t>...</a:t>
            </a:r>
          </a:p>
          <a:p>
            <a:r>
              <a:rPr lang="en-US" sz="1500" dirty="0">
                <a:solidFill>
                  <a:srgbClr val="0000FF"/>
                </a:solidFill>
                <a:highlight>
                  <a:srgbClr val="FFFFFF"/>
                </a:highlight>
                <a:latin typeface="Consolas" panose="020B0609020204030204" pitchFamily="49" charset="0"/>
              </a:rPr>
              <a:t>&lt;/</a:t>
            </a:r>
            <a:r>
              <a:rPr lang="en-US" sz="1500" dirty="0">
                <a:solidFill>
                  <a:srgbClr val="800000"/>
                </a:solidFill>
                <a:highlight>
                  <a:srgbClr val="FFFFFF"/>
                </a:highlight>
                <a:latin typeface="Consolas" panose="020B0609020204030204" pitchFamily="49" charset="0"/>
              </a:rPr>
              <a:t>html</a:t>
            </a:r>
            <a:r>
              <a:rPr lang="en-US" sz="1500" dirty="0" smtClean="0">
                <a:solidFill>
                  <a:srgbClr val="0000FF"/>
                </a:solidFill>
                <a:highlight>
                  <a:srgbClr val="FFFFFF"/>
                </a:highlight>
                <a:latin typeface="Consolas" panose="020B0609020204030204" pitchFamily="49" charset="0"/>
              </a:rPr>
              <a:t>&gt;</a:t>
            </a:r>
            <a:endParaRPr lang="en-US" sz="1500" dirty="0">
              <a:solidFill>
                <a:srgbClr val="0000FF"/>
              </a:solidFill>
              <a:highlight>
                <a:srgbClr val="FFFFFF"/>
              </a:highlight>
              <a:latin typeface="Consolas" panose="020B0609020204030204" pitchFamily="49" charset="0"/>
            </a:endParaRPr>
          </a:p>
          <a:p>
            <a:endParaRPr lang="en-US" sz="1500" dirty="0" smtClean="0">
              <a:solidFill>
                <a:srgbClr val="0000FF"/>
              </a:solidFill>
              <a:highlight>
                <a:srgbClr val="FFFFFF"/>
              </a:highlight>
              <a:latin typeface="Consolas" panose="020B0609020204030204" pitchFamily="49" charset="0"/>
            </a:endParaRPr>
          </a:p>
        </p:txBody>
      </p:sp>
      <p:sp>
        <p:nvSpPr>
          <p:cNvPr id="5" name="Rectangular Callout 4"/>
          <p:cNvSpPr/>
          <p:nvPr/>
        </p:nvSpPr>
        <p:spPr>
          <a:xfrm>
            <a:off x="4058883" y="4617355"/>
            <a:ext cx="1828800" cy="575211"/>
          </a:xfrm>
          <a:prstGeom prst="wedgeRectCallout">
            <a:avLst>
              <a:gd name="adj1" fmla="val -30978"/>
              <a:gd name="adj2" fmla="val -129478"/>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Iterate through names</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6" name="Title 1"/>
          <p:cNvSpPr>
            <a:spLocks noGrp="1"/>
          </p:cNvSpPr>
          <p:nvPr>
            <p:ph type="title"/>
          </p:nvPr>
        </p:nvSpPr>
        <p:spPr>
          <a:xfrm>
            <a:off x="0" y="274639"/>
            <a:ext cx="8686800" cy="1143000"/>
          </a:xfrm>
        </p:spPr>
        <p:txBody>
          <a:bodyPr/>
          <a:lstStyle/>
          <a:p>
            <a:r>
              <a:rPr lang="en-US" sz="4000" b="0" dirty="0">
                <a:latin typeface="News Gothic Com Thin" panose="020B0204030503020204" pitchFamily="34" charset="0"/>
              </a:rPr>
              <a:t>Iterating with the </a:t>
            </a:r>
            <a:r>
              <a:rPr lang="en-US" sz="4000" b="0" dirty="0" err="1" smtClean="0">
                <a:latin typeface="News Gothic Com Thin" panose="020B0204030503020204" pitchFamily="34" charset="0"/>
              </a:rPr>
              <a:t>ng</a:t>
            </a:r>
            <a:r>
              <a:rPr lang="en-US" sz="4000" b="0" dirty="0" smtClean="0">
                <a:latin typeface="News Gothic Com Thin" panose="020B0204030503020204" pitchFamily="34" charset="0"/>
              </a:rPr>
              <a:t>-repeat Directive</a:t>
            </a:r>
            <a:endParaRPr lang="en-US" sz="4000" b="0" dirty="0">
              <a:latin typeface="News Gothic Com Thin" panose="020B0204030503020204" pitchFamily="34" charset="0"/>
            </a:endParaRPr>
          </a:p>
        </p:txBody>
      </p:sp>
    </p:spTree>
    <p:extLst>
      <p:ext uri="{BB962C8B-B14F-4D97-AF65-F5344CB8AC3E}">
        <p14:creationId xmlns="" xmlns:p14="http://schemas.microsoft.com/office/powerpoint/2010/main" val="3992937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066800"/>
          </a:xfrm>
        </p:spPr>
        <p:txBody>
          <a:bodyPr>
            <a:normAutofit fontScale="90000"/>
          </a:bodyPr>
          <a:lstStyle/>
          <a:p>
            <a:pPr algn="ctr"/>
            <a:r>
              <a:rPr lang="en-GB" b="0" dirty="0" err="1" smtClean="0">
                <a:effectLst/>
              </a:rPr>
              <a:t>AngularJS</a:t>
            </a:r>
            <a:r>
              <a:rPr lang="en-GB" b="0" dirty="0" smtClean="0">
                <a:effectLst/>
              </a:rPr>
              <a:t> - Filters</a:t>
            </a:r>
            <a:br>
              <a:rPr lang="en-GB" b="0" dirty="0" smtClean="0">
                <a:effectLst/>
              </a:rPr>
            </a:br>
            <a:endParaRPr lang="en-GB" dirty="0"/>
          </a:p>
        </p:txBody>
      </p:sp>
      <p:sp>
        <p:nvSpPr>
          <p:cNvPr id="4" name="Subtitle 3"/>
          <p:cNvSpPr>
            <a:spLocks noGrp="1"/>
          </p:cNvSpPr>
          <p:nvPr>
            <p:ph type="subTitle" idx="1"/>
          </p:nvPr>
        </p:nvSpPr>
        <p:spPr/>
        <p:txBody>
          <a:bodyPr/>
          <a:lstStyle/>
          <a:p>
            <a:endParaRPr lang="en-GB"/>
          </a:p>
        </p:txBody>
      </p:sp>
      <p:pic>
        <p:nvPicPr>
          <p:cNvPr id="31745" name="Picture 1"/>
          <p:cNvPicPr>
            <a:picLocks noChangeAspect="1" noChangeArrowheads="1"/>
          </p:cNvPicPr>
          <p:nvPr/>
        </p:nvPicPr>
        <p:blipFill>
          <a:blip r:embed="rId2" cstate="print"/>
          <a:srcRect/>
          <a:stretch>
            <a:fillRect/>
          </a:stretch>
        </p:blipFill>
        <p:spPr bwMode="auto">
          <a:xfrm>
            <a:off x="457200" y="2057400"/>
            <a:ext cx="8407614" cy="3276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600200"/>
            <a:ext cx="6572250" cy="1815882"/>
          </a:xfrm>
          <a:prstGeom prst="rect">
            <a:avLst/>
          </a:prstGeom>
        </p:spPr>
        <p:txBody>
          <a:bodyPr wrap="square">
            <a:spAutoFit/>
          </a:bodyPr>
          <a:lstStyle/>
          <a:p>
            <a:r>
              <a:rPr lang="en-US" sz="1400" dirty="0" smtClean="0">
                <a:solidFill>
                  <a:srgbClr val="0000FF"/>
                </a:solidFill>
                <a:highlight>
                  <a:srgbClr val="FFFFFF"/>
                </a:highlight>
                <a:latin typeface="Consolas" panose="020B0609020204030204" pitchFamily="49" charset="0"/>
              </a:rPr>
              <a:t/>
            </a:r>
            <a:br>
              <a:rPr lang="en-US" sz="1400" dirty="0" smtClean="0">
                <a:solidFill>
                  <a:srgbClr val="0000FF"/>
                </a:solidFill>
                <a:highlight>
                  <a:srgbClr val="FFFFFF"/>
                </a:highlight>
                <a:latin typeface="Consolas" panose="020B0609020204030204" pitchFamily="49" charset="0"/>
              </a:rPr>
            </a:br>
            <a:r>
              <a:rPr lang="en-US" sz="1400" dirty="0" smtClean="0">
                <a:solidFill>
                  <a:srgbClr val="0000FF"/>
                </a:solidFill>
                <a:highlight>
                  <a:srgbClr val="FFFFFF"/>
                </a:highlight>
                <a:latin typeface="Consolas" panose="020B0609020204030204" pitchFamily="49" charset="0"/>
              </a:rPr>
              <a:t>&lt;</a:t>
            </a:r>
            <a:r>
              <a:rPr lang="en-US" sz="1400" dirty="0" err="1">
                <a:solidFill>
                  <a:srgbClr val="800000"/>
                </a:solidFill>
                <a:highlight>
                  <a:srgbClr val="FFFFFF"/>
                </a:highlight>
                <a:latin typeface="Consolas" panose="020B0609020204030204" pitchFamily="49" charset="0"/>
              </a:rPr>
              <a:t>ul</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it-IT" sz="1400" dirty="0" smtClean="0">
                <a:solidFill>
                  <a:srgbClr val="000000"/>
                </a:solidFill>
                <a:highlight>
                  <a:srgbClr val="FFFFFF"/>
                </a:highlight>
                <a:latin typeface="Consolas" panose="020B0609020204030204" pitchFamily="49" charset="0"/>
              </a:rPr>
              <a:t>    </a:t>
            </a:r>
            <a:r>
              <a:rPr lang="it-IT" sz="1400" dirty="0" smtClean="0">
                <a:solidFill>
                  <a:srgbClr val="0000FF"/>
                </a:solidFill>
                <a:highlight>
                  <a:srgbClr val="FFFFFF"/>
                </a:highlight>
                <a:latin typeface="Consolas" panose="020B0609020204030204" pitchFamily="49" charset="0"/>
              </a:rPr>
              <a:t>&lt;</a:t>
            </a:r>
            <a:r>
              <a:rPr lang="it-IT" sz="1400" dirty="0">
                <a:solidFill>
                  <a:srgbClr val="800000"/>
                </a:solidFill>
                <a:highlight>
                  <a:srgbClr val="FFFFFF"/>
                </a:highlight>
                <a:latin typeface="Consolas" panose="020B0609020204030204" pitchFamily="49" charset="0"/>
              </a:rPr>
              <a:t>li</a:t>
            </a:r>
            <a:r>
              <a:rPr lang="it-IT" sz="1400" dirty="0">
                <a:solidFill>
                  <a:srgbClr val="000000"/>
                </a:solidFill>
                <a:highlight>
                  <a:srgbClr val="FFFFFF"/>
                </a:highlight>
                <a:latin typeface="Consolas" panose="020B0609020204030204" pitchFamily="49" charset="0"/>
              </a:rPr>
              <a:t> </a:t>
            </a:r>
            <a:r>
              <a:rPr lang="it-IT" sz="1400" dirty="0">
                <a:solidFill>
                  <a:srgbClr val="FF0000"/>
                </a:solidFill>
                <a:highlight>
                  <a:srgbClr val="FFFFFF"/>
                </a:highlight>
                <a:latin typeface="Consolas" panose="020B0609020204030204" pitchFamily="49" charset="0"/>
              </a:rPr>
              <a:t>data-ng-repeat</a:t>
            </a:r>
            <a:r>
              <a:rPr lang="it-IT" sz="1400" dirty="0" smtClean="0">
                <a:solidFill>
                  <a:srgbClr val="0000FF"/>
                </a:solidFill>
                <a:highlight>
                  <a:srgbClr val="FFFFFF"/>
                </a:highlight>
                <a:latin typeface="Consolas" panose="020B0609020204030204" pitchFamily="49" charset="0"/>
              </a:rPr>
              <a:t>="cust in customers | orderBy:'name'"&gt;</a:t>
            </a:r>
            <a:br>
              <a:rPr lang="it-IT" sz="1400" dirty="0" smtClean="0">
                <a:solidFill>
                  <a:srgbClr val="0000FF"/>
                </a:solidFill>
                <a:highlight>
                  <a:srgbClr val="FFFFFF"/>
                </a:highlight>
                <a:latin typeface="Consolas" panose="020B0609020204030204" pitchFamily="49" charset="0"/>
              </a:rPr>
            </a:br>
            <a:r>
              <a:rPr lang="it-IT" sz="1400" dirty="0" smtClean="0">
                <a:solidFill>
                  <a:srgbClr val="0000FF"/>
                </a:solidFill>
                <a:highlight>
                  <a:srgbClr val="FFFFFF"/>
                </a:highlight>
                <a:latin typeface="Consolas" panose="020B0609020204030204" pitchFamily="49" charset="0"/>
              </a:rPr>
              <a:t>        </a:t>
            </a:r>
            <a:r>
              <a:rPr lang="it-IT" sz="1400" b="1" dirty="0" smtClean="0">
                <a:solidFill>
                  <a:srgbClr val="000000"/>
                </a:solidFill>
                <a:highlight>
                  <a:srgbClr val="FFFFFF"/>
                </a:highlight>
                <a:latin typeface="Consolas" panose="020B0609020204030204" pitchFamily="49" charset="0"/>
              </a:rPr>
              <a:t>{{ </a:t>
            </a:r>
            <a:r>
              <a:rPr lang="it-IT" sz="1400" dirty="0" smtClean="0">
                <a:solidFill>
                  <a:srgbClr val="800080"/>
                </a:solidFill>
                <a:highlight>
                  <a:srgbClr val="FFFFFF"/>
                </a:highlight>
                <a:latin typeface="Consolas" panose="020B0609020204030204" pitchFamily="49" charset="0"/>
              </a:rPr>
              <a:t>cust.name | uppercase </a:t>
            </a:r>
            <a:r>
              <a:rPr lang="it-IT" sz="1400" b="1" dirty="0" smtClean="0">
                <a:solidFill>
                  <a:srgbClr val="000000"/>
                </a:solidFill>
                <a:highlight>
                  <a:srgbClr val="FFFFFF"/>
                </a:highlight>
                <a:latin typeface="Consolas" panose="020B0609020204030204" pitchFamily="49" charset="0"/>
              </a:rPr>
              <a:t>}}</a:t>
            </a:r>
            <a:br>
              <a:rPr lang="it-IT" sz="1400" b="1" dirty="0" smtClean="0">
                <a:solidFill>
                  <a:srgbClr val="000000"/>
                </a:solidFill>
                <a:highlight>
                  <a:srgbClr val="FFFFFF"/>
                </a:highlight>
                <a:latin typeface="Consolas" panose="020B0609020204030204" pitchFamily="49" charset="0"/>
              </a:rPr>
            </a:br>
            <a:r>
              <a:rPr lang="it-IT" sz="1400" b="1" dirty="0" smtClean="0">
                <a:solidFill>
                  <a:srgbClr val="000000"/>
                </a:solidFill>
                <a:highlight>
                  <a:srgbClr val="FFFFFF"/>
                </a:highlight>
                <a:latin typeface="Consolas" panose="020B0609020204030204" pitchFamily="49" charset="0"/>
              </a:rPr>
              <a:t>    </a:t>
            </a:r>
            <a:r>
              <a:rPr lang="it-IT" sz="1400" dirty="0" smtClean="0">
                <a:solidFill>
                  <a:srgbClr val="0000FF"/>
                </a:solidFill>
                <a:highlight>
                  <a:srgbClr val="FFFFFF"/>
                </a:highlight>
                <a:latin typeface="Consolas" panose="020B0609020204030204" pitchFamily="49" charset="0"/>
              </a:rPr>
              <a:t>&lt;/</a:t>
            </a:r>
            <a:r>
              <a:rPr lang="it-IT" sz="1400" dirty="0">
                <a:solidFill>
                  <a:srgbClr val="800000"/>
                </a:solidFill>
                <a:highlight>
                  <a:srgbClr val="FFFFFF"/>
                </a:highlight>
                <a:latin typeface="Consolas" panose="020B0609020204030204" pitchFamily="49" charset="0"/>
              </a:rPr>
              <a:t>li</a:t>
            </a:r>
            <a:r>
              <a:rPr lang="it-IT" sz="1400" dirty="0">
                <a:solidFill>
                  <a:srgbClr val="0000FF"/>
                </a:solidFill>
                <a:highlight>
                  <a:srgbClr val="FFFFFF"/>
                </a:highlight>
                <a:latin typeface="Consolas" panose="020B0609020204030204" pitchFamily="49" charset="0"/>
              </a:rPr>
              <a:t>&gt;</a:t>
            </a:r>
            <a:endParaRPr lang="it-IT"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&lt;/</a:t>
            </a:r>
            <a:r>
              <a:rPr lang="en-US" sz="1400" dirty="0" err="1">
                <a:solidFill>
                  <a:srgbClr val="800000"/>
                </a:solidFill>
                <a:highlight>
                  <a:srgbClr val="FFFFFF"/>
                </a:highlight>
                <a:latin typeface="Consolas" panose="020B0609020204030204" pitchFamily="49" charset="0"/>
              </a:rPr>
              <a:t>ul</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a:r>
            <a:br>
              <a:rPr lang="en-US" sz="1400" dirty="0" smtClean="0">
                <a:solidFill>
                  <a:srgbClr val="0000FF"/>
                </a:solidFill>
                <a:highlight>
                  <a:srgbClr val="FFFFFF"/>
                </a:highlight>
                <a:latin typeface="Consolas" panose="020B0609020204030204" pitchFamily="49" charset="0"/>
              </a:rPr>
            </a:br>
            <a:endParaRPr lang="en-US" sz="1400" dirty="0" smtClean="0">
              <a:solidFill>
                <a:srgbClr val="0000FF"/>
              </a:solidFill>
              <a:highlight>
                <a:srgbClr val="FFFFFF"/>
              </a:highlight>
              <a:latin typeface="Consolas" panose="020B0609020204030204" pitchFamily="49" charset="0"/>
            </a:endParaRPr>
          </a:p>
        </p:txBody>
      </p:sp>
      <p:sp>
        <p:nvSpPr>
          <p:cNvPr id="5" name="Rectangular Callout 4"/>
          <p:cNvSpPr/>
          <p:nvPr/>
        </p:nvSpPr>
        <p:spPr>
          <a:xfrm>
            <a:off x="4574406" y="2409092"/>
            <a:ext cx="1657350" cy="685800"/>
          </a:xfrm>
          <a:prstGeom prst="wedgeRectCallout">
            <a:avLst>
              <a:gd name="adj1" fmla="val 41327"/>
              <a:gd name="adj2" fmla="val -109829"/>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solidFill>
                  <a:srgbClr val="FFFFFF"/>
                </a:solidFill>
                <a:latin typeface="News Gothic Com Thin" panose="020B0204030503020204" pitchFamily="34" charset="0"/>
                <a:ea typeface="Tahoma" panose="020B0604030504040204" pitchFamily="34" charset="0"/>
                <a:cs typeface="Tahoma" panose="020B0604030504040204" pitchFamily="34" charset="0"/>
              </a:rPr>
              <a:t>Order customers by name property</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2" name="Rectangle 1"/>
          <p:cNvSpPr/>
          <p:nvPr/>
        </p:nvSpPr>
        <p:spPr>
          <a:xfrm>
            <a:off x="560923" y="4115810"/>
            <a:ext cx="8069960" cy="1169551"/>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input</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type</a:t>
            </a:r>
            <a:r>
              <a:rPr lang="en-US" sz="1400" dirty="0">
                <a:solidFill>
                  <a:srgbClr val="0000FF"/>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data-</a:t>
            </a:r>
            <a:r>
              <a:rPr lang="en-US" sz="1400" dirty="0" err="1">
                <a:solidFill>
                  <a:srgbClr val="FF0000"/>
                </a:solidFill>
                <a:highlight>
                  <a:srgbClr val="FFFFFF"/>
                </a:highlight>
                <a:latin typeface="Consolas" panose="020B0609020204030204" pitchFamily="49" charset="0"/>
              </a:rPr>
              <a:t>ng</a:t>
            </a:r>
            <a:r>
              <a:rPr lang="en-US" sz="1400" dirty="0">
                <a:solidFill>
                  <a:srgbClr val="FF0000"/>
                </a:solidFill>
                <a:highlight>
                  <a:srgbClr val="FFFFFF"/>
                </a:highlight>
                <a:latin typeface="Consolas" panose="020B0609020204030204" pitchFamily="49" charset="0"/>
              </a:rPr>
              <a:t>-model</a:t>
            </a:r>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nameText</a:t>
            </a:r>
            <a:r>
              <a:rPr lang="en-US" sz="1400" dirty="0">
                <a:solidFill>
                  <a:srgbClr val="0000FF"/>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/&gt;</a:t>
            </a:r>
          </a:p>
          <a:p>
            <a:r>
              <a:rPr lang="en-US" sz="1400" dirty="0" smtClean="0">
                <a:solidFill>
                  <a:srgbClr val="0000FF"/>
                </a:solidFill>
                <a:highlight>
                  <a:srgbClr val="FFFFFF"/>
                </a:highlight>
                <a:latin typeface="Consolas" panose="020B0609020204030204" pitchFamily="49" charset="0"/>
              </a:rPr>
              <a:t>&lt;</a:t>
            </a:r>
            <a:r>
              <a:rPr lang="en-US" sz="1400" dirty="0" err="1">
                <a:solidFill>
                  <a:srgbClr val="800000"/>
                </a:solidFill>
                <a:highlight>
                  <a:srgbClr val="FFFFFF"/>
                </a:highlight>
                <a:latin typeface="Consolas" panose="020B0609020204030204" pitchFamily="49" charset="0"/>
              </a:rPr>
              <a:t>ul</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li</a:t>
            </a:r>
            <a:r>
              <a:rPr lang="en-US" sz="1400" dirty="0">
                <a:solidFill>
                  <a:srgbClr val="000000"/>
                </a:solidFill>
                <a:highlight>
                  <a:srgbClr val="FFFFFF"/>
                </a:highlight>
                <a:latin typeface="Consolas" panose="020B0609020204030204" pitchFamily="49" charset="0"/>
              </a:rPr>
              <a:t> </a:t>
            </a:r>
            <a:r>
              <a:rPr lang="en-US" sz="1400" dirty="0">
                <a:solidFill>
                  <a:srgbClr val="FF0000"/>
                </a:solidFill>
                <a:highlight>
                  <a:srgbClr val="FFFFFF"/>
                </a:highlight>
                <a:latin typeface="Consolas" panose="020B0609020204030204" pitchFamily="49" charset="0"/>
              </a:rPr>
              <a:t>data-</a:t>
            </a:r>
            <a:r>
              <a:rPr lang="en-US" sz="1400" dirty="0" err="1">
                <a:solidFill>
                  <a:srgbClr val="FF0000"/>
                </a:solidFill>
                <a:highlight>
                  <a:srgbClr val="FFFFFF"/>
                </a:highlight>
                <a:latin typeface="Consolas" panose="020B0609020204030204" pitchFamily="49" charset="0"/>
              </a:rPr>
              <a:t>ng</a:t>
            </a:r>
            <a:r>
              <a:rPr lang="en-US" sz="1400" dirty="0">
                <a:solidFill>
                  <a:srgbClr val="FF0000"/>
                </a:solidFill>
                <a:highlight>
                  <a:srgbClr val="FFFFFF"/>
                </a:highlight>
                <a:latin typeface="Consolas" panose="020B0609020204030204" pitchFamily="49" charset="0"/>
              </a:rPr>
              <a:t>-repeat</a:t>
            </a:r>
            <a:r>
              <a:rPr lang="en-US" sz="1400" dirty="0">
                <a:solidFill>
                  <a:srgbClr val="0000FF"/>
                </a:solidFill>
                <a:highlight>
                  <a:srgbClr val="FFFFFF"/>
                </a:highlight>
                <a:latin typeface="Consolas" panose="020B0609020204030204" pitchFamily="49" charset="0"/>
              </a:rPr>
              <a:t>="</a:t>
            </a:r>
            <a:r>
              <a:rPr lang="en-US" sz="1400" dirty="0" err="1" smtClean="0">
                <a:solidFill>
                  <a:srgbClr val="0000FF"/>
                </a:solidFill>
                <a:highlight>
                  <a:srgbClr val="FFFFFF"/>
                </a:highlight>
                <a:latin typeface="Consolas" panose="020B0609020204030204" pitchFamily="49" charset="0"/>
              </a:rPr>
              <a:t>cust</a:t>
            </a:r>
            <a:r>
              <a:rPr lang="en-US" sz="1400" dirty="0" smtClean="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 customers | </a:t>
            </a:r>
            <a:r>
              <a:rPr lang="en-US" sz="1400" dirty="0" err="1">
                <a:solidFill>
                  <a:srgbClr val="0000FF"/>
                </a:solidFill>
                <a:highlight>
                  <a:srgbClr val="FFFFFF"/>
                </a:highlight>
                <a:latin typeface="Consolas" panose="020B0609020204030204" pitchFamily="49" charset="0"/>
              </a:rPr>
              <a:t>filter:nameText</a:t>
            </a:r>
            <a:r>
              <a:rPr lang="en-US" sz="1400" dirty="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orderBy</a:t>
            </a:r>
            <a:r>
              <a:rPr lang="en-US" sz="1400" dirty="0">
                <a:solidFill>
                  <a:srgbClr val="0000FF"/>
                </a:solidFill>
                <a:highlight>
                  <a:srgbClr val="FFFFFF"/>
                </a:highlight>
                <a:latin typeface="Consolas" panose="020B0609020204030204" pitchFamily="49" charset="0"/>
              </a:rPr>
              <a:t>:'name</a:t>
            </a:r>
            <a:r>
              <a:rPr lang="en-US" sz="1400" dirty="0" smtClean="0">
                <a:solidFill>
                  <a:srgbClr val="0000FF"/>
                </a:solidFill>
                <a:highlight>
                  <a:srgbClr val="FFFFFF"/>
                </a:highlight>
                <a:latin typeface="Consolas" panose="020B0609020204030204" pitchFamily="49" charset="0"/>
              </a:rPr>
              <a:t>'"&gt;</a:t>
            </a:r>
            <a:br>
              <a:rPr lang="en-US" sz="1400" dirty="0" smtClean="0">
                <a:solidFill>
                  <a:srgbClr val="0000FF"/>
                </a:solidFill>
                <a:highlight>
                  <a:srgbClr val="FFFFFF"/>
                </a:highlight>
                <a:latin typeface="Consolas" panose="020B0609020204030204" pitchFamily="49" charset="0"/>
              </a:rPr>
            </a:br>
            <a:r>
              <a:rPr lang="en-US" sz="1400" dirty="0" smtClean="0">
                <a:solidFill>
                  <a:srgbClr val="0000FF"/>
                </a:solidFill>
                <a:highlight>
                  <a:srgbClr val="FFFFFF"/>
                </a:highlight>
                <a:latin typeface="Consolas" panose="020B0609020204030204" pitchFamily="49" charset="0"/>
              </a:rPr>
              <a:t>      </a:t>
            </a:r>
            <a:r>
              <a:rPr lang="en-US" sz="1400" b="1" dirty="0" smtClean="0">
                <a:solidFill>
                  <a:srgbClr val="000000"/>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800080"/>
                </a:solidFill>
                <a:highlight>
                  <a:srgbClr val="FFFFFF"/>
                </a:highlight>
                <a:latin typeface="Consolas" panose="020B0609020204030204" pitchFamily="49" charset="0"/>
              </a:rPr>
              <a:t>cust.name</a:t>
            </a:r>
            <a:r>
              <a:rPr lang="en-US" sz="1400" dirty="0" smtClean="0">
                <a:solidFill>
                  <a:srgbClr val="000000"/>
                </a:solidFill>
                <a:highlight>
                  <a:srgbClr val="FFFFFF"/>
                </a:highlight>
                <a:latin typeface="Consolas" panose="020B0609020204030204" pitchFamily="49" charset="0"/>
              </a:rPr>
              <a:t> </a:t>
            </a:r>
            <a:r>
              <a:rPr lang="en-US" sz="1400" b="1" dirty="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b="1" dirty="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smtClean="0">
                <a:solidFill>
                  <a:srgbClr val="800080"/>
                </a:solidFill>
                <a:highlight>
                  <a:srgbClr val="FFFFFF"/>
                </a:highlight>
                <a:latin typeface="Consolas" panose="020B0609020204030204" pitchFamily="49" charset="0"/>
              </a:rPr>
              <a:t>cust.city</a:t>
            </a:r>
            <a:r>
              <a:rPr lang="en-US" sz="1400" dirty="0" smtClean="0">
                <a:solidFill>
                  <a:srgbClr val="000000"/>
                </a:solidFill>
                <a:highlight>
                  <a:srgbClr val="FFFFFF"/>
                </a:highlight>
                <a:latin typeface="Consolas" panose="020B0609020204030204" pitchFamily="49" charset="0"/>
              </a:rPr>
              <a:t> </a:t>
            </a:r>
            <a:r>
              <a:rPr lang="en-US" sz="1400" b="1"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&lt;/</a:t>
            </a:r>
            <a:r>
              <a:rPr lang="en-US" sz="1400" dirty="0">
                <a:solidFill>
                  <a:srgbClr val="800000"/>
                </a:solidFill>
                <a:highlight>
                  <a:srgbClr val="FFFFFF"/>
                </a:highlight>
                <a:latin typeface="Consolas" panose="020B0609020204030204" pitchFamily="49" charset="0"/>
              </a:rPr>
              <a:t>li</a:t>
            </a:r>
            <a:r>
              <a:rPr lang="en-US" sz="1400" dirty="0">
                <a:solidFill>
                  <a:srgbClr val="0000FF"/>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&lt;/</a:t>
            </a:r>
            <a:r>
              <a:rPr lang="en-US" sz="1400" dirty="0" err="1">
                <a:solidFill>
                  <a:srgbClr val="800000"/>
                </a:solidFill>
                <a:highlight>
                  <a:srgbClr val="FFFFFF"/>
                </a:highlight>
                <a:latin typeface="Consolas" panose="020B0609020204030204" pitchFamily="49" charset="0"/>
              </a:rPr>
              <a:t>ul</a:t>
            </a:r>
            <a:r>
              <a:rPr lang="en-US" sz="1400" dirty="0">
                <a:solidFill>
                  <a:srgbClr val="0000FF"/>
                </a:solidFill>
                <a:highlight>
                  <a:srgbClr val="FFFFFF"/>
                </a:highlight>
                <a:latin typeface="Consolas" panose="020B0609020204030204" pitchFamily="49" charset="0"/>
              </a:rPr>
              <a:t>&gt;</a:t>
            </a:r>
            <a:endParaRPr lang="en-US" sz="1400" dirty="0"/>
          </a:p>
        </p:txBody>
      </p:sp>
      <p:sp>
        <p:nvSpPr>
          <p:cNvPr id="6" name="Rectangular Callout 5"/>
          <p:cNvSpPr/>
          <p:nvPr/>
        </p:nvSpPr>
        <p:spPr>
          <a:xfrm>
            <a:off x="5943600" y="3581400"/>
            <a:ext cx="1657350" cy="685800"/>
          </a:xfrm>
          <a:prstGeom prst="wedgeRectCallout">
            <a:avLst>
              <a:gd name="adj1" fmla="val -37076"/>
              <a:gd name="adj2" fmla="val 109119"/>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smtClean="0">
                <a:solidFill>
                  <a:srgbClr val="FFFFFF"/>
                </a:solidFill>
                <a:latin typeface="Tahoma" panose="020B0604030504040204" pitchFamily="34" charset="0"/>
                <a:ea typeface="Tahoma" panose="020B0604030504040204" pitchFamily="34" charset="0"/>
                <a:cs typeface="Tahoma" panose="020B0604030504040204" pitchFamily="34" charset="0"/>
              </a:rPr>
              <a:t>Filter customers by model value</a:t>
            </a:r>
            <a:endParaRPr lang="en-US"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1"/>
          <p:cNvSpPr>
            <a:spLocks noGrp="1"/>
          </p:cNvSpPr>
          <p:nvPr>
            <p:ph type="title"/>
          </p:nvPr>
        </p:nvSpPr>
        <p:spPr>
          <a:xfrm>
            <a:off x="533400" y="609600"/>
            <a:ext cx="8229600" cy="1143000"/>
          </a:xfrm>
        </p:spPr>
        <p:txBody>
          <a:bodyPr/>
          <a:lstStyle/>
          <a:p>
            <a:pPr algn="ctr"/>
            <a:r>
              <a:rPr lang="en-US" b="0" dirty="0" smtClean="0">
                <a:latin typeface="+mj-lt"/>
              </a:rPr>
              <a:t>Using Filters</a:t>
            </a:r>
            <a:endParaRPr lang="en-US" b="0" dirty="0">
              <a:latin typeface="+mj-lt"/>
            </a:endParaRPr>
          </a:p>
        </p:txBody>
      </p:sp>
    </p:spTree>
    <p:extLst>
      <p:ext uri="{BB962C8B-B14F-4D97-AF65-F5344CB8AC3E}">
        <p14:creationId xmlns="" xmlns:p14="http://schemas.microsoft.com/office/powerpoint/2010/main" val="2034491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b="0" dirty="0" err="1" smtClean="0">
                <a:effectLst/>
              </a:rPr>
              <a:t>AngularJS</a:t>
            </a:r>
            <a:r>
              <a:rPr lang="en-GB" b="0" dirty="0" smtClean="0">
                <a:effectLst/>
              </a:rPr>
              <a:t> - HTML DOM</a:t>
            </a:r>
            <a:br>
              <a:rPr lang="en-GB" b="0" dirty="0" smtClean="0">
                <a:effectLst/>
              </a:rPr>
            </a:br>
            <a:endParaRPr lang="en-GB" dirty="0"/>
          </a:p>
        </p:txBody>
      </p:sp>
      <p:pic>
        <p:nvPicPr>
          <p:cNvPr id="30721" name="Picture 1"/>
          <p:cNvPicPr>
            <a:picLocks noChangeAspect="1" noChangeArrowheads="1"/>
          </p:cNvPicPr>
          <p:nvPr/>
        </p:nvPicPr>
        <p:blipFill>
          <a:blip r:embed="rId3" cstate="print"/>
          <a:srcRect/>
          <a:stretch>
            <a:fillRect/>
          </a:stretch>
        </p:blipFill>
        <p:spPr bwMode="auto">
          <a:xfrm>
            <a:off x="838200" y="2971800"/>
            <a:ext cx="7594600" cy="2438400"/>
          </a:xfrm>
          <a:prstGeom prst="rect">
            <a:avLst/>
          </a:prstGeom>
          <a:noFill/>
          <a:ln w="9525">
            <a:noFill/>
            <a:miter lim="800000"/>
            <a:headEnd/>
            <a:tailEnd/>
          </a:ln>
        </p:spPr>
      </p:pic>
      <p:graphicFrame>
        <p:nvGraphicFramePr>
          <p:cNvPr id="1026" name="Object 2"/>
          <p:cNvGraphicFramePr>
            <a:graphicFrameLocks noChangeAspect="1"/>
          </p:cNvGraphicFramePr>
          <p:nvPr/>
        </p:nvGraphicFramePr>
        <p:xfrm>
          <a:off x="1689100" y="338138"/>
          <a:ext cx="914400" cy="485775"/>
        </p:xfrm>
        <a:graphic>
          <a:graphicData uri="http://schemas.openxmlformats.org/presentationml/2006/ole">
            <p:oleObj spid="_x0000_s1026" name="Package" r:id="rId4" imgW="914400" imgH="485640" progId="Package">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990600"/>
          </a:xfrm>
        </p:spPr>
        <p:txBody>
          <a:bodyPr>
            <a:normAutofit fontScale="90000"/>
          </a:bodyPr>
          <a:lstStyle/>
          <a:p>
            <a:pPr algn="ctr"/>
            <a:r>
              <a:rPr lang="en-GB" b="0" dirty="0" smtClean="0">
                <a:effectLst/>
              </a:rPr>
              <a:t>Events</a:t>
            </a:r>
            <a:br>
              <a:rPr lang="en-GB" b="0" dirty="0" smtClean="0">
                <a:effectLst/>
              </a:rPr>
            </a:br>
            <a:endParaRPr lang="en-GB" dirty="0"/>
          </a:p>
        </p:txBody>
      </p:sp>
      <p:sp>
        <p:nvSpPr>
          <p:cNvPr id="3" name="Subtitle 2"/>
          <p:cNvSpPr>
            <a:spLocks noGrp="1"/>
          </p:cNvSpPr>
          <p:nvPr>
            <p:ph type="subTitle" idx="1"/>
          </p:nvPr>
        </p:nvSpPr>
        <p:spPr>
          <a:xfrm>
            <a:off x="533400" y="1524000"/>
            <a:ext cx="7854696" cy="5334000"/>
          </a:xfrm>
        </p:spPr>
        <p:txBody>
          <a:bodyPr>
            <a:normAutofit lnSpcReduction="10000"/>
          </a:bodyPr>
          <a:lstStyle/>
          <a:p>
            <a:pPr algn="l"/>
            <a:r>
              <a:rPr lang="en-GB" dirty="0" err="1" smtClean="0"/>
              <a:t>ng</a:t>
            </a:r>
            <a:r>
              <a:rPr lang="en-GB" dirty="0" smtClean="0"/>
              <a:t>-click</a:t>
            </a:r>
          </a:p>
          <a:p>
            <a:pPr algn="l"/>
            <a:r>
              <a:rPr lang="en-GB" dirty="0" err="1" smtClean="0"/>
              <a:t>ng</a:t>
            </a:r>
            <a:r>
              <a:rPr lang="en-GB" dirty="0" smtClean="0"/>
              <a:t>-dbl-click</a:t>
            </a:r>
          </a:p>
          <a:p>
            <a:pPr algn="l"/>
            <a:r>
              <a:rPr lang="en-GB" dirty="0" err="1" smtClean="0"/>
              <a:t>ng-mousedown</a:t>
            </a:r>
            <a:endParaRPr lang="en-GB" dirty="0" smtClean="0"/>
          </a:p>
          <a:p>
            <a:pPr algn="l"/>
            <a:r>
              <a:rPr lang="en-GB" dirty="0" err="1" smtClean="0"/>
              <a:t>ng-mouseup</a:t>
            </a:r>
            <a:endParaRPr lang="en-GB" dirty="0" smtClean="0"/>
          </a:p>
          <a:p>
            <a:pPr algn="l"/>
            <a:r>
              <a:rPr lang="en-GB" dirty="0" err="1" smtClean="0"/>
              <a:t>ng-mouseenter</a:t>
            </a:r>
            <a:endParaRPr lang="en-GB" dirty="0" smtClean="0"/>
          </a:p>
          <a:p>
            <a:pPr algn="l"/>
            <a:r>
              <a:rPr lang="en-GB" dirty="0" err="1" smtClean="0"/>
              <a:t>ng-mouseleave</a:t>
            </a:r>
            <a:endParaRPr lang="en-GB" dirty="0" smtClean="0"/>
          </a:p>
          <a:p>
            <a:pPr algn="l"/>
            <a:r>
              <a:rPr lang="en-GB" dirty="0" err="1" smtClean="0"/>
              <a:t>ng-mousemove</a:t>
            </a:r>
            <a:endParaRPr lang="en-GB" dirty="0" smtClean="0"/>
          </a:p>
          <a:p>
            <a:pPr algn="l"/>
            <a:r>
              <a:rPr lang="en-GB" dirty="0" err="1" smtClean="0"/>
              <a:t>ng-mouseover</a:t>
            </a:r>
            <a:endParaRPr lang="en-GB" dirty="0" smtClean="0"/>
          </a:p>
          <a:p>
            <a:pPr algn="l"/>
            <a:r>
              <a:rPr lang="en-GB" dirty="0" err="1" smtClean="0"/>
              <a:t>ng-keydown</a:t>
            </a:r>
            <a:endParaRPr lang="en-GB" dirty="0" smtClean="0"/>
          </a:p>
          <a:p>
            <a:pPr algn="l"/>
            <a:r>
              <a:rPr lang="en-GB" dirty="0" err="1" smtClean="0"/>
              <a:t>ng-keyup</a:t>
            </a:r>
            <a:endParaRPr lang="en-GB" dirty="0" smtClean="0"/>
          </a:p>
          <a:p>
            <a:pPr algn="l"/>
            <a:r>
              <a:rPr lang="en-GB" dirty="0" err="1" smtClean="0"/>
              <a:t>ng-keypress</a:t>
            </a:r>
            <a:endParaRPr lang="en-GB" dirty="0" smtClean="0"/>
          </a:p>
          <a:p>
            <a:pPr algn="l"/>
            <a:r>
              <a:rPr lang="en-GB" dirty="0" err="1" smtClean="0"/>
              <a:t>ng</a:t>
            </a:r>
            <a:r>
              <a:rPr lang="en-GB" dirty="0" smtClean="0"/>
              <a:t>-change</a:t>
            </a:r>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90600"/>
            <a:ext cx="7851648" cy="1143000"/>
          </a:xfrm>
        </p:spPr>
        <p:txBody>
          <a:bodyPr>
            <a:normAutofit fontScale="90000"/>
          </a:bodyPr>
          <a:lstStyle/>
          <a:p>
            <a:pPr algn="ctr"/>
            <a:r>
              <a:rPr lang="en-GB" b="0" dirty="0" err="1" smtClean="0">
                <a:effectLst/>
              </a:rPr>
              <a:t>AngularJS</a:t>
            </a:r>
            <a:r>
              <a:rPr lang="en-GB" b="0" dirty="0" smtClean="0">
                <a:effectLst/>
              </a:rPr>
              <a:t> - Includes</a:t>
            </a:r>
            <a:br>
              <a:rPr lang="en-GB" b="0" dirty="0" smtClean="0">
                <a:effectLst/>
              </a:rPr>
            </a:br>
            <a:endParaRPr lang="en-GB" dirty="0"/>
          </a:p>
        </p:txBody>
      </p:sp>
      <p:sp>
        <p:nvSpPr>
          <p:cNvPr id="3" name="Subtitle 2"/>
          <p:cNvSpPr>
            <a:spLocks noGrp="1"/>
          </p:cNvSpPr>
          <p:nvPr>
            <p:ph type="subTitle" idx="1"/>
          </p:nvPr>
        </p:nvSpPr>
        <p:spPr>
          <a:xfrm>
            <a:off x="533400" y="1752600"/>
            <a:ext cx="7854696" cy="3228536"/>
          </a:xfrm>
        </p:spPr>
        <p:txBody>
          <a:bodyPr>
            <a:normAutofit fontScale="92500" lnSpcReduction="20000"/>
          </a:bodyPr>
          <a:lstStyle/>
          <a:p>
            <a:pPr algn="l"/>
            <a:r>
              <a:rPr lang="en-US" dirty="0" smtClean="0"/>
              <a:t>HTML does not support embedding HTML pages within the HTML page.</a:t>
            </a:r>
          </a:p>
          <a:p>
            <a:pPr algn="l"/>
            <a:endParaRPr lang="en-US" dirty="0" smtClean="0"/>
          </a:p>
          <a:p>
            <a:pPr algn="l"/>
            <a:r>
              <a:rPr lang="en-US" b="1" dirty="0" smtClean="0"/>
              <a:t>Using Ajax</a:t>
            </a:r>
            <a:r>
              <a:rPr lang="en-US" dirty="0" smtClean="0"/>
              <a:t> - Make a server call to get the corresponding HTML page and set it in the </a:t>
            </a:r>
            <a:r>
              <a:rPr lang="en-US" dirty="0" err="1" smtClean="0"/>
              <a:t>innerHTML</a:t>
            </a:r>
            <a:r>
              <a:rPr lang="en-US" dirty="0" smtClean="0"/>
              <a:t> of HTML control.</a:t>
            </a:r>
          </a:p>
          <a:p>
            <a:pPr algn="l"/>
            <a:endParaRPr lang="en-US" dirty="0" smtClean="0"/>
          </a:p>
          <a:p>
            <a:pPr algn="l"/>
            <a:r>
              <a:rPr lang="en-US" b="1" dirty="0" smtClean="0"/>
              <a:t>Using Server Side Includes</a:t>
            </a:r>
            <a:r>
              <a:rPr lang="en-US" dirty="0" smtClean="0"/>
              <a:t> - JSP, PHP and other web side server technologies can include HTML pages within a dynamic page.</a:t>
            </a:r>
          </a:p>
          <a:p>
            <a:pPr algn="l"/>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7851648" cy="1600200"/>
          </a:xfrm>
        </p:spPr>
        <p:txBody>
          <a:bodyPr>
            <a:normAutofit fontScale="90000"/>
          </a:bodyPr>
          <a:lstStyle/>
          <a:p>
            <a:pPr algn="ctr"/>
            <a:r>
              <a:rPr lang="en-GB" b="0" dirty="0" err="1" smtClean="0">
                <a:effectLst/>
              </a:rPr>
              <a:t>AngularJS</a:t>
            </a:r>
            <a:r>
              <a:rPr lang="en-GB" b="0" dirty="0" smtClean="0">
                <a:effectLst/>
              </a:rPr>
              <a:t> - Views</a:t>
            </a:r>
            <a:br>
              <a:rPr lang="en-GB" b="0" dirty="0" smtClean="0">
                <a:effectLst/>
              </a:rPr>
            </a:br>
            <a:endParaRPr lang="en-GB" dirty="0"/>
          </a:p>
        </p:txBody>
      </p:sp>
      <p:sp>
        <p:nvSpPr>
          <p:cNvPr id="3" name="Subtitle 2"/>
          <p:cNvSpPr>
            <a:spLocks noGrp="1"/>
          </p:cNvSpPr>
          <p:nvPr>
            <p:ph type="subTitle" idx="1"/>
          </p:nvPr>
        </p:nvSpPr>
        <p:spPr>
          <a:xfrm>
            <a:off x="533400" y="2362200"/>
            <a:ext cx="7854696" cy="3352800"/>
          </a:xfrm>
        </p:spPr>
        <p:txBody>
          <a:bodyPr/>
          <a:lstStyle/>
          <a:p>
            <a:pPr algn="l"/>
            <a:r>
              <a:rPr lang="en-GB" dirty="0" err="1" smtClean="0"/>
              <a:t>ng</a:t>
            </a:r>
            <a:r>
              <a:rPr lang="en-GB" dirty="0" smtClean="0"/>
              <a:t>-view Directive</a:t>
            </a:r>
          </a:p>
          <a:p>
            <a:pPr algn="l"/>
            <a:endParaRPr lang="en-US" dirty="0" smtClean="0"/>
          </a:p>
          <a:p>
            <a:pPr algn="l"/>
            <a:r>
              <a:rPr lang="en-GB" dirty="0" err="1" smtClean="0"/>
              <a:t>ng</a:t>
            </a:r>
            <a:r>
              <a:rPr lang="en-GB" dirty="0" smtClean="0"/>
              <a:t>-template Directive</a:t>
            </a:r>
          </a:p>
          <a:p>
            <a:pPr algn="l"/>
            <a:endParaRPr lang="en-US" dirty="0" smtClean="0"/>
          </a:p>
          <a:p>
            <a:pPr algn="l"/>
            <a:r>
              <a:rPr lang="en-GB" dirty="0" smtClean="0"/>
              <a:t>$</a:t>
            </a:r>
            <a:r>
              <a:rPr lang="en-GB" dirty="0" err="1" smtClean="0"/>
              <a:t>routeProvider</a:t>
            </a:r>
            <a:r>
              <a:rPr lang="en-GB" dirty="0" smtClean="0"/>
              <a:t> Service</a:t>
            </a:r>
          </a:p>
          <a:p>
            <a:pPr algn="l"/>
            <a:endParaRPr lang="en-GB" dirty="0" smtClean="0"/>
          </a:p>
          <a:p>
            <a:pPr algn="l"/>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7851648" cy="2667000"/>
          </a:xfrm>
        </p:spPr>
        <p:txBody>
          <a:bodyPr>
            <a:normAutofit/>
          </a:bodyPr>
          <a:lstStyle/>
          <a:p>
            <a:pPr algn="ctr"/>
            <a:r>
              <a:rPr lang="en-GB" sz="5000" b="0" dirty="0" err="1" smtClean="0">
                <a:effectLst/>
              </a:rPr>
              <a:t>AngularJS</a:t>
            </a:r>
            <a:r>
              <a:rPr lang="en-GB" sz="5000" b="0" dirty="0" smtClean="0">
                <a:effectLst/>
              </a:rPr>
              <a:t> - Dependency Injection</a:t>
            </a:r>
            <a:r>
              <a:rPr lang="en-GB" b="0" dirty="0" smtClean="0">
                <a:effectLst/>
              </a:rPr>
              <a:t/>
            </a:r>
            <a:br>
              <a:rPr lang="en-GB" b="0" dirty="0" smtClean="0">
                <a:effectLst/>
              </a:rPr>
            </a:br>
            <a:endParaRPr lang="en-GB" dirty="0"/>
          </a:p>
        </p:txBody>
      </p:sp>
      <p:sp>
        <p:nvSpPr>
          <p:cNvPr id="3" name="Subtitle 2"/>
          <p:cNvSpPr>
            <a:spLocks noGrp="1"/>
          </p:cNvSpPr>
          <p:nvPr>
            <p:ph type="subTitle" idx="1"/>
          </p:nvPr>
        </p:nvSpPr>
        <p:spPr/>
        <p:txBody>
          <a:bodyPr/>
          <a:lstStyle/>
          <a:p>
            <a:pPr algn="l"/>
            <a:r>
              <a:rPr lang="en-US" dirty="0" smtClean="0"/>
              <a:t>Dependency Injection is a software design in which components are given their dependencies instead of hard coding them within the component. </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7851648" cy="990600"/>
          </a:xfrm>
        </p:spPr>
        <p:txBody>
          <a:bodyPr/>
          <a:lstStyle/>
          <a:p>
            <a:pPr algn="ctr"/>
            <a:r>
              <a:rPr lang="en-GB" b="0" dirty="0" smtClean="0"/>
              <a:t>Components </a:t>
            </a:r>
            <a:endParaRPr lang="en-GB" dirty="0"/>
          </a:p>
        </p:txBody>
      </p:sp>
      <p:sp>
        <p:nvSpPr>
          <p:cNvPr id="3" name="Subtitle 2"/>
          <p:cNvSpPr>
            <a:spLocks noGrp="1"/>
          </p:cNvSpPr>
          <p:nvPr>
            <p:ph type="subTitle" idx="1"/>
          </p:nvPr>
        </p:nvSpPr>
        <p:spPr>
          <a:xfrm>
            <a:off x="533400" y="2590800"/>
            <a:ext cx="7854696" cy="3429000"/>
          </a:xfrm>
        </p:spPr>
        <p:txBody>
          <a:bodyPr/>
          <a:lstStyle/>
          <a:p>
            <a:pPr algn="l"/>
            <a:r>
              <a:rPr lang="en-US" dirty="0" smtClean="0"/>
              <a:t>Value</a:t>
            </a:r>
          </a:p>
          <a:p>
            <a:pPr algn="l"/>
            <a:r>
              <a:rPr lang="en-US" dirty="0" smtClean="0"/>
              <a:t>Factory</a:t>
            </a:r>
          </a:p>
          <a:p>
            <a:pPr algn="l"/>
            <a:r>
              <a:rPr lang="en-US" dirty="0" smtClean="0"/>
              <a:t>Service</a:t>
            </a:r>
          </a:p>
          <a:p>
            <a:pPr algn="l"/>
            <a:r>
              <a:rPr lang="en-US" dirty="0" smtClean="0"/>
              <a:t>Provider</a:t>
            </a:r>
          </a:p>
          <a:p>
            <a:pPr algn="l"/>
            <a:r>
              <a:rPr lang="en-US" dirty="0" smtClean="0"/>
              <a:t>Constant</a:t>
            </a:r>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066800"/>
          </a:xfrm>
        </p:spPr>
        <p:txBody>
          <a:bodyPr/>
          <a:lstStyle/>
          <a:p>
            <a:pPr algn="ctr"/>
            <a:r>
              <a:rPr lang="en-US" dirty="0" smtClean="0"/>
              <a:t>Why use it?</a:t>
            </a:r>
            <a:endParaRPr lang="en-GB" dirty="0"/>
          </a:p>
        </p:txBody>
      </p:sp>
      <p:sp>
        <p:nvSpPr>
          <p:cNvPr id="3" name="Subtitle 2"/>
          <p:cNvSpPr>
            <a:spLocks noGrp="1"/>
          </p:cNvSpPr>
          <p:nvPr>
            <p:ph type="subTitle" idx="1"/>
          </p:nvPr>
        </p:nvSpPr>
        <p:spPr>
          <a:xfrm>
            <a:off x="533400" y="1828800"/>
            <a:ext cx="7854696" cy="3152336"/>
          </a:xfrm>
        </p:spPr>
        <p:txBody>
          <a:bodyPr>
            <a:normAutofit/>
          </a:bodyPr>
          <a:lstStyle/>
          <a:p>
            <a:pPr algn="l"/>
            <a:r>
              <a:rPr lang="en-US" b="1" dirty="0" smtClean="0"/>
              <a:t>The problem </a:t>
            </a:r>
            <a:r>
              <a:rPr lang="en-US" dirty="0" smtClean="0"/>
              <a:t>– HTML is great for static pages, but has 	no tools for web applications</a:t>
            </a:r>
          </a:p>
          <a:p>
            <a:pPr algn="l"/>
            <a:endParaRPr lang="en-US" dirty="0" smtClean="0"/>
          </a:p>
          <a:p>
            <a:pPr algn="l"/>
            <a:r>
              <a:rPr lang="en-US" b="1" dirty="0" smtClean="0"/>
              <a:t>The solution </a:t>
            </a:r>
            <a:r>
              <a:rPr lang="en-US" dirty="0" smtClean="0"/>
              <a:t>– extend and adapt HTML vocabulary 	with some additional declarations that are 	useful for web applications</a:t>
            </a:r>
          </a:p>
          <a:p>
            <a:pPr algn="ct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86000"/>
            <a:ext cx="7854696" cy="2923736"/>
          </a:xfrm>
        </p:spPr>
        <p:txBody>
          <a:bodyPr>
            <a:normAutofit fontScale="92500" lnSpcReduction="10000"/>
          </a:bodyPr>
          <a:lstStyle/>
          <a:p>
            <a:pPr algn="ctr"/>
            <a:r>
              <a:rPr lang="en-GB" sz="4800" dirty="0" err="1" smtClean="0"/>
              <a:t>AngularJS</a:t>
            </a:r>
            <a:r>
              <a:rPr lang="en-GB" sz="4800" dirty="0" smtClean="0"/>
              <a:t> – Internalization</a:t>
            </a:r>
          </a:p>
          <a:p>
            <a:pPr algn="ctr"/>
            <a:r>
              <a:rPr lang="en-US" sz="4800" dirty="0" smtClean="0"/>
              <a:t>(Localization)</a:t>
            </a:r>
          </a:p>
          <a:p>
            <a:pPr algn="ctr"/>
            <a:endParaRPr lang="en-US" sz="4800" dirty="0" smtClean="0"/>
          </a:p>
          <a:p>
            <a:pPr algn="ctr"/>
            <a:r>
              <a:rPr lang="en-GB" sz="4800" dirty="0" smtClean="0"/>
              <a:t>Currency, Date, and Numbers.</a:t>
            </a:r>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00213" y="1133475"/>
            <a:ext cx="5743575" cy="459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066800"/>
          </a:xfrm>
        </p:spPr>
        <p:txBody>
          <a:bodyPr/>
          <a:lstStyle/>
          <a:p>
            <a:pPr algn="ctr"/>
            <a:r>
              <a:rPr lang="en-US" dirty="0" smtClean="0"/>
              <a:t>Angular JS facts </a:t>
            </a:r>
            <a:endParaRPr lang="en-GB" dirty="0"/>
          </a:p>
        </p:txBody>
      </p:sp>
      <p:sp>
        <p:nvSpPr>
          <p:cNvPr id="3" name="Subtitle 2"/>
          <p:cNvSpPr>
            <a:spLocks noGrp="1"/>
          </p:cNvSpPr>
          <p:nvPr>
            <p:ph type="subTitle" idx="1"/>
          </p:nvPr>
        </p:nvSpPr>
        <p:spPr>
          <a:xfrm>
            <a:off x="533400" y="1828800"/>
            <a:ext cx="7854696" cy="3152336"/>
          </a:xfrm>
        </p:spPr>
        <p:txBody>
          <a:bodyPr>
            <a:normAutofit lnSpcReduction="10000"/>
          </a:bodyPr>
          <a:lstStyle/>
          <a:p>
            <a:pPr algn="l"/>
            <a:r>
              <a:rPr lang="en-US" dirty="0" smtClean="0"/>
              <a:t>Open-source JavaScript framework</a:t>
            </a:r>
          </a:p>
          <a:p>
            <a:pPr algn="l"/>
            <a:endParaRPr lang="en-US" dirty="0" smtClean="0"/>
          </a:p>
          <a:p>
            <a:pPr algn="l"/>
            <a:r>
              <a:rPr lang="en-US" dirty="0" smtClean="0"/>
              <a:t>Developed in 2009 by </a:t>
            </a:r>
            <a:r>
              <a:rPr lang="en-US" dirty="0" err="1" smtClean="0"/>
              <a:t>Miško</a:t>
            </a:r>
            <a:r>
              <a:rPr lang="en-US" dirty="0" smtClean="0"/>
              <a:t> </a:t>
            </a:r>
            <a:r>
              <a:rPr lang="en-US" dirty="0" err="1" smtClean="0"/>
              <a:t>Hevery</a:t>
            </a:r>
            <a:r>
              <a:rPr lang="en-US" dirty="0" smtClean="0"/>
              <a:t> and Adam </a:t>
            </a:r>
            <a:r>
              <a:rPr lang="en-US" dirty="0" err="1" smtClean="0"/>
              <a:t>Abrons</a:t>
            </a:r>
            <a:endParaRPr lang="en-US" dirty="0" smtClean="0"/>
          </a:p>
          <a:p>
            <a:pPr algn="l"/>
            <a:endParaRPr lang="en-US" dirty="0" smtClean="0"/>
          </a:p>
          <a:p>
            <a:pPr algn="l"/>
            <a:r>
              <a:rPr lang="en-US" dirty="0" smtClean="0"/>
              <a:t>Maintained by Google</a:t>
            </a:r>
          </a:p>
          <a:p>
            <a:pPr algn="l"/>
            <a:endParaRPr lang="en-US" dirty="0" smtClean="0"/>
          </a:p>
          <a:p>
            <a:pPr algn="l"/>
            <a:r>
              <a:rPr lang="en-US" dirty="0" smtClean="0"/>
              <a:t>Actively developed and supported</a:t>
            </a:r>
          </a:p>
          <a:p>
            <a:pPr algn="ct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90600"/>
            <a:ext cx="7854696" cy="5715000"/>
          </a:xfrm>
        </p:spPr>
        <p:txBody>
          <a:bodyPr/>
          <a:lstStyle/>
          <a:p>
            <a:pPr algn="l"/>
            <a:r>
              <a:rPr lang="en-US" sz="2800" dirty="0" err="1" smtClean="0"/>
              <a:t>AngularJS</a:t>
            </a:r>
            <a:r>
              <a:rPr lang="en-US" sz="2800" dirty="0" smtClean="0"/>
              <a:t> is a structural framework for dynamic web applications. It lets you use HTML as your template language and lets you extend HTML's syntax to express your application components clearly and succinctly. Its data binding and dependency injection eliminate much of the code you currently have to write. And it all happens within the browser, making it an ideal partner with any server technology.</a:t>
            </a:r>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81200"/>
            <a:ext cx="7851648" cy="304800"/>
          </a:xfrm>
        </p:spPr>
        <p:txBody>
          <a:bodyPr>
            <a:normAutofit fontScale="90000"/>
          </a:bodyPr>
          <a:lstStyle/>
          <a:p>
            <a:pPr algn="ctr"/>
            <a:r>
              <a:rPr lang="en-GB" b="0" dirty="0" smtClean="0">
                <a:effectLst/>
              </a:rPr>
              <a:t/>
            </a:r>
            <a:br>
              <a:rPr lang="en-GB" b="0" dirty="0" smtClean="0">
                <a:effectLst/>
              </a:rPr>
            </a:br>
            <a:r>
              <a:rPr lang="en-GB" b="0" dirty="0" smtClean="0">
                <a:effectLst/>
              </a:rPr>
              <a:t/>
            </a:r>
            <a:br>
              <a:rPr lang="en-GB" b="0" dirty="0" smtClean="0">
                <a:effectLst/>
              </a:rPr>
            </a:br>
            <a:r>
              <a:rPr lang="en-GB" b="0" dirty="0" smtClean="0">
                <a:effectLst/>
              </a:rPr>
              <a:t/>
            </a:r>
            <a:br>
              <a:rPr lang="en-GB" b="0" dirty="0" smtClean="0">
                <a:effectLst/>
              </a:rPr>
            </a:br>
            <a:r>
              <a:rPr lang="en-GB" b="0" dirty="0" smtClean="0">
                <a:effectLst/>
              </a:rPr>
              <a:t>General Features</a:t>
            </a:r>
            <a:br>
              <a:rPr lang="en-GB" b="0" dirty="0" smtClean="0">
                <a:effectLst/>
              </a:rPr>
            </a:br>
            <a:endParaRPr lang="en-GB" dirty="0"/>
          </a:p>
        </p:txBody>
      </p:sp>
      <p:sp>
        <p:nvSpPr>
          <p:cNvPr id="3" name="Subtitle 2"/>
          <p:cNvSpPr>
            <a:spLocks noGrp="1"/>
          </p:cNvSpPr>
          <p:nvPr>
            <p:ph type="subTitle" idx="1"/>
          </p:nvPr>
        </p:nvSpPr>
        <p:spPr>
          <a:xfrm>
            <a:off x="457200" y="1828800"/>
            <a:ext cx="7854696" cy="2133600"/>
          </a:xfrm>
        </p:spPr>
        <p:txBody>
          <a:bodyPr>
            <a:noAutofit/>
          </a:bodyPr>
          <a:lstStyle/>
          <a:p>
            <a:pPr algn="l"/>
            <a:r>
              <a:rPr lang="en-US" dirty="0" err="1" smtClean="0"/>
              <a:t>AngularJS</a:t>
            </a:r>
            <a:r>
              <a:rPr lang="en-US" dirty="0" smtClean="0"/>
              <a:t> is a efficient framework that can create Rich Internet Applications (RIA).</a:t>
            </a:r>
          </a:p>
          <a:p>
            <a:pPr algn="l"/>
            <a:r>
              <a:rPr lang="en-US" dirty="0" err="1" smtClean="0"/>
              <a:t>AngularJS</a:t>
            </a:r>
            <a:r>
              <a:rPr lang="en-US" dirty="0" smtClean="0"/>
              <a:t> provides developers an options to write client side applications using JavaScript in a clean Model View Controller (MVC) way.</a:t>
            </a:r>
          </a:p>
          <a:p>
            <a:pPr algn="l"/>
            <a:r>
              <a:rPr lang="en-US" dirty="0" smtClean="0"/>
              <a:t>Applications written in </a:t>
            </a:r>
            <a:r>
              <a:rPr lang="en-US" dirty="0" err="1" smtClean="0"/>
              <a:t>AngularJS</a:t>
            </a:r>
            <a:r>
              <a:rPr lang="en-US" dirty="0" smtClean="0"/>
              <a:t> are cross-browser compliant. </a:t>
            </a:r>
            <a:r>
              <a:rPr lang="en-US" dirty="0" err="1" smtClean="0"/>
              <a:t>AngularJS</a:t>
            </a:r>
            <a:r>
              <a:rPr lang="en-US" dirty="0" smtClean="0"/>
              <a:t> automatically handles JavaScript code suitable for each browser.</a:t>
            </a:r>
          </a:p>
          <a:p>
            <a:pPr algn="l"/>
            <a:r>
              <a:rPr lang="en-US" dirty="0" err="1" smtClean="0"/>
              <a:t>AngularJS</a:t>
            </a:r>
            <a:r>
              <a:rPr lang="en-US" dirty="0" smtClean="0"/>
              <a:t> is open source, completely free, and used by thousands of developers around the world. It is licensed under the Apache license version 2.0.</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6934200" cy="1524000"/>
          </a:xfrm>
        </p:spPr>
        <p:txBody>
          <a:bodyPr>
            <a:normAutofit fontScale="90000"/>
          </a:bodyPr>
          <a:lstStyle/>
          <a:p>
            <a:pPr algn="ctr"/>
            <a:r>
              <a:rPr lang="en-GB" b="0" dirty="0" smtClean="0">
                <a:effectLst/>
              </a:rPr>
              <a:t/>
            </a:r>
            <a:br>
              <a:rPr lang="en-GB" b="0" dirty="0" smtClean="0">
                <a:effectLst/>
              </a:rPr>
            </a:br>
            <a:r>
              <a:rPr lang="en-GB" b="0" dirty="0" smtClean="0">
                <a:effectLst/>
              </a:rPr>
              <a:t/>
            </a:r>
            <a:br>
              <a:rPr lang="en-GB" b="0" dirty="0" smtClean="0">
                <a:effectLst/>
              </a:rPr>
            </a:br>
            <a:r>
              <a:rPr lang="en-GB" b="0" dirty="0" smtClean="0">
                <a:effectLst/>
              </a:rPr>
              <a:t>Disadvantages</a:t>
            </a:r>
            <a:br>
              <a:rPr lang="en-GB" b="0" dirty="0" smtClean="0">
                <a:effectLst/>
              </a:rPr>
            </a:br>
            <a:endParaRPr lang="en-GB" dirty="0"/>
          </a:p>
        </p:txBody>
      </p:sp>
      <p:sp>
        <p:nvSpPr>
          <p:cNvPr id="3" name="Subtitle 2"/>
          <p:cNvSpPr>
            <a:spLocks noGrp="1"/>
          </p:cNvSpPr>
          <p:nvPr>
            <p:ph type="subTitle" idx="1"/>
          </p:nvPr>
        </p:nvSpPr>
        <p:spPr>
          <a:xfrm>
            <a:off x="457200" y="2438400"/>
            <a:ext cx="7854696" cy="3505200"/>
          </a:xfrm>
        </p:spPr>
        <p:txBody>
          <a:bodyPr/>
          <a:lstStyle/>
          <a:p>
            <a:pPr algn="l"/>
            <a:r>
              <a:rPr lang="en-GB" b="1" dirty="0" smtClean="0"/>
              <a:t>Not secure</a:t>
            </a:r>
          </a:p>
          <a:p>
            <a:pPr algn="l"/>
            <a:endParaRPr lang="en-US" b="1" dirty="0" smtClean="0"/>
          </a:p>
          <a:p>
            <a:pPr algn="l"/>
            <a:r>
              <a:rPr lang="en-GB" b="1" dirty="0" smtClean="0"/>
              <a:t>Not degradable</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685800"/>
          </a:xfrm>
        </p:spPr>
        <p:txBody>
          <a:bodyPr>
            <a:normAutofit fontScale="90000"/>
          </a:bodyPr>
          <a:lstStyle/>
          <a:p>
            <a:pPr algn="ctr"/>
            <a:r>
              <a:rPr lang="en-US" dirty="0" smtClean="0">
                <a:latin typeface="News Gothic Com Thin" panose="020B0204030503020204" pitchFamily="34" charset="0"/>
              </a:rPr>
              <a:t>Agenda</a:t>
            </a:r>
            <a:endParaRPr lang="en-GB" dirty="0"/>
          </a:p>
        </p:txBody>
      </p:sp>
      <p:sp>
        <p:nvSpPr>
          <p:cNvPr id="3" name="Subtitle 2"/>
          <p:cNvSpPr>
            <a:spLocks noGrp="1"/>
          </p:cNvSpPr>
          <p:nvPr>
            <p:ph type="subTitle" idx="1"/>
          </p:nvPr>
        </p:nvSpPr>
        <p:spPr>
          <a:xfrm>
            <a:off x="533400" y="1905000"/>
            <a:ext cx="7854696" cy="4114800"/>
          </a:xfrm>
        </p:spPr>
        <p:txBody>
          <a:bodyPr>
            <a:noAutofit/>
          </a:bodyPr>
          <a:lstStyle/>
          <a:p>
            <a:pPr algn="l"/>
            <a:r>
              <a:rPr lang="en-US" dirty="0" err="1" smtClean="0"/>
              <a:t>AngularJS</a:t>
            </a:r>
            <a:r>
              <a:rPr lang="en-US" dirty="0" smtClean="0"/>
              <a:t> Features</a:t>
            </a:r>
          </a:p>
          <a:p>
            <a:pPr algn="l"/>
            <a:endParaRPr lang="en-US" dirty="0" smtClean="0"/>
          </a:p>
          <a:p>
            <a:pPr algn="l"/>
            <a:r>
              <a:rPr lang="en-US" dirty="0" smtClean="0"/>
              <a:t>Getting Started</a:t>
            </a:r>
          </a:p>
          <a:p>
            <a:pPr algn="l"/>
            <a:endParaRPr lang="en-US" dirty="0" smtClean="0"/>
          </a:p>
          <a:p>
            <a:pPr algn="l"/>
            <a:r>
              <a:rPr lang="en-US" dirty="0" smtClean="0"/>
              <a:t>Directives, Filters and Data Binding</a:t>
            </a:r>
          </a:p>
          <a:p>
            <a:pPr algn="l"/>
            <a:endParaRPr lang="en-US" dirty="0" smtClean="0"/>
          </a:p>
          <a:p>
            <a:pPr algn="l"/>
            <a:r>
              <a:rPr lang="en-US" sz="2800" dirty="0" smtClean="0"/>
              <a:t>Views, Controllers and Scope</a:t>
            </a:r>
          </a:p>
          <a:p>
            <a:pPr algn="l"/>
            <a:endParaRPr lang="en-US" sz="2800" dirty="0" smtClean="0"/>
          </a:p>
          <a:p>
            <a:pPr algn="l"/>
            <a:r>
              <a:rPr lang="en-US" sz="2800" dirty="0" smtClean="0"/>
              <a:t>Modules, Routes and Factories</a:t>
            </a:r>
          </a:p>
          <a:p>
            <a:pPr algn="l"/>
            <a:endParaRPr lang="en-US" sz="5900" dirty="0" smtClean="0"/>
          </a:p>
          <a:p>
            <a:pPr algn="l"/>
            <a:endParaRPr lang="en-US" sz="5900" dirty="0" smtClean="0"/>
          </a:p>
          <a:p>
            <a:pPr algn="l"/>
            <a:endParaRPr lang="en-US" sz="5900" dirty="0" smtClean="0"/>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6400800" cy="1066800"/>
          </a:xfrm>
        </p:spPr>
        <p:txBody>
          <a:bodyPr>
            <a:normAutofit fontScale="90000"/>
          </a:bodyPr>
          <a:lstStyle/>
          <a:p>
            <a:pPr algn="ctr"/>
            <a:r>
              <a:rPr lang="en-GB" b="0" dirty="0" err="1" smtClean="0">
                <a:effectLst/>
              </a:rPr>
              <a:t>AngularJS</a:t>
            </a:r>
            <a:r>
              <a:rPr lang="en-GB" b="0" dirty="0" smtClean="0">
                <a:effectLst/>
              </a:rPr>
              <a:t> Directives</a:t>
            </a:r>
            <a:br>
              <a:rPr lang="en-GB" b="0" dirty="0" smtClean="0">
                <a:effectLst/>
              </a:rPr>
            </a:br>
            <a:endParaRPr lang="en-GB" dirty="0"/>
          </a:p>
        </p:txBody>
      </p:sp>
      <p:sp>
        <p:nvSpPr>
          <p:cNvPr id="3" name="Subtitle 2"/>
          <p:cNvSpPr>
            <a:spLocks noGrp="1"/>
          </p:cNvSpPr>
          <p:nvPr>
            <p:ph type="subTitle" idx="1"/>
          </p:nvPr>
        </p:nvSpPr>
        <p:spPr>
          <a:xfrm>
            <a:off x="533400" y="2514600"/>
            <a:ext cx="8382000" cy="3505200"/>
          </a:xfrm>
        </p:spPr>
        <p:txBody>
          <a:bodyPr/>
          <a:lstStyle/>
          <a:p>
            <a:pPr algn="l"/>
            <a:r>
              <a:rPr lang="en-US" b="1" dirty="0" err="1" smtClean="0"/>
              <a:t>ng</a:t>
            </a:r>
            <a:r>
              <a:rPr lang="en-US" b="1" dirty="0" smtClean="0"/>
              <a:t>-app</a:t>
            </a:r>
            <a:r>
              <a:rPr lang="en-US" dirty="0" smtClean="0"/>
              <a:t> : This directive defines and links an </a:t>
            </a:r>
            <a:r>
              <a:rPr lang="en-US" dirty="0" err="1" smtClean="0"/>
              <a:t>AngularJS</a:t>
            </a:r>
            <a:r>
              <a:rPr lang="en-US" dirty="0" smtClean="0"/>
              <a:t> 	      	application to HTML.</a:t>
            </a:r>
          </a:p>
          <a:p>
            <a:pPr algn="l"/>
            <a:r>
              <a:rPr lang="en-US" b="1" dirty="0" err="1" smtClean="0"/>
              <a:t>ng</a:t>
            </a:r>
            <a:r>
              <a:rPr lang="en-US" b="1" dirty="0" smtClean="0"/>
              <a:t>-model</a:t>
            </a:r>
            <a:r>
              <a:rPr lang="en-US" dirty="0" smtClean="0"/>
              <a:t> : This directive binds the values of 	         		</a:t>
            </a:r>
            <a:r>
              <a:rPr lang="en-US" dirty="0" err="1" smtClean="0"/>
              <a:t>AngularJS</a:t>
            </a:r>
            <a:r>
              <a:rPr lang="en-US" dirty="0" smtClean="0"/>
              <a:t> application data to HTML input controls.</a:t>
            </a:r>
          </a:p>
          <a:p>
            <a:pPr algn="l"/>
            <a:r>
              <a:rPr lang="en-US" b="1" dirty="0" err="1" smtClean="0"/>
              <a:t>ng</a:t>
            </a:r>
            <a:r>
              <a:rPr lang="en-US" b="1" dirty="0" smtClean="0"/>
              <a:t>-bind</a:t>
            </a:r>
            <a:r>
              <a:rPr lang="en-US" dirty="0" smtClean="0"/>
              <a:t> : This directive binds the </a:t>
            </a:r>
            <a:r>
              <a:rPr lang="en-US" dirty="0" err="1" smtClean="0"/>
              <a:t>AngularJS</a:t>
            </a:r>
            <a:r>
              <a:rPr lang="en-US" dirty="0" smtClean="0"/>
              <a:t> application 	data to HTML tags.</a:t>
            </a:r>
          </a:p>
          <a:p>
            <a:pPr algn="l"/>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066800"/>
          </a:xfrm>
        </p:spPr>
        <p:txBody>
          <a:bodyPr>
            <a:normAutofit fontScale="90000"/>
          </a:bodyPr>
          <a:lstStyle/>
          <a:p>
            <a:pPr algn="ctr"/>
            <a:r>
              <a:rPr lang="en-GB" b="0" dirty="0" smtClean="0">
                <a:effectLst/>
              </a:rPr>
              <a:t>MVC Architecture</a:t>
            </a:r>
            <a:br>
              <a:rPr lang="en-GB" b="0" dirty="0" smtClean="0">
                <a:effectLst/>
              </a:rPr>
            </a:br>
            <a:endParaRPr lang="en-GB" dirty="0"/>
          </a:p>
        </p:txBody>
      </p:sp>
      <p:pic>
        <p:nvPicPr>
          <p:cNvPr id="33794" name="Picture 2" descr="AngularJS MVC"/>
          <p:cNvPicPr>
            <a:picLocks noChangeAspect="1" noChangeArrowheads="1"/>
          </p:cNvPicPr>
          <p:nvPr/>
        </p:nvPicPr>
        <p:blipFill>
          <a:blip r:embed="rId2" cstate="print"/>
          <a:srcRect/>
          <a:stretch>
            <a:fillRect/>
          </a:stretch>
        </p:blipFill>
        <p:spPr bwMode="auto">
          <a:xfrm>
            <a:off x="2971800" y="2133600"/>
            <a:ext cx="2324100" cy="3638551"/>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241</TotalTime>
  <Words>444</Words>
  <Application>Microsoft Office PowerPoint</Application>
  <PresentationFormat>On-screen Show (4:3)</PresentationFormat>
  <Paragraphs>119</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Flow</vt:lpstr>
      <vt:lpstr>Package</vt:lpstr>
      <vt:lpstr>AngularJS SPA</vt:lpstr>
      <vt:lpstr>Why use it?</vt:lpstr>
      <vt:lpstr>Angular JS facts </vt:lpstr>
      <vt:lpstr>Slide 4</vt:lpstr>
      <vt:lpstr>   General Features </vt:lpstr>
      <vt:lpstr>  Disadvantages </vt:lpstr>
      <vt:lpstr>Agenda</vt:lpstr>
      <vt:lpstr>AngularJS Directives </vt:lpstr>
      <vt:lpstr>MVC Architecture </vt:lpstr>
      <vt:lpstr>Using Directives and Data Binding</vt:lpstr>
      <vt:lpstr>Iterating with the ng-repeat Directive</vt:lpstr>
      <vt:lpstr>AngularJS - Filters </vt:lpstr>
      <vt:lpstr>Using Filters</vt:lpstr>
      <vt:lpstr>AngularJS - HTML DOM </vt:lpstr>
      <vt:lpstr>Events </vt:lpstr>
      <vt:lpstr>AngularJS - Includes </vt:lpstr>
      <vt:lpstr>AngularJS - Views </vt:lpstr>
      <vt:lpstr>AngularJS - Dependency Injection </vt:lpstr>
      <vt:lpstr>Components </vt:lpstr>
      <vt:lpstr>Slide 20</vt:lpstr>
      <vt:lpstr>Slide 21</vt:lpstr>
    </vt:vector>
  </TitlesOfParts>
  <Company>Tesco HSC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SPA</dc:title>
  <dc:creator>tz33</dc:creator>
  <cp:lastModifiedBy>tz33</cp:lastModifiedBy>
  <cp:revision>9</cp:revision>
  <dcterms:created xsi:type="dcterms:W3CDTF">2015-01-09T05:32:03Z</dcterms:created>
  <dcterms:modified xsi:type="dcterms:W3CDTF">2015-01-09T12:22:38Z</dcterms:modified>
</cp:coreProperties>
</file>