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2"/>
  </p:notes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B0CA"/>
    <a:srgbClr val="97D0DD"/>
    <a:srgbClr val="A8D7E2"/>
    <a:srgbClr val="BADFE8"/>
    <a:srgbClr val="D32D28"/>
    <a:srgbClr val="00B0CA"/>
    <a:srgbClr val="2FE6FF"/>
    <a:srgbClr val="C0C0C0"/>
    <a:srgbClr val="79EFFF"/>
    <a:srgbClr val="DAE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emastil 2 - aks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emastil 2 - aks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emastil 2 - aks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emastil 2 - aks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Mørk stil 1 - aks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84889" autoAdjust="0"/>
  </p:normalViewPr>
  <p:slideViewPr>
    <p:cSldViewPr>
      <p:cViewPr varScale="1">
        <p:scale>
          <a:sx n="73" d="100"/>
          <a:sy n="73" d="100"/>
        </p:scale>
        <p:origin x="2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C6A191-484C-47D1-BAD8-0634C67401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70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512657" y="404664"/>
            <a:ext cx="8080013" cy="2162664"/>
          </a:xfrm>
          <a:noFill/>
        </p:spPr>
        <p:txBody>
          <a:bodyPr anchor="b"/>
          <a:lstStyle>
            <a:lvl1pPr algn="ctr">
              <a:lnSpc>
                <a:spcPct val="100000"/>
              </a:lnSpc>
              <a:defRPr sz="4800" b="0" kern="1400" spc="0" baseline="0">
                <a:solidFill>
                  <a:schemeClr val="accent6">
                    <a:lumMod val="50000"/>
                  </a:schemeClr>
                </a:solidFill>
                <a:effectLst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9" name="Navn"/>
          <p:cNvSpPr>
            <a:spLocks noGrp="1"/>
          </p:cNvSpPr>
          <p:nvPr>
            <p:ph type="body" sz="quarter" idx="14" hasCustomPrompt="1"/>
          </p:nvPr>
        </p:nvSpPr>
        <p:spPr>
          <a:xfrm>
            <a:off x="575321" y="4581128"/>
            <a:ext cx="7992888" cy="1224136"/>
          </a:xfrm>
        </p:spPr>
        <p:txBody>
          <a:bodyPr/>
          <a:lstStyle>
            <a:lvl1pPr marL="0" indent="0" algn="ctr">
              <a:buNone/>
              <a:defRPr lang="nb-NO" sz="2000" kern="120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dirty="0" smtClean="0"/>
              <a:t>Klikk for å legge inn navn og kontaktinformasjon</a:t>
            </a:r>
            <a:endParaRPr lang="nb-NO" dirty="0"/>
          </a:p>
        </p:txBody>
      </p:sp>
      <p:sp>
        <p:nvSpPr>
          <p:cNvPr id="25" name="Navn"/>
          <p:cNvSpPr>
            <a:spLocks noGrp="1"/>
          </p:cNvSpPr>
          <p:nvPr>
            <p:ph type="body" sz="quarter" idx="15" hasCustomPrompt="1"/>
          </p:nvPr>
        </p:nvSpPr>
        <p:spPr>
          <a:xfrm>
            <a:off x="524435" y="2614791"/>
            <a:ext cx="8068235" cy="1224136"/>
          </a:xfrm>
        </p:spPr>
        <p:txBody>
          <a:bodyPr/>
          <a:lstStyle>
            <a:lvl1pPr marL="0" indent="0" algn="ctr">
              <a:buNone/>
              <a:defRPr lang="nb-NO" sz="2800" b="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pPr lvl="0"/>
            <a:r>
              <a:rPr lang="nb-NO" dirty="0" smtClean="0"/>
              <a:t>Klikk for å legge inn undertittel</a:t>
            </a:r>
            <a:endParaRPr lang="nb-NO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096" y="5909610"/>
            <a:ext cx="2424113" cy="800100"/>
          </a:xfrm>
          <a:prstGeom prst="rect">
            <a:avLst/>
          </a:prstGeom>
        </p:spPr>
      </p:pic>
      <p:sp>
        <p:nvSpPr>
          <p:cNvPr id="27" name="Text Box 12"/>
          <p:cNvSpPr txBox="1"/>
          <p:nvPr userDrawn="1"/>
        </p:nvSpPr>
        <p:spPr>
          <a:xfrm>
            <a:off x="566446" y="6417132"/>
            <a:ext cx="4720395" cy="2154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4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200" spc="600" baseline="0" dirty="0">
              <a:effectLst/>
              <a:ea typeface="Calibri Ligh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 med 3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9144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26000" y="11663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3132000" y="11663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6138000" y="116632"/>
            <a:ext cx="288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2100"/>
            <a:ext cx="9144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 med 4 bilder på to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0" y="2130432"/>
            <a:ext cx="9144000" cy="1514592"/>
          </a:xfrm>
          <a:solidFill>
            <a:schemeClr val="tx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lassholder for bilde 10"/>
          <p:cNvSpPr>
            <a:spLocks noGrp="1"/>
          </p:cNvSpPr>
          <p:nvPr>
            <p:ph type="pic" sz="quarter" idx="13" hasCustomPrompt="1"/>
          </p:nvPr>
        </p:nvSpPr>
        <p:spPr>
          <a:xfrm>
            <a:off x="100800" y="116781"/>
            <a:ext cx="216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6" name="Plassholder for bilde 10"/>
          <p:cNvSpPr>
            <a:spLocks noGrp="1"/>
          </p:cNvSpPr>
          <p:nvPr>
            <p:ph type="pic" sz="quarter" idx="14" hasCustomPrompt="1"/>
          </p:nvPr>
        </p:nvSpPr>
        <p:spPr>
          <a:xfrm>
            <a:off x="4622400" y="116781"/>
            <a:ext cx="216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7" name="Plassholder for bilde 10"/>
          <p:cNvSpPr>
            <a:spLocks noGrp="1"/>
          </p:cNvSpPr>
          <p:nvPr>
            <p:ph type="pic" sz="quarter" idx="15" hasCustomPrompt="1"/>
          </p:nvPr>
        </p:nvSpPr>
        <p:spPr>
          <a:xfrm>
            <a:off x="6883200" y="116781"/>
            <a:ext cx="216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0" name="Plassholder for bilde 10"/>
          <p:cNvSpPr>
            <a:spLocks noGrp="1"/>
          </p:cNvSpPr>
          <p:nvPr>
            <p:ph type="pic" sz="quarter" idx="16" hasCustomPrompt="1"/>
          </p:nvPr>
        </p:nvSpPr>
        <p:spPr>
          <a:xfrm>
            <a:off x="2361600" y="116781"/>
            <a:ext cx="2160000" cy="1728043"/>
          </a:xfrm>
          <a:prstGeom prst="roundRect">
            <a:avLst>
              <a:gd name="adj" fmla="val 10929"/>
            </a:avLst>
          </a:prstGeom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nb-NO" dirty="0" smtClean="0"/>
              <a:t>Klikk for å sette inn bilde her</a:t>
            </a:r>
            <a:endParaRPr lang="nb-NO" dirty="0"/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644900"/>
            <a:ext cx="9144000" cy="576263"/>
          </a:xfrm>
          <a:solidFill>
            <a:srgbClr val="55B0CA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algn="ctr">
              <a:buNone/>
              <a:defRPr kumimoji="0" lang="nb-NO" sz="2400" b="0" u="none" strike="noStrike" kern="1200" cap="none" spc="10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  <a:ea typeface="+mn-ea"/>
                <a:cs typeface="Calibri" pitchFamily="34" charset="0"/>
              </a:defRPr>
            </a:lvl1pPr>
          </a:lstStyle>
          <a:p>
            <a:pPr lvl="0" algn="ctr" rtl="0" fontAlgn="base">
              <a:spcBef>
                <a:spcPct val="0"/>
              </a:spcBef>
              <a:spcAft>
                <a:spcPts val="1000"/>
              </a:spcAft>
            </a:pPr>
            <a:r>
              <a:rPr lang="nb-NO" dirty="0" smtClean="0"/>
              <a:t>Klikk for å legge inn undertekst</a:t>
            </a:r>
          </a:p>
        </p:txBody>
      </p:sp>
    </p:spTree>
    <p:extLst>
      <p:ext uri="{BB962C8B-B14F-4D97-AF65-F5344CB8AC3E}">
        <p14:creationId xmlns:p14="http://schemas.microsoft.com/office/powerpoint/2010/main" val="4167686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sdeler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0" y="0"/>
            <a:ext cx="9144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3568" y="1700808"/>
            <a:ext cx="3779304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4681128" y="1700808"/>
            <a:ext cx="3779304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683568" y="177459"/>
            <a:ext cx="7776864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406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d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Plassholder for bilde 6"/>
          <p:cNvSpPr>
            <a:spLocks noGrp="1"/>
          </p:cNvSpPr>
          <p:nvPr>
            <p:ph type="pic" sz="quarter" idx="13" hasCustomPrompt="1"/>
          </p:nvPr>
        </p:nvSpPr>
        <p:spPr>
          <a:xfrm>
            <a:off x="683568" y="1729552"/>
            <a:ext cx="7776864" cy="4353086"/>
          </a:xfrm>
        </p:spPr>
        <p:txBody>
          <a:bodyPr/>
          <a:lstStyle>
            <a:lvl1pPr>
              <a:buNone/>
              <a:defRPr baseline="0"/>
            </a:lvl1pPr>
          </a:lstStyle>
          <a:p>
            <a:r>
              <a:rPr lang="nb-NO" dirty="0" smtClean="0"/>
              <a:t>Klikk på ikonet for å sette inn bilde her</a:t>
            </a:r>
            <a:endParaRPr lang="nb-NO" dirty="0"/>
          </a:p>
        </p:txBody>
      </p:sp>
      <p:sp>
        <p:nvSpPr>
          <p:cNvPr id="8" name="Rectangle 1"/>
          <p:cNvSpPr/>
          <p:nvPr userDrawn="1"/>
        </p:nvSpPr>
        <p:spPr>
          <a:xfrm>
            <a:off x="0" y="0"/>
            <a:ext cx="9144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ittel 1"/>
          <p:cNvSpPr txBox="1">
            <a:spLocks/>
          </p:cNvSpPr>
          <p:nvPr userDrawn="1"/>
        </p:nvSpPr>
        <p:spPr bwMode="auto">
          <a:xfrm>
            <a:off x="683568" y="177459"/>
            <a:ext cx="7704856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kern="0" dirty="0" smtClean="0"/>
              <a:t>Klikk for å legge inn tittel</a:t>
            </a:r>
            <a:endParaRPr lang="nb-NO" kern="0" dirty="0"/>
          </a:p>
        </p:txBody>
      </p:sp>
    </p:spTree>
    <p:extLst>
      <p:ext uri="{BB962C8B-B14F-4D97-AF65-F5344CB8AC3E}">
        <p14:creationId xmlns:p14="http://schemas.microsoft.com/office/powerpoint/2010/main" val="2488316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ute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Plassholder for bilde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309320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831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oks og 1 bilde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4499992" y="1518226"/>
            <a:ext cx="4644008" cy="4791094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683568" y="1518227"/>
            <a:ext cx="3702695" cy="4791094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0" name="Rectangle 1"/>
          <p:cNvSpPr/>
          <p:nvPr userDrawn="1"/>
        </p:nvSpPr>
        <p:spPr>
          <a:xfrm>
            <a:off x="0" y="0"/>
            <a:ext cx="9144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ittel 1"/>
          <p:cNvSpPr txBox="1">
            <a:spLocks/>
          </p:cNvSpPr>
          <p:nvPr userDrawn="1"/>
        </p:nvSpPr>
        <p:spPr bwMode="auto">
          <a:xfrm>
            <a:off x="683568" y="177459"/>
            <a:ext cx="7704856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kern="0" dirty="0" smtClean="0"/>
              <a:t>Klikk for å legge inn tittel</a:t>
            </a:r>
            <a:endParaRPr lang="nb-NO" kern="0" dirty="0"/>
          </a:p>
        </p:txBody>
      </p:sp>
    </p:spTree>
    <p:extLst>
      <p:ext uri="{BB962C8B-B14F-4D97-AF65-F5344CB8AC3E}">
        <p14:creationId xmlns:p14="http://schemas.microsoft.com/office/powerpoint/2010/main" val="2488316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boks og 2 bilder t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ssholder for bilde 8"/>
          <p:cNvSpPr>
            <a:spLocks noGrp="1"/>
          </p:cNvSpPr>
          <p:nvPr>
            <p:ph type="pic" sz="quarter" idx="16" hasCustomPrompt="1"/>
          </p:nvPr>
        </p:nvSpPr>
        <p:spPr>
          <a:xfrm>
            <a:off x="4499992" y="1484784"/>
            <a:ext cx="4644008" cy="221033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Plassholder for innhold 2"/>
          <p:cNvSpPr>
            <a:spLocks noGrp="1"/>
          </p:cNvSpPr>
          <p:nvPr>
            <p:ph idx="19" hasCustomPrompt="1"/>
          </p:nvPr>
        </p:nvSpPr>
        <p:spPr>
          <a:xfrm>
            <a:off x="576000" y="1484785"/>
            <a:ext cx="3810263" cy="47525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14" name="Plassholder for bilde 8"/>
          <p:cNvSpPr>
            <a:spLocks noGrp="1"/>
          </p:cNvSpPr>
          <p:nvPr>
            <p:ph type="pic" sz="quarter" idx="20" hasCustomPrompt="1"/>
          </p:nvPr>
        </p:nvSpPr>
        <p:spPr>
          <a:xfrm>
            <a:off x="4499992" y="3692352"/>
            <a:ext cx="4644008" cy="2544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nb-NO" dirty="0" smtClean="0"/>
              <a:t>Klikk for å legge inn bilde her</a:t>
            </a:r>
            <a:endParaRPr lang="nb-NO" dirty="0"/>
          </a:p>
        </p:txBody>
      </p:sp>
      <p:sp>
        <p:nvSpPr>
          <p:cNvPr id="15" name="Rectangle 1"/>
          <p:cNvSpPr/>
          <p:nvPr userDrawn="1"/>
        </p:nvSpPr>
        <p:spPr>
          <a:xfrm>
            <a:off x="0" y="0"/>
            <a:ext cx="9144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ittel 1"/>
          <p:cNvSpPr txBox="1">
            <a:spLocks/>
          </p:cNvSpPr>
          <p:nvPr userDrawn="1"/>
        </p:nvSpPr>
        <p:spPr bwMode="auto">
          <a:xfrm>
            <a:off x="683568" y="177459"/>
            <a:ext cx="7704856" cy="116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4000" b="0">
                <a:solidFill>
                  <a:schemeClr val="bg1"/>
                </a:solidFill>
                <a:latin typeface="+mj-lt"/>
                <a:ea typeface="+mj-ea"/>
                <a:cs typeface="Calibri" pitchFamily="34" charset="0"/>
              </a:defRPr>
            </a:lvl1pPr>
            <a:lvl2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2pPr>
            <a:lvl3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3pPr>
            <a:lvl4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4pPr>
            <a:lvl5pPr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D3130A"/>
                </a:solidFill>
                <a:latin typeface="URWGroteskTWid" pitchFamily="2" charset="0"/>
              </a:defRPr>
            </a:lvl5pPr>
            <a:lvl6pPr marL="4572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6pPr>
            <a:lvl7pPr marL="9144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7pPr>
            <a:lvl8pPr marL="13716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8pPr>
            <a:lvl9pPr marL="1828800" algn="l" rtl="0" eaLnBrk="1" fontAlgn="base" hangingPunct="1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3130A"/>
                </a:solidFill>
                <a:latin typeface="URWGroteskTWid" pitchFamily="2" charset="0"/>
              </a:defRPr>
            </a:lvl9pPr>
          </a:lstStyle>
          <a:p>
            <a:r>
              <a:rPr lang="nb-NO" kern="0" dirty="0" smtClean="0"/>
              <a:t>Klikk for å legge inn tittel</a:t>
            </a:r>
            <a:endParaRPr lang="nb-NO" kern="0" dirty="0"/>
          </a:p>
        </p:txBody>
      </p:sp>
    </p:spTree>
    <p:extLst>
      <p:ext uri="{BB962C8B-B14F-4D97-AF65-F5344CB8AC3E}">
        <p14:creationId xmlns:p14="http://schemas.microsoft.com/office/powerpoint/2010/main" val="2319721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ysbilde til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Grafikk med forkla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57210" y="1425754"/>
            <a:ext cx="3008313" cy="792088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563888" y="1425754"/>
            <a:ext cx="5111750" cy="4752529"/>
          </a:xfrm>
        </p:spPr>
        <p:txBody>
          <a:bodyPr/>
          <a:lstStyle>
            <a:lvl1pPr marL="342900" indent="14288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dirty="0" smtClean="0"/>
              <a:t>Klikk på et av ikonene for å sette inn grafikk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10" y="2284707"/>
            <a:ext cx="3008313" cy="388843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1"/>
          <p:cNvSpPr/>
          <p:nvPr userDrawn="1"/>
        </p:nvSpPr>
        <p:spPr>
          <a:xfrm>
            <a:off x="0" y="0"/>
            <a:ext cx="9144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83568" y="1700808"/>
            <a:ext cx="7704856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683568" y="177459"/>
            <a:ext cx="7704856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2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3568" y="1700808"/>
            <a:ext cx="3779304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4681128" y="1700808"/>
            <a:ext cx="3779304" cy="445004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cs typeface="Calibri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Calibri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Calibri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4" name="Tittel 1"/>
          <p:cNvSpPr>
            <a:spLocks noGrp="1"/>
          </p:cNvSpPr>
          <p:nvPr>
            <p:ph type="title" hasCustomPrompt="1"/>
          </p:nvPr>
        </p:nvSpPr>
        <p:spPr>
          <a:xfrm>
            <a:off x="683568" y="177459"/>
            <a:ext cx="7776864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71586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- bl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83568" y="1700808"/>
            <a:ext cx="7704856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683568" y="177459"/>
            <a:ext cx="7704856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95050"/>
            <a:ext cx="9144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46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- rød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83568" y="1700808"/>
            <a:ext cx="7704856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683568" y="177459"/>
            <a:ext cx="7704856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95050"/>
            <a:ext cx="9144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13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- grå tittel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83568" y="1700808"/>
            <a:ext cx="7704856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683568" y="177459"/>
            <a:ext cx="7704856" cy="1163309"/>
          </a:xfrm>
        </p:spPr>
        <p:txBody>
          <a:bodyPr anchor="ctr"/>
          <a:lstStyle>
            <a:lvl1pPr algn="l">
              <a:defRPr sz="4000" b="0">
                <a:solidFill>
                  <a:schemeClr val="accent2">
                    <a:lumMod val="75000"/>
                  </a:schemeClr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395050"/>
            <a:ext cx="914400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1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- bl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395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83568" y="1700808"/>
            <a:ext cx="7704856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683568" y="177459"/>
            <a:ext cx="7704856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27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- rød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395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83568" y="1700808"/>
            <a:ext cx="7704856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683568" y="177459"/>
            <a:ext cx="7704856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82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- grått overskriftsfe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395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83568" y="1700808"/>
            <a:ext cx="7704856" cy="453650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2pPr>
            <a:lvl3pPr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3pPr>
            <a:lvl4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4pPr>
            <a:lvl5pPr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nb-NO" dirty="0" smtClean="0"/>
              <a:t>Klikk for å legge inn tekst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7" name="Tittel 1"/>
          <p:cNvSpPr>
            <a:spLocks noGrp="1"/>
          </p:cNvSpPr>
          <p:nvPr>
            <p:ph type="title" hasCustomPrompt="1"/>
          </p:nvPr>
        </p:nvSpPr>
        <p:spPr>
          <a:xfrm>
            <a:off x="683568" y="177459"/>
            <a:ext cx="7704856" cy="1163309"/>
          </a:xfrm>
        </p:spPr>
        <p:txBody>
          <a:bodyPr anchor="ctr"/>
          <a:lstStyle>
            <a:lvl1pPr algn="l">
              <a:defRPr sz="40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nb-NO" dirty="0" smtClean="0"/>
              <a:t>Klikk for å legge inn tittel</a:t>
            </a:r>
            <a:endParaRPr lang="nb-NO" dirty="0"/>
          </a:p>
        </p:txBody>
      </p:sp>
      <p:sp>
        <p:nvSpPr>
          <p:cNvPr id="11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8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648"/>
            <a:ext cx="7772400" cy="939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Tittel</a:t>
            </a:r>
            <a:endParaRPr lang="en-US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12776"/>
            <a:ext cx="777240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en-US" dirty="0" smtClean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07504" y="6525344"/>
            <a:ext cx="1296144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75656" y="6525344"/>
            <a:ext cx="259228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4139952" y="6525344"/>
            <a:ext cx="432048" cy="288000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8E5EEFBA-F8FA-4FB8-B531-7A061642F73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/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59" y="6339098"/>
            <a:ext cx="1403613" cy="460251"/>
          </a:xfrm>
          <a:prstGeom prst="rect">
            <a:avLst/>
          </a:prstGeom>
        </p:spPr>
      </p:pic>
      <p:sp>
        <p:nvSpPr>
          <p:cNvPr id="12" name="Text Box 12"/>
          <p:cNvSpPr txBox="1"/>
          <p:nvPr userDrawn="1"/>
        </p:nvSpPr>
        <p:spPr>
          <a:xfrm>
            <a:off x="683568" y="6484367"/>
            <a:ext cx="4358629" cy="18466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0"/>
              </a:spcAft>
            </a:pPr>
            <a:r>
              <a:rPr lang="nb-NO" sz="1200" cap="small" spc="600" baseline="0" dirty="0">
                <a:solidFill>
                  <a:srgbClr val="D32D28"/>
                </a:solidFill>
                <a:effectLst/>
                <a:ea typeface="Calibri Light"/>
                <a:cs typeface="Calibri Light"/>
              </a:rPr>
              <a:t>ENABLING EFFICIENT HEALTHCARE</a:t>
            </a:r>
            <a:endParaRPr lang="nb-NO" sz="1100" spc="600" baseline="0" dirty="0">
              <a:effectLst/>
              <a:ea typeface="Calibri Light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26" r:id="rId3"/>
    <p:sldLayoutId id="2147483723" r:id="rId4"/>
    <p:sldLayoutId id="2147483720" r:id="rId5"/>
    <p:sldLayoutId id="2147483725" r:id="rId6"/>
    <p:sldLayoutId id="2147483721" r:id="rId7"/>
    <p:sldLayoutId id="2147483724" r:id="rId8"/>
    <p:sldLayoutId id="2147483722" r:id="rId9"/>
    <p:sldLayoutId id="2147483707" r:id="rId10"/>
    <p:sldLayoutId id="2147483711" r:id="rId11"/>
    <p:sldLayoutId id="2147483709" r:id="rId12"/>
    <p:sldLayoutId id="2147483710" r:id="rId13"/>
    <p:sldLayoutId id="2147483714" r:id="rId14"/>
    <p:sldLayoutId id="2147483715" r:id="rId15"/>
    <p:sldLayoutId id="2147483716" r:id="rId16"/>
    <p:sldLayoutId id="2147483699" r:id="rId17"/>
    <p:sldLayoutId id="2147483700" r:id="rId1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600" b="0">
          <a:solidFill>
            <a:schemeClr val="accent2">
              <a:lumMod val="75000"/>
            </a:schemeClr>
          </a:solidFill>
          <a:latin typeface="+mj-lt"/>
          <a:ea typeface="+mj-ea"/>
          <a:cs typeface="Calibri" pitchFamily="34" charset="0"/>
        </a:defRPr>
      </a:lvl1pPr>
      <a:lvl2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2pPr>
      <a:lvl3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3pPr>
      <a:lvl4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4pPr>
      <a:lvl5pPr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2800" b="1">
          <a:solidFill>
            <a:srgbClr val="D3130A"/>
          </a:solidFill>
          <a:latin typeface="URWGroteskTWid" pitchFamily="2" charset="0"/>
        </a:defRPr>
      </a:lvl5pPr>
      <a:lvl6pPr marL="4572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6pPr>
      <a:lvl7pPr marL="9144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7pPr>
      <a:lvl8pPr marL="13716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8pPr>
      <a:lvl9pPr marL="1828800" algn="l" rtl="0" eaLnBrk="1" fontAlgn="base" hangingPunct="1">
        <a:lnSpc>
          <a:spcPts val="3400"/>
        </a:lnSpc>
        <a:spcBef>
          <a:spcPct val="0"/>
        </a:spcBef>
        <a:spcAft>
          <a:spcPct val="0"/>
        </a:spcAft>
        <a:defRPr sz="3200" b="1">
          <a:solidFill>
            <a:srgbClr val="D3130A"/>
          </a:solidFill>
          <a:latin typeface="URWGroteskTWi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>
              <a:lumMod val="50000"/>
            </a:schemeClr>
          </a:solidFill>
          <a:latin typeface="+mn-lt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50000"/>
            </a:schemeClr>
          </a:solidFill>
          <a:latin typeface="+mn-lt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bg2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Nytt om Noklus Diabetes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b-NO" dirty="0" smtClean="0"/>
              <a:t>Magne Rekdal, Medisinsk rådgiver, DIPS ASA</a:t>
            </a:r>
          </a:p>
          <a:p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b-NO" dirty="0" smtClean="0"/>
              <a:t>Brukermøte 15.03.2016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41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Emetra AS kjøpt opp av DIPS ASA </a:t>
            </a:r>
          </a:p>
          <a:p>
            <a:pPr lvl="1"/>
            <a:r>
              <a:rPr lang="nb-NO" dirty="0" smtClean="0"/>
              <a:t>Datterselskap fra juni 2015</a:t>
            </a:r>
          </a:p>
          <a:p>
            <a:pPr lvl="1"/>
            <a:r>
              <a:rPr lang="nb-NO" dirty="0" smtClean="0"/>
              <a:t>Fusjon gjennomført oktober 2015</a:t>
            </a:r>
          </a:p>
          <a:p>
            <a:pPr lvl="1"/>
            <a:r>
              <a:rPr lang="nb-NO" dirty="0" smtClean="0"/>
              <a:t>Innflytting i Strandgaten den 1. desember 2016</a:t>
            </a:r>
          </a:p>
          <a:p>
            <a:pPr lvl="1"/>
            <a:r>
              <a:rPr lang="nb-NO" dirty="0" smtClean="0"/>
              <a:t>Ansettelser pågår, første (og eneste) starter 2. mai</a:t>
            </a:r>
          </a:p>
          <a:p>
            <a:r>
              <a:rPr lang="nb-NO" dirty="0" smtClean="0"/>
              <a:t>Utrulling av FastTrak i Bergen Kommune</a:t>
            </a:r>
          </a:p>
          <a:p>
            <a:pPr lvl="1"/>
            <a:r>
              <a:rPr lang="nb-NO" dirty="0" smtClean="0"/>
              <a:t>Fagjournal for 36 sykehjem, ikke bare diabetes</a:t>
            </a:r>
          </a:p>
          <a:p>
            <a:pPr lvl="2"/>
            <a:r>
              <a:rPr lang="nb-NO" dirty="0" smtClean="0"/>
              <a:t>Over 2200 sengeplasser</a:t>
            </a:r>
          </a:p>
          <a:p>
            <a:pPr lvl="2"/>
            <a:r>
              <a:rPr lang="nb-NO" dirty="0" smtClean="0"/>
              <a:t>Over 2000 brukere</a:t>
            </a:r>
          </a:p>
          <a:p>
            <a:pPr lvl="2"/>
            <a:r>
              <a:rPr lang="nb-NO" dirty="0" smtClean="0"/>
              <a:t>Egne skjema og rapporter for diabetikere</a:t>
            </a:r>
          </a:p>
          <a:p>
            <a:pPr lvl="2"/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Organisatorisk etc.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2745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Bedre rapportering internt og eksternt</a:t>
            </a:r>
          </a:p>
          <a:p>
            <a:pPr lvl="1"/>
            <a:r>
              <a:rPr lang="nb-NO" dirty="0" smtClean="0"/>
              <a:t>Sikre </a:t>
            </a:r>
            <a:r>
              <a:rPr lang="nb-NO" dirty="0"/>
              <a:t>i</a:t>
            </a:r>
            <a:r>
              <a:rPr lang="nb-NO" dirty="0" smtClean="0"/>
              <a:t>nnhenting av samtykker</a:t>
            </a:r>
          </a:p>
          <a:p>
            <a:pPr lvl="2"/>
            <a:r>
              <a:rPr lang="nb-NO" dirty="0" smtClean="0"/>
              <a:t>Kontinuerlig innrapportering av </a:t>
            </a:r>
          </a:p>
          <a:p>
            <a:pPr lvl="3"/>
            <a:r>
              <a:rPr lang="nb-NO" dirty="0" smtClean="0"/>
              <a:t>bruk av Noklus Diabetes</a:t>
            </a:r>
          </a:p>
          <a:p>
            <a:pPr lvl="3"/>
            <a:r>
              <a:rPr lang="nb-NO" dirty="0" smtClean="0"/>
              <a:t>innhenting av samtykker</a:t>
            </a:r>
          </a:p>
          <a:p>
            <a:pPr lvl="1"/>
            <a:r>
              <a:rPr lang="nb-NO" dirty="0" smtClean="0"/>
              <a:t>Lokal/regional rapportering på egne </a:t>
            </a:r>
            <a:r>
              <a:rPr lang="nb-NO" dirty="0" smtClean="0"/>
              <a:t>data</a:t>
            </a:r>
          </a:p>
          <a:p>
            <a:r>
              <a:rPr lang="nb-NO" dirty="0" smtClean="0"/>
              <a:t>Diabetesjournal i DIPS Arena</a:t>
            </a:r>
          </a:p>
          <a:p>
            <a:pPr lvl="1"/>
            <a:r>
              <a:rPr lang="nb-NO" dirty="0" smtClean="0"/>
              <a:t>Forarbeid på konvertering på arketyper påbegynt</a:t>
            </a:r>
          </a:p>
          <a:p>
            <a:pPr lvl="2"/>
            <a:r>
              <a:rPr lang="nb-NO" dirty="0" smtClean="0"/>
              <a:t>God match i informasjonsmodell</a:t>
            </a:r>
          </a:p>
          <a:p>
            <a:pPr lvl="2"/>
            <a:r>
              <a:rPr lang="nb-NO" dirty="0" smtClean="0"/>
              <a:t>Gode muligheter til å få fullintegrert diabetesjournal før John går av med pensjon.</a:t>
            </a:r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676219" y="188640"/>
            <a:ext cx="7704856" cy="1163309"/>
          </a:xfrm>
        </p:spPr>
        <p:txBody>
          <a:bodyPr/>
          <a:lstStyle/>
          <a:p>
            <a:r>
              <a:rPr lang="nb-NO" dirty="0" smtClean="0"/>
              <a:t>Strategi for diabetesjournalen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77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Hvis problemer med tilgang</a:t>
            </a:r>
          </a:p>
          <a:p>
            <a:pPr lvl="1"/>
            <a:r>
              <a:rPr lang="nb-NO" dirty="0" smtClean="0"/>
              <a:t>Helse Sør-Øst</a:t>
            </a:r>
          </a:p>
          <a:p>
            <a:pPr lvl="2"/>
            <a:r>
              <a:rPr lang="nb-NO" dirty="0" smtClean="0"/>
              <a:t>Tung Son </a:t>
            </a:r>
            <a:r>
              <a:rPr lang="nb-NO" dirty="0" err="1" smtClean="0"/>
              <a:t>Cao</a:t>
            </a:r>
            <a:endParaRPr lang="nb-NO" dirty="0"/>
          </a:p>
          <a:p>
            <a:pPr lvl="3"/>
            <a:r>
              <a:rPr lang="nb-NO" dirty="0" smtClean="0"/>
              <a:t>tuncao@sykehuspartner.no</a:t>
            </a:r>
          </a:p>
          <a:p>
            <a:pPr lvl="1"/>
            <a:r>
              <a:rPr lang="nb-NO" dirty="0" smtClean="0"/>
              <a:t>Helse Vest</a:t>
            </a:r>
          </a:p>
          <a:p>
            <a:pPr lvl="2"/>
            <a:r>
              <a:rPr lang="nb-NO" dirty="0" smtClean="0"/>
              <a:t>Marianne Warholm</a:t>
            </a:r>
          </a:p>
          <a:p>
            <a:pPr lvl="3"/>
            <a:r>
              <a:rPr lang="nb-NO" dirty="0" smtClean="0"/>
              <a:t>mawh@helse-vest.no </a:t>
            </a:r>
          </a:p>
          <a:p>
            <a:pPr lvl="1"/>
            <a:r>
              <a:rPr lang="nb-NO" dirty="0" smtClean="0"/>
              <a:t>Helse Nord</a:t>
            </a:r>
          </a:p>
          <a:p>
            <a:pPr lvl="2"/>
            <a:r>
              <a:rPr lang="nb-NO" dirty="0" smtClean="0"/>
              <a:t>Børge Thorshaug-Jensen</a:t>
            </a:r>
          </a:p>
          <a:p>
            <a:pPr lvl="3"/>
            <a:r>
              <a:rPr lang="nb-NO" dirty="0" smtClean="0"/>
              <a:t>borge.thorshaug-jensen@hnikt.no</a:t>
            </a:r>
          </a:p>
          <a:p>
            <a:pPr lvl="1"/>
            <a:r>
              <a:rPr lang="nb-NO" dirty="0" smtClean="0"/>
              <a:t>Hvis fortsatt problem: support@fasttrak.no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Tilgang til diabetesjournal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31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Seleksjon på påminnelser (2015)</a:t>
            </a:r>
          </a:p>
          <a:p>
            <a:r>
              <a:rPr lang="nb-NO" dirty="0" smtClean="0"/>
              <a:t>CGM skjema (2015)</a:t>
            </a:r>
          </a:p>
          <a:p>
            <a:r>
              <a:rPr lang="nb-NO" dirty="0" smtClean="0"/>
              <a:t>Mulighet for å aktivere/deaktivere bruk av skjema lokalt.</a:t>
            </a:r>
          </a:p>
          <a:p>
            <a:r>
              <a:rPr lang="nb-NO" dirty="0" smtClean="0"/>
              <a:t>Mulighet for flere «Nøkkeldata» (2016)</a:t>
            </a:r>
          </a:p>
          <a:p>
            <a:r>
              <a:rPr lang="nb-NO" dirty="0" smtClean="0"/>
              <a:t>Ber om innspill spesielt på rapportering fremover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Nyheter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467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PS">
  <a:themeElements>
    <a:clrScheme name="DIPS">
      <a:dk1>
        <a:sysClr val="windowText" lastClr="000000"/>
      </a:dk1>
      <a:lt1>
        <a:sysClr val="window" lastClr="FFFFFF"/>
      </a:lt1>
      <a:dk2>
        <a:srgbClr val="55B0CA"/>
      </a:dk2>
      <a:lt2>
        <a:srgbClr val="EBEDEE"/>
      </a:lt2>
      <a:accent1>
        <a:srgbClr val="D32D28"/>
      </a:accent1>
      <a:accent2>
        <a:srgbClr val="55B0CA"/>
      </a:accent2>
      <a:accent3>
        <a:srgbClr val="F5A50D"/>
      </a:accent3>
      <a:accent4>
        <a:srgbClr val="606060"/>
      </a:accent4>
      <a:accent5>
        <a:srgbClr val="9EA5AB"/>
      </a:accent5>
      <a:accent6>
        <a:srgbClr val="B4DCE6"/>
      </a:accent6>
      <a:hlink>
        <a:srgbClr val="0000FF"/>
      </a:hlink>
      <a:folHlink>
        <a:srgbClr val="800080"/>
      </a:folHlink>
    </a:clrScheme>
    <a:fontScheme name="DIPS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4D4D4D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40404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M Mal DIPS presentasjon" id="{E0EF43E0-BD97-4B0A-B5EB-2D56D8FC5C7D}" vid="{AF157F5A-8D5D-49C0-A08F-B5575C5921D1}"/>
    </a:ext>
  </a:ext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066090D09009A4CA4D29B32F214D2BC" ma:contentTypeVersion="8" ma:contentTypeDescription="Opprett et nytt dokument." ma:contentTypeScope="" ma:versionID="b0de6f1835a244062467385ca03b001c">
  <xsd:schema xmlns:xsd="http://www.w3.org/2001/XMLSchema" xmlns:xs="http://www.w3.org/2001/XMLSchema" xmlns:p="http://schemas.microsoft.com/office/2006/metadata/properties" xmlns:ns1="http://schemas.microsoft.com/sharepoint/v3" xmlns:ns2="5be8b63c-ef0b-43ff-89ad-88dc71e0e3da" xmlns:ns3="ea56fa8f-d108-4950-8bad-a7a7ae3604fa" targetNamespace="http://schemas.microsoft.com/office/2006/metadata/properties" ma:root="true" ma:fieldsID="a34e529577f218a182374a7446685a7f" ns1:_="" ns2:_="" ns3:_="">
    <xsd:import namespace="http://schemas.microsoft.com/sharepoint/v3"/>
    <xsd:import namespace="5be8b63c-ef0b-43ff-89ad-88dc71e0e3da"/>
    <xsd:import namespace="ea56fa8f-d108-4950-8bad-a7a7ae3604fa"/>
    <xsd:element name="properties">
      <xsd:complexType>
        <xsd:sequence>
          <xsd:element name="documentManagement">
            <xsd:complexType>
              <xsd:all>
                <xsd:element ref="ns1:V3Comments" minOccurs="0"/>
                <xsd:element ref="ns2:Dokumenteier"/>
                <xsd:element ref="ns2:Kategori" minOccurs="0"/>
                <xsd:element ref="ns2:Prosess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V3Comments" ma:index="8" nillable="true" ma:displayName="Kommentar for tilføying" ma:internalName="V3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8b63c-ef0b-43ff-89ad-88dc71e0e3da" elementFormDefault="qualified">
    <xsd:import namespace="http://schemas.microsoft.com/office/2006/documentManagement/types"/>
    <xsd:import namespace="http://schemas.microsoft.com/office/infopath/2007/PartnerControls"/>
    <xsd:element name="Dokumenteier" ma:index="11" ma:displayName="Dokumenteier" ma:format="Dropdown" ma:internalName="Dokumenteier">
      <xsd:simpleType>
        <xsd:restriction base="dms:Choice">
          <xsd:enumeration value="Bengt Olsen"/>
          <xsd:enumeration value="Dag Morten Rasmussen"/>
          <xsd:enumeration value="Gunn Pettersen"/>
          <xsd:enumeration value="Ingrid Egelandsaa"/>
          <xsd:enumeration value="Tone Jespersen"/>
          <xsd:enumeration value="Tor Arne Viksjø"/>
        </xsd:restriction>
      </xsd:simpleType>
    </xsd:element>
    <xsd:element name="Kategori" ma:index="12" nillable="true" ma:displayName="Kategori" ma:format="Dropdown" ma:internalName="Kategori">
      <xsd:simpleType>
        <xsd:restriction base="dms:Choice">
          <xsd:enumeration value="Mal"/>
          <xsd:enumeration value="Prosedyre"/>
          <xsd:enumeration value="Referert"/>
          <xsd:enumeration value="Styrende"/>
          <xsd:enumeration value="Veileder"/>
        </xsd:restriction>
      </xsd:simpleType>
    </xsd:element>
    <xsd:element name="Prosess" ma:index="14" ma:displayName="Prosess" ma:format="Dropdown" ma:internalName="Prosess">
      <xsd:simpleType>
        <xsd:restriction base="dms:Choice">
          <xsd:enumeration value="Administrasjon"/>
          <xsd:enumeration value="Personal"/>
          <xsd:enumeration value="Økonomi"/>
          <xsd:enumeration value="Interndrif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56fa8f-d108-4950-8bad-a7a7ae3604fa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kument-ID-verdi" ma:description="Verdien for dokument-IDen som er tilordnet elementet." ma:internalName="_dlc_DocId" ma:readOnly="true">
      <xsd:simpleType>
        <xsd:restriction base="dms:Text"/>
      </xsd:simpleType>
    </xsd:element>
    <xsd:element name="_dlc_DocIdUrl" ma:index="16" nillable="true" ma:displayName="Dokument-ID" ma:description="Fast kobling til dokumente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 xmlns="ea56fa8f-d108-4950-8bad-a7a7ae3604fa">U6NE4QTQHA5Z-228-477</_dlc_DocId>
    <_dlc_DocIdUrl xmlns="ea56fa8f-d108-4950-8bad-a7a7ae3604fa">
      <Url>http://insite/kids/_layouts/DocIdRedir.aspx?ID=U6NE4QTQHA5Z-228-477</Url>
      <Description>U6NE4QTQHA5Z-228-477</Description>
    </_dlc_DocIdUrl>
    <Dokumenteier xmlns="5be8b63c-ef0b-43ff-89ad-88dc71e0e3da">Tor Arne Viksjø</Dokumenteier>
    <Kategori xmlns="5be8b63c-ef0b-43ff-89ad-88dc71e0e3da">Mal</Kategori>
    <V3Comments xmlns="http://schemas.microsoft.com/sharepoint/v3" xsi:nil="true"/>
    <Prosess xmlns="5be8b63c-ef0b-43ff-89ad-88dc71e0e3da">Administrasjon</Proses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A59FB8C-2A70-48C8-BA1B-48793B9FD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be8b63c-ef0b-43ff-89ad-88dc71e0e3da"/>
    <ds:schemaRef ds:uri="ea56fa8f-d108-4950-8bad-a7a7ae360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89AE61-BDD6-438A-B806-DB873426E1E3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ea56fa8f-d108-4950-8bad-a7a7ae3604fa"/>
    <ds:schemaRef ds:uri="http://www.w3.org/XML/1998/namespace"/>
    <ds:schemaRef ds:uri="5be8b63c-ef0b-43ff-89ad-88dc71e0e3da"/>
    <ds:schemaRef ds:uri="http://schemas.microsoft.com/sharepoint/v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A1DE9B2-BB40-4400-AC44-B89163E09AA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F7B3DB9-65A1-42B7-B5F4-AA300BBBCA31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E36460AA-8A00-4962-B9A8-A915EB9B0EA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ADM Mal DIPS presentasjon 4_3</Template>
  <TotalTime>250</TotalTime>
  <Words>198</Words>
  <Application>Microsoft Office PowerPoint</Application>
  <PresentationFormat>Skjermfremvisning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Times New Roman</vt:lpstr>
      <vt:lpstr>URWGroteskTWid</vt:lpstr>
      <vt:lpstr>Wingdings</vt:lpstr>
      <vt:lpstr>DIPS</vt:lpstr>
      <vt:lpstr>Nytt om Noklus Diabetes</vt:lpstr>
      <vt:lpstr>Organisatorisk etc.</vt:lpstr>
      <vt:lpstr>Strategi for diabetesjournalen</vt:lpstr>
      <vt:lpstr>Tilgang til diabetesjournal</vt:lpstr>
      <vt:lpstr>Nyheter</vt:lpstr>
    </vt:vector>
  </TitlesOfParts>
  <Company>Emetra 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Magne Rekdal</dc:creator>
  <cp:lastModifiedBy>Magne Rekdal</cp:lastModifiedBy>
  <cp:revision>11</cp:revision>
  <dcterms:created xsi:type="dcterms:W3CDTF">2016-03-15T05:53:22Z</dcterms:created>
  <dcterms:modified xsi:type="dcterms:W3CDTF">2016-03-15T13:57:42Z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Dokument</vt:lpwstr>
  </property>
  <property fmtid="{D5CDD505-2E9C-101B-9397-08002B2CF9AE}" pid="3" name="ContentTypeId">
    <vt:lpwstr>0x0101004066090D09009A4CA4D29B32F214D2BC</vt:lpwstr>
  </property>
  <property fmtid="{D5CDD505-2E9C-101B-9397-08002B2CF9AE}" pid="4" name="Prosess">
    <vt:lpwstr>Administrasjon</vt:lpwstr>
  </property>
  <property fmtid="{D5CDD505-2E9C-101B-9397-08002B2CF9AE}" pid="5" name="_dlc_DocIdItemGuid">
    <vt:lpwstr>ecfa5f36-3fc6-48f5-8bbe-367574d676aa</vt:lpwstr>
  </property>
</Properties>
</file>