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4.png" ContentType="image/png"/>
  <Override PartName="/ppt/media/image11.gif" ContentType="image/gif"/>
  <Override PartName="/ppt/media/image4.jpeg" ContentType="image/jpeg"/>
  <Override PartName="/ppt/media/image5.gif" ContentType="image/gif"/>
  <Override PartName="/ppt/media/image1.jpeg" ContentType="image/jpeg"/>
  <Override PartName="/ppt/media/image9.gif" ContentType="image/gif"/>
  <Override PartName="/ppt/media/image10.gif" ContentType="image/gif"/>
  <Override PartName="/ppt/media/image8.gif" ContentType="image/gif"/>
  <Override PartName="/ppt/media/image2.jpeg" ContentType="image/jpeg"/>
  <Override PartName="/ppt/media/image16.png" ContentType="image/png"/>
  <Override PartName="/ppt/media/image13.jpeg" ContentType="image/jpeg"/>
  <Override PartName="/ppt/media/image7.gif" ContentType="image/gif"/>
  <Override PartName="/ppt/media/image3.jpeg" ContentType="image/jpeg"/>
  <Override PartName="/ppt/media/image15.png" ContentType="image/png"/>
  <Override PartName="/ppt/media/image12.gif" ContentType="image/gif"/>
  <Override PartName="/ppt/media/image6.gif" ContentType="image/gif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&lt;header&gt;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 sz="1400"/>
              <a:t>&lt;footer&gt;</a:t>
            </a:r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D14151-D121-4141-A1A1-F1F1D171F1F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316181-7101-4151-A171-31F12111A1C1}" type="slidenum">
              <a:rPr lang="en-US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684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852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684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852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684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852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92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684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684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160" y="36817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160" y="1604520"/>
            <a:ext cx="401544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6840" y="3681720"/>
            <a:ext cx="8228520" cy="1897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</p:spPr>
      </p:sp>
      <p:sp>
        <p:nvSpPr>
          <p:cNvPr id="1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</p:spPr>
      </p:sp>
      <p:sp>
        <p:nvSpPr>
          <p:cNvPr id="2" name="CustomShape 3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</p:spPr>
      </p:sp>
      <p:sp>
        <p:nvSpPr>
          <p:cNvPr id="3" name="CustomShape 4"/>
          <p:cNvSpPr/>
          <p:nvPr/>
        </p:nvSpPr>
        <p:spPr>
          <a:xfrm>
            <a:off x="6105600" y="0"/>
            <a:ext cx="3037680" cy="6857280"/>
          </a:xfrm>
          <a:prstGeom prst="rect">
            <a:avLst/>
          </a:prstGeom>
          <a:solidFill>
            <a:srgbClr val="5d5d5d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3583800"/>
            <a:ext cx="6628680" cy="1825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</p:spPr>
      </p:sp>
      <p:sp>
        <p:nvSpPr>
          <p:cNvPr id="39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</p:spPr>
      </p:sp>
      <p:sp>
        <p:nvSpPr>
          <p:cNvPr id="75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</p:spPr>
      </p:sp>
      <p:sp>
        <p:nvSpPr>
          <p:cNvPr id="76" name="CustomShape 3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</p:spPr>
      </p:sp>
      <p:sp>
        <p:nvSpPr>
          <p:cNvPr id="77" name="CustomShape 4"/>
          <p:cNvSpPr/>
          <p:nvPr/>
        </p:nvSpPr>
        <p:spPr>
          <a:xfrm>
            <a:off x="6105600" y="0"/>
            <a:ext cx="3037680" cy="6857280"/>
          </a:xfrm>
          <a:prstGeom prst="rect">
            <a:avLst/>
          </a:prstGeom>
          <a:solidFill>
            <a:srgbClr val="5d5d5d"/>
          </a:solidFill>
        </p:spPr>
      </p:sp>
      <p:sp>
        <p:nvSpPr>
          <p:cNvPr id="7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5684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F1E121-6111-4101-9121-B181D1C1D1C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image" Target="../media/image9.gif"/><Relationship Id="rId6" Type="http://schemas.openxmlformats.org/officeDocument/2006/relationships/image" Target="../media/image10.gif"/><Relationship Id="rId7" Type="http://schemas.openxmlformats.org/officeDocument/2006/relationships/image" Target="../media/image11.gif"/><Relationship Id="rId8" Type="http://schemas.openxmlformats.org/officeDocument/2006/relationships/image" Target="../media/image12.gif"/><Relationship Id="rId9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9120" y="3337560"/>
            <a:ext cx="6479280" cy="2300400"/>
          </a:xfrm>
          <a:prstGeom prst="rect">
            <a:avLst/>
          </a:prstGeom>
        </p:spPr>
        <p:txBody>
          <a:bodyPr bIns="45000" lIns="45720" rIns="45720" tIns="45000"/>
          <a:p>
            <a:r>
              <a:rPr b="1" lang="en-US" sz="4600">
                <a:solidFill>
                  <a:srgbClr val="eecc0c"/>
                </a:solidFill>
                <a:latin typeface="Franklin Gothic Book"/>
              </a:rPr>
              <a:t>Casino Games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600">
                <a:solidFill>
                  <a:srgbClr val="eecc0c"/>
                </a:solidFill>
                <a:latin typeface="Franklin Gothic Book"/>
              </a:rPr>
              <a:t>-Team Wu 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33080" y="1544760"/>
            <a:ext cx="8024400" cy="1751760"/>
          </a:xfrm>
          <a:prstGeom prst="rect">
            <a:avLst/>
          </a:prstGeom>
        </p:spPr>
        <p:txBody>
          <a:bodyPr anchor="b" bIns="0" lIns="90000" rIns="45720" tIns="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Bill Drescher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Brady Randall 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Justin Hickey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Seth Schoming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Unit Tests</a:t>
            </a:r>
            <a:endParaRPr/>
          </a:p>
        </p:txBody>
      </p:sp>
      <p:pic>
        <p:nvPicPr>
          <p:cNvPr descr="" id="17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5280" y="1705320"/>
            <a:ext cx="7029000" cy="46954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Unit Tests</a:t>
            </a:r>
            <a:endParaRPr/>
          </a:p>
        </p:txBody>
      </p:sp>
      <p:pic>
        <p:nvPicPr>
          <p:cNvPr descr="" id="1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9280" y="1442520"/>
            <a:ext cx="7114680" cy="2123640"/>
          </a:xfrm>
          <a:prstGeom prst="rect">
            <a:avLst/>
          </a:prstGeom>
        </p:spPr>
      </p:pic>
      <p:pic>
        <p:nvPicPr>
          <p:cNvPr descr="" id="17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4094280"/>
            <a:ext cx="7029000" cy="21236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Lessons Learned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71400" y="2057400"/>
            <a:ext cx="7466760" cy="4251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What was useful and what wasn’t?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User Stories were useful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Used Github instead of Git b/c didn’t have to maintain central server’s copy of repository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If redone, what would be different?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Keep all code in one language so wrappers or porting code isn’t needed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We now know how to use the Tkinter GUI package, unit tests, UML diagrams.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971800"/>
            <a:ext cx="6628680" cy="1825560"/>
          </a:xfrm>
          <a:prstGeom prst="rect">
            <a:avLst/>
          </a:prstGeom>
        </p:spPr>
        <p:txBody>
          <a:bodyPr bIns="0" lIns="45720" rIns="45720" tIns="0"/>
          <a:p>
            <a:pPr algn="ctr">
              <a:lnSpc>
                <a:spcPct val="100000"/>
              </a:lnSpc>
            </a:pPr>
            <a:r>
              <a:rPr b="1" lang="en-US" sz="4600">
                <a:solidFill>
                  <a:srgbClr val="eecc0c"/>
                </a:solidFill>
                <a:latin typeface="Franklin Gothic Book"/>
              </a:rPr>
              <a:t>Thank you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-1554480" y="3840480"/>
            <a:ext cx="6628680" cy="1065960"/>
          </a:xfrm>
          <a:prstGeom prst="rect">
            <a:avLst/>
          </a:prstGeom>
        </p:spPr>
        <p:txBody>
          <a:bodyPr anchor="b" bIns="0" lIns="45720" rIns="45720" tIns="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...and good luck!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Team Wu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Description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40080" y="2194560"/>
            <a:ext cx="7466760" cy="3520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Casino Games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A user chooses between different games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utilizing a common bank roll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2800">
                <a:solidFill>
                  <a:srgbClr val="ffffff"/>
                </a:solidFill>
                <a:latin typeface="Arial"/>
              </a:rPr>
              <a:t>Python code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400">
                <a:solidFill>
                  <a:srgbClr val="ffffff"/>
                </a:solidFill>
                <a:latin typeface="Arial"/>
              </a:rPr>
              <a:t>Java was used on a game in the 2nd iteration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2800">
                <a:solidFill>
                  <a:srgbClr val="ffffff"/>
                </a:solidFill>
                <a:latin typeface="Arial"/>
              </a:rPr>
              <a:t>Allocated Tasks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400">
                <a:solidFill>
                  <a:srgbClr val="ffffff"/>
                </a:solidFill>
                <a:latin typeface="Arial"/>
              </a:rPr>
              <a:t>We all worked on user stories, but divided the work into sections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37880" y="731520"/>
            <a:ext cx="891468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Organization and Communication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97080" y="2881440"/>
            <a:ext cx="7466760" cy="2787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Git repository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Stored documents and source code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Email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Dropbox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In/after class discussions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Planned Work on Iterations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88520" y="1965960"/>
            <a:ext cx="7466760" cy="3977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Functioning Code (i.e. command line   interface)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Menu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Switch between games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GUI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Click options and navigate windows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Multiple Players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Involve multiple players and opponents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Actual Work on Iterations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Poker Dice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600">
                <a:solidFill>
                  <a:srgbClr val="ffffff"/>
                </a:solidFill>
                <a:latin typeface="Arial"/>
              </a:rPr>
              <a:t>Got game running with multiple opponents and computer opponent logic in Java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Roulette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Implemented GUI and logic with only one bet per round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Slots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Implemented GUI and basic game play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Blackjack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"/>
            </a:pPr>
            <a:r>
              <a:rPr lang="en-US" sz="2600">
                <a:solidFill>
                  <a:srgbClr val="ffffff"/>
                </a:solidFill>
                <a:latin typeface="Arial"/>
              </a:rPr>
              <a:t>Implemented GUI and game play minus a few features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Future Work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2011680"/>
            <a:ext cx="7466760" cy="388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3000">
                <a:solidFill>
                  <a:srgbClr val="ffffff"/>
                </a:solidFill>
                <a:latin typeface="Arial"/>
              </a:rPr>
              <a:t>Poker Dice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600">
                <a:solidFill>
                  <a:srgbClr val="ffffff"/>
                </a:solidFill>
                <a:latin typeface="Arial"/>
              </a:rPr>
              <a:t>Write a Wrapper to run with Python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000">
                <a:solidFill>
                  <a:srgbClr val="ffffff"/>
                </a:solidFill>
                <a:latin typeface="Arial"/>
              </a:rPr>
              <a:t>Roulette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600">
                <a:solidFill>
                  <a:srgbClr val="ffffff"/>
                </a:solidFill>
                <a:latin typeface="Arial"/>
              </a:rPr>
              <a:t>Multiple bets and multiple players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3000">
                <a:solidFill>
                  <a:srgbClr val="ffffff"/>
                </a:solidFill>
                <a:latin typeface="Arial"/>
              </a:rPr>
              <a:t>Slots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600">
                <a:solidFill>
                  <a:srgbClr val="ffffff"/>
                </a:solidFill>
                <a:latin typeface="Arial"/>
              </a:rPr>
              <a:t>More options for different bets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3000">
                <a:solidFill>
                  <a:srgbClr val="ffffff"/>
                </a:solidFill>
                <a:latin typeface="Arial"/>
              </a:rPr>
              <a:t>Blackjack</a:t>
            </a:r>
            <a:endParaRPr/>
          </a:p>
          <a:p>
            <a:pPr lvl="1">
              <a:lnSpc>
                <a:spcPct val="100000"/>
              </a:lnSpc>
              <a:buBlip>
                <a:blip r:embed="rId8"/>
              </a:buBlip>
            </a:pPr>
            <a:r>
              <a:rPr lang="en-US" sz="2600">
                <a:solidFill>
                  <a:srgbClr val="ffffff"/>
                </a:solidFill>
                <a:latin typeface="Arial"/>
              </a:rPr>
              <a:t>Split and buy insurance with multiple players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5950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Challenging Design Features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2240280"/>
            <a:ext cx="7466760" cy="370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Adding graphics and GUIs to games.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Integrating four separately written games into one program.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Adding intelligent play for the opponent in Poker Dice.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Using different Operating Systems Linux &amp; Windows &amp; Mac for development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SE Components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79960" y="2331720"/>
            <a:ext cx="7466760" cy="342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User Stories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UML Diagrams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Unit Test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Blackjack &amp; Roulette were refactored for logic cleanup.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UML Diagrams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79600" y="1417320"/>
            <a:ext cx="7466760" cy="4525200"/>
          </a:xfrm>
          <a:prstGeom prst="rect">
            <a:avLst/>
          </a:prstGeom>
        </p:spPr>
      </p:sp>
      <p:pic>
        <p:nvPicPr>
          <p:cNvPr descr="" id="1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1520640"/>
            <a:ext cx="5394960" cy="50630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