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/>
    <p:restoredTop sz="96041"/>
  </p:normalViewPr>
  <p:slideViewPr>
    <p:cSldViewPr snapToGrid="0" showGuides="1">
      <p:cViewPr varScale="1">
        <p:scale>
          <a:sx n="128" d="100"/>
          <a:sy n="128" d="100"/>
        </p:scale>
        <p:origin x="2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9F90-0F11-FF26-8F04-F1D44F2CC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4D300-E292-1198-E3B5-C0A106D44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382B3-394E-C4E2-B534-F883FD8C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46C-19B3-2044-8C7D-1DE4DE8762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1663A-42D9-9778-9D6D-C259A75E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D9FF-EC30-2613-9B42-7597FC06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CAF-C1E2-6443-87FD-D3B2DFDE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3699-71C2-B4F2-9C71-45D57F87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C63DF-D325-8ADF-7685-0FE9E2E3A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C2B33-4E3D-308E-379C-E2CDEEF4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46C-19B3-2044-8C7D-1DE4DE8762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47B0-CA94-6A35-5C12-AE907AAC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DC7E-F60B-2788-D402-DE405EF8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CAF-C1E2-6443-87FD-D3B2DFDE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F157F-8BC3-726E-11F6-B55E0EABA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56D4-A473-0298-6FEB-5B27376BC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9F083-B0C5-A139-6A9B-BB604282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46C-19B3-2044-8C7D-1DE4DE8762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F73C-18D1-2604-295D-68186224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144C0-A70F-3D78-1E3C-8BAA7A99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CAF-C1E2-6443-87FD-D3B2DFDE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7C4D-A8E4-253B-7557-2948FFA4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05D3-96FA-8B1B-7BFE-4F9E2176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D787-0EA5-281F-65A0-DD8A8801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46C-19B3-2044-8C7D-1DE4DE8762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5B76C-5207-4838-76FB-33E6D2FD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FBB9B-2D5A-2B80-C93C-D3078B58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CAF-C1E2-6443-87FD-D3B2DFDE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3A97-8DAB-7AF2-E0E0-C796835A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29CC5-7ED3-ECBB-0E53-CE075DB16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2979D-09E3-318F-DA47-AF1F78E1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46C-19B3-2044-8C7D-1DE4DE8762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3C593-E7D2-611D-0899-C7511C0C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E8F30-914C-A767-95EE-F7D33F5D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CAF-C1E2-6443-87FD-D3B2DFDE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7C8C-B75A-F94F-726A-3AB20997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2D4F-91AD-2100-87E7-B448122EA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97FE9-E576-562F-C3F1-AD81F93D8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A067E-36D2-2C3C-7C53-B479606C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46C-19B3-2044-8C7D-1DE4DE8762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E21D5-D391-9D74-ED9D-A544D180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E0EAA-5E49-43AF-1AEF-7514154F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CAF-C1E2-6443-87FD-D3B2DFDE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5753-C4F9-DA30-43AD-006BEACA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6AAC6-4F19-551E-18D1-DD7BA2D2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76717-25CD-45F1-C3B4-BA8801E3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D15B3-818E-6D82-84F1-2E1792582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746E6-8E39-14E3-D65B-E5FBFEE07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0B90-9CC6-D45C-26DD-C44FE0C3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46C-19B3-2044-8C7D-1DE4DE8762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BC77A-2E16-9845-3A06-095A3F30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D76A8-57DD-75D0-984C-EB1F9321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CAF-C1E2-6443-87FD-D3B2DFDE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CE14-E2F6-EBEE-74CB-29073FDB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BC360-6FCF-DAA5-FB4F-49D69B51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46C-19B3-2044-8C7D-1DE4DE8762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0E020-5A12-51FD-2C17-10A24E67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DB848-D4AA-0DED-D157-F108CE5D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CAF-C1E2-6443-87FD-D3B2DFDE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0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318A0-45F1-E68D-5934-620DA04B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46C-19B3-2044-8C7D-1DE4DE8762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BB7E2-188B-8F52-D348-B820E1D9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D8598-59E5-E8AB-F1AC-94C31049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CAF-C1E2-6443-87FD-D3B2DFDE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3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9890-F9B7-05EA-80F7-5D2BF072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3665-5687-4194-5379-8984EF828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33CE5-193E-415E-874B-84E29396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D16A1-641E-17A7-C6AE-4F378F5D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46C-19B3-2044-8C7D-1DE4DE8762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31865-AA5F-92B9-4ABC-AA1DF4E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8EF92-0542-23EC-7A69-B1BE16D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CAF-C1E2-6443-87FD-D3B2DFDE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7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7185-4EFB-3DFD-A108-FD394506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902EC-4614-1633-8287-616F4D46D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768AE-34EB-F5E8-5BCA-1BE0BE8A9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EF370-23FD-1687-5287-5F93FFFE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46C-19B3-2044-8C7D-1DE4DE8762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D966E-61BC-4F8C-D088-D2F98A81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C3163-C8D2-436F-37E7-FDE9BE34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7CAF-C1E2-6443-87FD-D3B2DFDE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79F44-7958-E78A-36F5-38A5F0A3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D6CE9-A6C3-A659-1A22-6D735439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DA1A-A180-AA18-DCEF-A71B7A8DE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246C-19B3-2044-8C7D-1DE4DE8762B6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8336-0B2B-4EEE-C969-958C5DA2E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8B45A-917F-EA1B-A2B3-B1AA0F3EB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7CAF-C1E2-6443-87FD-D3B2DFDE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4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23DE9-5BB2-8AF4-E1B7-C7ECCA640F51}"/>
              </a:ext>
            </a:extLst>
          </p:cNvPr>
          <p:cNvSpPr txBox="1"/>
          <p:nvPr/>
        </p:nvSpPr>
        <p:spPr>
          <a:xfrm>
            <a:off x="362670" y="103450"/>
            <a:ext cx="7419340" cy="4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 2.1.c: Adaptive 5G Frequency Hopping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B93203-AD44-1C0A-EF1E-B3D4C3F87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72" y="28926"/>
            <a:ext cx="5858002" cy="6443662"/>
          </a:xfrm>
          <a:prstGeom prst="rect">
            <a:avLst/>
          </a:prstGeom>
        </p:spPr>
      </p:pic>
      <p:sp>
        <p:nvSpPr>
          <p:cNvPr id="9" name="Google Shape;84;p17">
            <a:extLst>
              <a:ext uri="{FF2B5EF4-FFF2-40B4-BE49-F238E27FC236}">
                <a16:creationId xmlns:a16="http://schemas.microsoft.com/office/drawing/2014/main" id="{F245AFB2-976D-AA67-B501-424FEEB821A7}"/>
              </a:ext>
            </a:extLst>
          </p:cNvPr>
          <p:cNvSpPr/>
          <p:nvPr/>
        </p:nvSpPr>
        <p:spPr>
          <a:xfrm>
            <a:off x="0" y="6405400"/>
            <a:ext cx="12192800" cy="452600"/>
          </a:xfrm>
          <a:prstGeom prst="rect">
            <a:avLst/>
          </a:prstGeom>
          <a:solidFill>
            <a:srgbClr val="005699"/>
          </a:solidFill>
          <a:ln w="9525" cap="flat" cmpd="sng">
            <a:solidFill>
              <a:srgbClr val="0056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85;p17">
            <a:extLst>
              <a:ext uri="{FF2B5EF4-FFF2-40B4-BE49-F238E27FC236}">
                <a16:creationId xmlns:a16="http://schemas.microsoft.com/office/drawing/2014/main" id="{81DA703A-703E-C071-9115-F1E56EE460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74" y="6443762"/>
            <a:ext cx="2535433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86;p17">
            <a:extLst>
              <a:ext uri="{FF2B5EF4-FFF2-40B4-BE49-F238E27FC236}">
                <a16:creationId xmlns:a16="http://schemas.microsoft.com/office/drawing/2014/main" id="{4027076C-621D-B266-8DD8-045B645DD3A8}"/>
              </a:ext>
            </a:extLst>
          </p:cNvPr>
          <p:cNvSpPr txBox="1"/>
          <p:nvPr/>
        </p:nvSpPr>
        <p:spPr>
          <a:xfrm>
            <a:off x="2307624" y="6435250"/>
            <a:ext cx="945098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NSF’s Convergence Accelerator Curriculum</a:t>
            </a:r>
            <a:endParaRPr sz="800" dirty="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Phase 2</a:t>
            </a:r>
            <a:endParaRPr sz="800" dirty="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3A4A2-3B79-7E7E-A756-8971EDE94C9A}"/>
              </a:ext>
            </a:extLst>
          </p:cNvPr>
          <p:cNvSpPr txBox="1"/>
          <p:nvPr/>
        </p:nvSpPr>
        <p:spPr>
          <a:xfrm>
            <a:off x="122241" y="1031018"/>
            <a:ext cx="57892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: Source with high priority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: source with low priority 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 : sounding reference signal, used for channel quality measurement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 : resource block, the minimum frequency resource can be allocated to one user.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: transmission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Jammer jams half of the frequency RBs, choose noncontiguous half of the number of available RBs to jams.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Jamming pattern change every time slot.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measurement happens every time slot.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A26F4BDB-BFEC-3C96-CBB4-CCAA00525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034" y="28926"/>
            <a:ext cx="2166730" cy="7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4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4;p17">
            <a:extLst>
              <a:ext uri="{FF2B5EF4-FFF2-40B4-BE49-F238E27FC236}">
                <a16:creationId xmlns:a16="http://schemas.microsoft.com/office/drawing/2014/main" id="{AC1D7684-C54A-9CD6-A500-94F9C3BD5303}"/>
              </a:ext>
            </a:extLst>
          </p:cNvPr>
          <p:cNvSpPr/>
          <p:nvPr/>
        </p:nvSpPr>
        <p:spPr>
          <a:xfrm>
            <a:off x="0" y="6405400"/>
            <a:ext cx="12192800" cy="452600"/>
          </a:xfrm>
          <a:prstGeom prst="rect">
            <a:avLst/>
          </a:prstGeom>
          <a:solidFill>
            <a:srgbClr val="005699"/>
          </a:solidFill>
          <a:ln w="9525" cap="flat" cmpd="sng">
            <a:solidFill>
              <a:srgbClr val="0056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2" name="Google Shape;85;p17">
            <a:extLst>
              <a:ext uri="{FF2B5EF4-FFF2-40B4-BE49-F238E27FC236}">
                <a16:creationId xmlns:a16="http://schemas.microsoft.com/office/drawing/2014/main" id="{C9292B4B-9ECA-2C99-611F-013C832081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474" y="6443762"/>
            <a:ext cx="2535433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86;p17">
            <a:extLst>
              <a:ext uri="{FF2B5EF4-FFF2-40B4-BE49-F238E27FC236}">
                <a16:creationId xmlns:a16="http://schemas.microsoft.com/office/drawing/2014/main" id="{664ADCDC-B0A5-A3A0-C1CD-02166A8FA581}"/>
              </a:ext>
            </a:extLst>
          </p:cNvPr>
          <p:cNvSpPr txBox="1"/>
          <p:nvPr/>
        </p:nvSpPr>
        <p:spPr>
          <a:xfrm>
            <a:off x="2307624" y="6435250"/>
            <a:ext cx="87597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NSF’s Convergence Accelerator Curriculum</a:t>
            </a:r>
            <a:endParaRPr sz="800" dirty="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Phase 2</a:t>
            </a:r>
            <a:endParaRPr sz="800" dirty="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DD05C-EE85-8F94-01FF-EC11D302438B}"/>
              </a:ext>
            </a:extLst>
          </p:cNvPr>
          <p:cNvSpPr txBox="1"/>
          <p:nvPr/>
        </p:nvSpPr>
        <p:spPr>
          <a:xfrm>
            <a:off x="0" y="112750"/>
            <a:ext cx="8572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2.1.c: Adaptive Frequency Hopping 5G Block Diagram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58717CB-1AAC-8463-A05E-8BBA9835C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74415"/>
            <a:ext cx="11148501" cy="5465538"/>
          </a:xfrm>
          <a:prstGeom prst="rect">
            <a:avLst/>
          </a:prstGeom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7A59EA21-82CF-13DC-0097-287C0BA1B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034" y="28926"/>
            <a:ext cx="2166730" cy="7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7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A4CF7C30-4FD2-912C-99B0-52E0294E4454}"/>
              </a:ext>
            </a:extLst>
          </p:cNvPr>
          <p:cNvSpPr/>
          <p:nvPr/>
        </p:nvSpPr>
        <p:spPr>
          <a:xfrm>
            <a:off x="0" y="6405400"/>
            <a:ext cx="12192800" cy="452600"/>
          </a:xfrm>
          <a:prstGeom prst="rect">
            <a:avLst/>
          </a:prstGeom>
          <a:solidFill>
            <a:srgbClr val="005699"/>
          </a:solidFill>
          <a:ln w="9525" cap="flat" cmpd="sng">
            <a:solidFill>
              <a:srgbClr val="0056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Google Shape;85;p17">
            <a:extLst>
              <a:ext uri="{FF2B5EF4-FFF2-40B4-BE49-F238E27FC236}">
                <a16:creationId xmlns:a16="http://schemas.microsoft.com/office/drawing/2014/main" id="{4B6E06AF-8EC9-63A3-02D8-3A7165E246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474" y="6443762"/>
            <a:ext cx="2535433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7">
            <a:extLst>
              <a:ext uri="{FF2B5EF4-FFF2-40B4-BE49-F238E27FC236}">
                <a16:creationId xmlns:a16="http://schemas.microsoft.com/office/drawing/2014/main" id="{DBC3594E-9741-EC4E-AE3B-2B61278029B5}"/>
              </a:ext>
            </a:extLst>
          </p:cNvPr>
          <p:cNvSpPr txBox="1"/>
          <p:nvPr/>
        </p:nvSpPr>
        <p:spPr>
          <a:xfrm>
            <a:off x="2307624" y="6435250"/>
            <a:ext cx="87597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NSF’s Convergence Accelerator Curriculum</a:t>
            </a:r>
            <a:endParaRPr sz="800" dirty="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Phase 2</a:t>
            </a:r>
            <a:endParaRPr sz="800" dirty="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8ED52-72AB-C749-DA97-B500E538C893}"/>
              </a:ext>
            </a:extLst>
          </p:cNvPr>
          <p:cNvSpPr txBox="1"/>
          <p:nvPr/>
        </p:nvSpPr>
        <p:spPr>
          <a:xfrm>
            <a:off x="260287" y="125050"/>
            <a:ext cx="94485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2.1.c: Adaptive Frequency Hopping initial result (QPSK &amp;16QAM, AWGN, No FEC)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5DA32-B343-E78A-7E1A-3C8941CF4066}"/>
              </a:ext>
            </a:extLst>
          </p:cNvPr>
          <p:cNvSpPr txBox="1"/>
          <p:nvPr/>
        </p:nvSpPr>
        <p:spPr>
          <a:xfrm>
            <a:off x="10701338" y="442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4426C72-5EA2-9A6A-918C-A7344D0A1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169" y="697581"/>
            <a:ext cx="5333999" cy="3200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AA81CE-CEA1-9D54-58CF-1E2611C9E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319" y="3450278"/>
            <a:ext cx="6071700" cy="3200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13DC52-7D97-ACD6-C7FE-1B4EC7260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170" y="740612"/>
            <a:ext cx="5333999" cy="3200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9BA75F-D0C8-3321-66B9-57AB78C97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970" y="3456564"/>
            <a:ext cx="6244400" cy="3200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4B0C5AD-9CEB-3A4F-46CA-E64FD7C196DE}"/>
              </a:ext>
            </a:extLst>
          </p:cNvPr>
          <p:cNvSpPr txBox="1"/>
          <p:nvPr/>
        </p:nvSpPr>
        <p:spPr>
          <a:xfrm>
            <a:off x="32561" y="4354927"/>
            <a:ext cx="14471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MATLAB</a:t>
            </a:r>
          </a:p>
          <a:p>
            <a:r>
              <a:rPr lang="en-US" sz="2800" dirty="0"/>
              <a:t>5G </a:t>
            </a:r>
          </a:p>
          <a:p>
            <a:r>
              <a:rPr lang="en-US" sz="2800" dirty="0"/>
              <a:t>Toolbox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ED804C-D390-2E64-029F-960752A04F20}"/>
              </a:ext>
            </a:extLst>
          </p:cNvPr>
          <p:cNvSpPr txBox="1"/>
          <p:nvPr/>
        </p:nvSpPr>
        <p:spPr>
          <a:xfrm>
            <a:off x="0" y="1820727"/>
            <a:ext cx="1447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MATLAB</a:t>
            </a:r>
          </a:p>
          <a:p>
            <a:r>
              <a:rPr lang="en-US" sz="2800" dirty="0"/>
              <a:t>code 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8AC940A5-4017-EF68-C593-2B2E438115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4034" y="28926"/>
            <a:ext cx="2166730" cy="7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4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A4CF7C30-4FD2-912C-99B0-52E0294E4454}"/>
              </a:ext>
            </a:extLst>
          </p:cNvPr>
          <p:cNvSpPr/>
          <p:nvPr/>
        </p:nvSpPr>
        <p:spPr>
          <a:xfrm>
            <a:off x="0" y="6405400"/>
            <a:ext cx="12192800" cy="452600"/>
          </a:xfrm>
          <a:prstGeom prst="rect">
            <a:avLst/>
          </a:prstGeom>
          <a:solidFill>
            <a:srgbClr val="005699"/>
          </a:solidFill>
          <a:ln w="9525" cap="flat" cmpd="sng">
            <a:solidFill>
              <a:srgbClr val="0056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Google Shape;85;p17">
            <a:extLst>
              <a:ext uri="{FF2B5EF4-FFF2-40B4-BE49-F238E27FC236}">
                <a16:creationId xmlns:a16="http://schemas.microsoft.com/office/drawing/2014/main" id="{4B6E06AF-8EC9-63A3-02D8-3A7165E246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474" y="6443762"/>
            <a:ext cx="2535433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7">
            <a:extLst>
              <a:ext uri="{FF2B5EF4-FFF2-40B4-BE49-F238E27FC236}">
                <a16:creationId xmlns:a16="http://schemas.microsoft.com/office/drawing/2014/main" id="{DBC3594E-9741-EC4E-AE3B-2B61278029B5}"/>
              </a:ext>
            </a:extLst>
          </p:cNvPr>
          <p:cNvSpPr txBox="1"/>
          <p:nvPr/>
        </p:nvSpPr>
        <p:spPr>
          <a:xfrm>
            <a:off x="2307624" y="6435250"/>
            <a:ext cx="87597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NSF’s Convergence Accelerator Curriculum</a:t>
            </a:r>
            <a:endParaRPr sz="800" dirty="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Phase 2</a:t>
            </a:r>
            <a:endParaRPr sz="800" dirty="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8ED52-72AB-C749-DA97-B500E538C893}"/>
              </a:ext>
            </a:extLst>
          </p:cNvPr>
          <p:cNvSpPr txBox="1"/>
          <p:nvPr/>
        </p:nvSpPr>
        <p:spPr>
          <a:xfrm>
            <a:off x="235232" y="2927"/>
            <a:ext cx="1184560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 1: CONCLUSION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(Task 2.1.C: Adaptive 5G Frequency Hopping: Quarter 1)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5G FH concept was verified successfully through analysis and 5G MATLAB simulation under additive white Gaussian noise (AWGN) and 50% partial-band Gaussian noise jamming (PBNJ) using QPSK &amp; 16QAM with no forward error correction (FEC) coding.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and simulated bit error rate (BER) versus SNR (i.e., Eb/N0) agree well.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Prioritized source in proposed 5G FH shows significant SNR gain (e.g., J/N dB) over the existing 5G scheduler w/o FH.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 2: MILESTONE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BER of proposed 5G FH under AWGN, PBNJ, Rayleigh/Rician Fading with FEC.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experiment and testing tools for proposed 5G FH via wireless communication medium.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5DA32-B343-E78A-7E1A-3C8941CF4066}"/>
              </a:ext>
            </a:extLst>
          </p:cNvPr>
          <p:cNvSpPr txBox="1"/>
          <p:nvPr/>
        </p:nvSpPr>
        <p:spPr>
          <a:xfrm>
            <a:off x="10701338" y="442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162481B7-D590-532E-3C73-EA92CA3C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034" y="28926"/>
            <a:ext cx="2166730" cy="7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302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Public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Al-Qwider, Walaa Hamdi</dc:creator>
  <cp:lastModifiedBy>Tamez, Alejandro D</cp:lastModifiedBy>
  <cp:revision>11</cp:revision>
  <dcterms:created xsi:type="dcterms:W3CDTF">2023-12-06T22:07:08Z</dcterms:created>
  <dcterms:modified xsi:type="dcterms:W3CDTF">2023-12-14T19:03:42Z</dcterms:modified>
</cp:coreProperties>
</file>