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0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A96"/>
    <a:srgbClr val="D5F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19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310ED-230B-406F-B2AC-5B006E3983A8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4709D825-8B17-439A-9581-6509FEDB4122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1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310ED-230B-406F-B2AC-5B006E3983A8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D825-8B17-439A-9581-6509FEDB4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74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310ED-230B-406F-B2AC-5B006E3983A8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D825-8B17-439A-9581-6509FEDB4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257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310ED-230B-406F-B2AC-5B006E3983A8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D825-8B17-439A-9581-6509FEDB412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982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310ED-230B-406F-B2AC-5B006E3983A8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D825-8B17-439A-9581-6509FEDB4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3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310ED-230B-406F-B2AC-5B006E3983A8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D825-8B17-439A-9581-6509FEDB4122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25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310ED-230B-406F-B2AC-5B006E3983A8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D825-8B17-439A-9581-6509FEDB4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149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310ED-230B-406F-B2AC-5B006E3983A8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D825-8B17-439A-9581-6509FEDB4122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68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310ED-230B-406F-B2AC-5B006E3983A8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D825-8B17-439A-9581-6509FEDB4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84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310ED-230B-406F-B2AC-5B006E3983A8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D825-8B17-439A-9581-6509FEDB4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968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310ED-230B-406F-B2AC-5B006E3983A8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D825-8B17-439A-9581-6509FEDB4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53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AB310ED-230B-406F-B2AC-5B006E3983A8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9D825-8B17-439A-9581-6509FEDB4122}" type="slidenum">
              <a:rPr lang="en-IN" smtClean="0"/>
              <a:t>‹#›</a:t>
            </a:fld>
            <a:endParaRPr lang="en-IN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27547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47000">
              <a:srgbClr val="E8F5E2"/>
            </a:gs>
            <a:gs pos="0">
              <a:schemeClr val="accent1">
                <a:lumMod val="5000"/>
                <a:lumOff val="95000"/>
              </a:schemeClr>
            </a:gs>
            <a:gs pos="87000">
              <a:srgbClr val="D5F6A0"/>
            </a:gs>
            <a:gs pos="100000">
              <a:schemeClr val="accent1">
                <a:lumMod val="50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rgbClr val="A9DA96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A357D7F-E411-6D52-5060-A3D297E6DD39}"/>
              </a:ext>
            </a:extLst>
          </p:cNvPr>
          <p:cNvSpPr/>
          <p:nvPr/>
        </p:nvSpPr>
        <p:spPr>
          <a:xfrm>
            <a:off x="6721813" y="2110902"/>
            <a:ext cx="4737370" cy="33596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F7B9C0-3D7D-4836-08C3-7FA46F0F6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068" y="2293323"/>
            <a:ext cx="4413834" cy="29790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D095CF-9479-2173-E2A0-2D673E20E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83576"/>
            <a:ext cx="12192000" cy="784347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solidFill>
                  <a:srgbClr val="002060"/>
                </a:solidFill>
                <a:latin typeface="Algerian" panose="04020705040A02060702" pitchFamily="82" charset="0"/>
              </a:rPr>
              <a:t>Power Grid Management System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7DAD4E-408D-46E9-1EF2-82870C7BC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985" y="5602560"/>
            <a:ext cx="2543072" cy="1255440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B8C49975-995D-002F-0C15-7906A6BDB3C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04673" y="1864442"/>
            <a:ext cx="5700409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2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Project Name: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Power Grid Management System with AI Insights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2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Team Name: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codeARC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2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2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Hackathon: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Diversion 2025 MLH Hackathon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2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Team Members: Chirag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Nahata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, Snigdha Ghosh,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Srijita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 Saha,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Somyadip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 Ghosh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2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Tagline: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"Revolutionizing Energy Management with AI &amp; Real-Time Insights"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0477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47000">
              <a:srgbClr val="E8F5E2"/>
            </a:gs>
            <a:gs pos="0">
              <a:schemeClr val="accent1">
                <a:lumMod val="5000"/>
                <a:lumOff val="95000"/>
              </a:schemeClr>
            </a:gs>
            <a:gs pos="87000">
              <a:srgbClr val="D5F6A0"/>
            </a:gs>
            <a:gs pos="100000">
              <a:schemeClr val="accent1">
                <a:lumMod val="50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rgbClr val="A9DA96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83A416-467D-D383-2BAB-AAE49680F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BF71E-D5E9-EA95-9A74-81A28D658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473848"/>
            <a:ext cx="12192000" cy="784347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solidFill>
                  <a:srgbClr val="002060"/>
                </a:solidFill>
                <a:latin typeface="Algerian" panose="04020705040A02060702" pitchFamily="82" charset="0"/>
              </a:rPr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80CF9B-C21D-5224-C2DE-30F10322A9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292" y="1871038"/>
            <a:ext cx="11017414" cy="4260195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2">
                    <a:lumMod val="25000"/>
                  </a:schemeClr>
                </a:solidFill>
              </a:rPr>
              <a:t>Inefficiency</a:t>
            </a:r>
            <a:r>
              <a:rPr lang="en-US" sz="2800" dirty="0">
                <a:solidFill>
                  <a:schemeClr val="tx2">
                    <a:lumMod val="25000"/>
                  </a:schemeClr>
                </a:solidFill>
              </a:rPr>
              <a:t>: Power loss due to poor load distribution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2">
                    <a:lumMod val="25000"/>
                  </a:schemeClr>
                </a:solidFill>
              </a:rPr>
              <a:t>Unpredictability</a:t>
            </a:r>
            <a:r>
              <a:rPr lang="en-US" sz="2800" dirty="0">
                <a:solidFill>
                  <a:schemeClr val="tx2">
                    <a:lumMod val="25000"/>
                  </a:schemeClr>
                </a:solidFill>
              </a:rPr>
              <a:t>: Weather affects renewable energy generation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2">
                    <a:lumMod val="25000"/>
                  </a:schemeClr>
                </a:solidFill>
              </a:rPr>
              <a:t>Maintenance Delays</a:t>
            </a:r>
            <a:r>
              <a:rPr lang="en-US" sz="2800" dirty="0">
                <a:solidFill>
                  <a:schemeClr val="tx2">
                    <a:lumMod val="25000"/>
                  </a:schemeClr>
                </a:solidFill>
              </a:rPr>
              <a:t>: Unplanned outages due to reactive maintenance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2">
                    <a:lumMod val="25000"/>
                  </a:schemeClr>
                </a:solidFill>
              </a:rPr>
              <a:t>Lack of Insights</a:t>
            </a:r>
            <a:r>
              <a:rPr lang="en-US" sz="2800" dirty="0">
                <a:solidFill>
                  <a:schemeClr val="tx2">
                    <a:lumMod val="25000"/>
                  </a:schemeClr>
                </a:solidFill>
              </a:rPr>
              <a:t>: Limited AI-driven grid monitoring</a:t>
            </a:r>
          </a:p>
          <a:p>
            <a:pPr algn="l"/>
            <a:endParaRPr lang="en-IN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733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0">
              <a:schemeClr val="accent1">
                <a:lumMod val="50000"/>
              </a:schemeClr>
            </a:gs>
            <a:gs pos="46000">
              <a:schemeClr val="accent2">
                <a:lumMod val="0"/>
                <a:lumOff val="100000"/>
              </a:schemeClr>
            </a:gs>
            <a:gs pos="100000">
              <a:srgbClr val="00B050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268D6-6C93-B60A-FDF6-8275030CB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545409"/>
            <a:ext cx="7958331" cy="1077229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solidFill>
                  <a:srgbClr val="002060"/>
                </a:solidFill>
                <a:latin typeface="Algerian" panose="04020705040A02060702" pitchFamily="82" charset="0"/>
              </a:rPr>
              <a:t>Solution</a:t>
            </a:r>
            <a:r>
              <a:rPr lang="en-IN" sz="4800" b="1" dirty="0">
                <a:latin typeface="Algerian" panose="04020705040A02060702" pitchFamily="82" charset="0"/>
              </a:rPr>
              <a:t> </a:t>
            </a:r>
            <a:r>
              <a:rPr lang="en-IN" sz="4800" b="1" dirty="0">
                <a:solidFill>
                  <a:srgbClr val="002060"/>
                </a:solidFill>
                <a:latin typeface="Algerian" panose="04020705040A02060702" pitchFamily="82" charset="0"/>
              </a:rPr>
              <a:t>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0258E6-0CDA-4D58-4F69-51DE5DD3F1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47012" y="2291583"/>
            <a:ext cx="1067910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Real-time AI monitoring using Google Gemini 1.5 Flash &amp; custom model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2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Smart resource optimization &amp; predictive analytics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2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Weather impact analysis for renewable energy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2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Automated alerts &amp; efficiency optimization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8592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91000">
              <a:schemeClr val="accent1">
                <a:lumMod val="50000"/>
              </a:schemeClr>
            </a:gs>
            <a:gs pos="19000">
              <a:schemeClr val="accent2">
                <a:lumMod val="0"/>
                <a:lumOff val="100000"/>
              </a:schemeClr>
            </a:gs>
            <a:gs pos="100000">
              <a:schemeClr val="accent2">
                <a:lumMod val="5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2FA081-96E4-68E9-0F4F-A3B47C84D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646F6-D02D-B692-2EC0-E3C1F6B0E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892" y="516226"/>
            <a:ext cx="10210216" cy="1077229"/>
          </a:xfrm>
        </p:spPr>
        <p:txBody>
          <a:bodyPr>
            <a:noAutofit/>
          </a:bodyPr>
          <a:lstStyle/>
          <a:p>
            <a:pPr algn="ctr"/>
            <a:r>
              <a:rPr lang="en-IN" sz="4400" b="1" dirty="0">
                <a:latin typeface="Algerian" panose="04020705040A02060702" pitchFamily="82" charset="0"/>
              </a:rPr>
              <a:t>Unique Selling Propositions (USP)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E64A4-4389-9DF4-8C1E-686675921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956" y="1964567"/>
            <a:ext cx="9286088" cy="399782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rgbClr val="002060"/>
                </a:solidFill>
              </a:rPr>
              <a:t>AI-Powered Insights:</a:t>
            </a:r>
            <a:r>
              <a:rPr lang="en-IN" sz="2400" dirty="0">
                <a:solidFill>
                  <a:srgbClr val="002060"/>
                </a:solidFill>
              </a:rPr>
              <a:t> Instant analysis &amp; predictions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rgbClr val="002060"/>
                </a:solidFill>
              </a:rPr>
              <a:t>Real-Time Monitoring:</a:t>
            </a:r>
            <a:r>
              <a:rPr lang="en-IN" sz="2400" dirty="0">
                <a:solidFill>
                  <a:srgbClr val="002060"/>
                </a:solidFill>
              </a:rPr>
              <a:t> Interactive visualization dashboard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rgbClr val="002060"/>
                </a:solidFill>
              </a:rPr>
              <a:t>Smart Grid Optimization:</a:t>
            </a:r>
            <a:r>
              <a:rPr lang="en-IN" sz="2400" dirty="0">
                <a:solidFill>
                  <a:srgbClr val="002060"/>
                </a:solidFill>
              </a:rPr>
              <a:t> AI-driven load balancing &amp; distribution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rgbClr val="002060"/>
                </a:solidFill>
              </a:rPr>
              <a:t>Weather-Integrated Forecasting:</a:t>
            </a:r>
            <a:r>
              <a:rPr lang="en-IN" sz="2400" dirty="0">
                <a:solidFill>
                  <a:srgbClr val="002060"/>
                </a:solidFill>
              </a:rPr>
              <a:t> Proactive renewable energy planning</a:t>
            </a:r>
          </a:p>
        </p:txBody>
      </p:sp>
    </p:spTree>
    <p:extLst>
      <p:ext uri="{BB962C8B-B14F-4D97-AF65-F5344CB8AC3E}">
        <p14:creationId xmlns:p14="http://schemas.microsoft.com/office/powerpoint/2010/main" val="2949227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91000">
              <a:schemeClr val="accent1">
                <a:lumMod val="50000"/>
              </a:schemeClr>
            </a:gs>
            <a:gs pos="19000">
              <a:schemeClr val="accent2">
                <a:lumMod val="0"/>
                <a:lumOff val="100000"/>
              </a:schemeClr>
            </a:gs>
            <a:gs pos="100000">
              <a:schemeClr val="accent2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6754-0B09-6BFF-0BFD-AA33BE3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892" y="516226"/>
            <a:ext cx="10210216" cy="1077229"/>
          </a:xfrm>
        </p:spPr>
        <p:txBody>
          <a:bodyPr>
            <a:noAutofit/>
          </a:bodyPr>
          <a:lstStyle/>
          <a:p>
            <a:pPr algn="ctr"/>
            <a:r>
              <a:rPr lang="en-IN" sz="4800" b="1" dirty="0">
                <a:solidFill>
                  <a:srgbClr val="002060"/>
                </a:solidFill>
                <a:latin typeface="Algerian" panose="04020705040A02060702" pitchFamily="82" charset="0"/>
              </a:rPr>
              <a:t>Minimum Viable Product (MVP)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4563383-DCC2-DB73-CE2E-014D3ED6BE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8472" y="2536177"/>
            <a:ext cx="10669622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Real-time Monitoring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Track power consumption &amp; grid status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AI-Powered Insights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Predictive load &amp; efficiency analytics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Weather Impact Analysis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Renewable energy optimization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Smart Alert System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Instant notifications &amp; recommendations </a:t>
            </a:r>
          </a:p>
        </p:txBody>
      </p:sp>
    </p:spTree>
    <p:extLst>
      <p:ext uri="{BB962C8B-B14F-4D97-AF65-F5344CB8AC3E}">
        <p14:creationId xmlns:p14="http://schemas.microsoft.com/office/powerpoint/2010/main" val="2367538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96000">
              <a:schemeClr val="accent1">
                <a:lumMod val="75000"/>
              </a:schemeClr>
            </a:gs>
            <a:gs pos="23000">
              <a:schemeClr val="accent2">
                <a:lumMod val="0"/>
                <a:lumOff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4F26D-EEBE-9A9B-4D78-4DAF25DAC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3" y="324740"/>
            <a:ext cx="7958331" cy="107722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Algerian" panose="04020705040A02060702" pitchFamily="82" charset="0"/>
                <a:ea typeface="ＭＳ Ｐゴシック"/>
                <a:cs typeface="Times New Roman"/>
              </a:rPr>
              <a:t>TECHNICAL APPROACH</a:t>
            </a:r>
            <a:endParaRPr lang="en-IN" sz="4800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5B1C1D-6DC9-0431-9C26-CDEF45089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53" y="1671277"/>
            <a:ext cx="5758446" cy="428949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682BF1-FD59-6C02-C227-A9465437C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981" y="1132662"/>
            <a:ext cx="5982163" cy="42894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F4E7EA-C5D3-2E7A-6543-79C8E2F17C85}"/>
              </a:ext>
            </a:extLst>
          </p:cNvPr>
          <p:cNvSpPr txBox="1"/>
          <p:nvPr/>
        </p:nvSpPr>
        <p:spPr>
          <a:xfrm>
            <a:off x="8659063" y="5305237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1859002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91000">
              <a:schemeClr val="accent1">
                <a:lumMod val="50000"/>
              </a:schemeClr>
            </a:gs>
            <a:gs pos="19000">
              <a:schemeClr val="accent2">
                <a:lumMod val="0"/>
                <a:lumOff val="100000"/>
              </a:schemeClr>
            </a:gs>
            <a:gs pos="100000">
              <a:schemeClr val="accent2">
                <a:lumMod val="5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58360C-5A4F-DDC7-8205-394FBC85C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E388A-A8F4-0625-86EA-57A66BA8B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892" y="516226"/>
            <a:ext cx="10210216" cy="1077229"/>
          </a:xfrm>
        </p:spPr>
        <p:txBody>
          <a:bodyPr>
            <a:noAutofit/>
          </a:bodyPr>
          <a:lstStyle/>
          <a:p>
            <a:pPr algn="ctr"/>
            <a:r>
              <a:rPr lang="en-IN" sz="4800" b="1" dirty="0">
                <a:latin typeface="Algerian" panose="04020705040A02060702" pitchFamily="82" charset="0"/>
              </a:rPr>
              <a:t>System Architecture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39CD9F2-3414-6699-F3C8-5030EAB373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2707" y="2215163"/>
            <a:ext cx="9641968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User interacts with the dashboard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Real-time data fetched from the database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AI model processes grid status &amp; predictions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Insights &amp; recommendations displayed in the UI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0875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91000">
              <a:schemeClr val="accent1">
                <a:lumMod val="50000"/>
              </a:schemeClr>
            </a:gs>
            <a:gs pos="19000">
              <a:schemeClr val="accent2">
                <a:lumMod val="0"/>
                <a:lumOff val="100000"/>
              </a:schemeClr>
            </a:gs>
            <a:gs pos="100000">
              <a:schemeClr val="accent2">
                <a:lumMod val="5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0B054C-F41D-2422-FDDF-F688EE8A0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F379E-1E1C-5FB1-99B4-CE48BD5C5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892" y="516226"/>
            <a:ext cx="10210216" cy="1077229"/>
          </a:xfrm>
        </p:spPr>
        <p:txBody>
          <a:bodyPr>
            <a:noAutofit/>
          </a:bodyPr>
          <a:lstStyle/>
          <a:p>
            <a:pPr algn="ctr"/>
            <a:r>
              <a:rPr lang="en-IN" sz="4800" b="1" dirty="0">
                <a:latin typeface="Algerian" panose="04020705040A02060702" pitchFamily="82" charset="0"/>
              </a:rPr>
              <a:t>Demo Walkthrough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61D899E-E835-F628-B93B-EE441AE173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265179" y="2767280"/>
            <a:ext cx="566164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IN" sz="8000" b="1" dirty="0">
                <a:solidFill>
                  <a:srgbClr val="002060"/>
                </a:solidFill>
                <a:latin typeface="Algerian" panose="04020705040A02060702" pitchFamily="82" charset="0"/>
              </a:rPr>
              <a:t>Thank you</a:t>
            </a:r>
            <a:endParaRPr kumimoji="0" lang="en-US" altLang="en-US" sz="80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7718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1229</TotalTime>
  <Words>222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Algerian</vt:lpstr>
      <vt:lpstr>Arial</vt:lpstr>
      <vt:lpstr>MS Shell Dlg 2</vt:lpstr>
      <vt:lpstr>Wingdings</vt:lpstr>
      <vt:lpstr>Wingdings 3</vt:lpstr>
      <vt:lpstr>Madison</vt:lpstr>
      <vt:lpstr>Power Grid Management System</vt:lpstr>
      <vt:lpstr>Problem statement</vt:lpstr>
      <vt:lpstr>Solution Overview</vt:lpstr>
      <vt:lpstr>Unique Selling Propositions (USP)</vt:lpstr>
      <vt:lpstr>Minimum Viable Product (MVP)</vt:lpstr>
      <vt:lpstr>TECHNICAL APPROACH</vt:lpstr>
      <vt:lpstr>System Architecture</vt:lpstr>
      <vt:lpstr>Demo Walkthrough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Snigdha Ghosh</dc:creator>
  <cp:lastModifiedBy>Snigdha Ghosh</cp:lastModifiedBy>
  <cp:revision>1</cp:revision>
  <dcterms:created xsi:type="dcterms:W3CDTF">2025-02-22T06:55:40Z</dcterms:created>
  <dcterms:modified xsi:type="dcterms:W3CDTF">2025-02-23T03:25:00Z</dcterms:modified>
</cp:coreProperties>
</file>