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2" r:id="rId7"/>
    <p:sldId id="263" r:id="rId8"/>
    <p:sldId id="269" r:id="rId9"/>
    <p:sldId id="268" r:id="rId10"/>
    <p:sldId id="267" r:id="rId11"/>
    <p:sldId id="26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13" autoAdjust="0"/>
    <p:restoredTop sz="94660"/>
  </p:normalViewPr>
  <p:slideViewPr>
    <p:cSldViewPr snapToGrid="0">
      <p:cViewPr>
        <p:scale>
          <a:sx n="160" d="100"/>
          <a:sy n="160" d="100"/>
        </p:scale>
        <p:origin x="1312" y="-3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8/3/18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8/3/18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8/3/18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8/3/18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jpe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4"/>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585715" y="177420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384645"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1981200"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54053"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05386" y="176511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0</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08830" y="177420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32748"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2</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54956"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3</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1"/>
            </p:custDataLst>
          </p:nvPr>
        </p:nvCxnSpPr>
        <p:spPr>
          <a:xfrm>
            <a:off x="1286410" y="157163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2"/>
            </p:custDataLst>
          </p:nvPr>
        </p:nvSpPr>
        <p:spPr>
          <a:xfrm>
            <a:off x="1142224" y="1349992"/>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20 Jun</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3"/>
            </p:custDataLst>
          </p:nvPr>
        </p:nvSpPr>
        <p:spPr>
          <a:xfrm>
            <a:off x="1245222" y="148955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705883" y="1170186"/>
            <a:ext cx="1177843"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Proposal Submission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55093"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6 Jun – 20 Jun </a:t>
            </a:r>
          </a:p>
        </p:txBody>
      </p:sp>
      <p:sp>
        <p:nvSpPr>
          <p:cNvPr id="9" name="Star: 4 Points 8">
            <a:extLst>
              <a:ext uri="{FF2B5EF4-FFF2-40B4-BE49-F238E27FC236}">
                <a16:creationId xmlns:a16="http://schemas.microsoft.com/office/drawing/2014/main" id="{40C775B8-E060-44A3-BD9F-5539AD179172}"/>
              </a:ext>
            </a:extLst>
          </p:cNvPr>
          <p:cNvSpPr/>
          <p:nvPr/>
        </p:nvSpPr>
        <p:spPr>
          <a:xfrm>
            <a:off x="609601"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 name="TextBox 10">
            <a:extLst>
              <a:ext uri="{FF2B5EF4-FFF2-40B4-BE49-F238E27FC236}">
                <a16:creationId xmlns:a16="http://schemas.microsoft.com/office/drawing/2014/main" id="{577721BC-5C28-490D-A6DB-ABC6E00E6241}"/>
              </a:ext>
            </a:extLst>
          </p:cNvPr>
          <p:cNvSpPr txBox="1"/>
          <p:nvPr/>
        </p:nvSpPr>
        <p:spPr>
          <a:xfrm>
            <a:off x="703355"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Requirements Gathering</a:t>
            </a:r>
          </a:p>
        </p:txBody>
      </p:sp>
      <p:sp>
        <p:nvSpPr>
          <p:cNvPr id="139" name="Star: 4 Points 138">
            <a:extLst>
              <a:ext uri="{FF2B5EF4-FFF2-40B4-BE49-F238E27FC236}">
                <a16:creationId xmlns:a16="http://schemas.microsoft.com/office/drawing/2014/main" id="{F9A4112B-55B9-42AF-8FD7-8818A5ED5A96}"/>
              </a:ext>
            </a:extLst>
          </p:cNvPr>
          <p:cNvSpPr/>
          <p:nvPr/>
        </p:nvSpPr>
        <p:spPr>
          <a:xfrm>
            <a:off x="609601" y="279195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0" name="TextBox 139">
            <a:extLst>
              <a:ext uri="{FF2B5EF4-FFF2-40B4-BE49-F238E27FC236}">
                <a16:creationId xmlns:a16="http://schemas.microsoft.com/office/drawing/2014/main" id="{6E8CE9FF-73F6-4560-987B-E902E4AB2747}"/>
              </a:ext>
            </a:extLst>
          </p:cNvPr>
          <p:cNvSpPr txBox="1"/>
          <p:nvPr/>
        </p:nvSpPr>
        <p:spPr>
          <a:xfrm>
            <a:off x="703355" y="2704702"/>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Technical Research (Libraries, Frameworks)</a:t>
            </a:r>
          </a:p>
        </p:txBody>
      </p:sp>
      <p:sp>
        <p:nvSpPr>
          <p:cNvPr id="143" name="Star: 4 Points 142">
            <a:extLst>
              <a:ext uri="{FF2B5EF4-FFF2-40B4-BE49-F238E27FC236}">
                <a16:creationId xmlns:a16="http://schemas.microsoft.com/office/drawing/2014/main" id="{37892A21-2FD1-40C2-B049-560F8F1BFC9E}"/>
              </a:ext>
            </a:extLst>
          </p:cNvPr>
          <p:cNvSpPr/>
          <p:nvPr/>
        </p:nvSpPr>
        <p:spPr>
          <a:xfrm>
            <a:off x="616048" y="30727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4" name="TextBox 143">
            <a:extLst>
              <a:ext uri="{FF2B5EF4-FFF2-40B4-BE49-F238E27FC236}">
                <a16:creationId xmlns:a16="http://schemas.microsoft.com/office/drawing/2014/main" id="{C89C28C0-831B-49E3-B6E1-D077F67E0D0B}"/>
              </a:ext>
            </a:extLst>
          </p:cNvPr>
          <p:cNvSpPr txBox="1"/>
          <p:nvPr/>
        </p:nvSpPr>
        <p:spPr>
          <a:xfrm>
            <a:off x="709802" y="30355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Logo Design</a:t>
            </a:r>
          </a:p>
        </p:txBody>
      </p:sp>
      <p:sp>
        <p:nvSpPr>
          <p:cNvPr id="145" name="Star: 4 Points 144">
            <a:extLst>
              <a:ext uri="{FF2B5EF4-FFF2-40B4-BE49-F238E27FC236}">
                <a16:creationId xmlns:a16="http://schemas.microsoft.com/office/drawing/2014/main" id="{737F3E13-3652-4216-B7F7-01352724EC0F}"/>
              </a:ext>
            </a:extLst>
          </p:cNvPr>
          <p:cNvSpPr/>
          <p:nvPr/>
        </p:nvSpPr>
        <p:spPr>
          <a:xfrm>
            <a:off x="609601" y="330062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6" name="TextBox 145">
            <a:extLst>
              <a:ext uri="{FF2B5EF4-FFF2-40B4-BE49-F238E27FC236}">
                <a16:creationId xmlns:a16="http://schemas.microsoft.com/office/drawing/2014/main" id="{7F3877FC-B9E2-4B05-B833-99101E5A3163}"/>
              </a:ext>
            </a:extLst>
          </p:cNvPr>
          <p:cNvSpPr txBox="1"/>
          <p:nvPr/>
        </p:nvSpPr>
        <p:spPr>
          <a:xfrm>
            <a:off x="703355" y="3263414"/>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Roles Assignment</a:t>
            </a:r>
          </a:p>
        </p:txBody>
      </p:sp>
      <p:sp>
        <p:nvSpPr>
          <p:cNvPr id="150" name="Star: 4 Points 149">
            <a:extLst>
              <a:ext uri="{FF2B5EF4-FFF2-40B4-BE49-F238E27FC236}">
                <a16:creationId xmlns:a16="http://schemas.microsoft.com/office/drawing/2014/main" id="{0DAA00BE-C414-4052-9E35-3F57D5AC1ED1}"/>
              </a:ext>
            </a:extLst>
          </p:cNvPr>
          <p:cNvSpPr/>
          <p:nvPr/>
        </p:nvSpPr>
        <p:spPr>
          <a:xfrm>
            <a:off x="609601" y="35174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1" name="TextBox 150">
            <a:extLst>
              <a:ext uri="{FF2B5EF4-FFF2-40B4-BE49-F238E27FC236}">
                <a16:creationId xmlns:a16="http://schemas.microsoft.com/office/drawing/2014/main" id="{E64DF7EB-1148-414F-B94A-8F0ADA457521}"/>
              </a:ext>
            </a:extLst>
          </p:cNvPr>
          <p:cNvSpPr txBox="1"/>
          <p:nvPr/>
        </p:nvSpPr>
        <p:spPr>
          <a:xfrm>
            <a:off x="703355" y="34802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Proposal Preparation</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47281"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21 Jun – 4 Jul </a:t>
            </a:r>
          </a:p>
        </p:txBody>
      </p:sp>
      <p:sp>
        <p:nvSpPr>
          <p:cNvPr id="153" name="Star: 4 Points 152">
            <a:extLst>
              <a:ext uri="{FF2B5EF4-FFF2-40B4-BE49-F238E27FC236}">
                <a16:creationId xmlns:a16="http://schemas.microsoft.com/office/drawing/2014/main" id="{D0DEE542-8562-4B65-9BD1-D17AEBC62A53}"/>
              </a:ext>
            </a:extLst>
          </p:cNvPr>
          <p:cNvSpPr/>
          <p:nvPr/>
        </p:nvSpPr>
        <p:spPr>
          <a:xfrm>
            <a:off x="2040834"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4" name="TextBox 153">
            <a:extLst>
              <a:ext uri="{FF2B5EF4-FFF2-40B4-BE49-F238E27FC236}">
                <a16:creationId xmlns:a16="http://schemas.microsoft.com/office/drawing/2014/main" id="{8F45B9B8-AD4D-4784-BE88-D1744F270F7A}"/>
              </a:ext>
            </a:extLst>
          </p:cNvPr>
          <p:cNvSpPr txBox="1"/>
          <p:nvPr/>
        </p:nvSpPr>
        <p:spPr>
          <a:xfrm>
            <a:off x="2134588"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Design ER Diagram</a:t>
            </a:r>
          </a:p>
        </p:txBody>
      </p:sp>
      <p:sp>
        <p:nvSpPr>
          <p:cNvPr id="155" name="Star: 4 Points 154">
            <a:extLst>
              <a:ext uri="{FF2B5EF4-FFF2-40B4-BE49-F238E27FC236}">
                <a16:creationId xmlns:a16="http://schemas.microsoft.com/office/drawing/2014/main" id="{5096AF2D-A7A0-49D9-A36D-BA2AECD89C92}"/>
              </a:ext>
            </a:extLst>
          </p:cNvPr>
          <p:cNvSpPr/>
          <p:nvPr/>
        </p:nvSpPr>
        <p:spPr>
          <a:xfrm>
            <a:off x="2040834" y="276465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6" name="TextBox 155">
            <a:extLst>
              <a:ext uri="{FF2B5EF4-FFF2-40B4-BE49-F238E27FC236}">
                <a16:creationId xmlns:a16="http://schemas.microsoft.com/office/drawing/2014/main" id="{E1CF2729-32E8-4746-B8EB-2DEA0E42983E}"/>
              </a:ext>
            </a:extLst>
          </p:cNvPr>
          <p:cNvSpPr txBox="1"/>
          <p:nvPr/>
        </p:nvSpPr>
        <p:spPr>
          <a:xfrm>
            <a:off x="2134588" y="272744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Use Case Diagram</a:t>
            </a:r>
          </a:p>
        </p:txBody>
      </p:sp>
      <p:sp>
        <p:nvSpPr>
          <p:cNvPr id="157" name="Star: 4 Points 156">
            <a:extLst>
              <a:ext uri="{FF2B5EF4-FFF2-40B4-BE49-F238E27FC236}">
                <a16:creationId xmlns:a16="http://schemas.microsoft.com/office/drawing/2014/main" id="{64EB021B-ACC2-4B70-A536-0CD2807059FE}"/>
              </a:ext>
            </a:extLst>
          </p:cNvPr>
          <p:cNvSpPr/>
          <p:nvPr/>
        </p:nvSpPr>
        <p:spPr>
          <a:xfrm>
            <a:off x="2047281" y="30408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8" name="TextBox 157">
            <a:extLst>
              <a:ext uri="{FF2B5EF4-FFF2-40B4-BE49-F238E27FC236}">
                <a16:creationId xmlns:a16="http://schemas.microsoft.com/office/drawing/2014/main" id="{BDFB7CBC-138E-4063-BCED-2647C6D338A8}"/>
              </a:ext>
            </a:extLst>
          </p:cNvPr>
          <p:cNvSpPr txBox="1"/>
          <p:nvPr/>
        </p:nvSpPr>
        <p:spPr>
          <a:xfrm>
            <a:off x="2136486" y="299910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Draft Sequence Diagrams</a:t>
            </a:r>
          </a:p>
        </p:txBody>
      </p:sp>
      <p:sp>
        <p:nvSpPr>
          <p:cNvPr id="159" name="Star: 4 Points 158">
            <a:extLst>
              <a:ext uri="{FF2B5EF4-FFF2-40B4-BE49-F238E27FC236}">
                <a16:creationId xmlns:a16="http://schemas.microsoft.com/office/drawing/2014/main" id="{0F484EFD-B0B2-45D1-ADFF-B5AA6370866B}"/>
              </a:ext>
            </a:extLst>
          </p:cNvPr>
          <p:cNvSpPr/>
          <p:nvPr/>
        </p:nvSpPr>
        <p:spPr>
          <a:xfrm>
            <a:off x="2040834" y="32778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0" name="TextBox 159">
            <a:extLst>
              <a:ext uri="{FF2B5EF4-FFF2-40B4-BE49-F238E27FC236}">
                <a16:creationId xmlns:a16="http://schemas.microsoft.com/office/drawing/2014/main" id="{EC02290F-3024-414C-9B3A-D94AB1B8EE27}"/>
              </a:ext>
            </a:extLst>
          </p:cNvPr>
          <p:cNvSpPr txBox="1"/>
          <p:nvPr/>
        </p:nvSpPr>
        <p:spPr>
          <a:xfrm>
            <a:off x="2139137" y="32406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Firebase Database Setup</a:t>
            </a:r>
          </a:p>
        </p:txBody>
      </p:sp>
      <p:sp>
        <p:nvSpPr>
          <p:cNvPr id="161" name="Star: 4 Points 160">
            <a:extLst>
              <a:ext uri="{FF2B5EF4-FFF2-40B4-BE49-F238E27FC236}">
                <a16:creationId xmlns:a16="http://schemas.microsoft.com/office/drawing/2014/main" id="{3D7D3498-BB53-4D57-948B-AF5D079B78C4}"/>
              </a:ext>
            </a:extLst>
          </p:cNvPr>
          <p:cNvSpPr/>
          <p:nvPr/>
        </p:nvSpPr>
        <p:spPr>
          <a:xfrm>
            <a:off x="3481165" y="51940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2" name="TextBox 161">
            <a:extLst>
              <a:ext uri="{FF2B5EF4-FFF2-40B4-BE49-F238E27FC236}">
                <a16:creationId xmlns:a16="http://schemas.microsoft.com/office/drawing/2014/main" id="{8F2377DA-154A-4D49-994A-57163BFA0B0B}"/>
              </a:ext>
            </a:extLst>
          </p:cNvPr>
          <p:cNvSpPr txBox="1"/>
          <p:nvPr/>
        </p:nvSpPr>
        <p:spPr>
          <a:xfrm>
            <a:off x="3607879" y="51695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Design</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29085"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5 Jul – 19 Jul </a:t>
            </a:r>
          </a:p>
        </p:txBody>
      </p:sp>
      <p:sp>
        <p:nvSpPr>
          <p:cNvPr id="164" name="Star: 4 Points 163">
            <a:extLst>
              <a:ext uri="{FF2B5EF4-FFF2-40B4-BE49-F238E27FC236}">
                <a16:creationId xmlns:a16="http://schemas.microsoft.com/office/drawing/2014/main" id="{7948B067-BD8C-413C-9DFF-AB218E8365BE}"/>
              </a:ext>
            </a:extLst>
          </p:cNvPr>
          <p:cNvSpPr/>
          <p:nvPr/>
        </p:nvSpPr>
        <p:spPr>
          <a:xfrm>
            <a:off x="3481165" y="251668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5" name="TextBox 164">
            <a:extLst>
              <a:ext uri="{FF2B5EF4-FFF2-40B4-BE49-F238E27FC236}">
                <a16:creationId xmlns:a16="http://schemas.microsoft.com/office/drawing/2014/main" id="{5AE06760-73B7-4D77-97B2-EA927AC27603}"/>
              </a:ext>
            </a:extLst>
          </p:cNvPr>
          <p:cNvSpPr txBox="1"/>
          <p:nvPr/>
        </p:nvSpPr>
        <p:spPr>
          <a:xfrm>
            <a:off x="3574919" y="2479471"/>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Account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Login/Logout (Web, App)</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Reset Password (Web, App) </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Access Control</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Users Entity</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83252"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20 Jul – 3 Aug </a:t>
            </a:r>
          </a:p>
        </p:txBody>
      </p:sp>
      <p:cxnSp>
        <p:nvCxnSpPr>
          <p:cNvPr id="198" name="OTLSHAPE_M_c6c892620afd42aba44c1b51ae7d3a52_Connector1">
            <a:extLst>
              <a:ext uri="{FF2B5EF4-FFF2-40B4-BE49-F238E27FC236}">
                <a16:creationId xmlns:a16="http://schemas.microsoft.com/office/drawing/2014/main" id="{1CA37CA7-0BF3-47E3-9BD0-6C4C93C1389F}"/>
              </a:ext>
            </a:extLst>
          </p:cNvPr>
          <p:cNvCxnSpPr>
            <a:cxnSpLocks/>
          </p:cNvCxnSpPr>
          <p:nvPr>
            <p:custDataLst>
              <p:tags r:id="rId4"/>
            </p:custDataLst>
          </p:nvPr>
        </p:nvCxnSpPr>
        <p:spPr>
          <a:xfrm>
            <a:off x="5315856" y="1575467"/>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OTLSHAPE_M_c6c892620afd42aba44c1b51ae7d3a52_Shape">
            <a:extLst>
              <a:ext uri="{FF2B5EF4-FFF2-40B4-BE49-F238E27FC236}">
                <a16:creationId xmlns:a16="http://schemas.microsoft.com/office/drawing/2014/main" id="{C4691FB5-925B-4711-AA32-15615D74880B}"/>
              </a:ext>
            </a:extLst>
          </p:cNvPr>
          <p:cNvSpPr/>
          <p:nvPr>
            <p:custDataLst>
              <p:tags r:id="rId5"/>
            </p:custDataLst>
          </p:nvPr>
        </p:nvSpPr>
        <p:spPr>
          <a:xfrm>
            <a:off x="5274668" y="1493385"/>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33EDBD1-0F40-4774-B376-94228FD84272}"/>
              </a:ext>
            </a:extLst>
          </p:cNvPr>
          <p:cNvSpPr/>
          <p:nvPr/>
        </p:nvSpPr>
        <p:spPr>
          <a:xfrm>
            <a:off x="4687791" y="1175911"/>
            <a:ext cx="127553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a:t>
            </a:r>
          </a:p>
          <a:p>
            <a:pPr algn="ctr"/>
            <a:r>
              <a:rPr lang="en-US" sz="800" b="1" spc="-10" dirty="0">
                <a:solidFill>
                  <a:schemeClr val="accent5">
                    <a:lumMod val="20000"/>
                    <a:lumOff val="80000"/>
                  </a:schemeClr>
                </a:solidFill>
                <a:latin typeface="Maiandra GD" panose="020E0502030308020204" pitchFamily="34" charset="0"/>
              </a:rPr>
              <a:t> User Testing</a:t>
            </a:r>
          </a:p>
        </p:txBody>
      </p:sp>
      <p:sp>
        <p:nvSpPr>
          <p:cNvPr id="205" name="Star: 4 Points 204">
            <a:extLst>
              <a:ext uri="{FF2B5EF4-FFF2-40B4-BE49-F238E27FC236}">
                <a16:creationId xmlns:a16="http://schemas.microsoft.com/office/drawing/2014/main" id="{AB12CC83-469C-4E05-9F35-1A6AA46F91F2}"/>
              </a:ext>
            </a:extLst>
          </p:cNvPr>
          <p:cNvSpPr/>
          <p:nvPr/>
        </p:nvSpPr>
        <p:spPr>
          <a:xfrm>
            <a:off x="3466381" y="344242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06" name="TextBox 205">
            <a:extLst>
              <a:ext uri="{FF2B5EF4-FFF2-40B4-BE49-F238E27FC236}">
                <a16:creationId xmlns:a16="http://schemas.microsoft.com/office/drawing/2014/main" id="{EF2B48F9-02F4-4A50-B780-0827DC903ABF}"/>
              </a:ext>
            </a:extLst>
          </p:cNvPr>
          <p:cNvSpPr txBox="1"/>
          <p:nvPr/>
        </p:nvSpPr>
        <p:spPr>
          <a:xfrm>
            <a:off x="3560135" y="3409763"/>
            <a:ext cx="1337479" cy="1169551"/>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Admin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Entity</a:t>
            </a:r>
          </a:p>
        </p:txBody>
      </p:sp>
      <p:sp>
        <p:nvSpPr>
          <p:cNvPr id="224" name="Star: 4 Points 223">
            <a:extLst>
              <a:ext uri="{FF2B5EF4-FFF2-40B4-BE49-F238E27FC236}">
                <a16:creationId xmlns:a16="http://schemas.microsoft.com/office/drawing/2014/main" id="{019775D2-A15D-40C0-AF0B-62E9EA1303CF}"/>
              </a:ext>
            </a:extLst>
          </p:cNvPr>
          <p:cNvSpPr/>
          <p:nvPr/>
        </p:nvSpPr>
        <p:spPr>
          <a:xfrm>
            <a:off x="3466381" y="45696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2" name="TextBox 231">
            <a:extLst>
              <a:ext uri="{FF2B5EF4-FFF2-40B4-BE49-F238E27FC236}">
                <a16:creationId xmlns:a16="http://schemas.microsoft.com/office/drawing/2014/main" id="{124BB201-65BC-4D69-809E-21672CFC2CF3}"/>
              </a:ext>
            </a:extLst>
          </p:cNvPr>
          <p:cNvSpPr txBox="1"/>
          <p:nvPr/>
        </p:nvSpPr>
        <p:spPr>
          <a:xfrm>
            <a:off x="3560135" y="4537023"/>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Student </a:t>
            </a:r>
            <a:r>
              <a:rPr lang="en-US" sz="700" b="1" u="sng" dirty="0" err="1">
                <a:solidFill>
                  <a:schemeClr val="accent5">
                    <a:lumMod val="20000"/>
                    <a:lumOff val="80000"/>
                  </a:schemeClr>
                </a:solidFill>
                <a:latin typeface="Maiandra GD" panose="020E0502030308020204" pitchFamily="34" charset="0"/>
              </a:rPr>
              <a:t>Mgmt</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Students</a:t>
            </a:r>
          </a:p>
        </p:txBody>
      </p:sp>
      <p:sp>
        <p:nvSpPr>
          <p:cNvPr id="233" name="Star: 4 Points 232">
            <a:extLst>
              <a:ext uri="{FF2B5EF4-FFF2-40B4-BE49-F238E27FC236}">
                <a16:creationId xmlns:a16="http://schemas.microsoft.com/office/drawing/2014/main" id="{039DE3F0-CAF8-4057-910B-D502C2D581B3}"/>
              </a:ext>
            </a:extLst>
          </p:cNvPr>
          <p:cNvSpPr/>
          <p:nvPr/>
        </p:nvSpPr>
        <p:spPr>
          <a:xfrm>
            <a:off x="4981133"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4" name="TextBox 233">
            <a:extLst>
              <a:ext uri="{FF2B5EF4-FFF2-40B4-BE49-F238E27FC236}">
                <a16:creationId xmlns:a16="http://schemas.microsoft.com/office/drawing/2014/main" id="{8EF91552-D8B1-4632-B406-D188F62E1E89}"/>
              </a:ext>
            </a:extLst>
          </p:cNvPr>
          <p:cNvSpPr txBox="1"/>
          <p:nvPr/>
        </p:nvSpPr>
        <p:spPr>
          <a:xfrm>
            <a:off x="5074887" y="2492177"/>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Grades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 Entity</a:t>
            </a:r>
          </a:p>
        </p:txBody>
      </p:sp>
      <p:sp>
        <p:nvSpPr>
          <p:cNvPr id="235" name="Star: 4 Points 234">
            <a:extLst>
              <a:ext uri="{FF2B5EF4-FFF2-40B4-BE49-F238E27FC236}">
                <a16:creationId xmlns:a16="http://schemas.microsoft.com/office/drawing/2014/main" id="{176234EE-FD80-404E-A3AD-C8BC8A58B5BF}"/>
              </a:ext>
            </a:extLst>
          </p:cNvPr>
          <p:cNvSpPr/>
          <p:nvPr/>
        </p:nvSpPr>
        <p:spPr>
          <a:xfrm>
            <a:off x="4981133" y="330005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0" name="TextBox 239">
            <a:extLst>
              <a:ext uri="{FF2B5EF4-FFF2-40B4-BE49-F238E27FC236}">
                <a16:creationId xmlns:a16="http://schemas.microsoft.com/office/drawing/2014/main" id="{1CB88551-48DF-4380-A0B9-DD54B10BBF66}"/>
              </a:ext>
            </a:extLst>
          </p:cNvPr>
          <p:cNvSpPr txBox="1"/>
          <p:nvPr/>
        </p:nvSpPr>
        <p:spPr>
          <a:xfrm>
            <a:off x="5074887" y="3262848"/>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Classes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Classes Entity</a:t>
            </a:r>
          </a:p>
        </p:txBody>
      </p:sp>
      <p:sp>
        <p:nvSpPr>
          <p:cNvPr id="241" name="Star: 4 Points 240">
            <a:extLst>
              <a:ext uri="{FF2B5EF4-FFF2-40B4-BE49-F238E27FC236}">
                <a16:creationId xmlns:a16="http://schemas.microsoft.com/office/drawing/2014/main" id="{552A8DCA-F7AE-4F4B-B3B9-8A0157637F8F}"/>
              </a:ext>
            </a:extLst>
          </p:cNvPr>
          <p:cNvSpPr/>
          <p:nvPr/>
        </p:nvSpPr>
        <p:spPr>
          <a:xfrm>
            <a:off x="4981133" y="361931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2" name="TextBox 241">
            <a:extLst>
              <a:ext uri="{FF2B5EF4-FFF2-40B4-BE49-F238E27FC236}">
                <a16:creationId xmlns:a16="http://schemas.microsoft.com/office/drawing/2014/main" id="{60D1A53B-EC90-41A8-92D1-54B51464FDC8}"/>
              </a:ext>
            </a:extLst>
          </p:cNvPr>
          <p:cNvSpPr txBox="1"/>
          <p:nvPr/>
        </p:nvSpPr>
        <p:spPr>
          <a:xfrm>
            <a:off x="5074887" y="3582106"/>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Schedule</a:t>
            </a:r>
          </a:p>
        </p:txBody>
      </p:sp>
      <p:sp>
        <p:nvSpPr>
          <p:cNvPr id="311" name="Rectangle: Rounded Corners 310">
            <a:extLst>
              <a:ext uri="{FF2B5EF4-FFF2-40B4-BE49-F238E27FC236}">
                <a16:creationId xmlns:a16="http://schemas.microsoft.com/office/drawing/2014/main" id="{11CFEF16-478B-4923-AAA9-8318FCAD8BAB}"/>
              </a:ext>
            </a:extLst>
          </p:cNvPr>
          <p:cNvSpPr/>
          <p:nvPr/>
        </p:nvSpPr>
        <p:spPr>
          <a:xfrm>
            <a:off x="580029" y="6232832"/>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364C6559-F9B7-4BCC-9A11-BEEEB94E84FE}"/>
              </a:ext>
            </a:extLst>
          </p:cNvPr>
          <p:cNvCxnSpPr>
            <a:cxnSpLocks/>
          </p:cNvCxnSpPr>
          <p:nvPr/>
        </p:nvCxnSpPr>
        <p:spPr>
          <a:xfrm>
            <a:off x="3378959"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3" name="Straight Connector 312">
            <a:extLst>
              <a:ext uri="{FF2B5EF4-FFF2-40B4-BE49-F238E27FC236}">
                <a16:creationId xmlns:a16="http://schemas.microsoft.com/office/drawing/2014/main" id="{FA58816F-9379-411F-9A00-DA9897FA6D7D}"/>
              </a:ext>
            </a:extLst>
          </p:cNvPr>
          <p:cNvCxnSpPr>
            <a:cxnSpLocks/>
          </p:cNvCxnSpPr>
          <p:nvPr/>
        </p:nvCxnSpPr>
        <p:spPr>
          <a:xfrm>
            <a:off x="1975514"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4" name="Straight Connector 313">
            <a:extLst>
              <a:ext uri="{FF2B5EF4-FFF2-40B4-BE49-F238E27FC236}">
                <a16:creationId xmlns:a16="http://schemas.microsoft.com/office/drawing/2014/main" id="{B69EDCDF-27BD-424D-95F3-C2B600D98369}"/>
              </a:ext>
            </a:extLst>
          </p:cNvPr>
          <p:cNvCxnSpPr>
            <a:cxnSpLocks/>
          </p:cNvCxnSpPr>
          <p:nvPr/>
        </p:nvCxnSpPr>
        <p:spPr>
          <a:xfrm>
            <a:off x="4848367"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5" name="TextBox 314">
            <a:extLst>
              <a:ext uri="{FF2B5EF4-FFF2-40B4-BE49-F238E27FC236}">
                <a16:creationId xmlns:a16="http://schemas.microsoft.com/office/drawing/2014/main" id="{A97EA14D-C9EF-4EED-9C31-128C3D57DCC8}"/>
              </a:ext>
            </a:extLst>
          </p:cNvPr>
          <p:cNvSpPr txBox="1"/>
          <p:nvPr/>
        </p:nvSpPr>
        <p:spPr>
          <a:xfrm>
            <a:off x="999700" y="6223734"/>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4</a:t>
            </a:r>
          </a:p>
        </p:txBody>
      </p:sp>
      <p:sp>
        <p:nvSpPr>
          <p:cNvPr id="316" name="TextBox 315">
            <a:extLst>
              <a:ext uri="{FF2B5EF4-FFF2-40B4-BE49-F238E27FC236}">
                <a16:creationId xmlns:a16="http://schemas.microsoft.com/office/drawing/2014/main" id="{42B7883A-E298-4B14-869D-5EE2F661F23D}"/>
              </a:ext>
            </a:extLst>
          </p:cNvPr>
          <p:cNvSpPr txBox="1"/>
          <p:nvPr/>
        </p:nvSpPr>
        <p:spPr>
          <a:xfrm>
            <a:off x="2403144" y="6232832"/>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5</a:t>
            </a:r>
          </a:p>
        </p:txBody>
      </p:sp>
      <p:sp>
        <p:nvSpPr>
          <p:cNvPr id="317" name="TextBox 316">
            <a:extLst>
              <a:ext uri="{FF2B5EF4-FFF2-40B4-BE49-F238E27FC236}">
                <a16:creationId xmlns:a16="http://schemas.microsoft.com/office/drawing/2014/main" id="{0588B00C-F3B3-4F3A-925F-D76FDE12CA74}"/>
              </a:ext>
            </a:extLst>
          </p:cNvPr>
          <p:cNvSpPr txBox="1"/>
          <p:nvPr/>
        </p:nvSpPr>
        <p:spPr>
          <a:xfrm>
            <a:off x="3827062"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6</a:t>
            </a:r>
          </a:p>
        </p:txBody>
      </p:sp>
      <p:sp>
        <p:nvSpPr>
          <p:cNvPr id="318" name="TextBox 317">
            <a:extLst>
              <a:ext uri="{FF2B5EF4-FFF2-40B4-BE49-F238E27FC236}">
                <a16:creationId xmlns:a16="http://schemas.microsoft.com/office/drawing/2014/main" id="{CC7EB14C-5C3D-4B32-A343-10EE0BC70657}"/>
              </a:ext>
            </a:extLst>
          </p:cNvPr>
          <p:cNvSpPr txBox="1"/>
          <p:nvPr/>
        </p:nvSpPr>
        <p:spPr>
          <a:xfrm>
            <a:off x="5249270"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7</a:t>
            </a:r>
          </a:p>
        </p:txBody>
      </p:sp>
      <p:cxnSp>
        <p:nvCxnSpPr>
          <p:cNvPr id="319" name="OTLSHAPE_M_c6c892620afd42aba44c1b51ae7d3a52_Connector1">
            <a:extLst>
              <a:ext uri="{FF2B5EF4-FFF2-40B4-BE49-F238E27FC236}">
                <a16:creationId xmlns:a16="http://schemas.microsoft.com/office/drawing/2014/main" id="{791259A8-A204-41B0-85AE-31017BC4554C}"/>
              </a:ext>
            </a:extLst>
          </p:cNvPr>
          <p:cNvCxnSpPr>
            <a:cxnSpLocks/>
          </p:cNvCxnSpPr>
          <p:nvPr>
            <p:custDataLst>
              <p:tags r:id="rId6"/>
            </p:custDataLst>
          </p:nvPr>
        </p:nvCxnSpPr>
        <p:spPr>
          <a:xfrm>
            <a:off x="1280724" y="6030261"/>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0" name="OTLSHAPE_M_c6c892620afd42aba44c1b51ae7d3a52_Date">
            <a:extLst>
              <a:ext uri="{FF2B5EF4-FFF2-40B4-BE49-F238E27FC236}">
                <a16:creationId xmlns:a16="http://schemas.microsoft.com/office/drawing/2014/main" id="{6D832782-7993-4BA1-9662-6F0E6F6203B3}"/>
              </a:ext>
            </a:extLst>
          </p:cNvPr>
          <p:cNvSpPr txBox="1"/>
          <p:nvPr>
            <p:custDataLst>
              <p:tags r:id="rId7"/>
            </p:custDataLst>
          </p:nvPr>
        </p:nvSpPr>
        <p:spPr>
          <a:xfrm>
            <a:off x="1136538" y="5808615"/>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17 Aug</a:t>
            </a:r>
          </a:p>
        </p:txBody>
      </p:sp>
      <p:sp>
        <p:nvSpPr>
          <p:cNvPr id="321" name="OTLSHAPE_M_c6c892620afd42aba44c1b51ae7d3a52_Shape">
            <a:extLst>
              <a:ext uri="{FF2B5EF4-FFF2-40B4-BE49-F238E27FC236}">
                <a16:creationId xmlns:a16="http://schemas.microsoft.com/office/drawing/2014/main" id="{856AC55F-0F8B-4F81-B636-D95B47165EA3}"/>
              </a:ext>
            </a:extLst>
          </p:cNvPr>
          <p:cNvSpPr/>
          <p:nvPr>
            <p:custDataLst>
              <p:tags r:id="rId8"/>
            </p:custDataLst>
          </p:nvPr>
        </p:nvSpPr>
        <p:spPr>
          <a:xfrm>
            <a:off x="1239536" y="5948179"/>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D1C472C-DFFD-4B8B-B99E-E27F06C91B8F}"/>
              </a:ext>
            </a:extLst>
          </p:cNvPr>
          <p:cNvSpPr/>
          <p:nvPr/>
        </p:nvSpPr>
        <p:spPr>
          <a:xfrm>
            <a:off x="896964" y="5599064"/>
            <a:ext cx="786921"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Acceptance</a:t>
            </a:r>
          </a:p>
        </p:txBody>
      </p:sp>
      <p:sp>
        <p:nvSpPr>
          <p:cNvPr id="323" name="Rectangle: Top Corners Rounded 322">
            <a:extLst>
              <a:ext uri="{FF2B5EF4-FFF2-40B4-BE49-F238E27FC236}">
                <a16:creationId xmlns:a16="http://schemas.microsoft.com/office/drawing/2014/main" id="{4505860F-0284-487C-B079-E8231056DDBD}"/>
              </a:ext>
            </a:extLst>
          </p:cNvPr>
          <p:cNvSpPr/>
          <p:nvPr/>
        </p:nvSpPr>
        <p:spPr>
          <a:xfrm>
            <a:off x="649407"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4 Aug – 18 Aug </a:t>
            </a:r>
          </a:p>
        </p:txBody>
      </p:sp>
      <p:sp>
        <p:nvSpPr>
          <p:cNvPr id="324" name="Star: 4 Points 323">
            <a:extLst>
              <a:ext uri="{FF2B5EF4-FFF2-40B4-BE49-F238E27FC236}">
                <a16:creationId xmlns:a16="http://schemas.microsoft.com/office/drawing/2014/main" id="{09EF561F-6BCB-47BC-855F-0ACAFC54C5CD}"/>
              </a:ext>
            </a:extLst>
          </p:cNvPr>
          <p:cNvSpPr/>
          <p:nvPr/>
        </p:nvSpPr>
        <p:spPr>
          <a:xfrm>
            <a:off x="603915" y="698800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5" name="TextBox 324">
            <a:extLst>
              <a:ext uri="{FF2B5EF4-FFF2-40B4-BE49-F238E27FC236}">
                <a16:creationId xmlns:a16="http://schemas.microsoft.com/office/drawing/2014/main" id="{09D7C46D-659A-405B-A536-B05BCCBD4B85}"/>
              </a:ext>
            </a:extLst>
          </p:cNvPr>
          <p:cNvSpPr txBox="1"/>
          <p:nvPr/>
        </p:nvSpPr>
        <p:spPr>
          <a:xfrm>
            <a:off x="697669" y="69508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Acceptance Preparation (Slides, Rehearsal)</a:t>
            </a:r>
          </a:p>
        </p:txBody>
      </p:sp>
      <p:sp>
        <p:nvSpPr>
          <p:cNvPr id="326" name="Star: 4 Points 325">
            <a:extLst>
              <a:ext uri="{FF2B5EF4-FFF2-40B4-BE49-F238E27FC236}">
                <a16:creationId xmlns:a16="http://schemas.microsoft.com/office/drawing/2014/main" id="{9F4E9CE8-E0D7-4DB8-AA2A-49B68890F800}"/>
              </a:ext>
            </a:extLst>
          </p:cNvPr>
          <p:cNvSpPr/>
          <p:nvPr/>
        </p:nvSpPr>
        <p:spPr>
          <a:xfrm>
            <a:off x="603915" y="730373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7" name="TextBox 326">
            <a:extLst>
              <a:ext uri="{FF2B5EF4-FFF2-40B4-BE49-F238E27FC236}">
                <a16:creationId xmlns:a16="http://schemas.microsoft.com/office/drawing/2014/main" id="{45F8FA74-2E32-41F0-85A7-ED9797B3568F}"/>
              </a:ext>
            </a:extLst>
          </p:cNvPr>
          <p:cNvSpPr txBox="1"/>
          <p:nvPr/>
        </p:nvSpPr>
        <p:spPr>
          <a:xfrm>
            <a:off x="697669" y="7264332"/>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Upcoming Classes</a:t>
            </a:r>
          </a:p>
        </p:txBody>
      </p:sp>
      <p:sp>
        <p:nvSpPr>
          <p:cNvPr id="334" name="Rectangle: Top Corners Rounded 333">
            <a:extLst>
              <a:ext uri="{FF2B5EF4-FFF2-40B4-BE49-F238E27FC236}">
                <a16:creationId xmlns:a16="http://schemas.microsoft.com/office/drawing/2014/main" id="{21A74E29-369E-4FE4-A667-8EC7E2F9C71E}"/>
              </a:ext>
            </a:extLst>
          </p:cNvPr>
          <p:cNvSpPr/>
          <p:nvPr/>
        </p:nvSpPr>
        <p:spPr>
          <a:xfrm>
            <a:off x="2041595"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19 Aug – 2 Sep</a:t>
            </a:r>
          </a:p>
        </p:txBody>
      </p:sp>
      <p:sp>
        <p:nvSpPr>
          <p:cNvPr id="345" name="Rectangle: Top Corners Rounded 344">
            <a:extLst>
              <a:ext uri="{FF2B5EF4-FFF2-40B4-BE49-F238E27FC236}">
                <a16:creationId xmlns:a16="http://schemas.microsoft.com/office/drawing/2014/main" id="{4AE84985-D1DD-4627-BF67-49810654CF2F}"/>
              </a:ext>
            </a:extLst>
          </p:cNvPr>
          <p:cNvSpPr/>
          <p:nvPr/>
        </p:nvSpPr>
        <p:spPr>
          <a:xfrm>
            <a:off x="3523399"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Sep – 17 Sep </a:t>
            </a:r>
          </a:p>
        </p:txBody>
      </p:sp>
      <p:sp>
        <p:nvSpPr>
          <p:cNvPr id="348" name="Rectangle: Top Corners Rounded 347">
            <a:extLst>
              <a:ext uri="{FF2B5EF4-FFF2-40B4-BE49-F238E27FC236}">
                <a16:creationId xmlns:a16="http://schemas.microsoft.com/office/drawing/2014/main" id="{446DD110-D580-4128-BFA4-162B35155151}"/>
              </a:ext>
            </a:extLst>
          </p:cNvPr>
          <p:cNvSpPr/>
          <p:nvPr/>
        </p:nvSpPr>
        <p:spPr>
          <a:xfrm>
            <a:off x="4977566"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Sep – 2 Oct </a:t>
            </a:r>
          </a:p>
        </p:txBody>
      </p:sp>
      <p:sp>
        <p:nvSpPr>
          <p:cNvPr id="363" name="Star: 4 Points 362">
            <a:extLst>
              <a:ext uri="{FF2B5EF4-FFF2-40B4-BE49-F238E27FC236}">
                <a16:creationId xmlns:a16="http://schemas.microsoft.com/office/drawing/2014/main" id="{51C40754-9A3F-4BE8-86E3-3C5066A27129}"/>
              </a:ext>
            </a:extLst>
          </p:cNvPr>
          <p:cNvSpPr/>
          <p:nvPr/>
        </p:nvSpPr>
        <p:spPr>
          <a:xfrm>
            <a:off x="1986739" y="698567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64" name="TextBox 363">
            <a:extLst>
              <a:ext uri="{FF2B5EF4-FFF2-40B4-BE49-F238E27FC236}">
                <a16:creationId xmlns:a16="http://schemas.microsoft.com/office/drawing/2014/main" id="{9B0958E4-16AB-4C17-9F78-AC9EABAE2146}"/>
              </a:ext>
            </a:extLst>
          </p:cNvPr>
          <p:cNvSpPr txBox="1"/>
          <p:nvPr/>
        </p:nvSpPr>
        <p:spPr>
          <a:xfrm>
            <a:off x="2080493" y="694846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Reports</a:t>
            </a:r>
          </a:p>
        </p:txBody>
      </p:sp>
      <p:sp>
        <p:nvSpPr>
          <p:cNvPr id="369" name="Star: 4 Points 368">
            <a:extLst>
              <a:ext uri="{FF2B5EF4-FFF2-40B4-BE49-F238E27FC236}">
                <a16:creationId xmlns:a16="http://schemas.microsoft.com/office/drawing/2014/main" id="{5F5D4A4E-9432-4FC2-8871-F638F2FAA4D6}"/>
              </a:ext>
            </a:extLst>
          </p:cNvPr>
          <p:cNvSpPr/>
          <p:nvPr/>
        </p:nvSpPr>
        <p:spPr>
          <a:xfrm>
            <a:off x="3466381" y="698121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0" name="TextBox 369">
            <a:extLst>
              <a:ext uri="{FF2B5EF4-FFF2-40B4-BE49-F238E27FC236}">
                <a16:creationId xmlns:a16="http://schemas.microsoft.com/office/drawing/2014/main" id="{5B1B42E1-519E-4E2F-B1CA-9E37263124D7}"/>
              </a:ext>
            </a:extLst>
          </p:cNvPr>
          <p:cNvSpPr txBox="1"/>
          <p:nvPr/>
        </p:nvSpPr>
        <p:spPr>
          <a:xfrm>
            <a:off x="3560135" y="6944009"/>
            <a:ext cx="1337479" cy="738664"/>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Calculations (Expenses, Profits, Revenue)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to CSV</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Report</a:t>
            </a:r>
          </a:p>
        </p:txBody>
      </p:sp>
      <p:sp>
        <p:nvSpPr>
          <p:cNvPr id="371" name="Star: 4 Points 370">
            <a:extLst>
              <a:ext uri="{FF2B5EF4-FFF2-40B4-BE49-F238E27FC236}">
                <a16:creationId xmlns:a16="http://schemas.microsoft.com/office/drawing/2014/main" id="{83735023-3CBE-482C-8CD9-854B883F293C}"/>
              </a:ext>
            </a:extLst>
          </p:cNvPr>
          <p:cNvSpPr/>
          <p:nvPr/>
        </p:nvSpPr>
        <p:spPr>
          <a:xfrm>
            <a:off x="4849205" y="697806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2" name="TextBox 371">
            <a:extLst>
              <a:ext uri="{FF2B5EF4-FFF2-40B4-BE49-F238E27FC236}">
                <a16:creationId xmlns:a16="http://schemas.microsoft.com/office/drawing/2014/main" id="{54498ABF-A36D-41C7-84CC-5615A323ECCF}"/>
              </a:ext>
            </a:extLst>
          </p:cNvPr>
          <p:cNvSpPr txBox="1"/>
          <p:nvPr/>
        </p:nvSpPr>
        <p:spPr>
          <a:xfrm>
            <a:off x="4942959" y="6940859"/>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(CSV)</a:t>
            </a:r>
          </a:p>
        </p:txBody>
      </p:sp>
      <p:sp>
        <p:nvSpPr>
          <p:cNvPr id="373" name="Star: 4 Points 372">
            <a:extLst>
              <a:ext uri="{FF2B5EF4-FFF2-40B4-BE49-F238E27FC236}">
                <a16:creationId xmlns:a16="http://schemas.microsoft.com/office/drawing/2014/main" id="{73D5E58C-7870-4AC8-B121-8007DB766149}"/>
              </a:ext>
            </a:extLst>
          </p:cNvPr>
          <p:cNvSpPr/>
          <p:nvPr/>
        </p:nvSpPr>
        <p:spPr>
          <a:xfrm>
            <a:off x="4859759" y="73459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4" name="TextBox 373">
            <a:extLst>
              <a:ext uri="{FF2B5EF4-FFF2-40B4-BE49-F238E27FC236}">
                <a16:creationId xmlns:a16="http://schemas.microsoft.com/office/drawing/2014/main" id="{EEB13586-8216-4182-8CDD-EB6B4F057DC1}"/>
              </a:ext>
            </a:extLst>
          </p:cNvPr>
          <p:cNvSpPr txBox="1"/>
          <p:nvPr/>
        </p:nvSpPr>
        <p:spPr>
          <a:xfrm>
            <a:off x="4953513" y="73087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Attendance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Attendance Taking</a:t>
            </a:r>
          </a:p>
        </p:txBody>
      </p:sp>
      <p:cxnSp>
        <p:nvCxnSpPr>
          <p:cNvPr id="379" name="OTLSHAPE_M_c6c892620afd42aba44c1b51ae7d3a52_Connector1">
            <a:extLst>
              <a:ext uri="{FF2B5EF4-FFF2-40B4-BE49-F238E27FC236}">
                <a16:creationId xmlns:a16="http://schemas.microsoft.com/office/drawing/2014/main" id="{810E4D31-46FC-4A43-B59F-F8C58628BE06}"/>
              </a:ext>
            </a:extLst>
          </p:cNvPr>
          <p:cNvCxnSpPr>
            <a:cxnSpLocks/>
          </p:cNvCxnSpPr>
          <p:nvPr>
            <p:custDataLst>
              <p:tags r:id="rId9"/>
            </p:custDataLst>
          </p:nvPr>
        </p:nvCxnSpPr>
        <p:spPr>
          <a:xfrm>
            <a:off x="5567491" y="6023440"/>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 name="OTLSHAPE_M_c6c892620afd42aba44c1b51ae7d3a52_Shape">
            <a:extLst>
              <a:ext uri="{FF2B5EF4-FFF2-40B4-BE49-F238E27FC236}">
                <a16:creationId xmlns:a16="http://schemas.microsoft.com/office/drawing/2014/main" id="{6CAD1142-5197-47C7-82EE-1148DA970675}"/>
              </a:ext>
            </a:extLst>
          </p:cNvPr>
          <p:cNvSpPr/>
          <p:nvPr>
            <p:custDataLst>
              <p:tags r:id="rId10"/>
            </p:custDataLst>
          </p:nvPr>
        </p:nvSpPr>
        <p:spPr>
          <a:xfrm>
            <a:off x="5526303" y="594135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5308B317-E63D-4172-960D-0E81C9A9C3F5}"/>
              </a:ext>
            </a:extLst>
          </p:cNvPr>
          <p:cNvSpPr/>
          <p:nvPr/>
        </p:nvSpPr>
        <p:spPr>
          <a:xfrm>
            <a:off x="5183731" y="5588112"/>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cxnSp>
        <p:nvCxnSpPr>
          <p:cNvPr id="386" name="OTLSHAPE_M_c6c892620afd42aba44c1b51ae7d3a52_Connector1">
            <a:extLst>
              <a:ext uri="{FF2B5EF4-FFF2-40B4-BE49-F238E27FC236}">
                <a16:creationId xmlns:a16="http://schemas.microsoft.com/office/drawing/2014/main" id="{1B591328-FBA8-4A0A-8474-0BD9C4963B6B}"/>
              </a:ext>
            </a:extLst>
          </p:cNvPr>
          <p:cNvCxnSpPr>
            <a:cxnSpLocks/>
          </p:cNvCxnSpPr>
          <p:nvPr>
            <p:custDataLst>
              <p:tags r:id="rId11"/>
            </p:custDataLst>
          </p:nvPr>
        </p:nvCxnSpPr>
        <p:spPr>
          <a:xfrm>
            <a:off x="6043848" y="1579654"/>
            <a:ext cx="0" cy="193472"/>
          </a:xfrm>
          <a:prstGeom prst="line">
            <a:avLst/>
          </a:prstGeom>
          <a:ln w="9525" cap="flat" cmpd="sng" algn="ctr">
            <a:solidFill>
              <a:schemeClr val="accent5">
                <a:lumMod val="40000"/>
                <a:lumOff val="6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TLSHAPE_M_c6c892620afd42aba44c1b51ae7d3a52_Shape">
            <a:extLst>
              <a:ext uri="{FF2B5EF4-FFF2-40B4-BE49-F238E27FC236}">
                <a16:creationId xmlns:a16="http://schemas.microsoft.com/office/drawing/2014/main" id="{CB8E3257-4A52-4214-8ECA-1E1B9B71EABB}"/>
              </a:ext>
            </a:extLst>
          </p:cNvPr>
          <p:cNvSpPr/>
          <p:nvPr>
            <p:custDataLst>
              <p:tags r:id="rId12"/>
            </p:custDataLst>
          </p:nvPr>
        </p:nvSpPr>
        <p:spPr>
          <a:xfrm>
            <a:off x="6002660" y="1497572"/>
            <a:ext cx="101778" cy="84938"/>
          </a:xfrm>
          <a:prstGeom prst="teardrop">
            <a:avLst/>
          </a:prstGeom>
          <a:solidFill>
            <a:schemeClr val="accent5">
              <a:lumMod val="60000"/>
              <a:lumOff val="40000"/>
            </a:schemeClr>
          </a:solidFill>
          <a:ln w="12700" cap="flat" cmpd="sng" algn="ctr">
            <a:solidFill>
              <a:schemeClr val="accent5">
                <a:lumMod val="40000"/>
                <a:lumOff val="6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15A75DBF-0AFD-4964-B57B-A06487782326}"/>
              </a:ext>
            </a:extLst>
          </p:cNvPr>
          <p:cNvSpPr/>
          <p:nvPr/>
        </p:nvSpPr>
        <p:spPr>
          <a:xfrm>
            <a:off x="5467131" y="1120342"/>
            <a:ext cx="1120802"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Supervisor Meeting</a:t>
            </a:r>
          </a:p>
        </p:txBody>
      </p:sp>
      <p:sp>
        <p:nvSpPr>
          <p:cNvPr id="389" name="Rectangle 388">
            <a:extLst>
              <a:ext uri="{FF2B5EF4-FFF2-40B4-BE49-F238E27FC236}">
                <a16:creationId xmlns:a16="http://schemas.microsoft.com/office/drawing/2014/main" id="{22BD6CF0-C2A6-4418-8710-B88DDD25B073}"/>
              </a:ext>
            </a:extLst>
          </p:cNvPr>
          <p:cNvSpPr/>
          <p:nvPr/>
        </p:nvSpPr>
        <p:spPr>
          <a:xfrm>
            <a:off x="5638503" y="1260833"/>
            <a:ext cx="786921" cy="215444"/>
          </a:xfrm>
          <a:prstGeom prst="rect">
            <a:avLst/>
          </a:prstGeom>
        </p:spPr>
        <p:txBody>
          <a:bodyPr wrap="square">
            <a:spAutoFit/>
          </a:bodyPr>
          <a:lstStyle/>
          <a:p>
            <a:pPr algn="ctr"/>
            <a:r>
              <a:rPr lang="en-US" sz="800" b="1" spc="-10" dirty="0">
                <a:solidFill>
                  <a:schemeClr val="accent5">
                    <a:lumMod val="40000"/>
                    <a:lumOff val="60000"/>
                  </a:schemeClr>
                </a:solidFill>
                <a:latin typeface="Maiandra GD" panose="020E0502030308020204" pitchFamily="34" charset="0"/>
              </a:rPr>
              <a:t>27 Jul</a:t>
            </a:r>
          </a:p>
        </p:txBody>
      </p:sp>
      <p:sp>
        <p:nvSpPr>
          <p:cNvPr id="395" name="Star: 4 Points 394">
            <a:extLst>
              <a:ext uri="{FF2B5EF4-FFF2-40B4-BE49-F238E27FC236}">
                <a16:creationId xmlns:a16="http://schemas.microsoft.com/office/drawing/2014/main" id="{03B542EF-151A-449A-B634-9662517D184D}"/>
              </a:ext>
            </a:extLst>
          </p:cNvPr>
          <p:cNvSpPr/>
          <p:nvPr/>
        </p:nvSpPr>
        <p:spPr>
          <a:xfrm>
            <a:off x="606014" y="77735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96" name="TextBox 395">
            <a:extLst>
              <a:ext uri="{FF2B5EF4-FFF2-40B4-BE49-F238E27FC236}">
                <a16:creationId xmlns:a16="http://schemas.microsoft.com/office/drawing/2014/main" id="{9D895B1D-07B9-4476-9D0B-B25A90437DBC}"/>
              </a:ext>
            </a:extLst>
          </p:cNvPr>
          <p:cNvSpPr txBox="1"/>
          <p:nvPr/>
        </p:nvSpPr>
        <p:spPr>
          <a:xfrm>
            <a:off x="699768" y="77363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Writing of Reports using given format</a:t>
            </a:r>
          </a:p>
        </p:txBody>
      </p:sp>
      <p:sp>
        <p:nvSpPr>
          <p:cNvPr id="400" name="Star: 4 Points 399">
            <a:extLst>
              <a:ext uri="{FF2B5EF4-FFF2-40B4-BE49-F238E27FC236}">
                <a16:creationId xmlns:a16="http://schemas.microsoft.com/office/drawing/2014/main" id="{77AC73F3-9325-4AA6-93CD-7FC1C028932E}"/>
              </a:ext>
            </a:extLst>
          </p:cNvPr>
          <p:cNvSpPr/>
          <p:nvPr/>
        </p:nvSpPr>
        <p:spPr>
          <a:xfrm>
            <a:off x="1990937" y="730622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401" name="TextBox 400">
            <a:extLst>
              <a:ext uri="{FF2B5EF4-FFF2-40B4-BE49-F238E27FC236}">
                <a16:creationId xmlns:a16="http://schemas.microsoft.com/office/drawing/2014/main" id="{213D1D34-1160-43BA-A46A-B5C9E62288B1}"/>
              </a:ext>
            </a:extLst>
          </p:cNvPr>
          <p:cNvSpPr txBox="1"/>
          <p:nvPr/>
        </p:nvSpPr>
        <p:spPr>
          <a:xfrm>
            <a:off x="2084691" y="7269015"/>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Search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Reports</a:t>
            </a:r>
          </a:p>
        </p:txBody>
      </p:sp>
    </p:spTree>
    <p:extLst>
      <p:ext uri="{BB962C8B-B14F-4D97-AF65-F5344CB8AC3E}">
        <p14:creationId xmlns:p14="http://schemas.microsoft.com/office/powerpoint/2010/main" val="37290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83751"/>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703020202090204" pitchFamily="34" charset="0"/>
            </a:endParaRPr>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698333" y="1980815"/>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774753"/>
            <a:ext cx="280419" cy="198808"/>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rebuchet MS" panose="020B0703020202090204" pitchFamily="34" charset="0"/>
            </a:endParaRPr>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429124" y="199510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a14:imgEffect>
                      <a14:artisticMarker/>
                    </a14:imgEffect>
                  </a14:imgLayer>
                </a14:imgProps>
              </a:ext>
              <a:ext uri="{28A0092B-C50C-407E-A947-70E740481C1C}">
                <a14:useLocalDpi xmlns:a14="http://schemas.microsoft.com/office/drawing/2010/main" val="0"/>
              </a:ext>
            </a:extLst>
          </a:blip>
          <a:stretch>
            <a:fillRect/>
          </a:stretch>
        </p:blipFill>
        <p:spPr>
          <a:xfrm>
            <a:off x="737859" y="4494088"/>
            <a:ext cx="3147009" cy="1507449"/>
          </a:xfrm>
          <a:prstGeom prst="rect">
            <a:avLst/>
          </a:prstGeom>
          <a:noFill/>
        </p:spPr>
      </p:pic>
      <p:sp>
        <p:nvSpPr>
          <p:cNvPr id="23" name="Rectangle 22">
            <a:extLst>
              <a:ext uri="{FF2B5EF4-FFF2-40B4-BE49-F238E27FC236}">
                <a16:creationId xmlns:a16="http://schemas.microsoft.com/office/drawing/2014/main" id="{4CC0D0D8-1790-45EA-A6C3-2E2BCCB56815}"/>
              </a:ext>
            </a:extLst>
          </p:cNvPr>
          <p:cNvSpPr/>
          <p:nvPr/>
        </p:nvSpPr>
        <p:spPr>
          <a:xfrm>
            <a:off x="4038021" y="4639750"/>
            <a:ext cx="2102517"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69154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5" name="Rectangle 24">
            <a:extLst>
              <a:ext uri="{FF2B5EF4-FFF2-40B4-BE49-F238E27FC236}">
                <a16:creationId xmlns:a16="http://schemas.microsoft.com/office/drawing/2014/main" id="{0D48942F-3794-40EF-8E7D-3F4A1C051747}"/>
              </a:ext>
            </a:extLst>
          </p:cNvPr>
          <p:cNvSpPr/>
          <p:nvPr/>
        </p:nvSpPr>
        <p:spPr>
          <a:xfrm>
            <a:off x="4270830" y="4995014"/>
            <a:ext cx="1173834"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Tutors</a:t>
            </a:r>
          </a:p>
        </p:txBody>
      </p:sp>
      <p:sp>
        <p:nvSpPr>
          <p:cNvPr id="18" name="Star: 6 Points 23">
            <a:extLst>
              <a:ext uri="{FF2B5EF4-FFF2-40B4-BE49-F238E27FC236}">
                <a16:creationId xmlns:a16="http://schemas.microsoft.com/office/drawing/2014/main" id="{51ED2650-2B6D-0248-B22C-E39ACB4307A0}"/>
              </a:ext>
            </a:extLst>
          </p:cNvPr>
          <p:cNvSpPr/>
          <p:nvPr/>
        </p:nvSpPr>
        <p:spPr>
          <a:xfrm>
            <a:off x="4171949" y="502722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1" name="Rectangle 20">
            <a:extLst>
              <a:ext uri="{FF2B5EF4-FFF2-40B4-BE49-F238E27FC236}">
                <a16:creationId xmlns:a16="http://schemas.microsoft.com/office/drawing/2014/main" id="{1DA7D686-BD5F-8744-B5FA-CC7073113E07}"/>
              </a:ext>
            </a:extLst>
          </p:cNvPr>
          <p:cNvSpPr/>
          <p:nvPr/>
        </p:nvSpPr>
        <p:spPr>
          <a:xfrm>
            <a:off x="4274212" y="5343466"/>
            <a:ext cx="1173834"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Parents</a:t>
            </a:r>
          </a:p>
        </p:txBody>
      </p:sp>
      <p:sp>
        <p:nvSpPr>
          <p:cNvPr id="27" name="Star: 6 Points 23">
            <a:extLst>
              <a:ext uri="{FF2B5EF4-FFF2-40B4-BE49-F238E27FC236}">
                <a16:creationId xmlns:a16="http://schemas.microsoft.com/office/drawing/2014/main" id="{B89B2013-B2D4-794C-861F-AFC45D051D3B}"/>
              </a:ext>
            </a:extLst>
          </p:cNvPr>
          <p:cNvSpPr/>
          <p:nvPr/>
        </p:nvSpPr>
        <p:spPr>
          <a:xfrm>
            <a:off x="4175331" y="5375678"/>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8" name="Rectangle 27">
            <a:extLst>
              <a:ext uri="{FF2B5EF4-FFF2-40B4-BE49-F238E27FC236}">
                <a16:creationId xmlns:a16="http://schemas.microsoft.com/office/drawing/2014/main" id="{26723FAE-4C2D-1E4F-8D9C-D2EBECF36DB1}"/>
              </a:ext>
            </a:extLst>
          </p:cNvPr>
          <p:cNvSpPr/>
          <p:nvPr/>
        </p:nvSpPr>
        <p:spPr>
          <a:xfrm>
            <a:off x="4275903" y="5693503"/>
            <a:ext cx="1173834"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Students</a:t>
            </a:r>
          </a:p>
        </p:txBody>
      </p:sp>
      <p:sp>
        <p:nvSpPr>
          <p:cNvPr id="29" name="Star: 6 Points 23">
            <a:extLst>
              <a:ext uri="{FF2B5EF4-FFF2-40B4-BE49-F238E27FC236}">
                <a16:creationId xmlns:a16="http://schemas.microsoft.com/office/drawing/2014/main" id="{778F673D-ACD3-C845-A012-05B28F154B5F}"/>
              </a:ext>
            </a:extLst>
          </p:cNvPr>
          <p:cNvSpPr/>
          <p:nvPr/>
        </p:nvSpPr>
        <p:spPr>
          <a:xfrm>
            <a:off x="4177022" y="5725715"/>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54516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4</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Trebuchet MS" panose="020B0703020202090204" pitchFamily="34" charset="0"/>
              </a:rPr>
              <a:t>4 Aug 2018 </a:t>
            </a:r>
          </a:p>
          <a:p>
            <a:r>
              <a:rPr lang="en-US" sz="700" b="1" dirty="0">
                <a:solidFill>
                  <a:schemeClr val="accent3">
                    <a:lumMod val="60000"/>
                    <a:lumOff val="40000"/>
                  </a:schemeClr>
                </a:solidFill>
                <a:latin typeface="Trebuchet MS" panose="020B0703020202090204" pitchFamily="34" charset="0"/>
              </a:rPr>
              <a:t>   –  17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76307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814230"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80766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19" y="3323990"/>
            <a:ext cx="964357"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800" b="1" dirty="0">
                <a:solidFill>
                  <a:schemeClr val="accent3">
                    <a:lumMod val="60000"/>
                    <a:lumOff val="40000"/>
                  </a:schemeClr>
                </a:solidFill>
                <a:latin typeface="Trebuchet MS" panose="020B0703020202090204" pitchFamily="34" charset="0"/>
              </a:rPr>
              <a:t>17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8" y="4513661"/>
            <a:ext cx="1950631"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785104"/>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Proposal Submission</a:t>
            </a:r>
          </a:p>
          <a:p>
            <a:pPr algn="ctr"/>
            <a:r>
              <a:rPr lang="en-US" sz="1000" b="1" dirty="0">
                <a:solidFill>
                  <a:schemeClr val="accent3">
                    <a:lumMod val="60000"/>
                    <a:lumOff val="40000"/>
                  </a:schemeClr>
                </a:solidFill>
                <a:latin typeface="Trebuchet MS" panose="020B070302020209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1000" b="1" dirty="0">
                <a:solidFill>
                  <a:schemeClr val="accent3">
                    <a:lumMod val="60000"/>
                    <a:lumOff val="40000"/>
                  </a:schemeClr>
                </a:solidFill>
                <a:latin typeface="Trebuchet MS" panose="020B0703020202090204" pitchFamily="34" charset="0"/>
              </a:rPr>
              <a:t>17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553998"/>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Mid Term</a:t>
            </a:r>
          </a:p>
          <a:p>
            <a:pPr algn="ctr"/>
            <a:r>
              <a:rPr lang="en-US" sz="1000" b="1" dirty="0">
                <a:solidFill>
                  <a:schemeClr val="accent3">
                    <a:lumMod val="60000"/>
                    <a:lumOff val="40000"/>
                  </a:schemeClr>
                </a:solidFill>
                <a:latin typeface="Trebuchet MS" panose="020B070302020209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Poster Submission</a:t>
            </a:r>
          </a:p>
          <a:p>
            <a:pPr algn="ctr"/>
            <a:r>
              <a:rPr lang="en-US" sz="1000" b="1" dirty="0">
                <a:solidFill>
                  <a:schemeClr val="accent3">
                    <a:lumMod val="60000"/>
                    <a:lumOff val="40000"/>
                  </a:schemeClr>
                </a:solidFill>
                <a:latin typeface="Trebuchet MS" panose="020B070302020209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Final Presentation</a:t>
            </a:r>
          </a:p>
          <a:p>
            <a:pPr algn="ctr"/>
            <a:r>
              <a:rPr lang="en-US" sz="1000" b="1" dirty="0">
                <a:solidFill>
                  <a:schemeClr val="accent3">
                    <a:lumMod val="60000"/>
                    <a:lumOff val="40000"/>
                  </a:schemeClr>
                </a:solidFill>
                <a:latin typeface="Trebuchet MS" panose="020B070302020209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9" name="TextBox 48">
            <a:extLst>
              <a:ext uri="{FF2B5EF4-FFF2-40B4-BE49-F238E27FC236}">
                <a16:creationId xmlns:a16="http://schemas.microsoft.com/office/drawing/2014/main" id="{9E0B102C-86BA-4241-95A7-93A6AE76C619}"/>
              </a:ext>
            </a:extLst>
          </p:cNvPr>
          <p:cNvSpPr txBox="1"/>
          <p:nvPr/>
        </p:nvSpPr>
        <p:spPr>
          <a:xfrm>
            <a:off x="3405506" y="3345885"/>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6 August 2018, Mon</a:t>
            </a:r>
          </a:p>
        </p:txBody>
      </p:sp>
      <p:cxnSp>
        <p:nvCxnSpPr>
          <p:cNvPr id="53" name="Straight Connector 52">
            <a:extLst>
              <a:ext uri="{FF2B5EF4-FFF2-40B4-BE49-F238E27FC236}">
                <a16:creationId xmlns:a16="http://schemas.microsoft.com/office/drawing/2014/main" id="{139F7BC4-3790-40F6-A394-9C41A6AE9017}"/>
              </a:ext>
            </a:extLst>
          </p:cNvPr>
          <p:cNvCxnSpPr>
            <a:cxnSpLocks/>
          </p:cNvCxnSpPr>
          <p:nvPr/>
        </p:nvCxnSpPr>
        <p:spPr>
          <a:xfrm>
            <a:off x="3795255" y="3004066"/>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1555" y="1023274"/>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800165" y="1003655"/>
            <a:ext cx="156261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302149" y="1380207"/>
            <a:ext cx="6408751" cy="1015663"/>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We will be building an integrated Web Application which aims to support the operations management of the centre and the administrative duties that are to be carried out by the tutors on a daily basis, provide a platform for parents to monitor the performance of their children and to encourage the students to work harder through the implementation of a Reward System.</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 Same Side Corner Rectangle 2">
            <a:extLst>
              <a:ext uri="{FF2B5EF4-FFF2-40B4-BE49-F238E27FC236}">
                <a16:creationId xmlns:a16="http://schemas.microsoft.com/office/drawing/2014/main" id="{16A1051B-07ED-374B-A5A1-DCB33689AF51}"/>
              </a:ext>
            </a:extLst>
          </p:cNvPr>
          <p:cNvSpPr/>
          <p:nvPr/>
        </p:nvSpPr>
        <p:spPr>
          <a:xfrm>
            <a:off x="463924"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Schedule Management</a:t>
            </a:r>
          </a:p>
        </p:txBody>
      </p:sp>
      <p:sp>
        <p:nvSpPr>
          <p:cNvPr id="5" name="Rectangle 4">
            <a:extLst>
              <a:ext uri="{FF2B5EF4-FFF2-40B4-BE49-F238E27FC236}">
                <a16:creationId xmlns:a16="http://schemas.microsoft.com/office/drawing/2014/main" id="{D12E5CEA-EF46-E04A-94F3-FEFFF30FFCF3}"/>
              </a:ext>
            </a:extLst>
          </p:cNvPr>
          <p:cNvSpPr/>
          <p:nvPr/>
        </p:nvSpPr>
        <p:spPr>
          <a:xfrm>
            <a:off x="463924" y="2951103"/>
            <a:ext cx="1844944" cy="1196788"/>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Curriculum Calendar</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Curriculum Calendar</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Assignment of Tutors to Tuition Sessions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Curriculum Calendar</a:t>
            </a:r>
          </a:p>
        </p:txBody>
      </p:sp>
      <p:sp>
        <p:nvSpPr>
          <p:cNvPr id="14" name="Round Same Side Corner Rectangle 13">
            <a:extLst>
              <a:ext uri="{FF2B5EF4-FFF2-40B4-BE49-F238E27FC236}">
                <a16:creationId xmlns:a16="http://schemas.microsoft.com/office/drawing/2014/main" id="{09E8DCFC-A89B-F341-AF9D-D2C4F183740A}"/>
              </a:ext>
            </a:extLst>
          </p:cNvPr>
          <p:cNvSpPr/>
          <p:nvPr/>
        </p:nvSpPr>
        <p:spPr>
          <a:xfrm>
            <a:off x="476850" y="438886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Trebuchet MS" panose="020B0703020202090204" pitchFamily="34" charset="0"/>
              </a:rPr>
              <a:t>Financial Report Management</a:t>
            </a:r>
          </a:p>
        </p:txBody>
      </p:sp>
      <p:sp>
        <p:nvSpPr>
          <p:cNvPr id="15" name="Rectangle 14">
            <a:extLst>
              <a:ext uri="{FF2B5EF4-FFF2-40B4-BE49-F238E27FC236}">
                <a16:creationId xmlns:a16="http://schemas.microsoft.com/office/drawing/2014/main" id="{AC8BA5F4-B75B-2346-92D9-2BC8A280613A}"/>
              </a:ext>
            </a:extLst>
          </p:cNvPr>
          <p:cNvSpPr/>
          <p:nvPr/>
        </p:nvSpPr>
        <p:spPr>
          <a:xfrm>
            <a:off x="476850" y="4723873"/>
            <a:ext cx="1844944" cy="148814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Financial Reports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Financial Reports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&amp; Updating of Expenses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Exporting of Financial Reports as CSV</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full Financial Report</a:t>
            </a:r>
          </a:p>
        </p:txBody>
      </p:sp>
      <p:sp>
        <p:nvSpPr>
          <p:cNvPr id="16" name="Round Same Side Corner Rectangle 15">
            <a:extLst>
              <a:ext uri="{FF2B5EF4-FFF2-40B4-BE49-F238E27FC236}">
                <a16:creationId xmlns:a16="http://schemas.microsoft.com/office/drawing/2014/main" id="{62D10FE5-3D66-6341-A886-0C747C9C41C9}"/>
              </a:ext>
            </a:extLst>
          </p:cNvPr>
          <p:cNvSpPr/>
          <p:nvPr/>
        </p:nvSpPr>
        <p:spPr>
          <a:xfrm>
            <a:off x="2552696"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Student Management</a:t>
            </a:r>
          </a:p>
        </p:txBody>
      </p:sp>
      <p:sp>
        <p:nvSpPr>
          <p:cNvPr id="17" name="Rectangle 16">
            <a:extLst>
              <a:ext uri="{FF2B5EF4-FFF2-40B4-BE49-F238E27FC236}">
                <a16:creationId xmlns:a16="http://schemas.microsoft.com/office/drawing/2014/main" id="{23F8E54F-B97D-4241-B68B-78B150EE573F}"/>
              </a:ext>
            </a:extLst>
          </p:cNvPr>
          <p:cNvSpPr/>
          <p:nvPr/>
        </p:nvSpPr>
        <p:spPr>
          <a:xfrm>
            <a:off x="2552696" y="2951103"/>
            <a:ext cx="1844944" cy="77320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Registration of new Students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Student Information</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Removal of Students from Database</a:t>
            </a:r>
          </a:p>
        </p:txBody>
      </p:sp>
      <p:sp>
        <p:nvSpPr>
          <p:cNvPr id="20" name="Round Same Side Corner Rectangle 19">
            <a:extLst>
              <a:ext uri="{FF2B5EF4-FFF2-40B4-BE49-F238E27FC236}">
                <a16:creationId xmlns:a16="http://schemas.microsoft.com/office/drawing/2014/main" id="{D332ACA9-05E7-6743-8138-0860730976D3}"/>
              </a:ext>
            </a:extLst>
          </p:cNvPr>
          <p:cNvSpPr/>
          <p:nvPr/>
        </p:nvSpPr>
        <p:spPr>
          <a:xfrm>
            <a:off x="2552696" y="3896574"/>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Payment Tracking</a:t>
            </a:r>
          </a:p>
        </p:txBody>
      </p:sp>
      <p:sp>
        <p:nvSpPr>
          <p:cNvPr id="21" name="Rectangle 20">
            <a:extLst>
              <a:ext uri="{FF2B5EF4-FFF2-40B4-BE49-F238E27FC236}">
                <a16:creationId xmlns:a16="http://schemas.microsoft.com/office/drawing/2014/main" id="{96061F04-44DA-6E48-9E2D-6D48DFE6378B}"/>
              </a:ext>
            </a:extLst>
          </p:cNvPr>
          <p:cNvSpPr/>
          <p:nvPr/>
        </p:nvSpPr>
        <p:spPr>
          <a:xfrm>
            <a:off x="2552696" y="4231587"/>
            <a:ext cx="1844944" cy="48810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Payments made</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overdue payments</a:t>
            </a:r>
          </a:p>
        </p:txBody>
      </p:sp>
      <p:sp>
        <p:nvSpPr>
          <p:cNvPr id="22" name="Round Same Side Corner Rectangle 21">
            <a:extLst>
              <a:ext uri="{FF2B5EF4-FFF2-40B4-BE49-F238E27FC236}">
                <a16:creationId xmlns:a16="http://schemas.microsoft.com/office/drawing/2014/main" id="{AA8A96FF-DEB5-844A-A140-180E0009E803}"/>
              </a:ext>
            </a:extLst>
          </p:cNvPr>
          <p:cNvSpPr/>
          <p:nvPr/>
        </p:nvSpPr>
        <p:spPr>
          <a:xfrm>
            <a:off x="2552696" y="4880574"/>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Receipt Generation</a:t>
            </a:r>
          </a:p>
        </p:txBody>
      </p:sp>
      <p:sp>
        <p:nvSpPr>
          <p:cNvPr id="26" name="Rectangle 25">
            <a:extLst>
              <a:ext uri="{FF2B5EF4-FFF2-40B4-BE49-F238E27FC236}">
                <a16:creationId xmlns:a16="http://schemas.microsoft.com/office/drawing/2014/main" id="{5B43CD80-9E18-1D41-8F20-1D5637819A06}"/>
              </a:ext>
            </a:extLst>
          </p:cNvPr>
          <p:cNvSpPr/>
          <p:nvPr/>
        </p:nvSpPr>
        <p:spPr>
          <a:xfrm>
            <a:off x="2552696" y="5215587"/>
            <a:ext cx="1844944" cy="64545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Receipts in PDF Format</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Pay Slips in PDF Format</a:t>
            </a:r>
          </a:p>
        </p:txBody>
      </p:sp>
      <p:sp>
        <p:nvSpPr>
          <p:cNvPr id="27" name="Round Same Side Corner Rectangle 26">
            <a:extLst>
              <a:ext uri="{FF2B5EF4-FFF2-40B4-BE49-F238E27FC236}">
                <a16:creationId xmlns:a16="http://schemas.microsoft.com/office/drawing/2014/main" id="{28152210-0E33-4443-8CF2-EBFA66F92AD4}"/>
              </a:ext>
            </a:extLst>
          </p:cNvPr>
          <p:cNvSpPr/>
          <p:nvPr/>
        </p:nvSpPr>
        <p:spPr>
          <a:xfrm>
            <a:off x="4583206" y="2620987"/>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Attendance Taking</a:t>
            </a:r>
          </a:p>
        </p:txBody>
      </p:sp>
      <p:sp>
        <p:nvSpPr>
          <p:cNvPr id="28" name="Rectangle 27">
            <a:extLst>
              <a:ext uri="{FF2B5EF4-FFF2-40B4-BE49-F238E27FC236}">
                <a16:creationId xmlns:a16="http://schemas.microsoft.com/office/drawing/2014/main" id="{C0DC88B4-E835-6044-8872-8278C34737A7}"/>
              </a:ext>
            </a:extLst>
          </p:cNvPr>
          <p:cNvSpPr/>
          <p:nvPr/>
        </p:nvSpPr>
        <p:spPr>
          <a:xfrm>
            <a:off x="4583206" y="2956000"/>
            <a:ext cx="1844944" cy="62711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Students’ Attendance</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Tutors’ Attendance</a:t>
            </a:r>
          </a:p>
        </p:txBody>
      </p:sp>
      <p:sp>
        <p:nvSpPr>
          <p:cNvPr id="29" name="Round Same Side Corner Rectangle 28">
            <a:extLst>
              <a:ext uri="{FF2B5EF4-FFF2-40B4-BE49-F238E27FC236}">
                <a16:creationId xmlns:a16="http://schemas.microsoft.com/office/drawing/2014/main" id="{FBA93BEE-0EDD-CA49-B5C7-15B4EB4576CA}"/>
              </a:ext>
            </a:extLst>
          </p:cNvPr>
          <p:cNvSpPr/>
          <p:nvPr/>
        </p:nvSpPr>
        <p:spPr>
          <a:xfrm>
            <a:off x="4583206" y="3740289"/>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Dashboard</a:t>
            </a:r>
          </a:p>
        </p:txBody>
      </p:sp>
      <p:sp>
        <p:nvSpPr>
          <p:cNvPr id="30" name="Rectangle 29">
            <a:extLst>
              <a:ext uri="{FF2B5EF4-FFF2-40B4-BE49-F238E27FC236}">
                <a16:creationId xmlns:a16="http://schemas.microsoft.com/office/drawing/2014/main" id="{2EB0BE80-4927-2B46-A5E2-7B21AB01A737}"/>
              </a:ext>
            </a:extLst>
          </p:cNvPr>
          <p:cNvSpPr/>
          <p:nvPr/>
        </p:nvSpPr>
        <p:spPr>
          <a:xfrm>
            <a:off x="4583206" y="4075302"/>
            <a:ext cx="1844944" cy="80527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Summary of Financial Report</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Weekly Lesson Schedule</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Upcoming Class Listing</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Classes in need of Replacement Tutors</a:t>
            </a:r>
          </a:p>
        </p:txBody>
      </p:sp>
      <p:sp>
        <p:nvSpPr>
          <p:cNvPr id="31" name="Round Same Side Corner Rectangle 30">
            <a:extLst>
              <a:ext uri="{FF2B5EF4-FFF2-40B4-BE49-F238E27FC236}">
                <a16:creationId xmlns:a16="http://schemas.microsoft.com/office/drawing/2014/main" id="{A5D6D519-BCFC-2740-B946-CA71AE4E94DE}"/>
              </a:ext>
            </a:extLst>
          </p:cNvPr>
          <p:cNvSpPr/>
          <p:nvPr/>
        </p:nvSpPr>
        <p:spPr>
          <a:xfrm>
            <a:off x="4583206" y="5032492"/>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Reward</a:t>
            </a:r>
          </a:p>
        </p:txBody>
      </p:sp>
      <p:sp>
        <p:nvSpPr>
          <p:cNvPr id="32" name="Rectangle 31">
            <a:extLst>
              <a:ext uri="{FF2B5EF4-FFF2-40B4-BE49-F238E27FC236}">
                <a16:creationId xmlns:a16="http://schemas.microsoft.com/office/drawing/2014/main" id="{C74BDEDF-F592-624B-ADF0-3452DD6CCBCD}"/>
              </a:ext>
            </a:extLst>
          </p:cNvPr>
          <p:cNvSpPr/>
          <p:nvPr/>
        </p:nvSpPr>
        <p:spPr>
          <a:xfrm>
            <a:off x="4583206" y="5367505"/>
            <a:ext cx="1844944" cy="50725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Allocation of reward points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reward points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reward points</a:t>
            </a:r>
          </a:p>
        </p:txBody>
      </p:sp>
      <p:sp>
        <p:nvSpPr>
          <p:cNvPr id="33" name="Round Same Side Corner Rectangle 32">
            <a:extLst>
              <a:ext uri="{FF2B5EF4-FFF2-40B4-BE49-F238E27FC236}">
                <a16:creationId xmlns:a16="http://schemas.microsoft.com/office/drawing/2014/main" id="{083CDDDF-5910-E242-A859-E506644D7C29}"/>
              </a:ext>
            </a:extLst>
          </p:cNvPr>
          <p:cNvSpPr/>
          <p:nvPr/>
        </p:nvSpPr>
        <p:spPr>
          <a:xfrm>
            <a:off x="4583206" y="600828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Grades Tracking</a:t>
            </a:r>
          </a:p>
        </p:txBody>
      </p:sp>
      <p:sp>
        <p:nvSpPr>
          <p:cNvPr id="34" name="Rectangle 33">
            <a:extLst>
              <a:ext uri="{FF2B5EF4-FFF2-40B4-BE49-F238E27FC236}">
                <a16:creationId xmlns:a16="http://schemas.microsoft.com/office/drawing/2014/main" id="{EB027F21-AB86-2142-83CF-5A76C88CE946}"/>
              </a:ext>
            </a:extLst>
          </p:cNvPr>
          <p:cNvSpPr/>
          <p:nvPr/>
        </p:nvSpPr>
        <p:spPr>
          <a:xfrm>
            <a:off x="4583206" y="6343297"/>
            <a:ext cx="1844944" cy="608305"/>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Adding of Grades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Grades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Grades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Deleting of Grades</a:t>
            </a:r>
          </a:p>
        </p:txBody>
      </p:sp>
    </p:spTree>
    <p:extLst>
      <p:ext uri="{BB962C8B-B14F-4D97-AF65-F5344CB8AC3E}">
        <p14:creationId xmlns:p14="http://schemas.microsoft.com/office/powerpoint/2010/main" val="14331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485617" y="1101237"/>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3066248" y="1101237"/>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776929" y="1101237"/>
            <a:ext cx="2686351"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703020202090204" pitchFamily="34" charset="0"/>
            </a:endParaRPr>
          </a:p>
        </p:txBody>
      </p:sp>
      <p:sp>
        <p:nvSpPr>
          <p:cNvPr id="3" name="TextBox 2">
            <a:extLst>
              <a:ext uri="{FF2B5EF4-FFF2-40B4-BE49-F238E27FC236}">
                <a16:creationId xmlns:a16="http://schemas.microsoft.com/office/drawing/2014/main" id="{3BED2FFD-F1D3-4CCA-A536-7FB9B16E1B2A}"/>
              </a:ext>
            </a:extLst>
          </p:cNvPr>
          <p:cNvSpPr txBox="1"/>
          <p:nvPr/>
        </p:nvSpPr>
        <p:spPr>
          <a:xfrm>
            <a:off x="1724990" y="1097719"/>
            <a:ext cx="659642" cy="307777"/>
          </a:xfrm>
          <a:prstGeom prst="rect">
            <a:avLst/>
          </a:prstGeom>
          <a:noFill/>
        </p:spPr>
        <p:txBody>
          <a:bodyPr wrap="square" rtlCol="0">
            <a:spAutoFit/>
          </a:bodyPr>
          <a:lstStyle/>
          <a:p>
            <a:r>
              <a:rPr lang="en-US" sz="1400" b="1" dirty="0">
                <a:latin typeface="Trebuchet MS" panose="020B070302020209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776929" y="1318034"/>
            <a:ext cx="1541579" cy="3077766"/>
          </a:xfrm>
          <a:prstGeom prst="rect">
            <a:avLst/>
          </a:prstGeom>
          <a:noFill/>
        </p:spPr>
        <p:txBody>
          <a:bodyPr wrap="square" rtlCol="0">
            <a:spAutoFit/>
          </a:bodyPr>
          <a:lstStyle/>
          <a:p>
            <a:r>
              <a:rPr lang="en-US" sz="600" u="sng" dirty="0">
                <a:latin typeface="Trebuchet MS" panose="020B0703020202090204" pitchFamily="34" charset="0"/>
              </a:rPr>
              <a:t>Accounts Module</a:t>
            </a:r>
          </a:p>
          <a:p>
            <a:pPr marL="171450" indent="-171450">
              <a:buFont typeface="Arial" panose="020B0604020202020204" pitchFamily="34" charset="0"/>
              <a:buChar char="•"/>
            </a:pPr>
            <a:r>
              <a:rPr lang="en-US" sz="600" dirty="0">
                <a:latin typeface="Trebuchet MS" panose="020B0703020202090204" pitchFamily="34" charset="0"/>
              </a:rPr>
              <a:t>Profile Management</a:t>
            </a:r>
          </a:p>
          <a:p>
            <a:pPr marL="171450" indent="-171450">
              <a:buFont typeface="Arial" panose="020B0604020202020204" pitchFamily="34" charset="0"/>
              <a:buChar char="•"/>
            </a:pPr>
            <a:r>
              <a:rPr lang="en-US" sz="600" dirty="0">
                <a:latin typeface="Trebuchet MS" panose="020B0703020202090204" pitchFamily="34" charset="0"/>
              </a:rPr>
              <a:t>Login/Logout</a:t>
            </a:r>
          </a:p>
          <a:p>
            <a:pPr marL="171450" indent="-171450">
              <a:buFont typeface="Arial" panose="020B0604020202020204" pitchFamily="34" charset="0"/>
              <a:buChar char="•"/>
            </a:pPr>
            <a:r>
              <a:rPr lang="en-US" sz="600" dirty="0">
                <a:latin typeface="Trebuchet MS" panose="020B0703020202090204" pitchFamily="34" charset="0"/>
              </a:rPr>
              <a:t>Reset Password</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Admin Module</a:t>
            </a:r>
          </a:p>
          <a:p>
            <a:pPr marL="171450" indent="-171450">
              <a:buFont typeface="Arial" panose="020B0604020202020204" pitchFamily="34" charset="0"/>
              <a:buChar char="•"/>
            </a:pPr>
            <a:r>
              <a:rPr lang="en-US" sz="600" dirty="0">
                <a:latin typeface="Trebuchet MS" panose="020B0703020202090204" pitchFamily="34" charset="0"/>
              </a:rPr>
              <a:t>Access Control</a:t>
            </a:r>
          </a:p>
          <a:p>
            <a:pPr marL="171450" indent="-171450">
              <a:buFont typeface="Arial" panose="020B0604020202020204" pitchFamily="34" charset="0"/>
              <a:buChar char="•"/>
            </a:pPr>
            <a:r>
              <a:rPr lang="en-US" sz="600" dirty="0">
                <a:latin typeface="Trebuchet MS" panose="020B0703020202090204" pitchFamily="34" charset="0"/>
              </a:rPr>
              <a:t>User Management</a:t>
            </a:r>
          </a:p>
          <a:p>
            <a:pPr marL="171450" indent="-171450">
              <a:buFont typeface="Arial" panose="020B0604020202020204" pitchFamily="34" charset="0"/>
              <a:buChar char="•"/>
            </a:pPr>
            <a:r>
              <a:rPr lang="en-US" sz="600" dirty="0">
                <a:latin typeface="Trebuchet MS" panose="020B0703020202090204" pitchFamily="34" charset="0"/>
              </a:rPr>
              <a:t>Tutor Management</a:t>
            </a:r>
          </a:p>
          <a:p>
            <a:endParaRPr lang="en-US" sz="600" dirty="0">
              <a:latin typeface="Trebuchet MS" panose="020B0703020202090204" pitchFamily="34" charset="0"/>
            </a:endParaRPr>
          </a:p>
          <a:p>
            <a:r>
              <a:rPr lang="en-US" sz="600" u="sng" dirty="0">
                <a:latin typeface="Trebuchet MS" panose="020B0703020202090204" pitchFamily="34" charset="0"/>
              </a:rPr>
              <a:t>Student Management Module</a:t>
            </a:r>
          </a:p>
          <a:p>
            <a:pPr marL="171450" indent="-171450">
              <a:buFont typeface="Arial" panose="020B0604020202020204" pitchFamily="34" charset="0"/>
              <a:buChar char="•"/>
            </a:pPr>
            <a:r>
              <a:rPr lang="en-US" sz="600" dirty="0">
                <a:latin typeface="Trebuchet MS" panose="020B0703020202090204" pitchFamily="34" charset="0"/>
              </a:rPr>
              <a:t>Sign Ups</a:t>
            </a:r>
          </a:p>
          <a:p>
            <a:pPr marL="171450" indent="-171450">
              <a:buFont typeface="Arial" panose="020B0604020202020204" pitchFamily="34" charset="0"/>
              <a:buChar char="•"/>
            </a:pPr>
            <a:r>
              <a:rPr lang="en-US" sz="600" dirty="0">
                <a:latin typeface="Trebuchet MS" panose="020B0703020202090204" pitchFamily="34" charset="0"/>
              </a:rPr>
              <a:t>Data Retrieval</a:t>
            </a:r>
          </a:p>
          <a:p>
            <a:pPr marL="171450" indent="-171450">
              <a:buFont typeface="Arial" panose="020B0604020202020204" pitchFamily="34" charset="0"/>
              <a:buChar char="•"/>
            </a:pPr>
            <a:r>
              <a:rPr lang="en-US" sz="600" dirty="0">
                <a:latin typeface="Trebuchet MS" panose="020B0703020202090204" pitchFamily="34" charset="0"/>
              </a:rPr>
              <a:t>Managing Student Details</a:t>
            </a:r>
          </a:p>
          <a:p>
            <a:endParaRPr lang="en-US" sz="600" dirty="0">
              <a:latin typeface="Trebuchet MS" panose="020B0703020202090204" pitchFamily="34" charset="0"/>
            </a:endParaRPr>
          </a:p>
          <a:p>
            <a:r>
              <a:rPr lang="en-US" sz="600" u="sng" dirty="0">
                <a:latin typeface="Trebuchet MS" panose="020B0703020202090204" pitchFamily="34" charset="0"/>
              </a:rPr>
              <a:t>Financial Module</a:t>
            </a:r>
          </a:p>
          <a:p>
            <a:pPr marL="171450" indent="-171450">
              <a:buFont typeface="Arial" panose="020B0604020202020204" pitchFamily="34" charset="0"/>
              <a:buChar char="•"/>
            </a:pPr>
            <a:r>
              <a:rPr lang="en-US" sz="600" dirty="0">
                <a:latin typeface="Trebuchet MS" panose="020B0703020202090204" pitchFamily="34" charset="0"/>
              </a:rPr>
              <a:t>Exporting of Financial Report</a:t>
            </a:r>
          </a:p>
          <a:p>
            <a:pPr marL="171450" indent="-171450">
              <a:buFont typeface="Arial" panose="020B0604020202020204" pitchFamily="34" charset="0"/>
              <a:buChar char="•"/>
            </a:pPr>
            <a:r>
              <a:rPr lang="en-US" sz="600" dirty="0">
                <a:latin typeface="Trebuchet MS" panose="020B0703020202090204" pitchFamily="34" charset="0"/>
              </a:rPr>
              <a:t>Updating of Financial Report</a:t>
            </a:r>
          </a:p>
          <a:p>
            <a:pPr marL="171450" indent="-171450">
              <a:buFont typeface="Arial" panose="020B0604020202020204" pitchFamily="34" charset="0"/>
              <a:buChar char="•"/>
            </a:pPr>
            <a:r>
              <a:rPr lang="en-US" sz="600" dirty="0">
                <a:latin typeface="Trebuchet MS" panose="020B0703020202090204" pitchFamily="34" charset="0"/>
              </a:rPr>
              <a:t>Writing of new Financial Report</a:t>
            </a:r>
          </a:p>
          <a:p>
            <a:pPr marL="171450" indent="-171450">
              <a:buFont typeface="Arial" panose="020B0604020202020204" pitchFamily="34" charset="0"/>
              <a:buChar char="•"/>
            </a:pPr>
            <a:r>
              <a:rPr lang="en-US" sz="600" dirty="0">
                <a:latin typeface="Trebuchet MS" panose="020B0703020202090204" pitchFamily="34" charset="0"/>
              </a:rPr>
              <a:t>Viewing of Full Reports</a:t>
            </a:r>
          </a:p>
          <a:p>
            <a:pPr marL="171450" indent="-171450">
              <a:buFont typeface="Arial" panose="020B0604020202020204" pitchFamily="34" charset="0"/>
              <a:buChar char="•"/>
            </a:pPr>
            <a:r>
              <a:rPr lang="en-US" sz="600" dirty="0">
                <a:latin typeface="Trebuchet MS" panose="020B0703020202090204" pitchFamily="34" charset="0"/>
              </a:rPr>
              <a:t>Calculations for expenses. revenue, tutor fees and profits</a:t>
            </a:r>
          </a:p>
          <a:p>
            <a:endParaRPr lang="en-US" sz="800" dirty="0">
              <a:latin typeface="Trebuchet MS" panose="020B0703020202090204" pitchFamily="34" charset="0"/>
            </a:endParaRPr>
          </a:p>
          <a:p>
            <a:r>
              <a:rPr lang="en-US" sz="600" u="sng" dirty="0">
                <a:latin typeface="Trebuchet MS" panose="020B0703020202090204" pitchFamily="34" charset="0"/>
              </a:rPr>
              <a:t>Schedule Module</a:t>
            </a:r>
          </a:p>
          <a:p>
            <a:pPr marL="171450" indent="-171450">
              <a:buFont typeface="Arial" panose="020B0604020202020204" pitchFamily="34" charset="0"/>
              <a:buChar char="•"/>
            </a:pPr>
            <a:r>
              <a:rPr lang="en-US" sz="600" dirty="0">
                <a:latin typeface="Trebuchet MS" panose="020B0703020202090204" pitchFamily="34" charset="0"/>
              </a:rPr>
              <a:t>Creation of Schedule</a:t>
            </a:r>
          </a:p>
          <a:p>
            <a:pPr marL="171450" indent="-171450">
              <a:buFont typeface="Arial" panose="020B0604020202020204" pitchFamily="34" charset="0"/>
              <a:buChar char="•"/>
            </a:pPr>
            <a:r>
              <a:rPr lang="en-US" sz="600" dirty="0">
                <a:latin typeface="Trebuchet MS" panose="020B0703020202090204" pitchFamily="34" charset="0"/>
              </a:rPr>
              <a:t>Updating of Schedule</a:t>
            </a:r>
          </a:p>
          <a:p>
            <a:pPr marL="171450" indent="-171450">
              <a:buFont typeface="Arial" panose="020B0604020202020204" pitchFamily="34" charset="0"/>
              <a:buChar char="•"/>
            </a:pPr>
            <a:r>
              <a:rPr lang="en-US" sz="600" dirty="0">
                <a:latin typeface="Trebuchet MS" panose="020B0703020202090204" pitchFamily="34" charset="0"/>
              </a:rPr>
              <a:t>Viewing of Schedule</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Expenses Module</a:t>
            </a:r>
          </a:p>
          <a:p>
            <a:pPr marL="171450" indent="-171450">
              <a:buFont typeface="Arial" panose="020B0604020202020204" pitchFamily="34" charset="0"/>
              <a:buChar char="•"/>
            </a:pPr>
            <a:r>
              <a:rPr lang="en-US" sz="600" dirty="0">
                <a:latin typeface="Trebuchet MS" panose="020B0703020202090204" pitchFamily="34" charset="0"/>
              </a:rPr>
              <a:t>Creation of Expenses</a:t>
            </a:r>
          </a:p>
          <a:p>
            <a:pPr marL="171450" indent="-171450">
              <a:buFont typeface="Arial" panose="020B0604020202020204" pitchFamily="34" charset="0"/>
              <a:buChar char="•"/>
            </a:pPr>
            <a:r>
              <a:rPr lang="en-US" sz="600" dirty="0">
                <a:latin typeface="Trebuchet MS" panose="020B0703020202090204" pitchFamily="34" charset="0"/>
              </a:rPr>
              <a:t>Updating of Expenses</a:t>
            </a:r>
          </a:p>
          <a:p>
            <a:pPr marL="171450" indent="-171450">
              <a:buFont typeface="Arial" panose="020B0604020202020204" pitchFamily="34" charset="0"/>
              <a:buChar char="•"/>
            </a:pPr>
            <a:r>
              <a:rPr lang="en-US" sz="600" dirty="0">
                <a:latin typeface="Trebuchet MS" panose="020B070302020209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3415034" y="1099665"/>
            <a:ext cx="1241977" cy="307777"/>
          </a:xfrm>
          <a:prstGeom prst="rect">
            <a:avLst/>
          </a:prstGeom>
          <a:noFill/>
        </p:spPr>
        <p:txBody>
          <a:bodyPr wrap="square" rtlCol="0">
            <a:spAutoFit/>
          </a:bodyPr>
          <a:lstStyle/>
          <a:p>
            <a:r>
              <a:rPr lang="en-US" sz="1400" b="1" dirty="0">
                <a:latin typeface="Trebuchet MS" panose="020B0703020202090204" pitchFamily="34" charset="0"/>
              </a:rPr>
              <a:t>SECONDARY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643467" y="1318034"/>
            <a:ext cx="1104540" cy="461665"/>
          </a:xfrm>
          <a:prstGeom prst="rect">
            <a:avLst/>
          </a:prstGeom>
          <a:noFill/>
        </p:spPr>
        <p:txBody>
          <a:bodyPr wrap="square" rtlCol="0">
            <a:spAutoFit/>
          </a:bodyPr>
          <a:lstStyle/>
          <a:p>
            <a:r>
              <a:rPr lang="en-US" sz="600" u="sng" dirty="0">
                <a:latin typeface="Trebuchet MS" panose="020B0703020202090204" pitchFamily="34" charset="0"/>
              </a:rPr>
              <a:t>Receipts Module</a:t>
            </a:r>
          </a:p>
          <a:p>
            <a:pPr marL="171450" indent="-171450">
              <a:buFont typeface="Arial" panose="020B0604020202020204" pitchFamily="34" charset="0"/>
              <a:buChar char="•"/>
            </a:pPr>
            <a:r>
              <a:rPr lang="en-US" sz="600" dirty="0">
                <a:latin typeface="Trebuchet MS" panose="020B0703020202090204" pitchFamily="34" charset="0"/>
              </a:rPr>
              <a:t>Pay Slip Generation</a:t>
            </a:r>
          </a:p>
          <a:p>
            <a:pPr marL="171450" indent="-171450">
              <a:buFont typeface="Arial" panose="020B0604020202020204" pitchFamily="34" charset="0"/>
              <a:buChar char="•"/>
            </a:pPr>
            <a:r>
              <a:rPr lang="en-US" sz="600" dirty="0">
                <a:latin typeface="Trebuchet MS" panose="020B0703020202090204" pitchFamily="34" charset="0"/>
              </a:rPr>
              <a:t>Invoice Generation</a:t>
            </a:r>
          </a:p>
          <a:p>
            <a:endParaRPr lang="en-US" sz="600" dirty="0">
              <a:latin typeface="Trebuchet MS" panose="020B070302020209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4954156" y="1101237"/>
            <a:ext cx="1000903" cy="523220"/>
          </a:xfrm>
          <a:prstGeom prst="rect">
            <a:avLst/>
          </a:prstGeom>
          <a:noFill/>
        </p:spPr>
        <p:txBody>
          <a:bodyPr wrap="square" rtlCol="0">
            <a:spAutoFit/>
          </a:bodyPr>
          <a:lstStyle/>
          <a:p>
            <a:pPr algn="ctr"/>
            <a:r>
              <a:rPr lang="en-US" sz="1400" b="1" dirty="0">
                <a:latin typeface="Trebuchet MS" panose="020B070302020209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4756283" y="1572791"/>
            <a:ext cx="1408009" cy="1477328"/>
          </a:xfrm>
          <a:prstGeom prst="rect">
            <a:avLst/>
          </a:prstGeom>
          <a:noFill/>
        </p:spPr>
        <p:txBody>
          <a:bodyPr wrap="square" rtlCol="0">
            <a:spAutoFit/>
          </a:bodyPr>
          <a:lstStyle/>
          <a:p>
            <a:r>
              <a:rPr lang="en-US" sz="600" u="sng" dirty="0">
                <a:latin typeface="Trebuchet MS" panose="020B0703020202090204" pitchFamily="34" charset="0"/>
              </a:rPr>
              <a:t>Search Module</a:t>
            </a:r>
          </a:p>
          <a:p>
            <a:pPr marL="171450" indent="-171450">
              <a:buFont typeface="Arial" panose="020B0604020202020204" pitchFamily="34" charset="0"/>
              <a:buChar char="•"/>
            </a:pPr>
            <a:r>
              <a:rPr lang="en-US" sz="600" dirty="0">
                <a:latin typeface="Trebuchet MS" panose="020B0703020202090204" pitchFamily="34" charset="0"/>
              </a:rPr>
              <a:t>Search Students</a:t>
            </a:r>
          </a:p>
          <a:p>
            <a:pPr marL="171450" indent="-171450">
              <a:buFont typeface="Arial" panose="020B0604020202020204" pitchFamily="34" charset="0"/>
              <a:buChar char="•"/>
            </a:pPr>
            <a:r>
              <a:rPr lang="en-US" sz="600" dirty="0">
                <a:latin typeface="Trebuchet MS" panose="020B0703020202090204" pitchFamily="34" charset="0"/>
              </a:rPr>
              <a:t>Search Tutors</a:t>
            </a:r>
          </a:p>
          <a:p>
            <a:pPr marL="171450" indent="-171450">
              <a:buFont typeface="Arial" panose="020B0604020202020204" pitchFamily="34" charset="0"/>
              <a:buChar char="•"/>
            </a:pPr>
            <a:r>
              <a:rPr lang="en-US" sz="600" dirty="0">
                <a:latin typeface="Trebuchet MS" panose="020B0703020202090204" pitchFamily="34" charset="0"/>
              </a:rPr>
              <a:t>Search Reports (By Month, By Year)</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Dashboard Module</a:t>
            </a:r>
          </a:p>
          <a:p>
            <a:pPr marL="171450" indent="-171450">
              <a:buFont typeface="Arial" panose="020B0604020202020204" pitchFamily="34" charset="0"/>
              <a:buChar char="•"/>
            </a:pPr>
            <a:r>
              <a:rPr lang="en-US" sz="600" dirty="0">
                <a:latin typeface="Trebuchet MS" panose="020B0703020202090204" pitchFamily="34" charset="0"/>
              </a:rPr>
              <a:t>Summary of Financial Report</a:t>
            </a:r>
          </a:p>
          <a:p>
            <a:pPr marL="171450" indent="-171450">
              <a:buFont typeface="Arial" panose="020B0604020202020204" pitchFamily="34" charset="0"/>
              <a:buChar char="•"/>
            </a:pPr>
            <a:r>
              <a:rPr lang="en-US" sz="600" dirty="0">
                <a:latin typeface="Trebuchet MS" panose="020B0703020202090204" pitchFamily="34" charset="0"/>
              </a:rPr>
              <a:t>List of Late Payments</a:t>
            </a:r>
          </a:p>
          <a:p>
            <a:pPr marL="171450" indent="-171450">
              <a:buFont typeface="Arial" panose="020B0604020202020204" pitchFamily="34" charset="0"/>
              <a:buChar char="•"/>
            </a:pPr>
            <a:r>
              <a:rPr lang="en-US" sz="600" dirty="0">
                <a:latin typeface="Trebuchet MS" panose="020B0703020202090204" pitchFamily="34" charset="0"/>
              </a:rPr>
              <a:t>List of Classes which needs Replacement</a:t>
            </a:r>
          </a:p>
          <a:p>
            <a:pPr marL="171450" indent="-171450">
              <a:buFont typeface="Arial" panose="020B0604020202020204" pitchFamily="34" charset="0"/>
              <a:buChar char="•"/>
            </a:pPr>
            <a:r>
              <a:rPr lang="en-US" sz="600" dirty="0">
                <a:latin typeface="Trebuchet MS" panose="020B0703020202090204" pitchFamily="34" charset="0"/>
              </a:rPr>
              <a:t>Class Listing (With Class Sizes, Timings)</a:t>
            </a:r>
          </a:p>
          <a:p>
            <a:pPr marL="171450" indent="-171450">
              <a:buFont typeface="Arial" panose="020B0604020202020204" pitchFamily="34" charset="0"/>
              <a:buChar char="•"/>
            </a:pPr>
            <a:r>
              <a:rPr lang="en-US" sz="600" dirty="0">
                <a:latin typeface="Trebuchet MS" panose="020B0703020202090204" pitchFamily="34" charset="0"/>
              </a:rPr>
              <a:t>Weekly Lesson Schedule</a:t>
            </a:r>
          </a:p>
          <a:p>
            <a:endParaRPr lang="en-US" sz="600" dirty="0">
              <a:latin typeface="Trebuchet MS" panose="020B0703020202090204" pitchFamily="34" charset="0"/>
            </a:endParaRPr>
          </a:p>
        </p:txBody>
      </p:sp>
      <p:sp>
        <p:nvSpPr>
          <p:cNvPr id="15" name="TextBox 14">
            <a:extLst>
              <a:ext uri="{FF2B5EF4-FFF2-40B4-BE49-F238E27FC236}">
                <a16:creationId xmlns:a16="http://schemas.microsoft.com/office/drawing/2014/main" id="{F34D6E32-DACE-6D40-93C2-B7F43049B1D2}"/>
              </a:ext>
            </a:extLst>
          </p:cNvPr>
          <p:cNvSpPr txBox="1"/>
          <p:nvPr/>
        </p:nvSpPr>
        <p:spPr>
          <a:xfrm>
            <a:off x="2427025" y="9788771"/>
            <a:ext cx="231789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Project Motivation</a:t>
            </a:r>
          </a:p>
        </p:txBody>
      </p:sp>
      <p:sp>
        <p:nvSpPr>
          <p:cNvPr id="16" name="TextBox 15">
            <a:extLst>
              <a:ext uri="{FF2B5EF4-FFF2-40B4-BE49-F238E27FC236}">
                <a16:creationId xmlns:a16="http://schemas.microsoft.com/office/drawing/2014/main" id="{6EED8A2E-8ACB-FE42-B34A-D48CDFDAC29E}"/>
              </a:ext>
            </a:extLst>
          </p:cNvPr>
          <p:cNvSpPr txBox="1"/>
          <p:nvPr/>
        </p:nvSpPr>
        <p:spPr>
          <a:xfrm>
            <a:off x="1013346" y="10323086"/>
            <a:ext cx="4831308" cy="1569660"/>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
        <p:nvSpPr>
          <p:cNvPr id="17" name="Star: 4 Points 17">
            <a:extLst>
              <a:ext uri="{FF2B5EF4-FFF2-40B4-BE49-F238E27FC236}">
                <a16:creationId xmlns:a16="http://schemas.microsoft.com/office/drawing/2014/main" id="{0555771E-0E83-0943-A5D5-627FA2C4D589}"/>
              </a:ext>
            </a:extLst>
          </p:cNvPr>
          <p:cNvSpPr/>
          <p:nvPr/>
        </p:nvSpPr>
        <p:spPr>
          <a:xfrm>
            <a:off x="2138199" y="9824002"/>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22465BE-B144-B442-9239-AFCB01038E91}"/>
              </a:ext>
            </a:extLst>
          </p:cNvPr>
          <p:cNvSpPr txBox="1"/>
          <p:nvPr/>
        </p:nvSpPr>
        <p:spPr>
          <a:xfrm>
            <a:off x="2159427" y="1318034"/>
            <a:ext cx="1317399" cy="2769989"/>
          </a:xfrm>
          <a:prstGeom prst="rect">
            <a:avLst/>
          </a:prstGeom>
          <a:noFill/>
        </p:spPr>
        <p:txBody>
          <a:bodyPr wrap="square" rtlCol="0">
            <a:spAutoFit/>
          </a:bodyPr>
          <a:lstStyle/>
          <a:p>
            <a:r>
              <a:rPr lang="en-US" sz="600" u="sng" dirty="0">
                <a:latin typeface="Trebuchet MS" panose="020B0703020202090204" pitchFamily="34" charset="0"/>
              </a:rPr>
              <a:t>Student Management Module</a:t>
            </a:r>
          </a:p>
          <a:p>
            <a:pPr marL="171450" indent="-171450">
              <a:buFont typeface="Arial" panose="020B0604020202020204" pitchFamily="34" charset="0"/>
              <a:buChar char="•"/>
            </a:pPr>
            <a:r>
              <a:rPr lang="en-US" sz="600" dirty="0">
                <a:latin typeface="Trebuchet MS" panose="020B0703020202090204" pitchFamily="34" charset="0"/>
              </a:rPr>
              <a:t>Creation of Students</a:t>
            </a:r>
          </a:p>
          <a:p>
            <a:pPr marL="171450" indent="-171450">
              <a:buFont typeface="Arial" panose="020B0604020202020204" pitchFamily="34" charset="0"/>
              <a:buChar char="•"/>
            </a:pPr>
            <a:r>
              <a:rPr lang="en-US" sz="600" dirty="0">
                <a:latin typeface="Trebuchet MS" panose="020B0703020202090204" pitchFamily="34" charset="0"/>
              </a:rPr>
              <a:t>Reading of Students</a:t>
            </a:r>
          </a:p>
          <a:p>
            <a:pPr marL="171450" indent="-171450">
              <a:buFont typeface="Arial" panose="020B0604020202020204" pitchFamily="34" charset="0"/>
              <a:buChar char="•"/>
            </a:pPr>
            <a:r>
              <a:rPr lang="en-US" sz="600" dirty="0">
                <a:latin typeface="Trebuchet MS" panose="020B0703020202090204" pitchFamily="34" charset="0"/>
              </a:rPr>
              <a:t>Updating of Students</a:t>
            </a:r>
          </a:p>
          <a:p>
            <a:pPr marL="171450" indent="-171450">
              <a:buFont typeface="Arial" panose="020B0604020202020204" pitchFamily="34" charset="0"/>
              <a:buChar char="•"/>
            </a:pPr>
            <a:r>
              <a:rPr lang="en-US" sz="600" dirty="0">
                <a:latin typeface="Trebuchet MS" panose="020B0703020202090204" pitchFamily="34" charset="0"/>
              </a:rPr>
              <a:t>Deleting of Students</a:t>
            </a:r>
          </a:p>
          <a:p>
            <a:endParaRPr lang="en-US" sz="600" dirty="0">
              <a:latin typeface="Trebuchet MS" panose="020B0703020202090204" pitchFamily="34" charset="0"/>
            </a:endParaRPr>
          </a:p>
          <a:p>
            <a:r>
              <a:rPr lang="en-US" sz="600" u="sng" dirty="0">
                <a:latin typeface="Trebuchet MS" panose="020B0703020202090204" pitchFamily="34" charset="0"/>
              </a:rPr>
              <a:t>Grades Module</a:t>
            </a:r>
          </a:p>
          <a:p>
            <a:pPr marL="171450" indent="-171450">
              <a:buFont typeface="Arial" panose="020B0604020202020204" pitchFamily="34" charset="0"/>
              <a:buChar char="•"/>
            </a:pPr>
            <a:r>
              <a:rPr lang="en-US" sz="600" dirty="0">
                <a:latin typeface="Trebuchet MS" panose="020B0703020202090204" pitchFamily="34" charset="0"/>
              </a:rPr>
              <a:t>Grades Modification</a:t>
            </a:r>
          </a:p>
          <a:p>
            <a:pPr marL="171450" indent="-171450">
              <a:buFont typeface="Arial" panose="020B0604020202020204" pitchFamily="34" charset="0"/>
              <a:buChar char="•"/>
            </a:pPr>
            <a:r>
              <a:rPr lang="en-US" sz="600" dirty="0">
                <a:latin typeface="Trebuchet MS" panose="020B0703020202090204" pitchFamily="34" charset="0"/>
              </a:rPr>
              <a:t>Adding of Grades</a:t>
            </a:r>
          </a:p>
          <a:p>
            <a:pPr marL="171450" indent="-171450">
              <a:buFont typeface="Arial" panose="020B0604020202020204" pitchFamily="34" charset="0"/>
              <a:buChar char="•"/>
            </a:pPr>
            <a:r>
              <a:rPr lang="en-US" sz="600" dirty="0">
                <a:latin typeface="Trebuchet MS" panose="020B0703020202090204" pitchFamily="34" charset="0"/>
              </a:rPr>
              <a:t>Grades Viewing</a:t>
            </a:r>
          </a:p>
          <a:p>
            <a:endParaRPr lang="en-US" sz="600" dirty="0">
              <a:latin typeface="Trebuchet MS" panose="020B0703020202090204" pitchFamily="34" charset="0"/>
            </a:endParaRPr>
          </a:p>
          <a:p>
            <a:r>
              <a:rPr lang="en-US" sz="600" u="sng" dirty="0">
                <a:latin typeface="Trebuchet MS" panose="020B0703020202090204" pitchFamily="34" charset="0"/>
              </a:rPr>
              <a:t>Attendance Module</a:t>
            </a:r>
          </a:p>
          <a:p>
            <a:pPr marL="171450" indent="-171450">
              <a:buFont typeface="Arial" panose="020B0604020202020204" pitchFamily="34" charset="0"/>
              <a:buChar char="•"/>
            </a:pPr>
            <a:r>
              <a:rPr lang="en-US" sz="600" dirty="0">
                <a:latin typeface="Trebuchet MS" panose="020B0703020202090204" pitchFamily="34" charset="0"/>
              </a:rPr>
              <a:t>Creation of Tutor &amp; Student Attendance</a:t>
            </a:r>
          </a:p>
          <a:p>
            <a:pPr marL="171450" indent="-171450">
              <a:buFont typeface="Arial" panose="020B0604020202020204" pitchFamily="34" charset="0"/>
              <a:buChar char="•"/>
            </a:pPr>
            <a:r>
              <a:rPr lang="en-US" sz="600" dirty="0">
                <a:latin typeface="Trebuchet MS" panose="020B0703020202090204" pitchFamily="34" charset="0"/>
              </a:rPr>
              <a:t>Reading of Tutor &amp; Student Attendance</a:t>
            </a:r>
          </a:p>
          <a:p>
            <a:pPr marL="171450" indent="-171450">
              <a:buFont typeface="Arial" panose="020B0604020202020204" pitchFamily="34" charset="0"/>
              <a:buChar char="•"/>
            </a:pPr>
            <a:r>
              <a:rPr lang="en-US" sz="600" dirty="0">
                <a:latin typeface="Trebuchet MS" panose="020B0703020202090204" pitchFamily="34" charset="0"/>
              </a:rPr>
              <a:t>Updating of Tutor &amp; Student Attendance</a:t>
            </a:r>
          </a:p>
          <a:p>
            <a:endParaRPr lang="en-US" sz="600" dirty="0">
              <a:latin typeface="Trebuchet MS" panose="020B0703020202090204" pitchFamily="34" charset="0"/>
            </a:endParaRPr>
          </a:p>
          <a:p>
            <a:r>
              <a:rPr lang="en-US" sz="600" u="sng" dirty="0">
                <a:latin typeface="Trebuchet MS" panose="020B0703020202090204" pitchFamily="34" charset="0"/>
              </a:rPr>
              <a:t>Rewards Module</a:t>
            </a:r>
          </a:p>
          <a:p>
            <a:pPr marL="171450" indent="-171450">
              <a:buFont typeface="Arial" panose="020B0604020202020204" pitchFamily="34" charset="0"/>
              <a:buChar char="•"/>
            </a:pPr>
            <a:r>
              <a:rPr lang="en-US" sz="600" dirty="0">
                <a:latin typeface="Trebuchet MS" panose="020B0703020202090204" pitchFamily="34" charset="0"/>
              </a:rPr>
              <a:t>Creation of reward points</a:t>
            </a:r>
          </a:p>
          <a:p>
            <a:pPr marL="171450" indent="-171450">
              <a:buFont typeface="Arial" panose="020B0604020202020204" pitchFamily="34" charset="0"/>
              <a:buChar char="•"/>
            </a:pPr>
            <a:r>
              <a:rPr lang="en-US" sz="600" dirty="0">
                <a:latin typeface="Trebuchet MS" panose="020B0703020202090204" pitchFamily="34" charset="0"/>
              </a:rPr>
              <a:t>Updating of reward points</a:t>
            </a:r>
          </a:p>
          <a:p>
            <a:pPr marL="171450" indent="-171450">
              <a:buFont typeface="Arial" panose="020B0604020202020204" pitchFamily="34" charset="0"/>
              <a:buChar char="•"/>
            </a:pPr>
            <a:r>
              <a:rPr lang="en-US" sz="600" dirty="0">
                <a:latin typeface="Trebuchet MS" panose="020B0703020202090204" pitchFamily="34" charset="0"/>
              </a:rPr>
              <a:t>Reading of reward points</a:t>
            </a:r>
          </a:p>
          <a:p>
            <a:endParaRPr lang="en-US" sz="600" dirty="0">
              <a:latin typeface="Trebuchet MS" panose="020B0703020202090204" pitchFamily="34" charset="0"/>
            </a:endParaRPr>
          </a:p>
          <a:p>
            <a:r>
              <a:rPr lang="en-US" sz="600" u="sng" dirty="0">
                <a:latin typeface="Trebuchet MS" panose="020B0703020202090204" pitchFamily="34" charset="0"/>
              </a:rPr>
              <a:t>Grades Tracking</a:t>
            </a:r>
          </a:p>
          <a:p>
            <a:pPr marL="171450" indent="-171450">
              <a:buFont typeface="Arial" panose="020B0604020202020204" pitchFamily="34" charset="0"/>
              <a:buChar char="•"/>
            </a:pPr>
            <a:r>
              <a:rPr lang="en-US" sz="600" dirty="0">
                <a:latin typeface="Trebuchet MS" panose="020B0703020202090204" pitchFamily="34" charset="0"/>
              </a:rPr>
              <a:t>Creating Grades</a:t>
            </a:r>
          </a:p>
          <a:p>
            <a:pPr marL="171450" indent="-171450">
              <a:buFont typeface="Arial" panose="020B0604020202020204" pitchFamily="34" charset="0"/>
              <a:buChar char="•"/>
            </a:pPr>
            <a:r>
              <a:rPr lang="en-US" sz="600" dirty="0">
                <a:latin typeface="Trebuchet MS" panose="020B0703020202090204" pitchFamily="34" charset="0"/>
              </a:rPr>
              <a:t>Updating Grades</a:t>
            </a:r>
          </a:p>
          <a:p>
            <a:pPr marL="171450" indent="-171450">
              <a:buFont typeface="Arial" panose="020B0604020202020204" pitchFamily="34" charset="0"/>
              <a:buChar char="•"/>
            </a:pPr>
            <a:r>
              <a:rPr lang="en-US" sz="600" dirty="0">
                <a:latin typeface="Trebuchet MS" panose="020B0703020202090204" pitchFamily="34" charset="0"/>
              </a:rPr>
              <a:t>Deleting Grades</a:t>
            </a:r>
          </a:p>
          <a:p>
            <a:pPr marL="171450" indent="-171450">
              <a:buFont typeface="Arial" panose="020B0604020202020204" pitchFamily="34" charset="0"/>
              <a:buChar char="•"/>
            </a:pPr>
            <a:r>
              <a:rPr lang="en-US" sz="600" dirty="0">
                <a:latin typeface="Trebuchet MS" panose="020B0703020202090204" pitchFamily="34" charset="0"/>
              </a:rPr>
              <a:t>Reading Grades</a:t>
            </a:r>
          </a:p>
        </p:txBody>
      </p:sp>
    </p:spTree>
    <p:extLst>
      <p:ext uri="{BB962C8B-B14F-4D97-AF65-F5344CB8AC3E}">
        <p14:creationId xmlns:p14="http://schemas.microsoft.com/office/powerpoint/2010/main" val="4959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5" y="2346189"/>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2432784"/>
            <a:ext cx="35085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Consume buffer days</a:t>
            </a:r>
          </a:p>
          <a:p>
            <a:pPr marL="171450" indent="-171450">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89" y="3547512"/>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Gross over-estimated effort required</a:t>
            </a:r>
          </a:p>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4"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6" y="4193050"/>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5"/>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1" cy="253916"/>
          </a:xfrm>
          <a:prstGeom prst="rect">
            <a:avLst/>
          </a:prstGeom>
          <a:noFill/>
        </p:spPr>
        <p:txBody>
          <a:bodyPr wrap="none" lIns="91440" tIns="45720" rIns="91440" bIns="45720">
            <a:spAutoFit/>
          </a:bodyPr>
          <a:lstStyle/>
          <a:p>
            <a:pPr algn="ctr"/>
            <a:r>
              <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a:t>
            </a: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pact Bugs</a:t>
            </a:r>
            <a:endPar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1" y="4462312"/>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2"/>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4" y="4786578"/>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0"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2" y="5251727"/>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7" y="5056776"/>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1"/>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8" y="6074825"/>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4"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0"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8"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5"/>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7"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4" y="6883195"/>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10E60670-2297-DF43-B455-CF238004982A}"/>
              </a:ext>
            </a:extLst>
          </p:cNvPr>
          <p:cNvGraphicFramePr>
            <a:graphicFrameLocks noGrp="1"/>
          </p:cNvGraphicFramePr>
          <p:nvPr>
            <p:extLst>
              <p:ext uri="{D42A27DB-BD31-4B8C-83A1-F6EECF244321}">
                <p14:modId xmlns:p14="http://schemas.microsoft.com/office/powerpoint/2010/main" val="3419289568"/>
              </p:ext>
            </p:extLst>
          </p:nvPr>
        </p:nvGraphicFramePr>
        <p:xfrm>
          <a:off x="139700" y="4572000"/>
          <a:ext cx="6648451" cy="5003800"/>
        </p:xfrm>
        <a:graphic>
          <a:graphicData uri="http://schemas.openxmlformats.org/drawingml/2006/table">
            <a:tbl>
              <a:tblPr firstRow="1" bandRow="1">
                <a:noFill/>
                <a:tableStyleId>{5C22544A-7EE6-4342-B048-85BDC9FD1C3A}</a:tableStyleId>
              </a:tblPr>
              <a:tblGrid>
                <a:gridCol w="420112">
                  <a:extLst>
                    <a:ext uri="{9D8B030D-6E8A-4147-A177-3AD203B41FA5}">
                      <a16:colId xmlns:a16="http://schemas.microsoft.com/office/drawing/2014/main" val="2862326288"/>
                    </a:ext>
                  </a:extLst>
                </a:gridCol>
                <a:gridCol w="1479445">
                  <a:extLst>
                    <a:ext uri="{9D8B030D-6E8A-4147-A177-3AD203B41FA5}">
                      <a16:colId xmlns:a16="http://schemas.microsoft.com/office/drawing/2014/main" val="3899018182"/>
                    </a:ext>
                  </a:extLst>
                </a:gridCol>
                <a:gridCol w="1334641">
                  <a:extLst>
                    <a:ext uri="{9D8B030D-6E8A-4147-A177-3AD203B41FA5}">
                      <a16:colId xmlns:a16="http://schemas.microsoft.com/office/drawing/2014/main" val="3445595520"/>
                    </a:ext>
                  </a:extLst>
                </a:gridCol>
                <a:gridCol w="779002">
                  <a:extLst>
                    <a:ext uri="{9D8B030D-6E8A-4147-A177-3AD203B41FA5}">
                      <a16:colId xmlns:a16="http://schemas.microsoft.com/office/drawing/2014/main" val="2243951275"/>
                    </a:ext>
                  </a:extLst>
                </a:gridCol>
                <a:gridCol w="609600">
                  <a:extLst>
                    <a:ext uri="{9D8B030D-6E8A-4147-A177-3AD203B41FA5}">
                      <a16:colId xmlns:a16="http://schemas.microsoft.com/office/drawing/2014/main" val="2594212254"/>
                    </a:ext>
                  </a:extLst>
                </a:gridCol>
                <a:gridCol w="457200">
                  <a:extLst>
                    <a:ext uri="{9D8B030D-6E8A-4147-A177-3AD203B41FA5}">
                      <a16:colId xmlns:a16="http://schemas.microsoft.com/office/drawing/2014/main" val="2857930958"/>
                    </a:ext>
                  </a:extLst>
                </a:gridCol>
                <a:gridCol w="1568451">
                  <a:extLst>
                    <a:ext uri="{9D8B030D-6E8A-4147-A177-3AD203B41FA5}">
                      <a16:colId xmlns:a16="http://schemas.microsoft.com/office/drawing/2014/main" val="2172188569"/>
                    </a:ext>
                  </a:extLst>
                </a:gridCol>
              </a:tblGrid>
              <a:tr h="370840">
                <a:tc>
                  <a:txBody>
                    <a:bodyPr/>
                    <a:lstStyle/>
                    <a:p>
                      <a:pPr algn="ctr"/>
                      <a:r>
                        <a:rPr lang="en-US" sz="1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Risk Statement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Consequences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Likelihood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Mitigation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91607126"/>
                  </a:ext>
                </a:extLst>
              </a:tr>
              <a:tr h="370840">
                <a:tc>
                  <a:txBody>
                    <a:bodyPr/>
                    <a:lstStyle/>
                    <a:p>
                      <a:pPr algn="ctr"/>
                      <a:r>
                        <a:rPr lang="en-US" sz="800" dirty="0">
                          <a:solidFill>
                            <a:schemeClr val="bg2"/>
                          </a:solidFill>
                          <a:latin typeface="Trebuchet MS" panose="020B070302020209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Miscommunication of project requirements between the team and the client.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Product might not match the client’s needs and time would be spent on reconstructing the product to fit the client’s expectations, resulting in possible delay of the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conduct frequent user testing in order to ensure that the implemented functionalities matches that of what the client desires and to receive constant feedback from the client so that the changes that have to be made to the system would not snowball and instead fixed consistently in small amount.</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50606947"/>
                  </a:ext>
                </a:extLst>
              </a:tr>
              <a:tr h="3708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team might not be used to the new development environment and languages implemented for the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More time would be taken to complete a functionality and could result in a delay in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decide on the architecture of the system before the project officially commences and to have the team familiarise themselves with the selected languages and platforms. In addition, we would have 2 members with one being more experienced to work on different parts of one functionality so that when faced with issues, the members could seek help from the more experienced member and this reduces time taken to complete the functionality.</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257048814"/>
                  </a:ext>
                </a:extLst>
              </a:tr>
              <a:tr h="3708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There might be low confidence in the new system as the client has been implementing the paper-based system ever since the start of operations and might not be able to garner the same faith in the new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client might not be willing to implement the system after the completion of the product, resulting in resource wastages.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Conduct Parallel Testing in which the client would implement both the paper-based and new system together for a period of 3 months to ensure that the new system is able to fully replace the old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705393"/>
                  </a:ext>
                </a:extLst>
              </a:tr>
            </a:tbl>
          </a:graphicData>
        </a:graphic>
      </p:graphicFrame>
    </p:spTree>
    <p:extLst>
      <p:ext uri="{BB962C8B-B14F-4D97-AF65-F5344CB8AC3E}">
        <p14:creationId xmlns:p14="http://schemas.microsoft.com/office/powerpoint/2010/main" val="27100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OTLSHAPE_M_c6c892620afd42aba44c1b51ae7d3a52_Connector1">
            <a:extLst>
              <a:ext uri="{FF2B5EF4-FFF2-40B4-BE49-F238E27FC236}">
                <a16:creationId xmlns:a16="http://schemas.microsoft.com/office/drawing/2014/main" id="{BB85A1E8-C370-4AB2-BBE8-35F8918254E6}"/>
              </a:ext>
            </a:extLst>
          </p:cNvPr>
          <p:cNvCxnSpPr>
            <a:cxnSpLocks/>
          </p:cNvCxnSpPr>
          <p:nvPr>
            <p:custDataLst>
              <p:tags r:id="rId1"/>
            </p:custDataLst>
          </p:nvPr>
        </p:nvCxnSpPr>
        <p:spPr>
          <a:xfrm>
            <a:off x="3873862" y="7467187"/>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5BBE9B47-E64E-40F5-9C40-8A113CA62388}"/>
              </a:ext>
            </a:extLst>
          </p:cNvPr>
          <p:cNvSpPr/>
          <p:nvPr/>
        </p:nvSpPr>
        <p:spPr>
          <a:xfrm>
            <a:off x="617465" y="766065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416395"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2012950"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85803"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37136" y="765156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8</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40580" y="766065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9</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21970" y="7651560"/>
            <a:ext cx="72741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10</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76073" y="7651560"/>
            <a:ext cx="692279"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11</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2"/>
            </p:custDataLst>
          </p:nvPr>
        </p:nvCxnSpPr>
        <p:spPr>
          <a:xfrm>
            <a:off x="949860"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3"/>
            </p:custDataLst>
          </p:nvPr>
        </p:nvSpPr>
        <p:spPr>
          <a:xfrm>
            <a:off x="659624" y="7229577"/>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4 Oct – 10 Oct</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4"/>
            </p:custDataLst>
          </p:nvPr>
        </p:nvSpPr>
        <p:spPr>
          <a:xfrm>
            <a:off x="908672"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566100"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Mid Term Presentation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86843"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Oct – 17 Oct </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79031"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Oct – 1 Nov </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60835" y="806099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 Nov – 16 Nov </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64202" y="8060995"/>
            <a:ext cx="1289030"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17 Nov – 27 Nov </a:t>
            </a:r>
          </a:p>
        </p:txBody>
      </p:sp>
      <p:sp>
        <p:nvSpPr>
          <p:cNvPr id="94" name="Star: 4 Points 93">
            <a:extLst>
              <a:ext uri="{FF2B5EF4-FFF2-40B4-BE49-F238E27FC236}">
                <a16:creationId xmlns:a16="http://schemas.microsoft.com/office/drawing/2014/main" id="{9E9F912C-86DF-4584-8429-7AA7BEEBDFC2}"/>
              </a:ext>
            </a:extLst>
          </p:cNvPr>
          <p:cNvSpPr/>
          <p:nvPr/>
        </p:nvSpPr>
        <p:spPr>
          <a:xfrm>
            <a:off x="616256"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5" name="TextBox 94">
            <a:extLst>
              <a:ext uri="{FF2B5EF4-FFF2-40B4-BE49-F238E27FC236}">
                <a16:creationId xmlns:a16="http://schemas.microsoft.com/office/drawing/2014/main" id="{B2581773-4188-428E-98A7-B06442F6A1D0}"/>
              </a:ext>
            </a:extLst>
          </p:cNvPr>
          <p:cNvSpPr txBox="1"/>
          <p:nvPr/>
        </p:nvSpPr>
        <p:spPr>
          <a:xfrm>
            <a:off x="710010" y="8379051"/>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before payment date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for late payments</a:t>
            </a:r>
          </a:p>
        </p:txBody>
      </p:sp>
      <p:sp>
        <p:nvSpPr>
          <p:cNvPr id="96" name="Star: 4 Points 95">
            <a:extLst>
              <a:ext uri="{FF2B5EF4-FFF2-40B4-BE49-F238E27FC236}">
                <a16:creationId xmlns:a16="http://schemas.microsoft.com/office/drawing/2014/main" id="{842709FF-81EE-4E19-8348-0629AE8774C7}"/>
              </a:ext>
            </a:extLst>
          </p:cNvPr>
          <p:cNvSpPr/>
          <p:nvPr/>
        </p:nvSpPr>
        <p:spPr>
          <a:xfrm>
            <a:off x="616256" y="900796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7" name="TextBox 96">
            <a:extLst>
              <a:ext uri="{FF2B5EF4-FFF2-40B4-BE49-F238E27FC236}">
                <a16:creationId xmlns:a16="http://schemas.microsoft.com/office/drawing/2014/main" id="{26E29F1E-CF43-45AA-8D84-B97E5577D22F}"/>
              </a:ext>
            </a:extLst>
          </p:cNvPr>
          <p:cNvSpPr txBox="1"/>
          <p:nvPr/>
        </p:nvSpPr>
        <p:spPr>
          <a:xfrm>
            <a:off x="710010" y="8964403"/>
            <a:ext cx="1337479" cy="630942"/>
          </a:xfrm>
          <a:prstGeom prst="rect">
            <a:avLst/>
          </a:prstGeom>
          <a:noFill/>
        </p:spPr>
        <p:txBody>
          <a:bodyPr wrap="square" rtlCol="0">
            <a:spAutoFit/>
          </a:bodyPr>
          <a:lstStyle/>
          <a:p>
            <a:r>
              <a:rPr lang="en-US" sz="700" b="1" u="sng" dirty="0" err="1">
                <a:solidFill>
                  <a:schemeClr val="accent5">
                    <a:lumMod val="20000"/>
                    <a:lumOff val="80000"/>
                  </a:schemeClr>
                </a:solidFill>
                <a:latin typeface="Maiandra GD" panose="020E0502030308020204" pitchFamily="34" charset="0"/>
              </a:rPr>
              <a:t>Attendace</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Students</a:t>
            </a:r>
          </a:p>
        </p:txBody>
      </p:sp>
      <p:sp>
        <p:nvSpPr>
          <p:cNvPr id="98" name="Star: 4 Points 97">
            <a:extLst>
              <a:ext uri="{FF2B5EF4-FFF2-40B4-BE49-F238E27FC236}">
                <a16:creationId xmlns:a16="http://schemas.microsoft.com/office/drawing/2014/main" id="{8B82C494-80F9-44B0-B086-AABA24CC5320}"/>
              </a:ext>
            </a:extLst>
          </p:cNvPr>
          <p:cNvSpPr/>
          <p:nvPr/>
        </p:nvSpPr>
        <p:spPr>
          <a:xfrm>
            <a:off x="2047489"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9" name="TextBox 98">
            <a:extLst>
              <a:ext uri="{FF2B5EF4-FFF2-40B4-BE49-F238E27FC236}">
                <a16:creationId xmlns:a16="http://schemas.microsoft.com/office/drawing/2014/main" id="{9C083211-DDB9-4E43-9092-301D9F8827DA}"/>
              </a:ext>
            </a:extLst>
          </p:cNvPr>
          <p:cNvSpPr txBox="1"/>
          <p:nvPr/>
        </p:nvSpPr>
        <p:spPr>
          <a:xfrm>
            <a:off x="2141243" y="837905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Payment Tracking</a:t>
            </a:r>
          </a:p>
        </p:txBody>
      </p:sp>
      <p:sp>
        <p:nvSpPr>
          <p:cNvPr id="100" name="Star: 4 Points 99">
            <a:extLst>
              <a:ext uri="{FF2B5EF4-FFF2-40B4-BE49-F238E27FC236}">
                <a16:creationId xmlns:a16="http://schemas.microsoft.com/office/drawing/2014/main" id="{3B90524D-744E-4930-9C0C-972BE21FF36F}"/>
              </a:ext>
            </a:extLst>
          </p:cNvPr>
          <p:cNvSpPr/>
          <p:nvPr/>
        </p:nvSpPr>
        <p:spPr>
          <a:xfrm>
            <a:off x="2047489" y="876494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1" name="TextBox 100">
            <a:extLst>
              <a:ext uri="{FF2B5EF4-FFF2-40B4-BE49-F238E27FC236}">
                <a16:creationId xmlns:a16="http://schemas.microsoft.com/office/drawing/2014/main" id="{1EB70B04-B15D-4874-B6B4-BB303D28F22D}"/>
              </a:ext>
            </a:extLst>
          </p:cNvPr>
          <p:cNvSpPr txBox="1"/>
          <p:nvPr/>
        </p:nvSpPr>
        <p:spPr>
          <a:xfrm>
            <a:off x="2141243" y="8721387"/>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Receipts Module</a:t>
            </a:r>
          </a:p>
          <a:p>
            <a:pPr marL="171450" indent="-171450">
              <a:buFont typeface="Wingdings" panose="05000000000000000000" pitchFamily="2" charset="2"/>
              <a:buChar char="Ø"/>
            </a:pPr>
            <a:r>
              <a:rPr lang="en-US" sz="700" b="1" dirty="0" err="1">
                <a:solidFill>
                  <a:schemeClr val="accent5">
                    <a:lumMod val="20000"/>
                    <a:lumOff val="80000"/>
                  </a:schemeClr>
                </a:solidFill>
                <a:latin typeface="Maiandra GD" panose="020E0502030308020204" pitchFamily="34" charset="0"/>
              </a:rPr>
              <a:t>Payslips</a:t>
            </a:r>
            <a:r>
              <a:rPr lang="en-US" sz="700" b="1" dirty="0">
                <a:solidFill>
                  <a:schemeClr val="accent5">
                    <a:lumMod val="20000"/>
                    <a:lumOff val="80000"/>
                  </a:schemeClr>
                </a:solidFill>
                <a:latin typeface="Maiandra GD" panose="020E0502030308020204" pitchFamily="34" charset="0"/>
              </a:rPr>
              <a:t> to Tutors (PDF)</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Invoices to Parents (PDF)</a:t>
            </a:r>
          </a:p>
        </p:txBody>
      </p:sp>
      <p:sp>
        <p:nvSpPr>
          <p:cNvPr id="102" name="Star: 4 Points 101">
            <a:extLst>
              <a:ext uri="{FF2B5EF4-FFF2-40B4-BE49-F238E27FC236}">
                <a16:creationId xmlns:a16="http://schemas.microsoft.com/office/drawing/2014/main" id="{58CF8026-D782-4A4A-9773-D515D1A4EE7A}"/>
              </a:ext>
            </a:extLst>
          </p:cNvPr>
          <p:cNvSpPr/>
          <p:nvPr/>
        </p:nvSpPr>
        <p:spPr>
          <a:xfrm>
            <a:off x="2047489" y="918044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3" name="TextBox 102">
            <a:extLst>
              <a:ext uri="{FF2B5EF4-FFF2-40B4-BE49-F238E27FC236}">
                <a16:creationId xmlns:a16="http://schemas.microsoft.com/office/drawing/2014/main" id="{25529502-539A-45D1-A150-0CDAC7652A52}"/>
              </a:ext>
            </a:extLst>
          </p:cNvPr>
          <p:cNvSpPr txBox="1"/>
          <p:nvPr/>
        </p:nvSpPr>
        <p:spPr>
          <a:xfrm>
            <a:off x="2141243" y="9136885"/>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Poster Preparation</a:t>
            </a:r>
          </a:p>
        </p:txBody>
      </p:sp>
      <p:sp>
        <p:nvSpPr>
          <p:cNvPr id="104" name="Star: 4 Points 103">
            <a:extLst>
              <a:ext uri="{FF2B5EF4-FFF2-40B4-BE49-F238E27FC236}">
                <a16:creationId xmlns:a16="http://schemas.microsoft.com/office/drawing/2014/main" id="{C0EE8484-2B5C-4431-BEB8-C7794B4270F0}"/>
              </a:ext>
            </a:extLst>
          </p:cNvPr>
          <p:cNvSpPr/>
          <p:nvPr/>
        </p:nvSpPr>
        <p:spPr>
          <a:xfrm>
            <a:off x="3415960" y="840147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5" name="TextBox 104">
            <a:extLst>
              <a:ext uri="{FF2B5EF4-FFF2-40B4-BE49-F238E27FC236}">
                <a16:creationId xmlns:a16="http://schemas.microsoft.com/office/drawing/2014/main" id="{42EE1213-1664-415A-BBEA-0591BDC6886D}"/>
              </a:ext>
            </a:extLst>
          </p:cNvPr>
          <p:cNvSpPr txBox="1"/>
          <p:nvPr/>
        </p:nvSpPr>
        <p:spPr>
          <a:xfrm>
            <a:off x="3509714" y="8357914"/>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Dashboard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Overview of Financial Report</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Overdue Payments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Class Information</a:t>
            </a:r>
          </a:p>
        </p:txBody>
      </p:sp>
      <p:sp>
        <p:nvSpPr>
          <p:cNvPr id="106" name="Star: 4 Points 105">
            <a:extLst>
              <a:ext uri="{FF2B5EF4-FFF2-40B4-BE49-F238E27FC236}">
                <a16:creationId xmlns:a16="http://schemas.microsoft.com/office/drawing/2014/main" id="{1376FA49-8304-43B2-AF27-0F3356B9BDAE}"/>
              </a:ext>
            </a:extLst>
          </p:cNvPr>
          <p:cNvSpPr/>
          <p:nvPr/>
        </p:nvSpPr>
        <p:spPr>
          <a:xfrm>
            <a:off x="3415960" y="904955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7" name="TextBox 106">
            <a:extLst>
              <a:ext uri="{FF2B5EF4-FFF2-40B4-BE49-F238E27FC236}">
                <a16:creationId xmlns:a16="http://schemas.microsoft.com/office/drawing/2014/main" id="{C25AD5FA-C7FB-412E-A30A-32B06A31D0B8}"/>
              </a:ext>
            </a:extLst>
          </p:cNvPr>
          <p:cNvSpPr txBox="1"/>
          <p:nvPr/>
        </p:nvSpPr>
        <p:spPr>
          <a:xfrm>
            <a:off x="3509714" y="90060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 (Slides, Rehearsal)</a:t>
            </a:r>
          </a:p>
        </p:txBody>
      </p:sp>
      <p:sp>
        <p:nvSpPr>
          <p:cNvPr id="108" name="Star: 4 Points 107">
            <a:extLst>
              <a:ext uri="{FF2B5EF4-FFF2-40B4-BE49-F238E27FC236}">
                <a16:creationId xmlns:a16="http://schemas.microsoft.com/office/drawing/2014/main" id="{19D57D18-653C-48C2-A025-C33848D7108B}"/>
              </a:ext>
            </a:extLst>
          </p:cNvPr>
          <p:cNvSpPr/>
          <p:nvPr/>
        </p:nvSpPr>
        <p:spPr>
          <a:xfrm>
            <a:off x="4888343" y="83895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9" name="TextBox 108">
            <a:extLst>
              <a:ext uri="{FF2B5EF4-FFF2-40B4-BE49-F238E27FC236}">
                <a16:creationId xmlns:a16="http://schemas.microsoft.com/office/drawing/2014/main" id="{5B716C0A-8650-4BCB-939D-09A2BC80D543}"/>
              </a:ext>
            </a:extLst>
          </p:cNvPr>
          <p:cNvSpPr txBox="1"/>
          <p:nvPr/>
        </p:nvSpPr>
        <p:spPr>
          <a:xfrm>
            <a:off x="4982097" y="834602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a:t>
            </a:r>
          </a:p>
        </p:txBody>
      </p:sp>
      <p:sp>
        <p:nvSpPr>
          <p:cNvPr id="110" name="Star: 4 Points 109">
            <a:extLst>
              <a:ext uri="{FF2B5EF4-FFF2-40B4-BE49-F238E27FC236}">
                <a16:creationId xmlns:a16="http://schemas.microsoft.com/office/drawing/2014/main" id="{B0DC10D7-7D32-4F2D-8470-57F80285A396}"/>
              </a:ext>
            </a:extLst>
          </p:cNvPr>
          <p:cNvSpPr/>
          <p:nvPr/>
        </p:nvSpPr>
        <p:spPr>
          <a:xfrm>
            <a:off x="4888343" y="865473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1" name="TextBox 110">
            <a:extLst>
              <a:ext uri="{FF2B5EF4-FFF2-40B4-BE49-F238E27FC236}">
                <a16:creationId xmlns:a16="http://schemas.microsoft.com/office/drawing/2014/main" id="{47990EA3-6042-4F06-844F-8DC0D0E0AFE1}"/>
              </a:ext>
            </a:extLst>
          </p:cNvPr>
          <p:cNvSpPr txBox="1"/>
          <p:nvPr/>
        </p:nvSpPr>
        <p:spPr>
          <a:xfrm>
            <a:off x="4982097" y="861117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Enhancement</a:t>
            </a:r>
          </a:p>
        </p:txBody>
      </p:sp>
      <p:sp>
        <p:nvSpPr>
          <p:cNvPr id="113" name="OTLSHAPE_M_c6c892620afd42aba44c1b51ae7d3a52_Date">
            <a:extLst>
              <a:ext uri="{FF2B5EF4-FFF2-40B4-BE49-F238E27FC236}">
                <a16:creationId xmlns:a16="http://schemas.microsoft.com/office/drawing/2014/main" id="{F8606FC3-3C6C-4157-89CD-6B7262B150ED}"/>
              </a:ext>
            </a:extLst>
          </p:cNvPr>
          <p:cNvSpPr txBox="1"/>
          <p:nvPr>
            <p:custDataLst>
              <p:tags r:id="rId5"/>
            </p:custDataLst>
          </p:nvPr>
        </p:nvSpPr>
        <p:spPr>
          <a:xfrm>
            <a:off x="3583626" y="7238676"/>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29 Oct</a:t>
            </a:r>
          </a:p>
        </p:txBody>
      </p:sp>
      <p:sp>
        <p:nvSpPr>
          <p:cNvPr id="114" name="OTLSHAPE_M_c6c892620afd42aba44c1b51ae7d3a52_Shape">
            <a:extLst>
              <a:ext uri="{FF2B5EF4-FFF2-40B4-BE49-F238E27FC236}">
                <a16:creationId xmlns:a16="http://schemas.microsoft.com/office/drawing/2014/main" id="{23E8D83D-DEBE-4BAA-8BA3-5915F88E4391}"/>
              </a:ext>
            </a:extLst>
          </p:cNvPr>
          <p:cNvSpPr/>
          <p:nvPr>
            <p:custDataLst>
              <p:tags r:id="rId6"/>
            </p:custDataLst>
          </p:nvPr>
        </p:nvSpPr>
        <p:spPr>
          <a:xfrm>
            <a:off x="3832674" y="7385105"/>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7AD9A471-FB0C-45BD-8851-5CB7B0B5BE3E}"/>
              </a:ext>
            </a:extLst>
          </p:cNvPr>
          <p:cNvSpPr/>
          <p:nvPr/>
        </p:nvSpPr>
        <p:spPr>
          <a:xfrm>
            <a:off x="3490102" y="6932627"/>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Poster Submission</a:t>
            </a:r>
          </a:p>
        </p:txBody>
      </p:sp>
      <p:cxnSp>
        <p:nvCxnSpPr>
          <p:cNvPr id="126" name="OTLSHAPE_M_c6c892620afd42aba44c1b51ae7d3a52_Connector1">
            <a:extLst>
              <a:ext uri="{FF2B5EF4-FFF2-40B4-BE49-F238E27FC236}">
                <a16:creationId xmlns:a16="http://schemas.microsoft.com/office/drawing/2014/main" id="{18C00F4C-EE7A-4651-B727-0FABFBCF16BF}"/>
              </a:ext>
            </a:extLst>
          </p:cNvPr>
          <p:cNvCxnSpPr>
            <a:cxnSpLocks/>
          </p:cNvCxnSpPr>
          <p:nvPr>
            <p:custDataLst>
              <p:tags r:id="rId7"/>
            </p:custDataLst>
          </p:nvPr>
        </p:nvCxnSpPr>
        <p:spPr>
          <a:xfrm>
            <a:off x="5565191"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OTLSHAPE_M_c6c892620afd42aba44c1b51ae7d3a52_Date">
            <a:extLst>
              <a:ext uri="{FF2B5EF4-FFF2-40B4-BE49-F238E27FC236}">
                <a16:creationId xmlns:a16="http://schemas.microsoft.com/office/drawing/2014/main" id="{801CBCFC-D7B4-4494-9DB1-D2DEB31CA96B}"/>
              </a:ext>
            </a:extLst>
          </p:cNvPr>
          <p:cNvSpPr txBox="1"/>
          <p:nvPr>
            <p:custDataLst>
              <p:tags r:id="rId8"/>
            </p:custDataLst>
          </p:nvPr>
        </p:nvSpPr>
        <p:spPr>
          <a:xfrm>
            <a:off x="5224155" y="7230493"/>
            <a:ext cx="692274"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19 Nov – 27 Nov</a:t>
            </a:r>
          </a:p>
        </p:txBody>
      </p:sp>
      <p:sp>
        <p:nvSpPr>
          <p:cNvPr id="128" name="OTLSHAPE_M_c6c892620afd42aba44c1b51ae7d3a52_Shape">
            <a:extLst>
              <a:ext uri="{FF2B5EF4-FFF2-40B4-BE49-F238E27FC236}">
                <a16:creationId xmlns:a16="http://schemas.microsoft.com/office/drawing/2014/main" id="{B5BF9993-A6BC-4F0E-BFCD-55CDA146446B}"/>
              </a:ext>
            </a:extLst>
          </p:cNvPr>
          <p:cNvSpPr/>
          <p:nvPr>
            <p:custDataLst>
              <p:tags r:id="rId9"/>
            </p:custDataLst>
          </p:nvPr>
        </p:nvSpPr>
        <p:spPr>
          <a:xfrm>
            <a:off x="5524003"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7DAB77E-A73F-4D2B-804B-0255CE4880DA}"/>
              </a:ext>
            </a:extLst>
          </p:cNvPr>
          <p:cNvSpPr/>
          <p:nvPr/>
        </p:nvSpPr>
        <p:spPr>
          <a:xfrm>
            <a:off x="5181431"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Final Presentation</a:t>
            </a:r>
          </a:p>
        </p:txBody>
      </p:sp>
      <p:cxnSp>
        <p:nvCxnSpPr>
          <p:cNvPr id="142" name="OTLSHAPE_M_c6c892620afd42aba44c1b51ae7d3a52_Connector1">
            <a:extLst>
              <a:ext uri="{FF2B5EF4-FFF2-40B4-BE49-F238E27FC236}">
                <a16:creationId xmlns:a16="http://schemas.microsoft.com/office/drawing/2014/main" id="{AB934928-7FE6-43EF-9091-9D30A357F2FC}"/>
              </a:ext>
            </a:extLst>
          </p:cNvPr>
          <p:cNvCxnSpPr>
            <a:cxnSpLocks/>
          </p:cNvCxnSpPr>
          <p:nvPr>
            <p:custDataLst>
              <p:tags r:id="rId10"/>
            </p:custDataLst>
          </p:nvPr>
        </p:nvCxnSpPr>
        <p:spPr>
          <a:xfrm>
            <a:off x="4468903" y="7458088"/>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TLSHAPE_M_c6c892620afd42aba44c1b51ae7d3a52_Shape">
            <a:extLst>
              <a:ext uri="{FF2B5EF4-FFF2-40B4-BE49-F238E27FC236}">
                <a16:creationId xmlns:a16="http://schemas.microsoft.com/office/drawing/2014/main" id="{499C6225-78E9-4AF8-A0EA-27D79CB451FC}"/>
              </a:ext>
            </a:extLst>
          </p:cNvPr>
          <p:cNvSpPr/>
          <p:nvPr>
            <p:custDataLst>
              <p:tags r:id="rId11"/>
            </p:custDataLst>
          </p:nvPr>
        </p:nvSpPr>
        <p:spPr>
          <a:xfrm>
            <a:off x="4427715" y="737600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5C3F883-11BB-45A0-9E1C-DBBB45C87EE7}"/>
              </a:ext>
            </a:extLst>
          </p:cNvPr>
          <p:cNvSpPr/>
          <p:nvPr/>
        </p:nvSpPr>
        <p:spPr>
          <a:xfrm>
            <a:off x="4085143" y="7022760"/>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
        <p:nvSpPr>
          <p:cNvPr id="5" name="Rectangle 4">
            <a:extLst>
              <a:ext uri="{FF2B5EF4-FFF2-40B4-BE49-F238E27FC236}">
                <a16:creationId xmlns:a16="http://schemas.microsoft.com/office/drawing/2014/main" id="{039731FF-4FCA-4E4D-B2F1-B3211738FDA6}"/>
              </a:ext>
            </a:extLst>
          </p:cNvPr>
          <p:cNvSpPr/>
          <p:nvPr/>
        </p:nvSpPr>
        <p:spPr>
          <a:xfrm>
            <a:off x="699187" y="254259"/>
            <a:ext cx="1469121" cy="646331"/>
          </a:xfrm>
          <a:prstGeom prst="rect">
            <a:avLst/>
          </a:prstGeom>
          <a:noFill/>
        </p:spPr>
        <p:txBody>
          <a:bodyPr wrap="none" lIns="91440" tIns="45720" rIns="91440" bIns="45720">
            <a:spAutoFit/>
          </a:bodyPr>
          <a:lstStyle/>
          <a:p>
            <a:pPr algn="ctr"/>
            <a:r>
              <a:rPr lang="en-US" sz="3600" b="1" cap="none" spc="50" dirty="0">
                <a:ln w="0"/>
                <a:solidFill>
                  <a:schemeClr val="accent5">
                    <a:lumMod val="40000"/>
                    <a:lumOff val="60000"/>
                  </a:schemeClr>
                </a:solidFill>
                <a:effectLst>
                  <a:innerShdw blurRad="63500" dist="50800" dir="13500000">
                    <a:srgbClr val="000000">
                      <a:alpha val="50000"/>
                    </a:srgbClr>
                  </a:innerShdw>
                </a:effectLst>
                <a:latin typeface="Maiandra GD" panose="020E0502030308020204" pitchFamily="34" charset="0"/>
              </a:rPr>
              <a:t>Actual</a:t>
            </a:r>
          </a:p>
        </p:txBody>
      </p:sp>
      <p:sp>
        <p:nvSpPr>
          <p:cNvPr id="7" name="Star: 6 Points 6">
            <a:extLst>
              <a:ext uri="{FF2B5EF4-FFF2-40B4-BE49-F238E27FC236}">
                <a16:creationId xmlns:a16="http://schemas.microsoft.com/office/drawing/2014/main" id="{24E63C69-2761-4A2D-AB95-1517D87AC589}"/>
              </a:ext>
            </a:extLst>
          </p:cNvPr>
          <p:cNvSpPr/>
          <p:nvPr/>
        </p:nvSpPr>
        <p:spPr>
          <a:xfrm>
            <a:off x="127591" y="313048"/>
            <a:ext cx="488665" cy="530993"/>
          </a:xfrm>
          <a:prstGeom prst="star6">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OTLSHAPE_M_c6c892620afd42aba44c1b51ae7d3a52_Connector1">
            <a:extLst>
              <a:ext uri="{FF2B5EF4-FFF2-40B4-BE49-F238E27FC236}">
                <a16:creationId xmlns:a16="http://schemas.microsoft.com/office/drawing/2014/main" id="{6A056BCD-478C-4427-893E-42AC13A59E68}"/>
              </a:ext>
            </a:extLst>
          </p:cNvPr>
          <p:cNvCxnSpPr>
            <a:cxnSpLocks/>
          </p:cNvCxnSpPr>
          <p:nvPr>
            <p:custDataLst>
              <p:tags r:id="rId12"/>
            </p:custDataLst>
          </p:nvPr>
        </p:nvCxnSpPr>
        <p:spPr>
          <a:xfrm>
            <a:off x="1579889" y="7438484"/>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OTLSHAPE_M_c6c892620afd42aba44c1b51ae7d3a52_Shape">
            <a:extLst>
              <a:ext uri="{FF2B5EF4-FFF2-40B4-BE49-F238E27FC236}">
                <a16:creationId xmlns:a16="http://schemas.microsoft.com/office/drawing/2014/main" id="{BD4DAD8F-17FD-4CAB-8BF6-84C64FFE05CF}"/>
              </a:ext>
            </a:extLst>
          </p:cNvPr>
          <p:cNvSpPr/>
          <p:nvPr>
            <p:custDataLst>
              <p:tags r:id="rId13"/>
            </p:custDataLst>
          </p:nvPr>
        </p:nvSpPr>
        <p:spPr>
          <a:xfrm>
            <a:off x="1538701" y="7356402"/>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27CCD34-C8E8-44CC-934A-C2B008BC48A1}"/>
              </a:ext>
            </a:extLst>
          </p:cNvPr>
          <p:cNvSpPr/>
          <p:nvPr/>
        </p:nvSpPr>
        <p:spPr>
          <a:xfrm>
            <a:off x="1196129" y="7003156"/>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Tree>
    <p:extLst>
      <p:ext uri="{BB962C8B-B14F-4D97-AF65-F5344CB8AC3E}">
        <p14:creationId xmlns:p14="http://schemas.microsoft.com/office/powerpoint/2010/main" val="3742249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1414</TotalTime>
  <Words>1659</Words>
  <Application>Microsoft Macintosh PowerPoint</Application>
  <PresentationFormat>Widescreen</PresentationFormat>
  <Paragraphs>342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DengXian</vt:lpstr>
      <vt:lpstr>Arial</vt:lpstr>
      <vt:lpstr>Calibri</vt:lpstr>
      <vt:lpstr>Calibri Light</vt:lpstr>
      <vt:lpstr>Cambria Math</vt:lpstr>
      <vt:lpstr>Maiandra GD</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TANG Hui Xin</cp:lastModifiedBy>
  <cp:revision>89</cp:revision>
  <dcterms:created xsi:type="dcterms:W3CDTF">2018-06-21T14:07:32Z</dcterms:created>
  <dcterms:modified xsi:type="dcterms:W3CDTF">2018-08-03T09:49:59Z</dcterms:modified>
</cp:coreProperties>
</file>