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6"/>
  </p:notesMasterIdLst>
  <p:handoutMasterIdLst>
    <p:handoutMasterId r:id="rId57"/>
  </p:handoutMasterIdLst>
  <p:sldIdLst>
    <p:sldId id="256" r:id="rId2"/>
    <p:sldId id="284" r:id="rId3"/>
    <p:sldId id="285" r:id="rId4"/>
    <p:sldId id="286" r:id="rId5"/>
    <p:sldId id="288" r:id="rId6"/>
    <p:sldId id="257" r:id="rId7"/>
    <p:sldId id="287" r:id="rId8"/>
    <p:sldId id="289" r:id="rId9"/>
    <p:sldId id="292" r:id="rId10"/>
    <p:sldId id="294" r:id="rId11"/>
    <p:sldId id="293" r:id="rId12"/>
    <p:sldId id="298" r:id="rId13"/>
    <p:sldId id="299" r:id="rId14"/>
    <p:sldId id="297" r:id="rId15"/>
    <p:sldId id="295" r:id="rId16"/>
    <p:sldId id="296" r:id="rId17"/>
    <p:sldId id="300" r:id="rId18"/>
    <p:sldId id="301" r:id="rId19"/>
    <p:sldId id="302" r:id="rId20"/>
    <p:sldId id="324" r:id="rId21"/>
    <p:sldId id="261" r:id="rId22"/>
    <p:sldId id="325" r:id="rId23"/>
    <p:sldId id="327" r:id="rId24"/>
    <p:sldId id="328" r:id="rId25"/>
    <p:sldId id="336" r:id="rId26"/>
    <p:sldId id="290" r:id="rId27"/>
    <p:sldId id="291" r:id="rId28"/>
    <p:sldId id="339" r:id="rId29"/>
    <p:sldId id="340" r:id="rId30"/>
    <p:sldId id="341" r:id="rId31"/>
    <p:sldId id="342" r:id="rId32"/>
    <p:sldId id="303" r:id="rId33"/>
    <p:sldId id="362" r:id="rId34"/>
    <p:sldId id="363" r:id="rId35"/>
    <p:sldId id="367" r:id="rId36"/>
    <p:sldId id="366" r:id="rId37"/>
    <p:sldId id="365" r:id="rId38"/>
    <p:sldId id="315" r:id="rId39"/>
    <p:sldId id="316" r:id="rId40"/>
    <p:sldId id="317" r:id="rId41"/>
    <p:sldId id="318" r:id="rId42"/>
    <p:sldId id="319" r:id="rId43"/>
    <p:sldId id="321" r:id="rId44"/>
    <p:sldId id="320" r:id="rId45"/>
    <p:sldId id="322" r:id="rId46"/>
    <p:sldId id="323" r:id="rId47"/>
    <p:sldId id="329" r:id="rId48"/>
    <p:sldId id="330" r:id="rId49"/>
    <p:sldId id="331" r:id="rId50"/>
    <p:sldId id="332" r:id="rId51"/>
    <p:sldId id="333" r:id="rId52"/>
    <p:sldId id="334" r:id="rId53"/>
    <p:sldId id="335" r:id="rId54"/>
    <p:sldId id="279"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2AE"/>
    <a:srgbClr val="FFD1DC"/>
    <a:srgbClr val="DEE9F2"/>
    <a:srgbClr val="FF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5F8274-BDFD-4E6E-B03B-30846463687F}">
  <a:tblStyle styleId="{645F8274-BDFD-4E6E-B03B-30846463687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0" d="100"/>
          <a:sy n="80" d="100"/>
        </p:scale>
        <p:origin x="84" y="1086"/>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0BDE3F-7349-4DC4-A4B4-53160946AE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5C5ECBB3-3FD6-49EF-8785-67F44778D6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4507FA-F3D7-4502-A967-41875C1AAFBE}" type="datetimeFigureOut">
              <a:rPr lang="en-SG" smtClean="0"/>
              <a:t>8/10/2018</a:t>
            </a:fld>
            <a:endParaRPr lang="en-SG"/>
          </a:p>
        </p:txBody>
      </p:sp>
      <p:sp>
        <p:nvSpPr>
          <p:cNvPr id="4" name="Footer Placeholder 3">
            <a:extLst>
              <a:ext uri="{FF2B5EF4-FFF2-40B4-BE49-F238E27FC236}">
                <a16:creationId xmlns:a16="http://schemas.microsoft.com/office/drawing/2014/main" id="{1FB90C9C-C163-4D02-9D6D-31A936BBE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AEE6441E-F8E7-4AC5-9524-49D20014A9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68599F-7453-4C09-91C8-1B979B49D10C}" type="slidenum">
              <a:rPr lang="en-SG" smtClean="0"/>
              <a:t>‹#›</a:t>
            </a:fld>
            <a:endParaRPr lang="en-SG"/>
          </a:p>
        </p:txBody>
      </p:sp>
    </p:spTree>
    <p:extLst>
      <p:ext uri="{BB962C8B-B14F-4D97-AF65-F5344CB8AC3E}">
        <p14:creationId xmlns:p14="http://schemas.microsoft.com/office/powerpoint/2010/main" val="1324712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92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749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72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280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80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2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15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538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4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692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69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234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386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214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1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428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26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158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86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856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683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260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850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148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0146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489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469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062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1099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850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16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59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156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36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810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818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67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76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49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368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68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FB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Magenta" preserve="1">
  <p:cSld name="1_Blank Magenta">
    <p:bg>
      <p:bgPr>
        <a:solidFill>
          <a:srgbClr val="DEE9F2"/>
        </a:solidFill>
        <a:effectLst/>
      </p:bgPr>
    </p:bg>
    <p:spTree>
      <p:nvGrpSpPr>
        <p:cNvPr id="1" name="Shape 357"/>
        <p:cNvGrpSpPr/>
        <p:nvPr/>
      </p:nvGrpSpPr>
      <p:grpSpPr>
        <a:xfrm>
          <a:off x="0" y="0"/>
          <a:ext cx="0" cy="0"/>
          <a:chOff x="0" y="0"/>
          <a:chExt cx="0" cy="0"/>
        </a:xfrm>
      </p:grpSpPr>
    </p:spTree>
    <p:extLst>
      <p:ext uri="{BB962C8B-B14F-4D97-AF65-F5344CB8AC3E}">
        <p14:creationId xmlns:p14="http://schemas.microsoft.com/office/powerpoint/2010/main" val="261751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background" userDrawn="1">
  <p:cSld name="Image background">
    <p:spTree>
      <p:nvGrpSpPr>
        <p:cNvPr id="1" name="Shape 273"/>
        <p:cNvGrpSpPr/>
        <p:nvPr/>
      </p:nvGrpSpPr>
      <p:grpSpPr>
        <a:xfrm>
          <a:off x="0" y="0"/>
          <a:ext cx="0" cy="0"/>
          <a:chOff x="0" y="0"/>
          <a:chExt cx="0" cy="0"/>
        </a:xfrm>
      </p:grpSpPr>
      <p:pic>
        <p:nvPicPr>
          <p:cNvPr id="29" name="Picture 28">
            <a:extLst>
              <a:ext uri="{FF2B5EF4-FFF2-40B4-BE49-F238E27FC236}">
                <a16:creationId xmlns:a16="http://schemas.microsoft.com/office/drawing/2014/main" id="{D4D9111F-763B-4C24-B2ED-8627B426E2E3}"/>
              </a:ext>
            </a:extLst>
          </p:cNvPr>
          <p:cNvPicPr>
            <a:picLocks noChangeAspect="1"/>
          </p:cNvPicPr>
          <p:nvPr userDrawn="1"/>
        </p:nvPicPr>
        <p:blipFill>
          <a:blip r:embed="rId2"/>
          <a:stretch>
            <a:fillRect/>
          </a:stretch>
        </p:blipFill>
        <p:spPr>
          <a:xfrm>
            <a:off x="746760" y="614863"/>
            <a:ext cx="7650480" cy="4208597"/>
          </a:xfrm>
          <a:prstGeom prst="rect">
            <a:avLst/>
          </a:prstGeom>
        </p:spPr>
      </p:pic>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8318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reserve="1">
  <p:cSld name="1_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FF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659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63" r:id="rId8"/>
    <p:sldLayoutId id="2147483658" r:id="rId9"/>
    <p:sldLayoutId id="2147483659" r:id="rId10"/>
    <p:sldLayoutId id="2147483660" r:id="rId11"/>
    <p:sldLayoutId id="2147483664" r:id="rId12"/>
    <p:sldLayoutId id="2147483662"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g"/><Relationship Id="rId7"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5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Mid Term Presentation</a:t>
            </a:r>
            <a:br>
              <a:rPr lang="en-SG" dirty="0"/>
            </a:br>
            <a:r>
              <a:rPr lang="en-SG" sz="1100" dirty="0"/>
              <a:t>Team eXi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Objectives</a:t>
            </a:r>
            <a:endParaRPr dirty="0"/>
          </a:p>
        </p:txBody>
      </p:sp>
      <p:sp>
        <p:nvSpPr>
          <p:cNvPr id="424" name="Google Shape;424;p20"/>
          <p:cNvSpPr txBox="1">
            <a:spLocks noGrp="1"/>
          </p:cNvSpPr>
          <p:nvPr>
            <p:ph type="body" idx="1"/>
          </p:nvPr>
        </p:nvSpPr>
        <p:spPr>
          <a:xfrm>
            <a:off x="2932355" y="1069150"/>
            <a:ext cx="5292300" cy="300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dirty="0"/>
              <a:t>Gather feedback regarding Interface Design and Navigation Flow</a:t>
            </a:r>
          </a:p>
          <a:p>
            <a:pPr marL="101600" lvl="0" indent="0" algn="l" rtl="0">
              <a:spcBef>
                <a:spcPts val="0"/>
              </a:spcBef>
              <a:spcAft>
                <a:spcPts val="0"/>
              </a:spcAft>
              <a:buSzPts val="2000"/>
              <a:buNone/>
            </a:pPr>
            <a:endParaRPr lang="en-US" dirty="0"/>
          </a:p>
          <a:p>
            <a:pPr marL="457200" lvl="0" indent="-355600" algn="l" rtl="0">
              <a:spcBef>
                <a:spcPts val="0"/>
              </a:spcBef>
              <a:spcAft>
                <a:spcPts val="0"/>
              </a:spcAft>
              <a:buSzPts val="2000"/>
              <a:buChar char="○"/>
            </a:pPr>
            <a:r>
              <a:rPr lang="en-US" dirty="0"/>
              <a:t>Gauge user’s comfortability &amp; satisfaction with the UI and functionalities implemented</a:t>
            </a:r>
          </a:p>
          <a:p>
            <a:pPr marL="101600" lvl="0" indent="0" algn="l" rtl="0">
              <a:spcBef>
                <a:spcPts val="0"/>
              </a:spcBef>
              <a:spcAft>
                <a:spcPts val="0"/>
              </a:spcAft>
              <a:buSzPts val="2000"/>
              <a:buNone/>
            </a:pPr>
            <a:endParaRPr lang="en-US" dirty="0"/>
          </a:p>
          <a:p>
            <a:pPr marL="457200" lvl="0" indent="-355600" algn="l" rtl="0">
              <a:spcBef>
                <a:spcPts val="0"/>
              </a:spcBef>
              <a:spcAft>
                <a:spcPts val="0"/>
              </a:spcAft>
              <a:buSzPts val="2000"/>
              <a:buChar char="○"/>
            </a:pPr>
            <a:r>
              <a:rPr lang="en-US" dirty="0"/>
              <a:t>Improve the Portal based on feedbacks and comments received</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35502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893200" y="112741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1425050" y="411175"/>
            <a:ext cx="246815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a:solidFill>
                  <a:srgbClr val="02BDC7"/>
                </a:solidFill>
                <a:latin typeface="Roboto Slab Light"/>
                <a:ea typeface="Roboto Slab Light"/>
                <a:cs typeface="Roboto Slab Light"/>
                <a:sym typeface="Roboto Slab Light"/>
              </a:rPr>
              <a:t>User Testing 1</a:t>
            </a:r>
          </a:p>
          <a:p>
            <a:pPr marL="285750" indent="-285750"/>
            <a:r>
              <a:rPr lang="en-US" sz="1050" dirty="0">
                <a:solidFill>
                  <a:schemeClr val="tx1"/>
                </a:solidFill>
                <a:latin typeface="Roboto Slab Light"/>
                <a:ea typeface="Roboto Slab Light"/>
                <a:cs typeface="Roboto Slab Light"/>
                <a:sym typeface="Roboto Slab Light"/>
              </a:rPr>
              <a:t>Account Module</a:t>
            </a:r>
          </a:p>
          <a:p>
            <a:pPr marL="285750" indent="-285750"/>
            <a:r>
              <a:rPr lang="en-US" sz="1050" dirty="0">
                <a:solidFill>
                  <a:schemeClr val="tx1"/>
                </a:solidFill>
                <a:latin typeface="Roboto Slab Light"/>
                <a:ea typeface="Roboto Slab Light"/>
                <a:cs typeface="Roboto Slab Light"/>
                <a:sym typeface="Roboto Slab Light"/>
              </a:rPr>
              <a:t>Admin Module</a:t>
            </a:r>
          </a:p>
          <a:p>
            <a:pPr marL="285750" indent="-285750"/>
            <a:r>
              <a:rPr lang="en-US" sz="1050" dirty="0">
                <a:solidFill>
                  <a:schemeClr val="tx1"/>
                </a:solidFill>
                <a:latin typeface="Roboto Slab Light"/>
                <a:ea typeface="Roboto Slab Light"/>
                <a:cs typeface="Roboto Slab Light"/>
                <a:sym typeface="Roboto Slab Light"/>
              </a:rPr>
              <a:t>Student </a:t>
            </a:r>
            <a:r>
              <a:rPr lang="en-US" sz="1050" dirty="0" err="1">
                <a:solidFill>
                  <a:schemeClr val="tx1"/>
                </a:solidFill>
                <a:latin typeface="Roboto Slab Light"/>
                <a:ea typeface="Roboto Slab Light"/>
                <a:cs typeface="Roboto Slab Light"/>
                <a:sym typeface="Roboto Slab Light"/>
              </a:rPr>
              <a:t>Mgmt</a:t>
            </a:r>
            <a:r>
              <a:rPr lang="en-US" sz="1050" dirty="0">
                <a:solidFill>
                  <a:schemeClr val="tx1"/>
                </a:solidFill>
                <a:latin typeface="Roboto Slab Light"/>
                <a:ea typeface="Roboto Slab Light"/>
                <a:cs typeface="Roboto Slab Light"/>
                <a:sym typeface="Roboto Slab Light"/>
              </a:rPr>
              <a:t> Module</a:t>
            </a:r>
          </a:p>
          <a:p>
            <a:pPr marL="285750" indent="-285750"/>
            <a:r>
              <a:rPr lang="en-US" sz="1050" dirty="0">
                <a:solidFill>
                  <a:schemeClr val="tx1"/>
                </a:solidFill>
                <a:latin typeface="Roboto Slab Light"/>
                <a:ea typeface="Roboto Slab Light"/>
                <a:cs typeface="Roboto Slab Light"/>
                <a:sym typeface="Roboto Slab Light"/>
              </a:rPr>
              <a:t>Grades Module</a:t>
            </a:r>
            <a:endParaRPr sz="1600" dirty="0">
              <a:solidFill>
                <a:schemeClr val="tx1"/>
              </a:solidFill>
              <a:latin typeface="Roboto Slab Light"/>
              <a:ea typeface="Roboto Slab Light"/>
              <a:cs typeface="Roboto Slab Light"/>
              <a:sym typeface="Roboto Slab Light"/>
            </a:endParaRPr>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Graphic 2">
            <a:extLst>
              <a:ext uri="{FF2B5EF4-FFF2-40B4-BE49-F238E27FC236}">
                <a16:creationId xmlns:a16="http://schemas.microsoft.com/office/drawing/2014/main" id="{A35C536B-EAA0-4490-9592-F48401E2F0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1999" y="1991362"/>
            <a:ext cx="330061" cy="330061"/>
          </a:xfrm>
          <a:prstGeom prst="rect">
            <a:avLst/>
          </a:prstGeom>
        </p:spPr>
      </p:pic>
      <p:pic>
        <p:nvPicPr>
          <p:cNvPr id="5" name="Graphic 4">
            <a:extLst>
              <a:ext uri="{FF2B5EF4-FFF2-40B4-BE49-F238E27FC236}">
                <a16:creationId xmlns:a16="http://schemas.microsoft.com/office/drawing/2014/main" id="{4071AF0D-C66F-4969-8EAA-3F8240C36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074441"/>
            <a:ext cx="330060" cy="330060"/>
          </a:xfrm>
          <a:prstGeom prst="rect">
            <a:avLst/>
          </a:prstGeom>
        </p:spPr>
      </p:pic>
      <p:pic>
        <p:nvPicPr>
          <p:cNvPr id="7" name="Graphic 6">
            <a:extLst>
              <a:ext uri="{FF2B5EF4-FFF2-40B4-BE49-F238E27FC236}">
                <a16:creationId xmlns:a16="http://schemas.microsoft.com/office/drawing/2014/main" id="{9DDA8B80-EB9D-4FB9-A4CD-B409FD92CE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0" y="1449823"/>
            <a:ext cx="330060" cy="330060"/>
          </a:xfrm>
          <a:prstGeom prst="rect">
            <a:avLst/>
          </a:prstGeom>
        </p:spPr>
      </p:pic>
      <p:pic>
        <p:nvPicPr>
          <p:cNvPr id="9" name="Graphic 8">
            <a:extLst>
              <a:ext uri="{FF2B5EF4-FFF2-40B4-BE49-F238E27FC236}">
                <a16:creationId xmlns:a16="http://schemas.microsoft.com/office/drawing/2014/main" id="{CB8D6D0C-5D47-446D-A551-2FB2AD7163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2000" y="2532902"/>
            <a:ext cx="330060" cy="330060"/>
          </a:xfrm>
          <a:prstGeom prst="rect">
            <a:avLst/>
          </a:prstGeom>
        </p:spPr>
      </p:pic>
      <p:sp>
        <p:nvSpPr>
          <p:cNvPr id="10" name="TextBox 9">
            <a:extLst>
              <a:ext uri="{FF2B5EF4-FFF2-40B4-BE49-F238E27FC236}">
                <a16:creationId xmlns:a16="http://schemas.microsoft.com/office/drawing/2014/main" id="{10A856A4-B858-48BB-AE08-18A00DC49889}"/>
              </a:ext>
            </a:extLst>
          </p:cNvPr>
          <p:cNvSpPr txBox="1"/>
          <p:nvPr/>
        </p:nvSpPr>
        <p:spPr>
          <a:xfrm>
            <a:off x="5098555" y="1399409"/>
            <a:ext cx="2057400" cy="430887"/>
          </a:xfrm>
          <a:prstGeom prst="rect">
            <a:avLst/>
          </a:prstGeom>
          <a:noFill/>
        </p:spPr>
        <p:txBody>
          <a:bodyPr wrap="square" rtlCol="0">
            <a:spAutoFit/>
          </a:bodyPr>
          <a:lstStyle/>
          <a:p>
            <a:r>
              <a:rPr lang="en-US" sz="1100" dirty="0">
                <a:latin typeface="Roboto Slab Light"/>
              </a:rPr>
              <a:t>Stepping Stones Learning Centre, Bukit Panjang Branch </a:t>
            </a:r>
          </a:p>
        </p:txBody>
      </p:sp>
      <p:sp>
        <p:nvSpPr>
          <p:cNvPr id="15" name="TextBox 14">
            <a:extLst>
              <a:ext uri="{FF2B5EF4-FFF2-40B4-BE49-F238E27FC236}">
                <a16:creationId xmlns:a16="http://schemas.microsoft.com/office/drawing/2014/main" id="{A65738A8-6EB5-4272-932E-AEBEF8896FD9}"/>
              </a:ext>
            </a:extLst>
          </p:cNvPr>
          <p:cNvSpPr txBox="1"/>
          <p:nvPr/>
        </p:nvSpPr>
        <p:spPr>
          <a:xfrm>
            <a:off x="5098555" y="2025587"/>
            <a:ext cx="2057400" cy="261610"/>
          </a:xfrm>
          <a:prstGeom prst="rect">
            <a:avLst/>
          </a:prstGeom>
          <a:noFill/>
        </p:spPr>
        <p:txBody>
          <a:bodyPr wrap="square" rtlCol="0">
            <a:spAutoFit/>
          </a:bodyPr>
          <a:lstStyle/>
          <a:p>
            <a:r>
              <a:rPr lang="en-US" sz="1100" dirty="0">
                <a:latin typeface="Roboto Slab Light"/>
              </a:rPr>
              <a:t>28 July 2018, Saturday</a:t>
            </a:r>
          </a:p>
        </p:txBody>
      </p:sp>
      <p:sp>
        <p:nvSpPr>
          <p:cNvPr id="16" name="TextBox 15">
            <a:extLst>
              <a:ext uri="{FF2B5EF4-FFF2-40B4-BE49-F238E27FC236}">
                <a16:creationId xmlns:a16="http://schemas.microsoft.com/office/drawing/2014/main" id="{2F60DADC-28FF-4B07-837E-B5E5A2C3A158}"/>
              </a:ext>
            </a:extLst>
          </p:cNvPr>
          <p:cNvSpPr txBox="1"/>
          <p:nvPr/>
        </p:nvSpPr>
        <p:spPr>
          <a:xfrm>
            <a:off x="5098555" y="2567127"/>
            <a:ext cx="2057400" cy="261610"/>
          </a:xfrm>
          <a:prstGeom prst="rect">
            <a:avLst/>
          </a:prstGeom>
          <a:noFill/>
        </p:spPr>
        <p:txBody>
          <a:bodyPr wrap="square" rtlCol="0">
            <a:spAutoFit/>
          </a:bodyPr>
          <a:lstStyle/>
          <a:p>
            <a:r>
              <a:rPr lang="en-US" sz="1100" dirty="0">
                <a:latin typeface="Roboto Slab Light"/>
              </a:rPr>
              <a:t>2:30 pm – 3:30 pm</a:t>
            </a:r>
          </a:p>
        </p:txBody>
      </p:sp>
      <p:sp>
        <p:nvSpPr>
          <p:cNvPr id="17" name="TextBox 16">
            <a:extLst>
              <a:ext uri="{FF2B5EF4-FFF2-40B4-BE49-F238E27FC236}">
                <a16:creationId xmlns:a16="http://schemas.microsoft.com/office/drawing/2014/main" id="{2ABFF806-F1DF-4559-B7FB-657175F7DF5D}"/>
              </a:ext>
            </a:extLst>
          </p:cNvPr>
          <p:cNvSpPr txBox="1"/>
          <p:nvPr/>
        </p:nvSpPr>
        <p:spPr>
          <a:xfrm>
            <a:off x="5098555" y="3108666"/>
            <a:ext cx="2057400" cy="261610"/>
          </a:xfrm>
          <a:prstGeom prst="rect">
            <a:avLst/>
          </a:prstGeom>
          <a:noFill/>
        </p:spPr>
        <p:txBody>
          <a:bodyPr wrap="square" rtlCol="0">
            <a:spAutoFit/>
          </a:bodyPr>
          <a:lstStyle/>
          <a:p>
            <a:r>
              <a:rPr lang="en-US" sz="1100" dirty="0">
                <a:latin typeface="Roboto Slab Light"/>
              </a:rPr>
              <a:t>2</a:t>
            </a:r>
          </a:p>
        </p:txBody>
      </p:sp>
    </p:spTree>
    <p:extLst>
      <p:ext uri="{BB962C8B-B14F-4D97-AF65-F5344CB8AC3E}">
        <p14:creationId xmlns:p14="http://schemas.microsoft.com/office/powerpoint/2010/main" val="231018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Issues</a:t>
            </a:r>
            <a:endParaRPr dirty="0"/>
          </a:p>
        </p:txBody>
      </p:sp>
      <p:sp>
        <p:nvSpPr>
          <p:cNvPr id="424" name="Google Shape;424;p20"/>
          <p:cNvSpPr txBox="1">
            <a:spLocks noGrp="1"/>
          </p:cNvSpPr>
          <p:nvPr>
            <p:ph type="body" idx="1"/>
          </p:nvPr>
        </p:nvSpPr>
        <p:spPr>
          <a:xfrm>
            <a:off x="2825684" y="2044510"/>
            <a:ext cx="5292300" cy="79013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dirty="0"/>
              <a:t>Trouble with navigating due to the naming of navigation bars</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95600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a:t>
            </a:r>
            <a:r>
              <a:rPr lang="en-SG" dirty="0" err="1"/>
              <a:t>ction</a:t>
            </a:r>
            <a:r>
              <a:rPr lang="en-SG" dirty="0"/>
              <a:t> Taken</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4F8D45D4-E2ED-475C-92A3-6C821449A64E}"/>
              </a:ext>
            </a:extLst>
          </p:cNvPr>
          <p:cNvPicPr>
            <a:picLocks noChangeAspect="1"/>
          </p:cNvPicPr>
          <p:nvPr/>
        </p:nvPicPr>
        <p:blipFill rotWithShape="1">
          <a:blip r:embed="rId3"/>
          <a:srcRect l="2336" t="2424" r="2139" b="5895"/>
          <a:stretch/>
        </p:blipFill>
        <p:spPr>
          <a:xfrm>
            <a:off x="2541779" y="1340866"/>
            <a:ext cx="5883795" cy="2461767"/>
          </a:xfrm>
          <a:prstGeom prst="rect">
            <a:avLst/>
          </a:prstGeom>
        </p:spPr>
      </p:pic>
    </p:spTree>
    <p:extLst>
      <p:ext uri="{BB962C8B-B14F-4D97-AF65-F5344CB8AC3E}">
        <p14:creationId xmlns:p14="http://schemas.microsoft.com/office/powerpoint/2010/main" val="226165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893200" y="112741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1425050" y="411175"/>
            <a:ext cx="246815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a:solidFill>
                  <a:srgbClr val="02BDC7"/>
                </a:solidFill>
                <a:latin typeface="Roboto Slab Light"/>
                <a:ea typeface="Roboto Slab Light"/>
                <a:cs typeface="Roboto Slab Light"/>
                <a:sym typeface="Roboto Slab Light"/>
              </a:rPr>
              <a:t>User Testing 2</a:t>
            </a:r>
          </a:p>
          <a:p>
            <a:pPr marL="285750" indent="-285750"/>
            <a:r>
              <a:rPr lang="en-US" sz="1050" dirty="0">
                <a:solidFill>
                  <a:schemeClr val="tx1"/>
                </a:solidFill>
                <a:latin typeface="Roboto Slab Light"/>
                <a:ea typeface="Roboto Slab Light"/>
                <a:cs typeface="Roboto Slab Light"/>
                <a:sym typeface="Roboto Slab Light"/>
              </a:rPr>
              <a:t>Attendance Module</a:t>
            </a:r>
          </a:p>
          <a:p>
            <a:pPr marL="285750" indent="-285750"/>
            <a:r>
              <a:rPr lang="en-US" sz="1050" dirty="0">
                <a:solidFill>
                  <a:schemeClr val="tx1"/>
                </a:solidFill>
                <a:latin typeface="Roboto Slab Light"/>
                <a:ea typeface="Roboto Slab Light"/>
                <a:cs typeface="Roboto Slab Light"/>
                <a:sym typeface="Roboto Slab Light"/>
              </a:rPr>
              <a:t>Grades Module</a:t>
            </a:r>
          </a:p>
          <a:p>
            <a:pPr marL="285750" indent="-285750"/>
            <a:r>
              <a:rPr lang="en-US" sz="1050" dirty="0">
                <a:solidFill>
                  <a:schemeClr val="tx1"/>
                </a:solidFill>
                <a:latin typeface="Roboto Slab Light"/>
                <a:ea typeface="Roboto Slab Light"/>
                <a:cs typeface="Roboto Slab Light"/>
                <a:sym typeface="Roboto Slab Light"/>
              </a:rPr>
              <a:t>Schedule Module</a:t>
            </a:r>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Graphic 2">
            <a:extLst>
              <a:ext uri="{FF2B5EF4-FFF2-40B4-BE49-F238E27FC236}">
                <a16:creationId xmlns:a16="http://schemas.microsoft.com/office/drawing/2014/main" id="{A35C536B-EAA0-4490-9592-F48401E2F0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1999" y="1991362"/>
            <a:ext cx="330061" cy="330061"/>
          </a:xfrm>
          <a:prstGeom prst="rect">
            <a:avLst/>
          </a:prstGeom>
        </p:spPr>
      </p:pic>
      <p:pic>
        <p:nvPicPr>
          <p:cNvPr id="5" name="Graphic 4">
            <a:extLst>
              <a:ext uri="{FF2B5EF4-FFF2-40B4-BE49-F238E27FC236}">
                <a16:creationId xmlns:a16="http://schemas.microsoft.com/office/drawing/2014/main" id="{4071AF0D-C66F-4969-8EAA-3F8240C36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074441"/>
            <a:ext cx="330060" cy="330060"/>
          </a:xfrm>
          <a:prstGeom prst="rect">
            <a:avLst/>
          </a:prstGeom>
        </p:spPr>
      </p:pic>
      <p:pic>
        <p:nvPicPr>
          <p:cNvPr id="7" name="Graphic 6">
            <a:extLst>
              <a:ext uri="{FF2B5EF4-FFF2-40B4-BE49-F238E27FC236}">
                <a16:creationId xmlns:a16="http://schemas.microsoft.com/office/drawing/2014/main" id="{9DDA8B80-EB9D-4FB9-A4CD-B409FD92CE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0" y="1449823"/>
            <a:ext cx="330060" cy="330060"/>
          </a:xfrm>
          <a:prstGeom prst="rect">
            <a:avLst/>
          </a:prstGeom>
        </p:spPr>
      </p:pic>
      <p:pic>
        <p:nvPicPr>
          <p:cNvPr id="9" name="Graphic 8">
            <a:extLst>
              <a:ext uri="{FF2B5EF4-FFF2-40B4-BE49-F238E27FC236}">
                <a16:creationId xmlns:a16="http://schemas.microsoft.com/office/drawing/2014/main" id="{CB8D6D0C-5D47-446D-A551-2FB2AD7163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2000" y="2532902"/>
            <a:ext cx="330060" cy="330060"/>
          </a:xfrm>
          <a:prstGeom prst="rect">
            <a:avLst/>
          </a:prstGeom>
        </p:spPr>
      </p:pic>
      <p:sp>
        <p:nvSpPr>
          <p:cNvPr id="10" name="TextBox 9">
            <a:extLst>
              <a:ext uri="{FF2B5EF4-FFF2-40B4-BE49-F238E27FC236}">
                <a16:creationId xmlns:a16="http://schemas.microsoft.com/office/drawing/2014/main" id="{10A856A4-B858-48BB-AE08-18A00DC49889}"/>
              </a:ext>
            </a:extLst>
          </p:cNvPr>
          <p:cNvSpPr txBox="1"/>
          <p:nvPr/>
        </p:nvSpPr>
        <p:spPr>
          <a:xfrm>
            <a:off x="5098555" y="1399409"/>
            <a:ext cx="2057400" cy="430887"/>
          </a:xfrm>
          <a:prstGeom prst="rect">
            <a:avLst/>
          </a:prstGeom>
          <a:noFill/>
        </p:spPr>
        <p:txBody>
          <a:bodyPr wrap="square" rtlCol="0">
            <a:spAutoFit/>
          </a:bodyPr>
          <a:lstStyle/>
          <a:p>
            <a:r>
              <a:rPr lang="en-US" sz="1100" dirty="0">
                <a:latin typeface="Roboto Slab Light"/>
              </a:rPr>
              <a:t>Stepping Stones Learning Centre, Bukit Panjang Branch </a:t>
            </a:r>
          </a:p>
        </p:txBody>
      </p:sp>
      <p:sp>
        <p:nvSpPr>
          <p:cNvPr id="15" name="TextBox 14">
            <a:extLst>
              <a:ext uri="{FF2B5EF4-FFF2-40B4-BE49-F238E27FC236}">
                <a16:creationId xmlns:a16="http://schemas.microsoft.com/office/drawing/2014/main" id="{A65738A8-6EB5-4272-932E-AEBEF8896FD9}"/>
              </a:ext>
            </a:extLst>
          </p:cNvPr>
          <p:cNvSpPr txBox="1"/>
          <p:nvPr/>
        </p:nvSpPr>
        <p:spPr>
          <a:xfrm>
            <a:off x="5098555" y="2025587"/>
            <a:ext cx="2057400" cy="261610"/>
          </a:xfrm>
          <a:prstGeom prst="rect">
            <a:avLst/>
          </a:prstGeom>
          <a:noFill/>
        </p:spPr>
        <p:txBody>
          <a:bodyPr wrap="square" rtlCol="0">
            <a:spAutoFit/>
          </a:bodyPr>
          <a:lstStyle/>
          <a:p>
            <a:r>
              <a:rPr lang="en-US" sz="1100" dirty="0">
                <a:latin typeface="Roboto Slab Light"/>
              </a:rPr>
              <a:t>8 September 2018, Saturday</a:t>
            </a:r>
          </a:p>
        </p:txBody>
      </p:sp>
      <p:sp>
        <p:nvSpPr>
          <p:cNvPr id="16" name="TextBox 15">
            <a:extLst>
              <a:ext uri="{FF2B5EF4-FFF2-40B4-BE49-F238E27FC236}">
                <a16:creationId xmlns:a16="http://schemas.microsoft.com/office/drawing/2014/main" id="{2F60DADC-28FF-4B07-837E-B5E5A2C3A158}"/>
              </a:ext>
            </a:extLst>
          </p:cNvPr>
          <p:cNvSpPr txBox="1"/>
          <p:nvPr/>
        </p:nvSpPr>
        <p:spPr>
          <a:xfrm>
            <a:off x="5098555" y="2567127"/>
            <a:ext cx="2057400" cy="261610"/>
          </a:xfrm>
          <a:prstGeom prst="rect">
            <a:avLst/>
          </a:prstGeom>
          <a:noFill/>
        </p:spPr>
        <p:txBody>
          <a:bodyPr wrap="square" rtlCol="0">
            <a:spAutoFit/>
          </a:bodyPr>
          <a:lstStyle/>
          <a:p>
            <a:r>
              <a:rPr lang="en-US" sz="1100" dirty="0">
                <a:latin typeface="Roboto Slab Light"/>
              </a:rPr>
              <a:t>2:30 pm – 3:30 pm</a:t>
            </a:r>
          </a:p>
        </p:txBody>
      </p:sp>
      <p:sp>
        <p:nvSpPr>
          <p:cNvPr id="17" name="TextBox 16">
            <a:extLst>
              <a:ext uri="{FF2B5EF4-FFF2-40B4-BE49-F238E27FC236}">
                <a16:creationId xmlns:a16="http://schemas.microsoft.com/office/drawing/2014/main" id="{2ABFF806-F1DF-4559-B7FB-657175F7DF5D}"/>
              </a:ext>
            </a:extLst>
          </p:cNvPr>
          <p:cNvSpPr txBox="1"/>
          <p:nvPr/>
        </p:nvSpPr>
        <p:spPr>
          <a:xfrm>
            <a:off x="5098555" y="3108666"/>
            <a:ext cx="2057400" cy="261610"/>
          </a:xfrm>
          <a:prstGeom prst="rect">
            <a:avLst/>
          </a:prstGeom>
          <a:noFill/>
        </p:spPr>
        <p:txBody>
          <a:bodyPr wrap="square" rtlCol="0">
            <a:spAutoFit/>
          </a:bodyPr>
          <a:lstStyle/>
          <a:p>
            <a:r>
              <a:rPr lang="en-US" sz="1100" dirty="0">
                <a:latin typeface="Roboto Slab Light"/>
              </a:rPr>
              <a:t>2</a:t>
            </a:r>
          </a:p>
        </p:txBody>
      </p:sp>
    </p:spTree>
    <p:extLst>
      <p:ext uri="{BB962C8B-B14F-4D97-AF65-F5344CB8AC3E}">
        <p14:creationId xmlns:p14="http://schemas.microsoft.com/office/powerpoint/2010/main" val="138428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Issues</a:t>
            </a:r>
            <a:endParaRPr dirty="0"/>
          </a:p>
        </p:txBody>
      </p:sp>
      <p:sp>
        <p:nvSpPr>
          <p:cNvPr id="424" name="Google Shape;424;p20"/>
          <p:cNvSpPr txBox="1">
            <a:spLocks noGrp="1"/>
          </p:cNvSpPr>
          <p:nvPr>
            <p:ph type="body" idx="1"/>
          </p:nvPr>
        </p:nvSpPr>
        <p:spPr>
          <a:xfrm>
            <a:off x="2825684" y="1698530"/>
            <a:ext cx="5292300" cy="174644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dirty="0"/>
              <a:t>Layout of Attendance Taking Interface not intuitive enough</a:t>
            </a:r>
          </a:p>
          <a:p>
            <a:pPr marL="457200" lvl="0" indent="-355600" algn="l" rtl="0">
              <a:spcBef>
                <a:spcPts val="0"/>
              </a:spcBef>
              <a:spcAft>
                <a:spcPts val="0"/>
              </a:spcAft>
              <a:buSzPts val="2000"/>
              <a:buChar char="○"/>
            </a:pPr>
            <a:endParaRPr lang="en-US" dirty="0"/>
          </a:p>
          <a:p>
            <a:pPr marL="457200" lvl="0" indent="-355600" algn="l" rtl="0">
              <a:spcBef>
                <a:spcPts val="0"/>
              </a:spcBef>
              <a:spcAft>
                <a:spcPts val="0"/>
              </a:spcAft>
              <a:buSzPts val="2000"/>
              <a:buChar char="○"/>
            </a:pPr>
            <a:r>
              <a:rPr lang="en-US" dirty="0"/>
              <a:t>Confusing label specifying grade but input field is limited to raw score</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26612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 Action Taken</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7" name="Picture 6">
            <a:extLst>
              <a:ext uri="{FF2B5EF4-FFF2-40B4-BE49-F238E27FC236}">
                <a16:creationId xmlns:a16="http://schemas.microsoft.com/office/drawing/2014/main" id="{4766A813-7AC5-4E84-A332-D60AF82311FE}"/>
              </a:ext>
            </a:extLst>
          </p:cNvPr>
          <p:cNvPicPr>
            <a:picLocks noChangeAspect="1"/>
          </p:cNvPicPr>
          <p:nvPr/>
        </p:nvPicPr>
        <p:blipFill rotWithShape="1">
          <a:blip r:embed="rId3"/>
          <a:srcRect l="1575" r="1575" b="4909"/>
          <a:stretch/>
        </p:blipFill>
        <p:spPr>
          <a:xfrm>
            <a:off x="2615669" y="1344930"/>
            <a:ext cx="5776665" cy="2453640"/>
          </a:xfrm>
          <a:prstGeom prst="rect">
            <a:avLst/>
          </a:prstGeom>
        </p:spPr>
      </p:pic>
    </p:spTree>
    <p:extLst>
      <p:ext uri="{BB962C8B-B14F-4D97-AF65-F5344CB8AC3E}">
        <p14:creationId xmlns:p14="http://schemas.microsoft.com/office/powerpoint/2010/main" val="131541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893200" y="112741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1425050" y="411175"/>
            <a:ext cx="246815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a:solidFill>
                  <a:srgbClr val="02BDC7"/>
                </a:solidFill>
                <a:latin typeface="Roboto Slab Light"/>
                <a:ea typeface="Roboto Slab Light"/>
                <a:cs typeface="Roboto Slab Light"/>
                <a:sym typeface="Roboto Slab Light"/>
              </a:rPr>
              <a:t>User Testing 3</a:t>
            </a:r>
          </a:p>
          <a:p>
            <a:pPr marL="285750" indent="-285750"/>
            <a:r>
              <a:rPr lang="en-US" sz="1050" dirty="0">
                <a:solidFill>
                  <a:schemeClr val="tx1"/>
                </a:solidFill>
                <a:latin typeface="Roboto Slab Light"/>
                <a:ea typeface="Roboto Slab Light"/>
                <a:cs typeface="Roboto Slab Light"/>
                <a:sym typeface="Roboto Slab Light"/>
              </a:rPr>
              <a:t>Student </a:t>
            </a:r>
            <a:r>
              <a:rPr lang="en-US" sz="1050" dirty="0" err="1">
                <a:solidFill>
                  <a:schemeClr val="tx1"/>
                </a:solidFill>
                <a:latin typeface="Roboto Slab Light"/>
                <a:ea typeface="Roboto Slab Light"/>
                <a:cs typeface="Roboto Slab Light"/>
                <a:sym typeface="Roboto Slab Light"/>
              </a:rPr>
              <a:t>Mgmt</a:t>
            </a:r>
            <a:r>
              <a:rPr lang="en-US" sz="1050" dirty="0">
                <a:solidFill>
                  <a:schemeClr val="tx1"/>
                </a:solidFill>
                <a:latin typeface="Roboto Slab Light"/>
                <a:ea typeface="Roboto Slab Light"/>
                <a:cs typeface="Roboto Slab Light"/>
                <a:sym typeface="Roboto Slab Light"/>
              </a:rPr>
              <a:t> Module</a:t>
            </a:r>
          </a:p>
          <a:p>
            <a:pPr marL="285750" indent="-285750"/>
            <a:r>
              <a:rPr lang="en-US" sz="1050" dirty="0">
                <a:solidFill>
                  <a:schemeClr val="tx1"/>
                </a:solidFill>
                <a:latin typeface="Roboto Slab Light"/>
                <a:ea typeface="Roboto Slab Light"/>
                <a:cs typeface="Roboto Slab Light"/>
                <a:sym typeface="Roboto Slab Light"/>
              </a:rPr>
              <a:t>Admin Module</a:t>
            </a:r>
          </a:p>
          <a:p>
            <a:pPr marL="285750" indent="-285750"/>
            <a:r>
              <a:rPr lang="en-US" sz="1050" dirty="0">
                <a:solidFill>
                  <a:schemeClr val="tx1"/>
                </a:solidFill>
                <a:latin typeface="Roboto Slab Light"/>
                <a:ea typeface="Roboto Slab Light"/>
                <a:cs typeface="Roboto Slab Light"/>
                <a:sym typeface="Roboto Slab Light"/>
              </a:rPr>
              <a:t>Attendance Module</a:t>
            </a:r>
          </a:p>
          <a:p>
            <a:pPr marL="285750" indent="-285750"/>
            <a:r>
              <a:rPr lang="en-US" sz="1050" dirty="0">
                <a:solidFill>
                  <a:schemeClr val="tx1"/>
                </a:solidFill>
                <a:latin typeface="Roboto Slab Light"/>
                <a:ea typeface="Roboto Slab Light"/>
                <a:cs typeface="Roboto Slab Light"/>
                <a:sym typeface="Roboto Slab Light"/>
              </a:rPr>
              <a:t>Grades Module</a:t>
            </a:r>
          </a:p>
          <a:p>
            <a:pPr marL="285750" indent="-285750"/>
            <a:r>
              <a:rPr lang="en-US" sz="1050" dirty="0">
                <a:solidFill>
                  <a:schemeClr val="tx1"/>
                </a:solidFill>
                <a:latin typeface="Roboto Slab Light"/>
                <a:ea typeface="Roboto Slab Light"/>
                <a:cs typeface="Roboto Slab Light"/>
                <a:sym typeface="Roboto Slab Light"/>
              </a:rPr>
              <a:t>Schedule Module</a:t>
            </a:r>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Graphic 2">
            <a:extLst>
              <a:ext uri="{FF2B5EF4-FFF2-40B4-BE49-F238E27FC236}">
                <a16:creationId xmlns:a16="http://schemas.microsoft.com/office/drawing/2014/main" id="{A35C536B-EAA0-4490-9592-F48401E2F0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1999" y="1991362"/>
            <a:ext cx="330061" cy="330061"/>
          </a:xfrm>
          <a:prstGeom prst="rect">
            <a:avLst/>
          </a:prstGeom>
        </p:spPr>
      </p:pic>
      <p:pic>
        <p:nvPicPr>
          <p:cNvPr id="5" name="Graphic 4">
            <a:extLst>
              <a:ext uri="{FF2B5EF4-FFF2-40B4-BE49-F238E27FC236}">
                <a16:creationId xmlns:a16="http://schemas.microsoft.com/office/drawing/2014/main" id="{4071AF0D-C66F-4969-8EAA-3F8240C36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074441"/>
            <a:ext cx="330060" cy="330060"/>
          </a:xfrm>
          <a:prstGeom prst="rect">
            <a:avLst/>
          </a:prstGeom>
        </p:spPr>
      </p:pic>
      <p:pic>
        <p:nvPicPr>
          <p:cNvPr id="7" name="Graphic 6">
            <a:extLst>
              <a:ext uri="{FF2B5EF4-FFF2-40B4-BE49-F238E27FC236}">
                <a16:creationId xmlns:a16="http://schemas.microsoft.com/office/drawing/2014/main" id="{9DDA8B80-EB9D-4FB9-A4CD-B409FD92CE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0" y="1449823"/>
            <a:ext cx="330060" cy="330060"/>
          </a:xfrm>
          <a:prstGeom prst="rect">
            <a:avLst/>
          </a:prstGeom>
        </p:spPr>
      </p:pic>
      <p:pic>
        <p:nvPicPr>
          <p:cNvPr id="9" name="Graphic 8">
            <a:extLst>
              <a:ext uri="{FF2B5EF4-FFF2-40B4-BE49-F238E27FC236}">
                <a16:creationId xmlns:a16="http://schemas.microsoft.com/office/drawing/2014/main" id="{CB8D6D0C-5D47-446D-A551-2FB2AD7163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2000" y="2532902"/>
            <a:ext cx="330060" cy="330060"/>
          </a:xfrm>
          <a:prstGeom prst="rect">
            <a:avLst/>
          </a:prstGeom>
        </p:spPr>
      </p:pic>
      <p:sp>
        <p:nvSpPr>
          <p:cNvPr id="10" name="TextBox 9">
            <a:extLst>
              <a:ext uri="{FF2B5EF4-FFF2-40B4-BE49-F238E27FC236}">
                <a16:creationId xmlns:a16="http://schemas.microsoft.com/office/drawing/2014/main" id="{10A856A4-B858-48BB-AE08-18A00DC49889}"/>
              </a:ext>
            </a:extLst>
          </p:cNvPr>
          <p:cNvSpPr txBox="1"/>
          <p:nvPr/>
        </p:nvSpPr>
        <p:spPr>
          <a:xfrm>
            <a:off x="5098555" y="1399409"/>
            <a:ext cx="2057400" cy="430887"/>
          </a:xfrm>
          <a:prstGeom prst="rect">
            <a:avLst/>
          </a:prstGeom>
          <a:noFill/>
        </p:spPr>
        <p:txBody>
          <a:bodyPr wrap="square" rtlCol="0">
            <a:spAutoFit/>
          </a:bodyPr>
          <a:lstStyle/>
          <a:p>
            <a:r>
              <a:rPr lang="en-US" sz="1100" dirty="0">
                <a:latin typeface="Roboto Slab Light"/>
              </a:rPr>
              <a:t>Stepping Stones Learning Centre, Bukit Panjang Branch </a:t>
            </a:r>
          </a:p>
        </p:txBody>
      </p:sp>
      <p:sp>
        <p:nvSpPr>
          <p:cNvPr id="15" name="TextBox 14">
            <a:extLst>
              <a:ext uri="{FF2B5EF4-FFF2-40B4-BE49-F238E27FC236}">
                <a16:creationId xmlns:a16="http://schemas.microsoft.com/office/drawing/2014/main" id="{A65738A8-6EB5-4272-932E-AEBEF8896FD9}"/>
              </a:ext>
            </a:extLst>
          </p:cNvPr>
          <p:cNvSpPr txBox="1"/>
          <p:nvPr/>
        </p:nvSpPr>
        <p:spPr>
          <a:xfrm>
            <a:off x="5098555" y="2025587"/>
            <a:ext cx="2057400" cy="261610"/>
          </a:xfrm>
          <a:prstGeom prst="rect">
            <a:avLst/>
          </a:prstGeom>
          <a:noFill/>
        </p:spPr>
        <p:txBody>
          <a:bodyPr wrap="square" rtlCol="0">
            <a:spAutoFit/>
          </a:bodyPr>
          <a:lstStyle/>
          <a:p>
            <a:r>
              <a:rPr lang="en-US" sz="1100" dirty="0">
                <a:latin typeface="Roboto Slab Light"/>
              </a:rPr>
              <a:t>22 September 2018, Saturday</a:t>
            </a:r>
          </a:p>
        </p:txBody>
      </p:sp>
      <p:sp>
        <p:nvSpPr>
          <p:cNvPr id="16" name="TextBox 15">
            <a:extLst>
              <a:ext uri="{FF2B5EF4-FFF2-40B4-BE49-F238E27FC236}">
                <a16:creationId xmlns:a16="http://schemas.microsoft.com/office/drawing/2014/main" id="{2F60DADC-28FF-4B07-837E-B5E5A2C3A158}"/>
              </a:ext>
            </a:extLst>
          </p:cNvPr>
          <p:cNvSpPr txBox="1"/>
          <p:nvPr/>
        </p:nvSpPr>
        <p:spPr>
          <a:xfrm>
            <a:off x="5098555" y="2567127"/>
            <a:ext cx="2057400" cy="261610"/>
          </a:xfrm>
          <a:prstGeom prst="rect">
            <a:avLst/>
          </a:prstGeom>
          <a:noFill/>
        </p:spPr>
        <p:txBody>
          <a:bodyPr wrap="square" rtlCol="0">
            <a:spAutoFit/>
          </a:bodyPr>
          <a:lstStyle/>
          <a:p>
            <a:r>
              <a:rPr lang="en-US" sz="1100" dirty="0">
                <a:latin typeface="Roboto Slab Light"/>
              </a:rPr>
              <a:t>2:30 pm – 5:00 pm</a:t>
            </a:r>
          </a:p>
        </p:txBody>
      </p:sp>
      <p:sp>
        <p:nvSpPr>
          <p:cNvPr id="17" name="TextBox 16">
            <a:extLst>
              <a:ext uri="{FF2B5EF4-FFF2-40B4-BE49-F238E27FC236}">
                <a16:creationId xmlns:a16="http://schemas.microsoft.com/office/drawing/2014/main" id="{2ABFF806-F1DF-4559-B7FB-657175F7DF5D}"/>
              </a:ext>
            </a:extLst>
          </p:cNvPr>
          <p:cNvSpPr txBox="1"/>
          <p:nvPr/>
        </p:nvSpPr>
        <p:spPr>
          <a:xfrm>
            <a:off x="5098555" y="3108666"/>
            <a:ext cx="2057400" cy="261610"/>
          </a:xfrm>
          <a:prstGeom prst="rect">
            <a:avLst/>
          </a:prstGeom>
          <a:noFill/>
        </p:spPr>
        <p:txBody>
          <a:bodyPr wrap="square" rtlCol="0">
            <a:spAutoFit/>
          </a:bodyPr>
          <a:lstStyle/>
          <a:p>
            <a:r>
              <a:rPr lang="en-US" sz="1100" dirty="0">
                <a:latin typeface="Roboto Slab Light"/>
              </a:rPr>
              <a:t>2</a:t>
            </a:r>
          </a:p>
        </p:txBody>
      </p:sp>
    </p:spTree>
    <p:extLst>
      <p:ext uri="{BB962C8B-B14F-4D97-AF65-F5344CB8AC3E}">
        <p14:creationId xmlns:p14="http://schemas.microsoft.com/office/powerpoint/2010/main" val="315449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Issues</a:t>
            </a:r>
            <a:endParaRPr dirty="0"/>
          </a:p>
        </p:txBody>
      </p:sp>
      <p:sp>
        <p:nvSpPr>
          <p:cNvPr id="424" name="Google Shape;424;p20"/>
          <p:cNvSpPr txBox="1">
            <a:spLocks noGrp="1"/>
          </p:cNvSpPr>
          <p:nvPr>
            <p:ph type="body" idx="1"/>
          </p:nvPr>
        </p:nvSpPr>
        <p:spPr>
          <a:xfrm>
            <a:off x="2825684" y="1443435"/>
            <a:ext cx="5292300" cy="174644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dirty="0"/>
              <a:t>Confusion over what happens after the creation of Branch Admins</a:t>
            </a:r>
          </a:p>
          <a:p>
            <a:pPr marL="457200" lvl="0" indent="-355600" algn="l" rtl="0">
              <a:spcBef>
                <a:spcPts val="0"/>
              </a:spcBef>
              <a:spcAft>
                <a:spcPts val="0"/>
              </a:spcAft>
              <a:buSzPts val="2000"/>
              <a:buChar char="○"/>
            </a:pPr>
            <a:endParaRPr lang="en-US" dirty="0"/>
          </a:p>
          <a:p>
            <a:pPr marL="457200" lvl="0" indent="-355600" algn="l" rtl="0">
              <a:spcBef>
                <a:spcPts val="0"/>
              </a:spcBef>
              <a:spcAft>
                <a:spcPts val="0"/>
              </a:spcAft>
              <a:buSzPts val="2000"/>
              <a:buChar char="○"/>
            </a:pPr>
            <a:r>
              <a:rPr lang="en-US" dirty="0"/>
              <a:t>Could not remove multiple levels for Edit Subject at once</a:t>
            </a:r>
          </a:p>
          <a:p>
            <a:pPr marL="457200" lvl="0" indent="-355600" algn="l" rtl="0">
              <a:spcBef>
                <a:spcPts val="0"/>
              </a:spcBef>
              <a:spcAft>
                <a:spcPts val="0"/>
              </a:spcAft>
              <a:buSzPts val="2000"/>
              <a:buChar char="○"/>
            </a:pPr>
            <a:endParaRPr lang="en-US" dirty="0"/>
          </a:p>
          <a:p>
            <a:pPr marL="457200" lvl="0" indent="-355600" algn="l" rtl="0">
              <a:spcBef>
                <a:spcPts val="0"/>
              </a:spcBef>
              <a:spcAft>
                <a:spcPts val="0"/>
              </a:spcAft>
              <a:buSzPts val="2000"/>
              <a:buChar char="○"/>
            </a:pPr>
            <a:r>
              <a:rPr lang="en-US" dirty="0"/>
              <a:t>Unable to locate the editing functionalities</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02736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Action Taken</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a:extLst>
              <a:ext uri="{FF2B5EF4-FFF2-40B4-BE49-F238E27FC236}">
                <a16:creationId xmlns:a16="http://schemas.microsoft.com/office/drawing/2014/main" id="{C03D9E04-9EDC-45B4-81D3-78E46E0276D3}"/>
              </a:ext>
            </a:extLst>
          </p:cNvPr>
          <p:cNvPicPr>
            <a:picLocks noChangeAspect="1"/>
          </p:cNvPicPr>
          <p:nvPr/>
        </p:nvPicPr>
        <p:blipFill>
          <a:blip r:embed="rId3"/>
          <a:stretch>
            <a:fillRect/>
          </a:stretch>
        </p:blipFill>
        <p:spPr>
          <a:xfrm>
            <a:off x="2544375" y="1301759"/>
            <a:ext cx="5573609" cy="2706361"/>
          </a:xfrm>
          <a:prstGeom prst="rect">
            <a:avLst/>
          </a:prstGeom>
        </p:spPr>
      </p:pic>
    </p:spTree>
    <p:extLst>
      <p:ext uri="{BB962C8B-B14F-4D97-AF65-F5344CB8AC3E}">
        <p14:creationId xmlns:p14="http://schemas.microsoft.com/office/powerpoint/2010/main" val="341126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Agenda</a:t>
            </a:r>
            <a:endParaRPr dirty="0"/>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9" name="Graphic 8">
            <a:extLst>
              <a:ext uri="{FF2B5EF4-FFF2-40B4-BE49-F238E27FC236}">
                <a16:creationId xmlns:a16="http://schemas.microsoft.com/office/drawing/2014/main" id="{BCF81858-4AF4-4A9C-B32E-3FF9A1B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8400" y="1362370"/>
            <a:ext cx="393600" cy="393600"/>
          </a:xfrm>
          <a:prstGeom prst="rect">
            <a:avLst/>
          </a:prstGeom>
        </p:spPr>
      </p:pic>
      <p:pic>
        <p:nvPicPr>
          <p:cNvPr id="11" name="Graphic 10">
            <a:extLst>
              <a:ext uri="{FF2B5EF4-FFF2-40B4-BE49-F238E27FC236}">
                <a16:creationId xmlns:a16="http://schemas.microsoft.com/office/drawing/2014/main" id="{4E38BC66-FF92-49E3-8A66-4A09F0E3B2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8365" y="2106309"/>
            <a:ext cx="407007" cy="407007"/>
          </a:xfrm>
          <a:prstGeom prst="rect">
            <a:avLst/>
          </a:prstGeom>
        </p:spPr>
      </p:pic>
      <p:pic>
        <p:nvPicPr>
          <p:cNvPr id="13" name="Graphic 12">
            <a:extLst>
              <a:ext uri="{FF2B5EF4-FFF2-40B4-BE49-F238E27FC236}">
                <a16:creationId xmlns:a16="http://schemas.microsoft.com/office/drawing/2014/main" id="{1BA72B24-FD4F-45DB-9F0E-665C0548F2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38400" y="2101897"/>
            <a:ext cx="411419" cy="411419"/>
          </a:xfrm>
          <a:prstGeom prst="rect">
            <a:avLst/>
          </a:prstGeom>
        </p:spPr>
      </p:pic>
      <p:pic>
        <p:nvPicPr>
          <p:cNvPr id="15" name="Graphic 14">
            <a:extLst>
              <a:ext uri="{FF2B5EF4-FFF2-40B4-BE49-F238E27FC236}">
                <a16:creationId xmlns:a16="http://schemas.microsoft.com/office/drawing/2014/main" id="{396C2581-5E6F-46CD-A964-9EC75FC5E2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8365" y="2833055"/>
            <a:ext cx="393600" cy="393600"/>
          </a:xfrm>
          <a:prstGeom prst="rect">
            <a:avLst/>
          </a:prstGeom>
        </p:spPr>
      </p:pic>
      <p:pic>
        <p:nvPicPr>
          <p:cNvPr id="17" name="Graphic 16">
            <a:extLst>
              <a:ext uri="{FF2B5EF4-FFF2-40B4-BE49-F238E27FC236}">
                <a16:creationId xmlns:a16="http://schemas.microsoft.com/office/drawing/2014/main" id="{E9D7939F-963C-44AE-9D5E-2EA67D0AAF0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8400" y="2853869"/>
            <a:ext cx="393601" cy="393601"/>
          </a:xfrm>
          <a:prstGeom prst="rect">
            <a:avLst/>
          </a:prstGeom>
        </p:spPr>
      </p:pic>
      <p:pic>
        <p:nvPicPr>
          <p:cNvPr id="19" name="Graphic 18">
            <a:extLst>
              <a:ext uri="{FF2B5EF4-FFF2-40B4-BE49-F238E27FC236}">
                <a16:creationId xmlns:a16="http://schemas.microsoft.com/office/drawing/2014/main" id="{3296E307-5758-4FE5-80A5-DB40E595E7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58365" y="3543503"/>
            <a:ext cx="393600" cy="393600"/>
          </a:xfrm>
          <a:prstGeom prst="rect">
            <a:avLst/>
          </a:prstGeom>
        </p:spPr>
      </p:pic>
      <p:pic>
        <p:nvPicPr>
          <p:cNvPr id="21" name="Graphic 20">
            <a:extLst>
              <a:ext uri="{FF2B5EF4-FFF2-40B4-BE49-F238E27FC236}">
                <a16:creationId xmlns:a16="http://schemas.microsoft.com/office/drawing/2014/main" id="{1B026536-55C7-423E-8E11-26B12534F2A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58365" y="1362370"/>
            <a:ext cx="393600" cy="393600"/>
          </a:xfrm>
          <a:prstGeom prst="rect">
            <a:avLst/>
          </a:prstGeom>
        </p:spPr>
      </p:pic>
      <p:sp>
        <p:nvSpPr>
          <p:cNvPr id="22" name="TextBox 21">
            <a:extLst>
              <a:ext uri="{FF2B5EF4-FFF2-40B4-BE49-F238E27FC236}">
                <a16:creationId xmlns:a16="http://schemas.microsoft.com/office/drawing/2014/main" id="{0C9FE264-724F-4503-A993-479AA6F0141A}"/>
              </a:ext>
            </a:extLst>
          </p:cNvPr>
          <p:cNvSpPr txBox="1"/>
          <p:nvPr/>
        </p:nvSpPr>
        <p:spPr>
          <a:xfrm>
            <a:off x="3451965" y="1389893"/>
            <a:ext cx="1303020" cy="338554"/>
          </a:xfrm>
          <a:prstGeom prst="rect">
            <a:avLst/>
          </a:prstGeom>
          <a:noFill/>
        </p:spPr>
        <p:txBody>
          <a:bodyPr wrap="square" rtlCol="0">
            <a:spAutoFit/>
          </a:bodyPr>
          <a:lstStyle/>
          <a:p>
            <a:r>
              <a:rPr lang="en-US" sz="1600" dirty="0">
                <a:latin typeface="Roboto Slab Light"/>
              </a:rPr>
              <a:t>Introduction</a:t>
            </a:r>
            <a:endParaRPr lang="en-SG" sz="1600" dirty="0">
              <a:latin typeface="Roboto Slab Light"/>
            </a:endParaRPr>
          </a:p>
        </p:txBody>
      </p:sp>
      <p:sp>
        <p:nvSpPr>
          <p:cNvPr id="28" name="TextBox 27">
            <a:extLst>
              <a:ext uri="{FF2B5EF4-FFF2-40B4-BE49-F238E27FC236}">
                <a16:creationId xmlns:a16="http://schemas.microsoft.com/office/drawing/2014/main" id="{496EA3AC-C6D3-40B4-9910-714800A79FCF}"/>
              </a:ext>
            </a:extLst>
          </p:cNvPr>
          <p:cNvSpPr txBox="1"/>
          <p:nvPr/>
        </p:nvSpPr>
        <p:spPr>
          <a:xfrm>
            <a:off x="6130335" y="1389893"/>
            <a:ext cx="1584002" cy="338554"/>
          </a:xfrm>
          <a:prstGeom prst="rect">
            <a:avLst/>
          </a:prstGeom>
          <a:noFill/>
        </p:spPr>
        <p:txBody>
          <a:bodyPr wrap="square" rtlCol="0">
            <a:spAutoFit/>
          </a:bodyPr>
          <a:lstStyle/>
          <a:p>
            <a:r>
              <a:rPr lang="en-US" sz="1600" dirty="0">
                <a:latin typeface="Roboto Slab Light"/>
              </a:rPr>
              <a:t>Demonstration</a:t>
            </a:r>
            <a:endParaRPr lang="en-SG" sz="1600" dirty="0">
              <a:latin typeface="Roboto Slab Light"/>
            </a:endParaRPr>
          </a:p>
        </p:txBody>
      </p:sp>
      <p:sp>
        <p:nvSpPr>
          <p:cNvPr id="29" name="TextBox 28">
            <a:extLst>
              <a:ext uri="{FF2B5EF4-FFF2-40B4-BE49-F238E27FC236}">
                <a16:creationId xmlns:a16="http://schemas.microsoft.com/office/drawing/2014/main" id="{1096C305-AA3E-4442-B378-A4A2C76C7BAE}"/>
              </a:ext>
            </a:extLst>
          </p:cNvPr>
          <p:cNvSpPr txBox="1"/>
          <p:nvPr/>
        </p:nvSpPr>
        <p:spPr>
          <a:xfrm>
            <a:off x="3465371" y="2133832"/>
            <a:ext cx="2141999" cy="338554"/>
          </a:xfrm>
          <a:prstGeom prst="rect">
            <a:avLst/>
          </a:prstGeom>
          <a:noFill/>
        </p:spPr>
        <p:txBody>
          <a:bodyPr wrap="square" rtlCol="0">
            <a:spAutoFit/>
          </a:bodyPr>
          <a:lstStyle/>
          <a:p>
            <a:r>
              <a:rPr lang="en-US" sz="1600" dirty="0">
                <a:latin typeface="Roboto Slab Light"/>
              </a:rPr>
              <a:t>User Testing</a:t>
            </a:r>
            <a:endParaRPr lang="en-SG" sz="1600" dirty="0">
              <a:latin typeface="Roboto Slab Light"/>
            </a:endParaRPr>
          </a:p>
        </p:txBody>
      </p:sp>
      <p:sp>
        <p:nvSpPr>
          <p:cNvPr id="30" name="TextBox 29">
            <a:extLst>
              <a:ext uri="{FF2B5EF4-FFF2-40B4-BE49-F238E27FC236}">
                <a16:creationId xmlns:a16="http://schemas.microsoft.com/office/drawing/2014/main" id="{9FDBDE6A-EF15-4FE8-805A-CF6EA3D576B6}"/>
              </a:ext>
            </a:extLst>
          </p:cNvPr>
          <p:cNvSpPr txBox="1"/>
          <p:nvPr/>
        </p:nvSpPr>
        <p:spPr>
          <a:xfrm>
            <a:off x="3465371" y="2889443"/>
            <a:ext cx="2141999" cy="338554"/>
          </a:xfrm>
          <a:prstGeom prst="rect">
            <a:avLst/>
          </a:prstGeom>
          <a:noFill/>
        </p:spPr>
        <p:txBody>
          <a:bodyPr wrap="square" rtlCol="0">
            <a:spAutoFit/>
          </a:bodyPr>
          <a:lstStyle/>
          <a:p>
            <a:r>
              <a:rPr lang="en-US" sz="1600" dirty="0">
                <a:latin typeface="Roboto Slab Light"/>
              </a:rPr>
              <a:t>Technical Complexity</a:t>
            </a:r>
            <a:endParaRPr lang="en-SG" sz="1600" dirty="0">
              <a:latin typeface="Roboto Slab Light"/>
            </a:endParaRPr>
          </a:p>
        </p:txBody>
      </p:sp>
      <p:sp>
        <p:nvSpPr>
          <p:cNvPr id="31" name="TextBox 30">
            <a:extLst>
              <a:ext uri="{FF2B5EF4-FFF2-40B4-BE49-F238E27FC236}">
                <a16:creationId xmlns:a16="http://schemas.microsoft.com/office/drawing/2014/main" id="{BF785E28-938F-49F2-99C3-77058B696E6F}"/>
              </a:ext>
            </a:extLst>
          </p:cNvPr>
          <p:cNvSpPr txBox="1"/>
          <p:nvPr/>
        </p:nvSpPr>
        <p:spPr>
          <a:xfrm>
            <a:off x="6130335" y="2888408"/>
            <a:ext cx="2141999" cy="338554"/>
          </a:xfrm>
          <a:prstGeom prst="rect">
            <a:avLst/>
          </a:prstGeom>
          <a:noFill/>
        </p:spPr>
        <p:txBody>
          <a:bodyPr wrap="square" rtlCol="0">
            <a:spAutoFit/>
          </a:bodyPr>
          <a:lstStyle/>
          <a:p>
            <a:r>
              <a:rPr lang="en-US" sz="1600" dirty="0">
                <a:latin typeface="Roboto Slab Light"/>
              </a:rPr>
              <a:t>Project Management</a:t>
            </a:r>
            <a:endParaRPr lang="en-SG" sz="1600" dirty="0">
              <a:latin typeface="Roboto Slab Light"/>
            </a:endParaRPr>
          </a:p>
        </p:txBody>
      </p:sp>
      <p:sp>
        <p:nvSpPr>
          <p:cNvPr id="32" name="TextBox 31">
            <a:extLst>
              <a:ext uri="{FF2B5EF4-FFF2-40B4-BE49-F238E27FC236}">
                <a16:creationId xmlns:a16="http://schemas.microsoft.com/office/drawing/2014/main" id="{100F3830-06BA-490E-B7CD-6B305957C5A0}"/>
              </a:ext>
            </a:extLst>
          </p:cNvPr>
          <p:cNvSpPr txBox="1"/>
          <p:nvPr/>
        </p:nvSpPr>
        <p:spPr>
          <a:xfrm>
            <a:off x="6130335" y="2129420"/>
            <a:ext cx="2141999" cy="338554"/>
          </a:xfrm>
          <a:prstGeom prst="rect">
            <a:avLst/>
          </a:prstGeom>
          <a:noFill/>
        </p:spPr>
        <p:txBody>
          <a:bodyPr wrap="square" rtlCol="0">
            <a:spAutoFit/>
          </a:bodyPr>
          <a:lstStyle/>
          <a:p>
            <a:r>
              <a:rPr lang="en-US" sz="1600" dirty="0">
                <a:latin typeface="Roboto Slab Light"/>
              </a:rPr>
              <a:t>X Factor</a:t>
            </a:r>
            <a:endParaRPr lang="en-SG" sz="1600" dirty="0">
              <a:latin typeface="Roboto Slab Light"/>
            </a:endParaRPr>
          </a:p>
        </p:txBody>
      </p:sp>
      <p:sp>
        <p:nvSpPr>
          <p:cNvPr id="20" name="TextBox 19">
            <a:extLst>
              <a:ext uri="{FF2B5EF4-FFF2-40B4-BE49-F238E27FC236}">
                <a16:creationId xmlns:a16="http://schemas.microsoft.com/office/drawing/2014/main" id="{7F141AD2-98AE-4880-A6B0-F7CCB11913E6}"/>
              </a:ext>
            </a:extLst>
          </p:cNvPr>
          <p:cNvSpPr txBox="1"/>
          <p:nvPr/>
        </p:nvSpPr>
        <p:spPr>
          <a:xfrm>
            <a:off x="3501000" y="3598549"/>
            <a:ext cx="2141999" cy="338554"/>
          </a:xfrm>
          <a:prstGeom prst="rect">
            <a:avLst/>
          </a:prstGeom>
          <a:noFill/>
        </p:spPr>
        <p:txBody>
          <a:bodyPr wrap="square" rtlCol="0">
            <a:spAutoFit/>
          </a:bodyPr>
          <a:lstStyle/>
          <a:p>
            <a:r>
              <a:rPr lang="en-US" sz="1600" dirty="0">
                <a:latin typeface="Roboto Slab Light"/>
              </a:rPr>
              <a:t>Learning Outcomes</a:t>
            </a:r>
            <a:endParaRPr lang="en-SG" sz="1600" dirty="0">
              <a:latin typeface="Roboto Slab Light"/>
            </a:endParaRPr>
          </a:p>
        </p:txBody>
      </p:sp>
    </p:spTree>
    <p:extLst>
      <p:ext uri="{BB962C8B-B14F-4D97-AF65-F5344CB8AC3E}">
        <p14:creationId xmlns:p14="http://schemas.microsoft.com/office/powerpoint/2010/main" val="4034270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4.</a:t>
            </a:r>
            <a:endParaRPr dirty="0">
              <a:solidFill>
                <a:srgbClr val="4A5C65"/>
              </a:solidFill>
            </a:endParaRPr>
          </a:p>
          <a:p>
            <a:pPr marL="0" lvl="0" indent="0" algn="ctr" rtl="0">
              <a:spcBef>
                <a:spcPts val="0"/>
              </a:spcBef>
              <a:spcAft>
                <a:spcPts val="0"/>
              </a:spcAft>
              <a:buNone/>
            </a:pPr>
            <a:r>
              <a:rPr lang="en-US" dirty="0"/>
              <a:t>X</a:t>
            </a:r>
            <a:r>
              <a:rPr lang="en-SG" dirty="0"/>
              <a:t> Factor</a:t>
            </a:r>
            <a:endParaRPr dirty="0"/>
          </a:p>
        </p:txBody>
      </p:sp>
    </p:spTree>
    <p:extLst>
      <p:ext uri="{BB962C8B-B14F-4D97-AF65-F5344CB8AC3E}">
        <p14:creationId xmlns:p14="http://schemas.microsoft.com/office/powerpoint/2010/main" val="282585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X</a:t>
            </a:r>
            <a:r>
              <a:rPr lang="en-SG" dirty="0"/>
              <a:t> Factor</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7" name="Rectangle 6">
            <a:extLst>
              <a:ext uri="{FF2B5EF4-FFF2-40B4-BE49-F238E27FC236}">
                <a16:creationId xmlns:a16="http://schemas.microsoft.com/office/drawing/2014/main" id="{CBE670D9-E7D4-4286-8B68-CDB044D98719}"/>
              </a:ext>
            </a:extLst>
          </p:cNvPr>
          <p:cNvSpPr/>
          <p:nvPr/>
        </p:nvSpPr>
        <p:spPr>
          <a:xfrm>
            <a:off x="3496940" y="1645082"/>
            <a:ext cx="5131571" cy="459186"/>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SG" dirty="0">
                <a:solidFill>
                  <a:schemeClr val="bg2">
                    <a:lumMod val="25000"/>
                  </a:schemeClr>
                </a:solidFill>
                <a:latin typeface="Quicksand" panose="02070303000000060000" pitchFamily="18" charset="0"/>
              </a:rPr>
              <a:t>Conduct Pilot Testing with the Centre on 2 classes of 10 students and 1 tutor</a:t>
            </a:r>
          </a:p>
        </p:txBody>
      </p:sp>
      <p:sp>
        <p:nvSpPr>
          <p:cNvPr id="8" name="TextBox 7">
            <a:extLst>
              <a:ext uri="{FF2B5EF4-FFF2-40B4-BE49-F238E27FC236}">
                <a16:creationId xmlns:a16="http://schemas.microsoft.com/office/drawing/2014/main" id="{68FEC1E2-830E-48F4-AC08-487CC30204BF}"/>
              </a:ext>
            </a:extLst>
          </p:cNvPr>
          <p:cNvSpPr txBox="1"/>
          <p:nvPr/>
        </p:nvSpPr>
        <p:spPr>
          <a:xfrm>
            <a:off x="2472957" y="1720786"/>
            <a:ext cx="1472720" cy="307777"/>
          </a:xfrm>
          <a:prstGeom prst="rect">
            <a:avLst/>
          </a:prstGeom>
          <a:noFill/>
        </p:spPr>
        <p:txBody>
          <a:bodyPr wrap="square" rtlCol="0">
            <a:spAutoFit/>
          </a:bodyPr>
          <a:lstStyle/>
          <a:p>
            <a:r>
              <a:rPr lang="en-US" dirty="0">
                <a:solidFill>
                  <a:schemeClr val="bg2">
                    <a:lumMod val="25000"/>
                  </a:schemeClr>
                </a:solidFill>
                <a:latin typeface="Quicksand" panose="02070303000000060000" pitchFamily="18" charset="0"/>
              </a:rPr>
              <a:t>Mid Term</a:t>
            </a:r>
          </a:p>
        </p:txBody>
      </p:sp>
      <p:sp>
        <p:nvSpPr>
          <p:cNvPr id="9" name="Rectangle 8">
            <a:extLst>
              <a:ext uri="{FF2B5EF4-FFF2-40B4-BE49-F238E27FC236}">
                <a16:creationId xmlns:a16="http://schemas.microsoft.com/office/drawing/2014/main" id="{431681C4-2974-429F-8BB0-EC76D941A6EE}"/>
              </a:ext>
            </a:extLst>
          </p:cNvPr>
          <p:cNvSpPr/>
          <p:nvPr/>
        </p:nvSpPr>
        <p:spPr>
          <a:xfrm>
            <a:off x="3496940" y="2384576"/>
            <a:ext cx="5131571" cy="553111"/>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SG" dirty="0">
                <a:solidFill>
                  <a:schemeClr val="bg2">
                    <a:lumMod val="25000"/>
                  </a:schemeClr>
                </a:solidFill>
                <a:latin typeface="Quicksand" panose="02070303000000060000" pitchFamily="18" charset="0"/>
              </a:rPr>
              <a:t>Reduction in time taken to complete daily administrative tasks for an estimated of 30 – 40</a:t>
            </a:r>
            <a:r>
              <a:rPr lang="en-SG" dirty="0">
                <a:solidFill>
                  <a:schemeClr val="bg2">
                    <a:lumMod val="25000"/>
                  </a:schemeClr>
                </a:solidFill>
                <a:latin typeface="Calibri" panose="020F0502020204030204" pitchFamily="34" charset="0"/>
                <a:cs typeface="Calibri" panose="020F0502020204030204" pitchFamily="34" charset="0"/>
              </a:rPr>
              <a:t>%</a:t>
            </a:r>
            <a:endParaRPr lang="en-SG" dirty="0">
              <a:solidFill>
                <a:schemeClr val="bg2">
                  <a:lumMod val="25000"/>
                </a:schemeClr>
              </a:solidFill>
              <a:latin typeface="Quicksand" panose="02070303000000060000" pitchFamily="18" charset="0"/>
            </a:endParaRPr>
          </a:p>
        </p:txBody>
      </p:sp>
      <p:sp>
        <p:nvSpPr>
          <p:cNvPr id="10" name="TextBox 9">
            <a:extLst>
              <a:ext uri="{FF2B5EF4-FFF2-40B4-BE49-F238E27FC236}">
                <a16:creationId xmlns:a16="http://schemas.microsoft.com/office/drawing/2014/main" id="{3355F17A-AB4D-4D23-B82C-B67A2B9AD9FE}"/>
              </a:ext>
            </a:extLst>
          </p:cNvPr>
          <p:cNvSpPr txBox="1"/>
          <p:nvPr/>
        </p:nvSpPr>
        <p:spPr>
          <a:xfrm>
            <a:off x="2472957" y="2507242"/>
            <a:ext cx="1222498" cy="307777"/>
          </a:xfrm>
          <a:prstGeom prst="rect">
            <a:avLst/>
          </a:prstGeom>
          <a:noFill/>
        </p:spPr>
        <p:txBody>
          <a:bodyPr wrap="square" rtlCol="0">
            <a:spAutoFit/>
          </a:bodyPr>
          <a:lstStyle/>
          <a:p>
            <a:r>
              <a:rPr lang="en-US" dirty="0">
                <a:solidFill>
                  <a:schemeClr val="bg2">
                    <a:lumMod val="25000"/>
                  </a:schemeClr>
                </a:solidFill>
                <a:latin typeface="Quicksand" panose="02070303000000060000" pitchFamily="18" charset="0"/>
              </a:rPr>
              <a:t>Final</a:t>
            </a:r>
          </a:p>
        </p:txBody>
      </p:sp>
    </p:spTree>
    <p:extLst>
      <p:ext uri="{BB962C8B-B14F-4D97-AF65-F5344CB8AC3E}">
        <p14:creationId xmlns:p14="http://schemas.microsoft.com/office/powerpoint/2010/main" val="164012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1693" y="435933"/>
            <a:ext cx="2240564" cy="2057255"/>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2205425" y="2238662"/>
            <a:ext cx="473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t>Pilot Testing</a:t>
            </a:r>
            <a:endParaRPr sz="4800" dirty="0"/>
          </a:p>
        </p:txBody>
      </p:sp>
      <p:sp>
        <p:nvSpPr>
          <p:cNvPr id="432" name="Google Shape;432;p21"/>
          <p:cNvSpPr txBox="1">
            <a:spLocks noGrp="1"/>
          </p:cNvSpPr>
          <p:nvPr>
            <p:ph type="subTitle" idx="4294967295"/>
          </p:nvPr>
        </p:nvSpPr>
        <p:spPr>
          <a:xfrm>
            <a:off x="2205425" y="3148550"/>
            <a:ext cx="4733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SG" sz="1400" dirty="0">
                <a:solidFill>
                  <a:schemeClr val="tx1"/>
                </a:solidFill>
              </a:rPr>
              <a:t>We are currently having a  Pilot Test with the </a:t>
            </a:r>
            <a:r>
              <a:rPr lang="en-SG" sz="1400" b="1" dirty="0">
                <a:solidFill>
                  <a:schemeClr val="tx1"/>
                </a:solidFill>
              </a:rPr>
              <a:t>entire branch</a:t>
            </a:r>
            <a:r>
              <a:rPr lang="en-SG" sz="1400" dirty="0">
                <a:solidFill>
                  <a:schemeClr val="tx1"/>
                </a:solidFill>
              </a:rPr>
              <a:t> consisting of 3 branch admins, 4 tutors and 61 students, starting on 28/09/18</a:t>
            </a: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Graphic 2">
            <a:extLst>
              <a:ext uri="{FF2B5EF4-FFF2-40B4-BE49-F238E27FC236}">
                <a16:creationId xmlns:a16="http://schemas.microsoft.com/office/drawing/2014/main" id="{0BCA4218-F2B8-4EB2-A16B-132FF60037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38550" y="663771"/>
            <a:ext cx="1466850" cy="1466850"/>
          </a:xfrm>
          <a:prstGeom prst="rect">
            <a:avLst/>
          </a:prstGeom>
        </p:spPr>
      </p:pic>
    </p:spTree>
    <p:extLst>
      <p:ext uri="{BB962C8B-B14F-4D97-AF65-F5344CB8AC3E}">
        <p14:creationId xmlns:p14="http://schemas.microsoft.com/office/powerpoint/2010/main" val="153601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26558" y="1479373"/>
            <a:ext cx="25164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Participants</a:t>
            </a:r>
            <a:endParaRPr b="1" dirty="0"/>
          </a:p>
          <a:p>
            <a:pPr marL="285750" indent="-285750">
              <a:spcBef>
                <a:spcPts val="1000"/>
              </a:spcBef>
              <a:spcAft>
                <a:spcPts val="1000"/>
              </a:spcAft>
            </a:pPr>
            <a:r>
              <a:rPr lang="en" sz="1200" dirty="0"/>
              <a:t>3 </a:t>
            </a:r>
            <a:r>
              <a:rPr lang="en-SG" sz="1200" dirty="0"/>
              <a:t>Branch Admins</a:t>
            </a:r>
          </a:p>
          <a:p>
            <a:pPr marL="285750" indent="-285750">
              <a:spcBef>
                <a:spcPts val="1000"/>
              </a:spcBef>
              <a:spcAft>
                <a:spcPts val="1000"/>
              </a:spcAft>
            </a:pPr>
            <a:r>
              <a:rPr lang="en-US" sz="1200" dirty="0"/>
              <a:t>4 Tutors</a:t>
            </a:r>
          </a:p>
          <a:p>
            <a:pPr marL="285750" indent="-285750">
              <a:spcBef>
                <a:spcPts val="1000"/>
              </a:spcBef>
              <a:spcAft>
                <a:spcPts val="1000"/>
              </a:spcAft>
            </a:pPr>
            <a:r>
              <a:rPr lang="en-US" sz="1200" dirty="0"/>
              <a:t>61 Students</a:t>
            </a:r>
          </a:p>
          <a:p>
            <a:pPr marL="285750" indent="-285750">
              <a:spcBef>
                <a:spcPts val="1000"/>
              </a:spcBef>
              <a:spcAft>
                <a:spcPts val="1000"/>
              </a:spcAft>
            </a:pPr>
            <a:r>
              <a:rPr lang="en-US" sz="1200" dirty="0"/>
              <a:t>17 Classes</a:t>
            </a:r>
            <a:endParaRPr sz="1200" dirty="0"/>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a:t>
            </a:r>
            <a:r>
              <a:rPr lang="en-SG" dirty="0"/>
              <a:t>verview</a:t>
            </a:r>
            <a:endParaRPr dirty="0"/>
          </a:p>
        </p:txBody>
      </p:sp>
      <p:sp>
        <p:nvSpPr>
          <p:cNvPr id="452" name="Google Shape;452;p22"/>
          <p:cNvSpPr txBox="1">
            <a:spLocks noGrp="1"/>
          </p:cNvSpPr>
          <p:nvPr>
            <p:ph type="body" idx="2"/>
          </p:nvPr>
        </p:nvSpPr>
        <p:spPr>
          <a:xfrm>
            <a:off x="5720834" y="1468399"/>
            <a:ext cx="26715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Scope</a:t>
            </a:r>
            <a:endParaRPr b="1" dirty="0"/>
          </a:p>
          <a:p>
            <a:pPr marL="285750" indent="-285750">
              <a:spcBef>
                <a:spcPts val="1000"/>
              </a:spcBef>
              <a:spcAft>
                <a:spcPts val="1000"/>
              </a:spcAft>
            </a:pPr>
            <a:r>
              <a:rPr lang="en-SG" sz="1200" dirty="0"/>
              <a:t>Account Module</a:t>
            </a:r>
          </a:p>
          <a:p>
            <a:pPr marL="285750" indent="-285750">
              <a:spcBef>
                <a:spcPts val="1000"/>
              </a:spcBef>
              <a:spcAft>
                <a:spcPts val="1000"/>
              </a:spcAft>
            </a:pPr>
            <a:r>
              <a:rPr lang="en-US" sz="1200" dirty="0"/>
              <a:t>A</a:t>
            </a:r>
            <a:r>
              <a:rPr lang="en-SG" sz="1200" dirty="0" err="1"/>
              <a:t>dmin</a:t>
            </a:r>
            <a:r>
              <a:rPr lang="en-SG" sz="1200" dirty="0"/>
              <a:t> Module</a:t>
            </a:r>
          </a:p>
          <a:p>
            <a:pPr marL="285750" indent="-285750">
              <a:spcBef>
                <a:spcPts val="1000"/>
              </a:spcBef>
              <a:spcAft>
                <a:spcPts val="1000"/>
              </a:spcAft>
            </a:pPr>
            <a:r>
              <a:rPr lang="en-US" sz="1200" dirty="0"/>
              <a:t>S</a:t>
            </a:r>
            <a:r>
              <a:rPr lang="en-SG" sz="1200" dirty="0" err="1"/>
              <a:t>tudent</a:t>
            </a:r>
            <a:r>
              <a:rPr lang="en-SG" sz="1200" dirty="0"/>
              <a:t> </a:t>
            </a:r>
            <a:r>
              <a:rPr lang="en-SG" sz="1200" dirty="0" err="1"/>
              <a:t>Mgmt</a:t>
            </a:r>
            <a:r>
              <a:rPr lang="en-SG" sz="1200" dirty="0"/>
              <a:t> Module</a:t>
            </a:r>
          </a:p>
          <a:p>
            <a:pPr marL="285750" indent="-285750">
              <a:spcBef>
                <a:spcPts val="1000"/>
              </a:spcBef>
              <a:spcAft>
                <a:spcPts val="1000"/>
              </a:spcAft>
            </a:pPr>
            <a:r>
              <a:rPr lang="en-US" sz="1200" dirty="0"/>
              <a:t>G</a:t>
            </a:r>
            <a:r>
              <a:rPr lang="en-SG" sz="1200" dirty="0" err="1"/>
              <a:t>rades</a:t>
            </a:r>
            <a:r>
              <a:rPr lang="en-SG" sz="1200" dirty="0"/>
              <a:t> Module</a:t>
            </a:r>
          </a:p>
          <a:p>
            <a:pPr marL="285750" indent="-285750">
              <a:spcBef>
                <a:spcPts val="1000"/>
              </a:spcBef>
              <a:spcAft>
                <a:spcPts val="1000"/>
              </a:spcAft>
            </a:pPr>
            <a:r>
              <a:rPr lang="en-US" sz="1200" dirty="0"/>
              <a:t>A</a:t>
            </a:r>
            <a:r>
              <a:rPr lang="en-SG" sz="1200" dirty="0" err="1"/>
              <a:t>ttendance</a:t>
            </a:r>
            <a:r>
              <a:rPr lang="en-SG" sz="1200" dirty="0"/>
              <a:t> Taking Module</a:t>
            </a:r>
          </a:p>
          <a:p>
            <a:pPr marL="285750" indent="-285750">
              <a:spcBef>
                <a:spcPts val="1000"/>
              </a:spcBef>
              <a:spcAft>
                <a:spcPts val="1000"/>
              </a:spcAft>
            </a:pPr>
            <a:r>
              <a:rPr lang="en-US" sz="1200" dirty="0"/>
              <a:t>S</a:t>
            </a:r>
            <a:r>
              <a:rPr lang="en-SG" sz="1200" dirty="0" err="1"/>
              <a:t>cheduling</a:t>
            </a:r>
            <a:r>
              <a:rPr lang="en-SG" sz="1200" dirty="0"/>
              <a:t> Module</a:t>
            </a:r>
            <a:endParaRPr sz="1200"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7" name="Graphic 6">
            <a:extLst>
              <a:ext uri="{FF2B5EF4-FFF2-40B4-BE49-F238E27FC236}">
                <a16:creationId xmlns:a16="http://schemas.microsoft.com/office/drawing/2014/main" id="{0C55FFBA-D820-4C78-BA94-A14DAB398A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38423" y="626997"/>
            <a:ext cx="330061" cy="330061"/>
          </a:xfrm>
          <a:prstGeom prst="rect">
            <a:avLst/>
          </a:prstGeom>
        </p:spPr>
      </p:pic>
      <p:sp>
        <p:nvSpPr>
          <p:cNvPr id="12" name="TextBox 11">
            <a:extLst>
              <a:ext uri="{FF2B5EF4-FFF2-40B4-BE49-F238E27FC236}">
                <a16:creationId xmlns:a16="http://schemas.microsoft.com/office/drawing/2014/main" id="{6802DAC0-02FB-48F7-93F1-2ACDE7FA6F45}"/>
              </a:ext>
            </a:extLst>
          </p:cNvPr>
          <p:cNvSpPr txBox="1"/>
          <p:nvPr/>
        </p:nvSpPr>
        <p:spPr>
          <a:xfrm>
            <a:off x="4341527" y="626997"/>
            <a:ext cx="2516400" cy="369332"/>
          </a:xfrm>
          <a:prstGeom prst="rect">
            <a:avLst/>
          </a:prstGeom>
          <a:noFill/>
        </p:spPr>
        <p:txBody>
          <a:bodyPr wrap="square" rtlCol="0">
            <a:spAutoFit/>
          </a:bodyPr>
          <a:lstStyle/>
          <a:p>
            <a:r>
              <a:rPr lang="en-US" sz="1800" b="1" dirty="0">
                <a:latin typeface="Lato Light"/>
              </a:rPr>
              <a:t>Pilot Testing Period</a:t>
            </a:r>
          </a:p>
        </p:txBody>
      </p:sp>
      <p:sp>
        <p:nvSpPr>
          <p:cNvPr id="15" name="Google Shape;450;p22">
            <a:extLst>
              <a:ext uri="{FF2B5EF4-FFF2-40B4-BE49-F238E27FC236}">
                <a16:creationId xmlns:a16="http://schemas.microsoft.com/office/drawing/2014/main" id="{C6DEC99F-E859-4C2A-A240-2C84D453831E}"/>
              </a:ext>
            </a:extLst>
          </p:cNvPr>
          <p:cNvSpPr txBox="1">
            <a:spLocks/>
          </p:cNvSpPr>
          <p:nvPr/>
        </p:nvSpPr>
        <p:spPr>
          <a:xfrm>
            <a:off x="4003453" y="886302"/>
            <a:ext cx="4279183" cy="618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pPr marL="0" indent="0">
              <a:spcBef>
                <a:spcPts val="1000"/>
              </a:spcBef>
              <a:spcAft>
                <a:spcPts val="1000"/>
              </a:spcAft>
              <a:buNone/>
            </a:pPr>
            <a:r>
              <a:rPr lang="en-US" sz="1400" dirty="0"/>
              <a:t>29 Oct 2018 – 27 Nov 2018 </a:t>
            </a:r>
          </a:p>
        </p:txBody>
      </p:sp>
    </p:spTree>
    <p:extLst>
      <p:ext uri="{BB962C8B-B14F-4D97-AF65-F5344CB8AC3E}">
        <p14:creationId xmlns:p14="http://schemas.microsoft.com/office/powerpoint/2010/main" val="969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Feedbacks</a:t>
            </a:r>
            <a:endParaRPr dirty="0"/>
          </a:p>
        </p:txBody>
      </p:sp>
      <p:sp>
        <p:nvSpPr>
          <p:cNvPr id="6" name="Rectangle 5">
            <a:extLst>
              <a:ext uri="{FF2B5EF4-FFF2-40B4-BE49-F238E27FC236}">
                <a16:creationId xmlns:a16="http://schemas.microsoft.com/office/drawing/2014/main" id="{E06BD8C8-3659-4FBE-9DD2-AB0BFD0B359F}"/>
              </a:ext>
            </a:extLst>
          </p:cNvPr>
          <p:cNvSpPr/>
          <p:nvPr/>
        </p:nvSpPr>
        <p:spPr>
          <a:xfrm>
            <a:off x="3032760" y="662940"/>
            <a:ext cx="5212080" cy="64770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Certain classes consists of students of varying levels (</a:t>
            </a:r>
            <a:r>
              <a:rPr lang="en-US" dirty="0" err="1">
                <a:solidFill>
                  <a:schemeClr val="tx1"/>
                </a:solidFill>
                <a:latin typeface="Roboto Slab Light"/>
              </a:rPr>
              <a:t>E.g</a:t>
            </a:r>
            <a:r>
              <a:rPr lang="en-US" dirty="0">
                <a:solidFill>
                  <a:schemeClr val="tx1"/>
                </a:solidFill>
                <a:latin typeface="Roboto Slab Light"/>
              </a:rPr>
              <a:t> Sec 3 and Sec 4 English classes are combined) but the scheduling functionality does not cater to this.</a:t>
            </a:r>
            <a:endParaRPr lang="en-SG" dirty="0">
              <a:solidFill>
                <a:schemeClr val="tx1"/>
              </a:solidFill>
              <a:latin typeface="Roboto Slab Light"/>
            </a:endParaRPr>
          </a:p>
        </p:txBody>
      </p:sp>
      <p:sp>
        <p:nvSpPr>
          <p:cNvPr id="11" name="Rectangle 10">
            <a:extLst>
              <a:ext uri="{FF2B5EF4-FFF2-40B4-BE49-F238E27FC236}">
                <a16:creationId xmlns:a16="http://schemas.microsoft.com/office/drawing/2014/main" id="{336E8E77-FFBD-4B57-842A-EA391AA43782}"/>
              </a:ext>
            </a:extLst>
          </p:cNvPr>
          <p:cNvSpPr/>
          <p:nvPr/>
        </p:nvSpPr>
        <p:spPr>
          <a:xfrm>
            <a:off x="3032760" y="1485900"/>
            <a:ext cx="5212080" cy="36576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Unable to edit attendances once marked</a:t>
            </a:r>
            <a:endParaRPr lang="en-SG" dirty="0">
              <a:solidFill>
                <a:schemeClr val="tx1"/>
              </a:solidFill>
              <a:latin typeface="Roboto Slab Light"/>
            </a:endParaRPr>
          </a:p>
        </p:txBody>
      </p:sp>
      <p:sp>
        <p:nvSpPr>
          <p:cNvPr id="12" name="Rectangle 11">
            <a:extLst>
              <a:ext uri="{FF2B5EF4-FFF2-40B4-BE49-F238E27FC236}">
                <a16:creationId xmlns:a16="http://schemas.microsoft.com/office/drawing/2014/main" id="{E3B1A0D6-A080-4531-B6C3-46A73456CD72}"/>
              </a:ext>
            </a:extLst>
          </p:cNvPr>
          <p:cNvSpPr/>
          <p:nvPr/>
        </p:nvSpPr>
        <p:spPr>
          <a:xfrm>
            <a:off x="3032760" y="2026920"/>
            <a:ext cx="5212080" cy="70104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Optional details could not be entered on registration. Instead, had to create the student then navigate to edit the student information</a:t>
            </a:r>
            <a:endParaRPr lang="en-SG" dirty="0">
              <a:solidFill>
                <a:schemeClr val="tx1"/>
              </a:solidFill>
              <a:latin typeface="Roboto Slab Light"/>
            </a:endParaRPr>
          </a:p>
        </p:txBody>
      </p:sp>
      <p:sp>
        <p:nvSpPr>
          <p:cNvPr id="13" name="Rectangle 12">
            <a:extLst>
              <a:ext uri="{FF2B5EF4-FFF2-40B4-BE49-F238E27FC236}">
                <a16:creationId xmlns:a16="http://schemas.microsoft.com/office/drawing/2014/main" id="{ED11279E-0AEB-4D05-A8D0-B3CF750B4613}"/>
              </a:ext>
            </a:extLst>
          </p:cNvPr>
          <p:cNvSpPr/>
          <p:nvPr/>
        </p:nvSpPr>
        <p:spPr>
          <a:xfrm>
            <a:off x="3032760" y="2903220"/>
            <a:ext cx="5212080" cy="48006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Restriction on mobile number for Student Registration does not take into account home number</a:t>
            </a:r>
            <a:endParaRPr lang="en-SG" dirty="0">
              <a:solidFill>
                <a:schemeClr val="tx1"/>
              </a:solidFill>
              <a:latin typeface="Roboto Slab Light"/>
            </a:endParaRPr>
          </a:p>
        </p:txBody>
      </p:sp>
      <p:sp>
        <p:nvSpPr>
          <p:cNvPr id="14" name="Rectangle 13">
            <a:extLst>
              <a:ext uri="{FF2B5EF4-FFF2-40B4-BE49-F238E27FC236}">
                <a16:creationId xmlns:a16="http://schemas.microsoft.com/office/drawing/2014/main" id="{13988010-C80E-43A9-BF9E-638A48FF1422}"/>
              </a:ext>
            </a:extLst>
          </p:cNvPr>
          <p:cNvSpPr/>
          <p:nvPr/>
        </p:nvSpPr>
        <p:spPr>
          <a:xfrm>
            <a:off x="3032760" y="3558540"/>
            <a:ext cx="5212080" cy="32004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Portal does not work well on Internet Explorer</a:t>
            </a:r>
            <a:endParaRPr lang="en-SG" dirty="0">
              <a:solidFill>
                <a:schemeClr val="tx1"/>
              </a:solidFill>
              <a:latin typeface="Roboto Slab Light"/>
            </a:endParaRPr>
          </a:p>
        </p:txBody>
      </p:sp>
      <p:sp>
        <p:nvSpPr>
          <p:cNvPr id="15" name="Rectangle 14">
            <a:extLst>
              <a:ext uri="{FF2B5EF4-FFF2-40B4-BE49-F238E27FC236}">
                <a16:creationId xmlns:a16="http://schemas.microsoft.com/office/drawing/2014/main" id="{2B93BF87-D9D1-4739-8905-1A2FD352BC7B}"/>
              </a:ext>
            </a:extLst>
          </p:cNvPr>
          <p:cNvSpPr/>
          <p:nvPr/>
        </p:nvSpPr>
        <p:spPr>
          <a:xfrm>
            <a:off x="3032760" y="4053840"/>
            <a:ext cx="5212080" cy="426720"/>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Roboto Slab Light"/>
              </a:rPr>
              <a:t>Tutor Account Creation emails are sending out the wrong usernames</a:t>
            </a:r>
            <a:endParaRPr lang="en-SG" dirty="0">
              <a:solidFill>
                <a:schemeClr val="tx1"/>
              </a:solidFill>
              <a:latin typeface="Roboto Slab Light"/>
            </a:endParaRPr>
          </a:p>
        </p:txBody>
      </p:sp>
    </p:spTree>
    <p:extLst>
      <p:ext uri="{BB962C8B-B14F-4D97-AF65-F5344CB8AC3E}">
        <p14:creationId xmlns:p14="http://schemas.microsoft.com/office/powerpoint/2010/main" val="298519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Rectification</a:t>
            </a: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D4B6E28C-A7D2-4B0F-909B-FB13657AB868}"/>
              </a:ext>
            </a:extLst>
          </p:cNvPr>
          <p:cNvSpPr txBox="1"/>
          <p:nvPr/>
        </p:nvSpPr>
        <p:spPr>
          <a:xfrm>
            <a:off x="2572719" y="1758714"/>
            <a:ext cx="1999281" cy="2862322"/>
          </a:xfrm>
          <a:prstGeom prst="rect">
            <a:avLst/>
          </a:prstGeom>
          <a:noFill/>
        </p:spPr>
        <p:txBody>
          <a:bodyPr wrap="square" rtlCol="0">
            <a:spAutoFit/>
          </a:bodyPr>
          <a:lstStyle/>
          <a:p>
            <a:r>
              <a:rPr lang="en-US" sz="1200" dirty="0">
                <a:latin typeface="Lato Light"/>
              </a:rPr>
              <a:t>Feedback			</a:t>
            </a:r>
          </a:p>
          <a:p>
            <a:pPr marL="171450" indent="-171450">
              <a:buFont typeface="Arial" panose="020B0604020202020204" pitchFamily="34" charset="0"/>
              <a:buChar char="•"/>
            </a:pPr>
            <a:r>
              <a:rPr lang="en-US" sz="1200" dirty="0">
                <a:latin typeface="Lato Light"/>
              </a:rPr>
              <a:t>Unable to edit attendance once marked</a:t>
            </a:r>
          </a:p>
          <a:p>
            <a:pPr marL="171450" indent="-171450">
              <a:buFont typeface="Arial" panose="020B0604020202020204" pitchFamily="34" charset="0"/>
              <a:buChar char="•"/>
            </a:pPr>
            <a:r>
              <a:rPr lang="en-US" sz="1200" dirty="0">
                <a:latin typeface="Lato Light"/>
              </a:rPr>
              <a:t>Can’t enter additional detail field for student registration</a:t>
            </a:r>
          </a:p>
          <a:p>
            <a:pPr marL="171450" indent="-171450">
              <a:buFont typeface="Arial" panose="020B0604020202020204" pitchFamily="34" charset="0"/>
              <a:buChar char="•"/>
            </a:pPr>
            <a:r>
              <a:rPr lang="en-US" sz="1200" dirty="0">
                <a:latin typeface="Lato Light"/>
              </a:rPr>
              <a:t>Portal does not work well on IE</a:t>
            </a:r>
          </a:p>
          <a:p>
            <a:pPr marL="171450" indent="-171450">
              <a:buFont typeface="Arial" panose="020B0604020202020204" pitchFamily="34" charset="0"/>
              <a:buChar char="•"/>
            </a:pPr>
            <a:r>
              <a:rPr lang="en-US" sz="1200" dirty="0">
                <a:latin typeface="Lato Light"/>
              </a:rPr>
              <a:t>Sending email wrongly</a:t>
            </a:r>
          </a:p>
          <a:p>
            <a:pPr marL="285750" indent="-285750">
              <a:buFontTx/>
              <a:buChar char="-"/>
            </a:pPr>
            <a:endParaRPr lang="en-US" sz="1200" dirty="0">
              <a:latin typeface="Lato Light"/>
            </a:endParaRPr>
          </a:p>
          <a:p>
            <a:pPr marL="285750" indent="-285750">
              <a:buFontTx/>
              <a:buChar char="-"/>
            </a:pPr>
            <a:endParaRPr lang="en-US" sz="1200" dirty="0">
              <a:latin typeface="Lato Light"/>
            </a:endParaRPr>
          </a:p>
          <a:p>
            <a:pPr marL="285750" indent="-285750">
              <a:buFontTx/>
              <a:buChar char="-"/>
            </a:pPr>
            <a:endParaRPr lang="en-SG" sz="1200" dirty="0">
              <a:latin typeface="Lato Light"/>
            </a:endParaRPr>
          </a:p>
        </p:txBody>
      </p:sp>
      <p:sp>
        <p:nvSpPr>
          <p:cNvPr id="6" name="TextBox 5">
            <a:extLst>
              <a:ext uri="{FF2B5EF4-FFF2-40B4-BE49-F238E27FC236}">
                <a16:creationId xmlns:a16="http://schemas.microsoft.com/office/drawing/2014/main" id="{29DB67B7-CCE6-49C8-8D45-397E873DB670}"/>
              </a:ext>
            </a:extLst>
          </p:cNvPr>
          <p:cNvSpPr txBox="1"/>
          <p:nvPr/>
        </p:nvSpPr>
        <p:spPr>
          <a:xfrm>
            <a:off x="5176434" y="1788561"/>
            <a:ext cx="3029919" cy="2862322"/>
          </a:xfrm>
          <a:prstGeom prst="rect">
            <a:avLst/>
          </a:prstGeom>
          <a:noFill/>
        </p:spPr>
        <p:txBody>
          <a:bodyPr wrap="square" rtlCol="0">
            <a:spAutoFit/>
          </a:bodyPr>
          <a:lstStyle/>
          <a:p>
            <a:r>
              <a:rPr lang="en-US" sz="1200" dirty="0">
                <a:latin typeface="Lato Light"/>
              </a:rPr>
              <a:t>Action				</a:t>
            </a:r>
          </a:p>
          <a:p>
            <a:pPr marL="171450" indent="-171450">
              <a:buFont typeface="Arial" panose="020B0604020202020204" pitchFamily="34" charset="0"/>
              <a:buChar char="•"/>
            </a:pPr>
            <a:r>
              <a:rPr lang="en-US" sz="1200" dirty="0">
                <a:latin typeface="Lato Light"/>
              </a:rPr>
              <a:t>Added absent and present to edit again</a:t>
            </a:r>
          </a:p>
          <a:p>
            <a:pPr marL="171450" indent="-171450">
              <a:buFont typeface="Arial" panose="020B0604020202020204" pitchFamily="34" charset="0"/>
              <a:buChar char="•"/>
            </a:pPr>
            <a:r>
              <a:rPr lang="en-US" sz="1200" dirty="0">
                <a:latin typeface="Lato Light"/>
              </a:rPr>
              <a:t>Will be adding option fields and will only appear when the user want to add optional</a:t>
            </a:r>
          </a:p>
          <a:p>
            <a:pPr marL="171450" indent="-171450">
              <a:buFont typeface="Arial" panose="020B0604020202020204" pitchFamily="34" charset="0"/>
              <a:buChar char="•"/>
            </a:pPr>
            <a:r>
              <a:rPr lang="en-US" sz="1200" dirty="0">
                <a:latin typeface="Lato Light"/>
              </a:rPr>
              <a:t>We will make the browser combability by investigating and modifying </a:t>
            </a:r>
            <a:r>
              <a:rPr lang="en-US" sz="1200" dirty="0" err="1">
                <a:latin typeface="Lato Light"/>
              </a:rPr>
              <a:t>css</a:t>
            </a:r>
            <a:r>
              <a:rPr lang="en-US" sz="1200" dirty="0">
                <a:latin typeface="Lato Light"/>
              </a:rPr>
              <a:t> and </a:t>
            </a:r>
            <a:r>
              <a:rPr lang="en-US" sz="1200" dirty="0" err="1">
                <a:latin typeface="Lato Light"/>
              </a:rPr>
              <a:t>javascript</a:t>
            </a:r>
            <a:r>
              <a:rPr lang="en-US" sz="1200" dirty="0">
                <a:latin typeface="Lato Light"/>
              </a:rPr>
              <a:t> code that cause error</a:t>
            </a:r>
          </a:p>
          <a:p>
            <a:pPr marL="171450" indent="-171450">
              <a:buFont typeface="Arial" panose="020B0604020202020204" pitchFamily="34" charset="0"/>
              <a:buChar char="•"/>
            </a:pPr>
            <a:r>
              <a:rPr lang="en-US" sz="1200" dirty="0">
                <a:latin typeface="Lato Light"/>
              </a:rPr>
              <a:t>We will be testing more users account to check the right people receive the right email</a:t>
            </a:r>
          </a:p>
          <a:p>
            <a:pPr marL="285750" indent="-285750">
              <a:buFontTx/>
              <a:buChar char="-"/>
            </a:pPr>
            <a:endParaRPr lang="en-US" sz="1200" dirty="0">
              <a:latin typeface="Lato Light"/>
            </a:endParaRPr>
          </a:p>
          <a:p>
            <a:pPr marL="285750" indent="-285750">
              <a:buFontTx/>
              <a:buChar char="-"/>
            </a:pPr>
            <a:endParaRPr lang="en-US" sz="1200" dirty="0">
              <a:latin typeface="Lato Light"/>
            </a:endParaRPr>
          </a:p>
          <a:p>
            <a:pPr marL="285750" indent="-285750">
              <a:buFontTx/>
              <a:buChar char="-"/>
            </a:pPr>
            <a:endParaRPr lang="en-SG" sz="1200" dirty="0">
              <a:latin typeface="Lato Light"/>
            </a:endParaRPr>
          </a:p>
        </p:txBody>
      </p:sp>
    </p:spTree>
    <p:extLst>
      <p:ext uri="{BB962C8B-B14F-4D97-AF65-F5344CB8AC3E}">
        <p14:creationId xmlns:p14="http://schemas.microsoft.com/office/powerpoint/2010/main" val="272072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4.</a:t>
            </a:r>
            <a:endParaRPr dirty="0">
              <a:solidFill>
                <a:srgbClr val="4A5C65"/>
              </a:solidFill>
            </a:endParaRPr>
          </a:p>
          <a:p>
            <a:pPr marL="0" lvl="0" indent="0" algn="ctr" rtl="0">
              <a:spcBef>
                <a:spcPts val="0"/>
              </a:spcBef>
              <a:spcAft>
                <a:spcPts val="0"/>
              </a:spcAft>
              <a:buNone/>
            </a:pPr>
            <a:r>
              <a:rPr lang="en-SG" dirty="0"/>
              <a:t>Technical Complexity</a:t>
            </a:r>
            <a:endParaRPr dirty="0"/>
          </a:p>
        </p:txBody>
      </p:sp>
    </p:spTree>
    <p:extLst>
      <p:ext uri="{BB962C8B-B14F-4D97-AF65-F5344CB8AC3E}">
        <p14:creationId xmlns:p14="http://schemas.microsoft.com/office/powerpoint/2010/main" val="336597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534905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6BA36E-3589-4606-A8E3-BA2D247AB6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4" name="Picture 3">
            <a:extLst>
              <a:ext uri="{FF2B5EF4-FFF2-40B4-BE49-F238E27FC236}">
                <a16:creationId xmlns:a16="http://schemas.microsoft.com/office/drawing/2014/main" id="{1EFD480C-84A2-4A1A-A5E0-D619521A415E}"/>
              </a:ext>
            </a:extLst>
          </p:cNvPr>
          <p:cNvPicPr>
            <a:picLocks noChangeAspect="1"/>
          </p:cNvPicPr>
          <p:nvPr/>
        </p:nvPicPr>
        <p:blipFill>
          <a:blip r:embed="rId2"/>
          <a:stretch>
            <a:fillRect/>
          </a:stretch>
        </p:blipFill>
        <p:spPr>
          <a:xfrm>
            <a:off x="1287780" y="500095"/>
            <a:ext cx="6736080" cy="3835685"/>
          </a:xfrm>
          <a:prstGeom prst="rect">
            <a:avLst/>
          </a:prstGeom>
        </p:spPr>
      </p:pic>
    </p:spTree>
    <p:extLst>
      <p:ext uri="{BB962C8B-B14F-4D97-AF65-F5344CB8AC3E}">
        <p14:creationId xmlns:p14="http://schemas.microsoft.com/office/powerpoint/2010/main" val="1532740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29E9E-F22C-47C3-B45F-3F2C3C1B94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3" name="Picture 2">
            <a:extLst>
              <a:ext uri="{FF2B5EF4-FFF2-40B4-BE49-F238E27FC236}">
                <a16:creationId xmlns:a16="http://schemas.microsoft.com/office/drawing/2014/main" id="{AC9BFBF9-5E51-46E4-B3BA-8A886A0915A1}"/>
              </a:ext>
            </a:extLst>
          </p:cNvPr>
          <p:cNvPicPr>
            <a:picLocks noChangeAspect="1"/>
          </p:cNvPicPr>
          <p:nvPr/>
        </p:nvPicPr>
        <p:blipFill>
          <a:blip r:embed="rId2"/>
          <a:stretch>
            <a:fillRect/>
          </a:stretch>
        </p:blipFill>
        <p:spPr>
          <a:xfrm>
            <a:off x="1325880" y="546856"/>
            <a:ext cx="6690360" cy="3735584"/>
          </a:xfrm>
          <a:prstGeom prst="rect">
            <a:avLst/>
          </a:prstGeom>
        </p:spPr>
      </p:pic>
    </p:spTree>
    <p:extLst>
      <p:ext uri="{BB962C8B-B14F-4D97-AF65-F5344CB8AC3E}">
        <p14:creationId xmlns:p14="http://schemas.microsoft.com/office/powerpoint/2010/main" val="315722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1.</a:t>
            </a:r>
            <a:endParaRPr dirty="0">
              <a:solidFill>
                <a:srgbClr val="4A5C65"/>
              </a:solidFill>
            </a:endParaRPr>
          </a:p>
          <a:p>
            <a:pPr marL="0" lvl="0" indent="0" algn="ctr" rtl="0">
              <a:spcBef>
                <a:spcPts val="0"/>
              </a:spcBef>
              <a:spcAft>
                <a:spcPts val="0"/>
              </a:spcAft>
              <a:buNone/>
            </a:pPr>
            <a:r>
              <a:rPr lang="en-SG" dirty="0"/>
              <a:t>Introduction</a:t>
            </a:r>
            <a:endParaRPr dirty="0"/>
          </a:p>
        </p:txBody>
      </p:sp>
    </p:spTree>
    <p:extLst>
      <p:ext uri="{BB962C8B-B14F-4D97-AF65-F5344CB8AC3E}">
        <p14:creationId xmlns:p14="http://schemas.microsoft.com/office/powerpoint/2010/main" val="83823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C4ED72-2EB6-47DA-B2BD-5A99C02949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3" name="Picture 2">
            <a:extLst>
              <a:ext uri="{FF2B5EF4-FFF2-40B4-BE49-F238E27FC236}">
                <a16:creationId xmlns:a16="http://schemas.microsoft.com/office/drawing/2014/main" id="{31989485-130F-4EAA-B0B0-5F0B805EB41F}"/>
              </a:ext>
            </a:extLst>
          </p:cNvPr>
          <p:cNvPicPr>
            <a:picLocks noChangeAspect="1"/>
          </p:cNvPicPr>
          <p:nvPr/>
        </p:nvPicPr>
        <p:blipFill>
          <a:blip r:embed="rId2"/>
          <a:stretch>
            <a:fillRect/>
          </a:stretch>
        </p:blipFill>
        <p:spPr>
          <a:xfrm>
            <a:off x="1333500" y="515670"/>
            <a:ext cx="7094220" cy="3391354"/>
          </a:xfrm>
          <a:prstGeom prst="rect">
            <a:avLst/>
          </a:prstGeom>
        </p:spPr>
      </p:pic>
    </p:spTree>
    <p:extLst>
      <p:ext uri="{BB962C8B-B14F-4D97-AF65-F5344CB8AC3E}">
        <p14:creationId xmlns:p14="http://schemas.microsoft.com/office/powerpoint/2010/main" val="1965940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7D8678-71DD-4082-8726-A8429C1C5C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a:extLst>
              <a:ext uri="{FF2B5EF4-FFF2-40B4-BE49-F238E27FC236}">
                <a16:creationId xmlns:a16="http://schemas.microsoft.com/office/drawing/2014/main" id="{D4D3F6F5-DE68-4C78-8F63-8425563CF2BB}"/>
              </a:ext>
            </a:extLst>
          </p:cNvPr>
          <p:cNvPicPr>
            <a:picLocks noChangeAspect="1"/>
          </p:cNvPicPr>
          <p:nvPr/>
        </p:nvPicPr>
        <p:blipFill>
          <a:blip r:embed="rId2"/>
          <a:stretch>
            <a:fillRect/>
          </a:stretch>
        </p:blipFill>
        <p:spPr>
          <a:xfrm>
            <a:off x="1325880" y="614862"/>
            <a:ext cx="7139940" cy="3263717"/>
          </a:xfrm>
          <a:prstGeom prst="rect">
            <a:avLst/>
          </a:prstGeom>
        </p:spPr>
      </p:pic>
    </p:spTree>
    <p:extLst>
      <p:ext uri="{BB962C8B-B14F-4D97-AF65-F5344CB8AC3E}">
        <p14:creationId xmlns:p14="http://schemas.microsoft.com/office/powerpoint/2010/main" val="4048684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5.</a:t>
            </a:r>
            <a:endParaRPr dirty="0">
              <a:solidFill>
                <a:srgbClr val="4A5C65"/>
              </a:solidFill>
            </a:endParaRPr>
          </a:p>
          <a:p>
            <a:pPr marL="0" lvl="0" indent="0" algn="ctr" rtl="0">
              <a:spcBef>
                <a:spcPts val="0"/>
              </a:spcBef>
              <a:spcAft>
                <a:spcPts val="0"/>
              </a:spcAft>
              <a:buNone/>
            </a:pPr>
            <a:r>
              <a:rPr lang="en-SG" dirty="0"/>
              <a:t>Project Management</a:t>
            </a:r>
            <a:endParaRPr dirty="0"/>
          </a:p>
        </p:txBody>
      </p:sp>
    </p:spTree>
    <p:extLst>
      <p:ext uri="{BB962C8B-B14F-4D97-AF65-F5344CB8AC3E}">
        <p14:creationId xmlns:p14="http://schemas.microsoft.com/office/powerpoint/2010/main" val="2739376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CF3F1B-4AF4-40AA-B9C0-AC56BBA53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4" name="Rectangle: Single Corner Rounded 3">
            <a:extLst>
              <a:ext uri="{FF2B5EF4-FFF2-40B4-BE49-F238E27FC236}">
                <a16:creationId xmlns:a16="http://schemas.microsoft.com/office/drawing/2014/main" id="{12EFDB96-BD9B-4CBC-9F60-EAFFB1BA2D01}"/>
              </a:ext>
            </a:extLst>
          </p:cNvPr>
          <p:cNvSpPr/>
          <p:nvPr/>
        </p:nvSpPr>
        <p:spPr>
          <a:xfrm>
            <a:off x="5595374" y="751552"/>
            <a:ext cx="2686351" cy="3345906"/>
          </a:xfrm>
          <a:prstGeom prst="round1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5" name="Rectangle: Single Corner Rounded 4">
            <a:extLst>
              <a:ext uri="{FF2B5EF4-FFF2-40B4-BE49-F238E27FC236}">
                <a16:creationId xmlns:a16="http://schemas.microsoft.com/office/drawing/2014/main" id="{BD0C2EE7-053F-4ED3-B071-A558C231EF19}"/>
              </a:ext>
            </a:extLst>
          </p:cNvPr>
          <p:cNvSpPr/>
          <p:nvPr/>
        </p:nvSpPr>
        <p:spPr>
          <a:xfrm>
            <a:off x="3543146" y="746398"/>
            <a:ext cx="2686351" cy="3351060"/>
          </a:xfrm>
          <a:prstGeom prst="round1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Trebuchet MS" panose="020B0703020202090204" pitchFamily="34" charset="0"/>
            </a:endParaRPr>
          </a:p>
        </p:txBody>
      </p:sp>
      <p:sp>
        <p:nvSpPr>
          <p:cNvPr id="6" name="Rectangle: Single Corner Rounded 5">
            <a:extLst>
              <a:ext uri="{FF2B5EF4-FFF2-40B4-BE49-F238E27FC236}">
                <a16:creationId xmlns:a16="http://schemas.microsoft.com/office/drawing/2014/main" id="{8395EEFE-68FF-4D1A-9BB8-8A8D344286EB}"/>
              </a:ext>
            </a:extLst>
          </p:cNvPr>
          <p:cNvSpPr/>
          <p:nvPr/>
        </p:nvSpPr>
        <p:spPr>
          <a:xfrm>
            <a:off x="842846" y="746397"/>
            <a:ext cx="3334423" cy="3351061"/>
          </a:xfrm>
          <a:prstGeom prst="round1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7" name="TextBox 6">
            <a:extLst>
              <a:ext uri="{FF2B5EF4-FFF2-40B4-BE49-F238E27FC236}">
                <a16:creationId xmlns:a16="http://schemas.microsoft.com/office/drawing/2014/main" id="{E699930C-56E0-41D4-B1C4-31A34F14996C}"/>
              </a:ext>
            </a:extLst>
          </p:cNvPr>
          <p:cNvSpPr txBox="1"/>
          <p:nvPr/>
        </p:nvSpPr>
        <p:spPr>
          <a:xfrm>
            <a:off x="2462272" y="747360"/>
            <a:ext cx="792088" cy="369332"/>
          </a:xfrm>
          <a:prstGeom prst="rect">
            <a:avLst/>
          </a:prstGeom>
          <a:noFill/>
        </p:spPr>
        <p:txBody>
          <a:bodyPr wrap="square" rtlCol="0">
            <a:spAutoFit/>
          </a:bodyPr>
          <a:lstStyle/>
          <a:p>
            <a:r>
              <a:rPr lang="en-US" b="1" dirty="0">
                <a:latin typeface="Trebuchet MS" panose="020B0603020202020204" pitchFamily="34" charset="0"/>
              </a:rPr>
              <a:t>CORE</a:t>
            </a:r>
            <a:endParaRPr lang="en-SG" b="1" dirty="0">
              <a:latin typeface="Trebuchet MS" panose="020B0603020202020204" pitchFamily="34" charset="0"/>
            </a:endParaRPr>
          </a:p>
        </p:txBody>
      </p:sp>
      <p:sp>
        <p:nvSpPr>
          <p:cNvPr id="8" name="TextBox 7">
            <a:extLst>
              <a:ext uri="{FF2B5EF4-FFF2-40B4-BE49-F238E27FC236}">
                <a16:creationId xmlns:a16="http://schemas.microsoft.com/office/drawing/2014/main" id="{D8384B10-AFD6-469D-B912-5B31161C9A3E}"/>
              </a:ext>
            </a:extLst>
          </p:cNvPr>
          <p:cNvSpPr txBox="1"/>
          <p:nvPr/>
        </p:nvSpPr>
        <p:spPr>
          <a:xfrm>
            <a:off x="828583" y="1052159"/>
            <a:ext cx="1368152" cy="584775"/>
          </a:xfrm>
          <a:prstGeom prst="rect">
            <a:avLst/>
          </a:prstGeom>
          <a:noFill/>
        </p:spPr>
        <p:txBody>
          <a:bodyPr wrap="square" rtlCol="0">
            <a:spAutoFit/>
          </a:bodyPr>
          <a:lstStyle/>
          <a:p>
            <a:r>
              <a:rPr lang="en-US" sz="800" b="1" u="sng" dirty="0">
                <a:latin typeface="Trebuchet MS" panose="020B0603020202020204" pitchFamily="34" charset="0"/>
              </a:rPr>
              <a:t>Accounts Module</a:t>
            </a:r>
          </a:p>
          <a:p>
            <a:pPr marL="171450" indent="-171450">
              <a:buFont typeface="Wingdings" panose="05000000000000000000" pitchFamily="2" charset="2"/>
              <a:buChar char="Ø"/>
            </a:pPr>
            <a:r>
              <a:rPr lang="en-US" sz="800" dirty="0">
                <a:latin typeface="Trebuchet MS" panose="020B0603020202020204" pitchFamily="34" charset="0"/>
              </a:rPr>
              <a:t>Profile </a:t>
            </a:r>
            <a:r>
              <a:rPr lang="en-US" sz="800" dirty="0" err="1">
                <a:latin typeface="Trebuchet MS" panose="020B0603020202020204" pitchFamily="34" charset="0"/>
              </a:rPr>
              <a:t>Mgmt</a:t>
            </a:r>
            <a:endParaRPr lang="en-US" sz="800" dirty="0">
              <a:latin typeface="Trebuchet MS" panose="020B0603020202020204" pitchFamily="34" charset="0"/>
            </a:endParaRPr>
          </a:p>
          <a:p>
            <a:pPr marL="171450" indent="-171450">
              <a:buFont typeface="Wingdings" panose="05000000000000000000" pitchFamily="2" charset="2"/>
              <a:buChar char="Ø"/>
            </a:pPr>
            <a:r>
              <a:rPr lang="en-US" sz="800" dirty="0">
                <a:latin typeface="Trebuchet MS" panose="020B0603020202020204" pitchFamily="34" charset="0"/>
              </a:rPr>
              <a:t>Login/Logout</a:t>
            </a:r>
          </a:p>
          <a:p>
            <a:pPr marL="171450" indent="-171450">
              <a:buFont typeface="Wingdings" panose="05000000000000000000" pitchFamily="2" charset="2"/>
              <a:buChar char="Ø"/>
            </a:pPr>
            <a:r>
              <a:rPr lang="en-US" sz="800" dirty="0">
                <a:latin typeface="Trebuchet MS" panose="020B0603020202020204" pitchFamily="34" charset="0"/>
              </a:rPr>
              <a:t>Reset Password</a:t>
            </a:r>
          </a:p>
        </p:txBody>
      </p:sp>
      <p:sp>
        <p:nvSpPr>
          <p:cNvPr id="9" name="TextBox 8">
            <a:extLst>
              <a:ext uri="{FF2B5EF4-FFF2-40B4-BE49-F238E27FC236}">
                <a16:creationId xmlns:a16="http://schemas.microsoft.com/office/drawing/2014/main" id="{B0D05BAD-7B73-4262-90A2-A884E2F8A824}"/>
              </a:ext>
            </a:extLst>
          </p:cNvPr>
          <p:cNvSpPr txBox="1"/>
          <p:nvPr/>
        </p:nvSpPr>
        <p:spPr>
          <a:xfrm>
            <a:off x="1937969" y="1052159"/>
            <a:ext cx="1046353" cy="707886"/>
          </a:xfrm>
          <a:prstGeom prst="rect">
            <a:avLst/>
          </a:prstGeom>
          <a:noFill/>
        </p:spPr>
        <p:txBody>
          <a:bodyPr wrap="square" rtlCol="0">
            <a:spAutoFit/>
          </a:bodyPr>
          <a:lstStyle/>
          <a:p>
            <a:r>
              <a:rPr lang="en-US" sz="800" b="1" u="sng" dirty="0">
                <a:latin typeface="Trebuchet MS" panose="020B0603020202020204" pitchFamily="34" charset="0"/>
              </a:rPr>
              <a:t>Admin Module</a:t>
            </a:r>
          </a:p>
          <a:p>
            <a:pPr marL="171450" indent="-171450">
              <a:buFont typeface="Wingdings" panose="05000000000000000000" pitchFamily="2" charset="2"/>
              <a:buChar char="Ø"/>
            </a:pPr>
            <a:r>
              <a:rPr lang="en-US" sz="800" dirty="0">
                <a:latin typeface="Trebuchet MS" panose="020B0603020202020204" pitchFamily="34" charset="0"/>
              </a:rPr>
              <a:t>Access Control</a:t>
            </a:r>
          </a:p>
          <a:p>
            <a:pPr marL="171450" indent="-171450">
              <a:buFont typeface="Wingdings" panose="05000000000000000000" pitchFamily="2" charset="2"/>
              <a:buChar char="Ø"/>
            </a:pPr>
            <a:r>
              <a:rPr lang="en-US" sz="800" dirty="0">
                <a:latin typeface="Trebuchet MS" panose="020B0603020202020204" pitchFamily="34" charset="0"/>
              </a:rPr>
              <a:t>Admin </a:t>
            </a:r>
            <a:r>
              <a:rPr lang="en-US" sz="800" dirty="0" err="1">
                <a:latin typeface="Trebuchet MS" panose="020B0603020202020204" pitchFamily="34" charset="0"/>
              </a:rPr>
              <a:t>Mgmt</a:t>
            </a:r>
            <a:endParaRPr lang="en-US" sz="800" dirty="0">
              <a:latin typeface="Trebuchet MS" panose="020B0603020202020204" pitchFamily="34" charset="0"/>
            </a:endParaRPr>
          </a:p>
          <a:p>
            <a:pPr marL="171450" indent="-171450">
              <a:buFont typeface="Wingdings" panose="05000000000000000000" pitchFamily="2" charset="2"/>
              <a:buChar char="Ø"/>
            </a:pPr>
            <a:r>
              <a:rPr lang="en-US" sz="800" dirty="0">
                <a:latin typeface="Trebuchet MS" panose="020B0603020202020204" pitchFamily="34" charset="0"/>
              </a:rPr>
              <a:t>Branch </a:t>
            </a:r>
            <a:r>
              <a:rPr lang="en-US" sz="800" dirty="0" err="1">
                <a:latin typeface="Trebuchet MS" panose="020B0603020202020204" pitchFamily="34" charset="0"/>
              </a:rPr>
              <a:t>Mgmt</a:t>
            </a:r>
            <a:endParaRPr lang="en-US" sz="800" dirty="0">
              <a:latin typeface="Trebuchet MS" panose="020B0603020202020204" pitchFamily="34" charset="0"/>
            </a:endParaRPr>
          </a:p>
          <a:p>
            <a:pPr marL="171450" indent="-171450">
              <a:buFont typeface="Wingdings" panose="05000000000000000000" pitchFamily="2" charset="2"/>
              <a:buChar char="Ø"/>
            </a:pPr>
            <a:r>
              <a:rPr lang="en-US" sz="800" dirty="0">
                <a:latin typeface="Trebuchet MS" panose="020B0603020202020204" pitchFamily="34" charset="0"/>
              </a:rPr>
              <a:t>Subject </a:t>
            </a:r>
            <a:r>
              <a:rPr lang="en-US" sz="800" dirty="0" err="1">
                <a:latin typeface="Trebuchet MS" panose="020B0603020202020204" pitchFamily="34" charset="0"/>
              </a:rPr>
              <a:t>Mgmt</a:t>
            </a:r>
            <a:endParaRPr lang="en-US" sz="800" dirty="0">
              <a:latin typeface="Trebuchet MS" panose="020B0603020202020204" pitchFamily="34" charset="0"/>
            </a:endParaRPr>
          </a:p>
        </p:txBody>
      </p:sp>
      <p:sp>
        <p:nvSpPr>
          <p:cNvPr id="10" name="TextBox 9">
            <a:extLst>
              <a:ext uri="{FF2B5EF4-FFF2-40B4-BE49-F238E27FC236}">
                <a16:creationId xmlns:a16="http://schemas.microsoft.com/office/drawing/2014/main" id="{42E34318-209B-4B01-BC48-77F84234475F}"/>
              </a:ext>
            </a:extLst>
          </p:cNvPr>
          <p:cNvSpPr txBox="1"/>
          <p:nvPr/>
        </p:nvSpPr>
        <p:spPr>
          <a:xfrm>
            <a:off x="787561" y="2334195"/>
            <a:ext cx="1263429" cy="830997"/>
          </a:xfrm>
          <a:prstGeom prst="rect">
            <a:avLst/>
          </a:prstGeom>
          <a:noFill/>
        </p:spPr>
        <p:txBody>
          <a:bodyPr wrap="square" rtlCol="0">
            <a:spAutoFit/>
          </a:bodyPr>
          <a:lstStyle/>
          <a:p>
            <a:r>
              <a:rPr lang="en-US" sz="800" b="1" u="sng" dirty="0">
                <a:latin typeface="Trebuchet MS" panose="020B0603020202020204" pitchFamily="34" charset="0"/>
              </a:rPr>
              <a:t>Student </a:t>
            </a:r>
            <a:r>
              <a:rPr lang="en-US" sz="800" b="1" u="sng" dirty="0" err="1">
                <a:latin typeface="Trebuchet MS" panose="020B0603020202020204" pitchFamily="34" charset="0"/>
              </a:rPr>
              <a:t>Mgmt</a:t>
            </a:r>
            <a:r>
              <a:rPr lang="en-US" sz="800" b="1" u="sng" dirty="0">
                <a:latin typeface="Trebuchet MS" panose="020B0603020202020204" pitchFamily="34" charset="0"/>
              </a:rPr>
              <a:t> Module</a:t>
            </a:r>
          </a:p>
          <a:p>
            <a:pPr marL="171450" indent="-171450">
              <a:buFont typeface="Wingdings" panose="05000000000000000000" pitchFamily="2" charset="2"/>
              <a:buChar char="Ø"/>
            </a:pPr>
            <a:r>
              <a:rPr lang="en-US" sz="800" dirty="0">
                <a:latin typeface="Trebuchet MS" panose="020B0603020202020204" pitchFamily="34" charset="0"/>
              </a:rPr>
              <a:t>Creation</a:t>
            </a:r>
          </a:p>
          <a:p>
            <a:pPr marL="171450" indent="-171450">
              <a:buFont typeface="Wingdings" panose="05000000000000000000" pitchFamily="2" charset="2"/>
              <a:buChar char="Ø"/>
            </a:pPr>
            <a:r>
              <a:rPr lang="en-US" sz="800" dirty="0">
                <a:latin typeface="Trebuchet MS" panose="020B0603020202020204" pitchFamily="34" charset="0"/>
              </a:rPr>
              <a:t>View</a:t>
            </a:r>
          </a:p>
          <a:p>
            <a:pPr marL="171450" indent="-171450">
              <a:buFont typeface="Wingdings" panose="05000000000000000000" pitchFamily="2" charset="2"/>
              <a:buChar char="Ø"/>
            </a:pPr>
            <a:r>
              <a:rPr lang="en-US" sz="800" dirty="0">
                <a:latin typeface="Trebuchet MS" panose="020B0603020202020204" pitchFamily="34" charset="0"/>
              </a:rPr>
              <a:t>Update</a:t>
            </a:r>
          </a:p>
          <a:p>
            <a:pPr marL="171450" indent="-171450">
              <a:buFont typeface="Wingdings" panose="05000000000000000000" pitchFamily="2" charset="2"/>
              <a:buChar char="Ø"/>
            </a:pPr>
            <a:r>
              <a:rPr lang="en-US" sz="800" dirty="0">
                <a:latin typeface="Trebuchet MS" panose="020B0603020202020204" pitchFamily="34" charset="0"/>
              </a:rPr>
              <a:t>Delete</a:t>
            </a:r>
          </a:p>
          <a:p>
            <a:pPr marL="171450" indent="-171450">
              <a:buFont typeface="Wingdings" panose="05000000000000000000" pitchFamily="2" charset="2"/>
              <a:buChar char="Ø"/>
            </a:pPr>
            <a:r>
              <a:rPr lang="en-US" sz="800" dirty="0">
                <a:latin typeface="Trebuchet MS" panose="020B0603020202020204" pitchFamily="34" charset="0"/>
              </a:rPr>
              <a:t>Mass Upload</a:t>
            </a:r>
          </a:p>
        </p:txBody>
      </p:sp>
      <p:sp>
        <p:nvSpPr>
          <p:cNvPr id="11" name="TextBox 10">
            <a:extLst>
              <a:ext uri="{FF2B5EF4-FFF2-40B4-BE49-F238E27FC236}">
                <a16:creationId xmlns:a16="http://schemas.microsoft.com/office/drawing/2014/main" id="{6F859CC3-AEDF-4662-85EC-2BF201B07D96}"/>
              </a:ext>
            </a:extLst>
          </p:cNvPr>
          <p:cNvSpPr txBox="1"/>
          <p:nvPr/>
        </p:nvSpPr>
        <p:spPr>
          <a:xfrm>
            <a:off x="1937969" y="1728335"/>
            <a:ext cx="1368152" cy="584775"/>
          </a:xfrm>
          <a:prstGeom prst="rect">
            <a:avLst/>
          </a:prstGeom>
          <a:noFill/>
        </p:spPr>
        <p:txBody>
          <a:bodyPr wrap="square" rtlCol="0">
            <a:spAutoFit/>
          </a:bodyPr>
          <a:lstStyle/>
          <a:p>
            <a:r>
              <a:rPr lang="en-US" sz="800" b="1" u="sng" dirty="0">
                <a:latin typeface="Trebuchet MS" panose="020B0603020202020204" pitchFamily="34" charset="0"/>
              </a:rPr>
              <a:t>Schedule Module</a:t>
            </a:r>
          </a:p>
          <a:p>
            <a:pPr marL="171450" indent="-171450">
              <a:buFont typeface="Wingdings" panose="05000000000000000000" pitchFamily="2" charset="2"/>
              <a:buChar char="Ø"/>
            </a:pPr>
            <a:r>
              <a:rPr lang="en-US" sz="800" dirty="0">
                <a:latin typeface="Trebuchet MS" panose="020B0603020202020204" pitchFamily="34" charset="0"/>
              </a:rPr>
              <a:t>Creation</a:t>
            </a:r>
          </a:p>
          <a:p>
            <a:pPr marL="171450" indent="-171450">
              <a:buFont typeface="Wingdings" panose="05000000000000000000" pitchFamily="2" charset="2"/>
              <a:buChar char="Ø"/>
            </a:pPr>
            <a:r>
              <a:rPr lang="en-US" sz="800" dirty="0">
                <a:latin typeface="Trebuchet MS" panose="020B0603020202020204" pitchFamily="34" charset="0"/>
              </a:rPr>
              <a:t>Updating</a:t>
            </a:r>
          </a:p>
          <a:p>
            <a:pPr marL="171450" indent="-171450">
              <a:buFont typeface="Wingdings" panose="05000000000000000000" pitchFamily="2" charset="2"/>
              <a:buChar char="Ø"/>
            </a:pPr>
            <a:r>
              <a:rPr lang="en-US" sz="800" dirty="0">
                <a:latin typeface="Trebuchet MS" panose="020B0603020202020204" pitchFamily="34" charset="0"/>
              </a:rPr>
              <a:t>Viewing</a:t>
            </a:r>
          </a:p>
        </p:txBody>
      </p:sp>
      <p:sp>
        <p:nvSpPr>
          <p:cNvPr id="12" name="TextBox 11">
            <a:extLst>
              <a:ext uri="{FF2B5EF4-FFF2-40B4-BE49-F238E27FC236}">
                <a16:creationId xmlns:a16="http://schemas.microsoft.com/office/drawing/2014/main" id="{31F34D07-E024-4551-9A1C-3542F7010868}"/>
              </a:ext>
            </a:extLst>
          </p:cNvPr>
          <p:cNvSpPr txBox="1"/>
          <p:nvPr/>
        </p:nvSpPr>
        <p:spPr>
          <a:xfrm>
            <a:off x="828583" y="1575379"/>
            <a:ext cx="1368152" cy="830997"/>
          </a:xfrm>
          <a:prstGeom prst="rect">
            <a:avLst/>
          </a:prstGeom>
          <a:noFill/>
        </p:spPr>
        <p:txBody>
          <a:bodyPr wrap="square" rtlCol="0">
            <a:spAutoFit/>
          </a:bodyPr>
          <a:lstStyle/>
          <a:p>
            <a:r>
              <a:rPr lang="en-US" sz="800" b="1" u="sng" dirty="0">
                <a:latin typeface="Trebuchet MS" panose="020B0603020202020204" pitchFamily="34" charset="0"/>
              </a:rPr>
              <a:t>Financial Module</a:t>
            </a:r>
          </a:p>
          <a:p>
            <a:pPr marL="171450" indent="-171450">
              <a:buFont typeface="Wingdings" panose="05000000000000000000" pitchFamily="2" charset="2"/>
              <a:buChar char="Ø"/>
            </a:pPr>
            <a:r>
              <a:rPr lang="en-US" sz="800" dirty="0">
                <a:latin typeface="Trebuchet MS" panose="020B0603020202020204" pitchFamily="34" charset="0"/>
              </a:rPr>
              <a:t>Exporting</a:t>
            </a:r>
          </a:p>
          <a:p>
            <a:pPr marL="171450" indent="-171450">
              <a:buFont typeface="Wingdings" panose="05000000000000000000" pitchFamily="2" charset="2"/>
              <a:buChar char="Ø"/>
            </a:pPr>
            <a:r>
              <a:rPr lang="en-US" sz="800" dirty="0">
                <a:latin typeface="Trebuchet MS" panose="020B0603020202020204" pitchFamily="34" charset="0"/>
              </a:rPr>
              <a:t>Updating</a:t>
            </a:r>
          </a:p>
          <a:p>
            <a:pPr marL="171450" indent="-171450">
              <a:buFont typeface="Wingdings" panose="05000000000000000000" pitchFamily="2" charset="2"/>
              <a:buChar char="Ø"/>
            </a:pPr>
            <a:r>
              <a:rPr lang="en-US" sz="800" dirty="0">
                <a:latin typeface="Trebuchet MS" panose="020B0603020202020204" pitchFamily="34" charset="0"/>
              </a:rPr>
              <a:t>Writing</a:t>
            </a:r>
          </a:p>
          <a:p>
            <a:pPr marL="171450" indent="-171450">
              <a:buFont typeface="Wingdings" panose="05000000000000000000" pitchFamily="2" charset="2"/>
              <a:buChar char="Ø"/>
            </a:pPr>
            <a:r>
              <a:rPr lang="en-US" sz="800" dirty="0">
                <a:latin typeface="Trebuchet MS" panose="020B0603020202020204" pitchFamily="34" charset="0"/>
              </a:rPr>
              <a:t>Viewing </a:t>
            </a:r>
          </a:p>
          <a:p>
            <a:pPr marL="171450" indent="-171450">
              <a:buFont typeface="Wingdings" panose="05000000000000000000" pitchFamily="2" charset="2"/>
              <a:buChar char="Ø"/>
            </a:pPr>
            <a:r>
              <a:rPr lang="en-US" sz="800" dirty="0">
                <a:latin typeface="Trebuchet MS" panose="020B0603020202020204" pitchFamily="34" charset="0"/>
              </a:rPr>
              <a:t>Calculations</a:t>
            </a:r>
          </a:p>
        </p:txBody>
      </p:sp>
      <p:sp>
        <p:nvSpPr>
          <p:cNvPr id="13" name="TextBox 12">
            <a:extLst>
              <a:ext uri="{FF2B5EF4-FFF2-40B4-BE49-F238E27FC236}">
                <a16:creationId xmlns:a16="http://schemas.microsoft.com/office/drawing/2014/main" id="{FC4AE8E3-D6EF-459D-A5F2-B80741C8F418}"/>
              </a:ext>
            </a:extLst>
          </p:cNvPr>
          <p:cNvSpPr txBox="1"/>
          <p:nvPr/>
        </p:nvSpPr>
        <p:spPr>
          <a:xfrm>
            <a:off x="1943899" y="3050853"/>
            <a:ext cx="1491235" cy="861774"/>
          </a:xfrm>
          <a:prstGeom prst="rect">
            <a:avLst/>
          </a:prstGeom>
          <a:noFill/>
        </p:spPr>
        <p:txBody>
          <a:bodyPr wrap="square" rtlCol="0">
            <a:spAutoFit/>
          </a:bodyPr>
          <a:lstStyle/>
          <a:p>
            <a:r>
              <a:rPr lang="en-US" sz="800" b="1" u="sng" dirty="0">
                <a:latin typeface="Trebuchet MS" panose="020B0603020202020204" pitchFamily="34" charset="0"/>
              </a:rPr>
              <a:t>Attendance Module</a:t>
            </a:r>
          </a:p>
          <a:p>
            <a:pPr marL="171450" indent="-171450">
              <a:buFont typeface="Wingdings" panose="05000000000000000000" pitchFamily="2" charset="2"/>
              <a:buChar char="Ø"/>
            </a:pPr>
            <a:r>
              <a:rPr lang="en-US" sz="700" dirty="0">
                <a:latin typeface="Trebuchet MS" panose="020B0703020202090204" pitchFamily="34" charset="0"/>
              </a:rPr>
              <a:t>Creation of Tutor &amp; Student Attendance</a:t>
            </a:r>
          </a:p>
          <a:p>
            <a:pPr marL="171450" indent="-171450">
              <a:buFont typeface="Wingdings" panose="05000000000000000000" pitchFamily="2" charset="2"/>
              <a:buChar char="Ø"/>
            </a:pPr>
            <a:r>
              <a:rPr lang="en-US" sz="700" dirty="0">
                <a:latin typeface="Trebuchet MS" panose="020B0703020202090204" pitchFamily="34" charset="0"/>
              </a:rPr>
              <a:t>Reading of Tutor &amp; Student Attendance</a:t>
            </a:r>
          </a:p>
          <a:p>
            <a:pPr marL="171450" indent="-171450">
              <a:buFont typeface="Wingdings" panose="05000000000000000000" pitchFamily="2" charset="2"/>
              <a:buChar char="Ø"/>
            </a:pPr>
            <a:r>
              <a:rPr lang="en-US" sz="700" dirty="0">
                <a:latin typeface="Trebuchet MS" panose="020B0703020202090204" pitchFamily="34" charset="0"/>
              </a:rPr>
              <a:t>Updating of Tutor &amp; Student Attendance</a:t>
            </a:r>
          </a:p>
        </p:txBody>
      </p:sp>
      <p:sp>
        <p:nvSpPr>
          <p:cNvPr id="14" name="TextBox 13">
            <a:extLst>
              <a:ext uri="{FF2B5EF4-FFF2-40B4-BE49-F238E27FC236}">
                <a16:creationId xmlns:a16="http://schemas.microsoft.com/office/drawing/2014/main" id="{841FF0E0-F18F-458A-B084-67A08426FAFF}"/>
              </a:ext>
            </a:extLst>
          </p:cNvPr>
          <p:cNvSpPr txBox="1"/>
          <p:nvPr/>
        </p:nvSpPr>
        <p:spPr>
          <a:xfrm>
            <a:off x="4419052" y="744747"/>
            <a:ext cx="1568661" cy="369332"/>
          </a:xfrm>
          <a:prstGeom prst="rect">
            <a:avLst/>
          </a:prstGeom>
          <a:noFill/>
        </p:spPr>
        <p:txBody>
          <a:bodyPr wrap="square" rtlCol="0">
            <a:spAutoFit/>
          </a:bodyPr>
          <a:lstStyle/>
          <a:p>
            <a:r>
              <a:rPr lang="en-US" b="1" dirty="0">
                <a:latin typeface="Trebuchet MS" panose="020B0603020202020204" pitchFamily="34" charset="0"/>
              </a:rPr>
              <a:t>SECONDARY</a:t>
            </a:r>
            <a:endParaRPr lang="en-SG" b="1" dirty="0">
              <a:latin typeface="Trebuchet MS" panose="020B0603020202020204" pitchFamily="34" charset="0"/>
            </a:endParaRPr>
          </a:p>
        </p:txBody>
      </p:sp>
      <p:sp>
        <p:nvSpPr>
          <p:cNvPr id="15" name="TextBox 14">
            <a:extLst>
              <a:ext uri="{FF2B5EF4-FFF2-40B4-BE49-F238E27FC236}">
                <a16:creationId xmlns:a16="http://schemas.microsoft.com/office/drawing/2014/main" id="{90FF8792-0428-4A0B-AB73-AF708D6969F4}"/>
              </a:ext>
            </a:extLst>
          </p:cNvPr>
          <p:cNvSpPr txBox="1"/>
          <p:nvPr/>
        </p:nvSpPr>
        <p:spPr>
          <a:xfrm>
            <a:off x="6613317" y="744747"/>
            <a:ext cx="1243768" cy="369332"/>
          </a:xfrm>
          <a:prstGeom prst="rect">
            <a:avLst/>
          </a:prstGeom>
          <a:noFill/>
        </p:spPr>
        <p:txBody>
          <a:bodyPr wrap="square" rtlCol="0">
            <a:spAutoFit/>
          </a:bodyPr>
          <a:lstStyle/>
          <a:p>
            <a:r>
              <a:rPr lang="en-US" b="1" dirty="0">
                <a:latin typeface="Trebuchet MS" panose="020B0603020202020204" pitchFamily="34" charset="0"/>
              </a:rPr>
              <a:t>TERTIARY</a:t>
            </a:r>
            <a:endParaRPr lang="en-SG" b="1" dirty="0">
              <a:latin typeface="Trebuchet MS" panose="020B0603020202020204" pitchFamily="34" charset="0"/>
            </a:endParaRPr>
          </a:p>
        </p:txBody>
      </p:sp>
      <p:sp>
        <p:nvSpPr>
          <p:cNvPr id="16" name="TextBox 15">
            <a:extLst>
              <a:ext uri="{FF2B5EF4-FFF2-40B4-BE49-F238E27FC236}">
                <a16:creationId xmlns:a16="http://schemas.microsoft.com/office/drawing/2014/main" id="{0F6B3876-09B8-4977-85E2-35586DFE9A62}"/>
              </a:ext>
            </a:extLst>
          </p:cNvPr>
          <p:cNvSpPr txBox="1"/>
          <p:nvPr/>
        </p:nvSpPr>
        <p:spPr>
          <a:xfrm>
            <a:off x="4360764" y="1048181"/>
            <a:ext cx="1642409" cy="461665"/>
          </a:xfrm>
          <a:prstGeom prst="rect">
            <a:avLst/>
          </a:prstGeom>
          <a:noFill/>
        </p:spPr>
        <p:txBody>
          <a:bodyPr wrap="square" rtlCol="0">
            <a:spAutoFit/>
          </a:bodyPr>
          <a:lstStyle/>
          <a:p>
            <a:r>
              <a:rPr lang="en-US" sz="800" b="1" u="sng" dirty="0">
                <a:latin typeface="Trebuchet MS" panose="020B0603020202020204" pitchFamily="34" charset="0"/>
              </a:rPr>
              <a:t>Receipts Module</a:t>
            </a:r>
          </a:p>
          <a:p>
            <a:pPr marL="171450" indent="-171450">
              <a:buFont typeface="Wingdings" panose="05000000000000000000" pitchFamily="2" charset="2"/>
              <a:buChar char="Ø"/>
            </a:pPr>
            <a:r>
              <a:rPr lang="en-US" sz="800" dirty="0">
                <a:latin typeface="Trebuchet MS" panose="020B0603020202020204" pitchFamily="34" charset="0"/>
              </a:rPr>
              <a:t>Pay Slip Generation</a:t>
            </a:r>
          </a:p>
          <a:p>
            <a:pPr marL="171450" indent="-171450">
              <a:buFont typeface="Wingdings" panose="05000000000000000000" pitchFamily="2" charset="2"/>
              <a:buChar char="Ø"/>
            </a:pPr>
            <a:r>
              <a:rPr lang="en-US" sz="800" dirty="0">
                <a:latin typeface="Trebuchet MS" panose="020B0603020202020204" pitchFamily="34" charset="0"/>
              </a:rPr>
              <a:t>Invoice Generation</a:t>
            </a:r>
          </a:p>
        </p:txBody>
      </p:sp>
      <p:sp>
        <p:nvSpPr>
          <p:cNvPr id="17" name="TextBox 16">
            <a:extLst>
              <a:ext uri="{FF2B5EF4-FFF2-40B4-BE49-F238E27FC236}">
                <a16:creationId xmlns:a16="http://schemas.microsoft.com/office/drawing/2014/main" id="{73BC380E-2F12-4D92-B88B-2EF7B78FC224}"/>
              </a:ext>
            </a:extLst>
          </p:cNvPr>
          <p:cNvSpPr txBox="1"/>
          <p:nvPr/>
        </p:nvSpPr>
        <p:spPr>
          <a:xfrm>
            <a:off x="2881637" y="1738376"/>
            <a:ext cx="1321013" cy="584775"/>
          </a:xfrm>
          <a:prstGeom prst="rect">
            <a:avLst/>
          </a:prstGeom>
          <a:noFill/>
        </p:spPr>
        <p:txBody>
          <a:bodyPr wrap="square" rtlCol="0">
            <a:spAutoFit/>
          </a:bodyPr>
          <a:lstStyle/>
          <a:p>
            <a:r>
              <a:rPr lang="en-US" sz="800" b="1" u="sng" dirty="0">
                <a:latin typeface="Trebuchet MS" panose="020B0603020202020204" pitchFamily="34" charset="0"/>
              </a:rPr>
              <a:t>Grades Module</a:t>
            </a:r>
          </a:p>
          <a:p>
            <a:pPr marL="171450" indent="-171450">
              <a:buFont typeface="Wingdings" panose="05000000000000000000" pitchFamily="2" charset="2"/>
              <a:buChar char="Ø"/>
            </a:pPr>
            <a:r>
              <a:rPr lang="en-US" sz="800" dirty="0">
                <a:latin typeface="Trebuchet MS" panose="020B0603020202020204" pitchFamily="34" charset="0"/>
              </a:rPr>
              <a:t>Grades Modification</a:t>
            </a:r>
          </a:p>
          <a:p>
            <a:pPr marL="171450" indent="-171450">
              <a:buFont typeface="Wingdings" panose="05000000000000000000" pitchFamily="2" charset="2"/>
              <a:buChar char="Ø"/>
            </a:pPr>
            <a:r>
              <a:rPr lang="en-US" sz="800" dirty="0">
                <a:latin typeface="Trebuchet MS" panose="020B0603020202020204" pitchFamily="34" charset="0"/>
              </a:rPr>
              <a:t>Adding of Grades</a:t>
            </a:r>
          </a:p>
          <a:p>
            <a:pPr marL="171450" indent="-171450">
              <a:buFont typeface="Wingdings" panose="05000000000000000000" pitchFamily="2" charset="2"/>
              <a:buChar char="Ø"/>
            </a:pPr>
            <a:r>
              <a:rPr lang="en-US" sz="800" dirty="0">
                <a:latin typeface="Trebuchet MS" panose="020B0603020202020204" pitchFamily="34" charset="0"/>
              </a:rPr>
              <a:t>Grades Viewing</a:t>
            </a:r>
          </a:p>
        </p:txBody>
      </p:sp>
      <p:sp>
        <p:nvSpPr>
          <p:cNvPr id="18" name="TextBox 17">
            <a:extLst>
              <a:ext uri="{FF2B5EF4-FFF2-40B4-BE49-F238E27FC236}">
                <a16:creationId xmlns:a16="http://schemas.microsoft.com/office/drawing/2014/main" id="{5F6D4259-642A-4C81-A960-45B962A24B4B}"/>
              </a:ext>
            </a:extLst>
          </p:cNvPr>
          <p:cNvSpPr txBox="1"/>
          <p:nvPr/>
        </p:nvSpPr>
        <p:spPr>
          <a:xfrm>
            <a:off x="834484" y="3103637"/>
            <a:ext cx="1150311" cy="461665"/>
          </a:xfrm>
          <a:prstGeom prst="rect">
            <a:avLst/>
          </a:prstGeom>
          <a:noFill/>
        </p:spPr>
        <p:txBody>
          <a:bodyPr wrap="square" rtlCol="0">
            <a:spAutoFit/>
          </a:bodyPr>
          <a:lstStyle/>
          <a:p>
            <a:r>
              <a:rPr lang="en-US" sz="800" b="1" u="sng" dirty="0">
                <a:latin typeface="Trebuchet MS" panose="020B0603020202020204" pitchFamily="34" charset="0"/>
              </a:rPr>
              <a:t>Payment Module</a:t>
            </a:r>
          </a:p>
          <a:p>
            <a:pPr marL="171450" indent="-171450">
              <a:buFont typeface="Wingdings" panose="05000000000000000000" pitchFamily="2" charset="2"/>
              <a:buChar char="Ø"/>
            </a:pPr>
            <a:r>
              <a:rPr lang="en-US" sz="800" dirty="0">
                <a:latin typeface="Trebuchet MS" panose="020B0603020202020204" pitchFamily="34" charset="0"/>
              </a:rPr>
              <a:t>Tracking</a:t>
            </a:r>
          </a:p>
          <a:p>
            <a:pPr marL="171450" indent="-171450">
              <a:buFont typeface="Wingdings" panose="05000000000000000000" pitchFamily="2" charset="2"/>
              <a:buChar char="Ø"/>
            </a:pPr>
            <a:r>
              <a:rPr lang="en-US" sz="800" dirty="0">
                <a:latin typeface="Trebuchet MS" panose="020B0603020202020204" pitchFamily="34" charset="0"/>
              </a:rPr>
              <a:t>SMS Reminders</a:t>
            </a:r>
          </a:p>
        </p:txBody>
      </p:sp>
      <p:sp>
        <p:nvSpPr>
          <p:cNvPr id="19" name="TextBox 18">
            <a:extLst>
              <a:ext uri="{FF2B5EF4-FFF2-40B4-BE49-F238E27FC236}">
                <a16:creationId xmlns:a16="http://schemas.microsoft.com/office/drawing/2014/main" id="{DA64AB28-736B-4340-8D8B-7C252F8274D2}"/>
              </a:ext>
            </a:extLst>
          </p:cNvPr>
          <p:cNvSpPr txBox="1"/>
          <p:nvPr/>
        </p:nvSpPr>
        <p:spPr>
          <a:xfrm>
            <a:off x="4416049" y="2977895"/>
            <a:ext cx="1642409" cy="707886"/>
          </a:xfrm>
          <a:prstGeom prst="rect">
            <a:avLst/>
          </a:prstGeom>
          <a:noFill/>
        </p:spPr>
        <p:txBody>
          <a:bodyPr wrap="square" rtlCol="0">
            <a:spAutoFit/>
          </a:bodyPr>
          <a:lstStyle/>
          <a:p>
            <a:r>
              <a:rPr lang="en-US" sz="800" b="1" u="sng" dirty="0">
                <a:latin typeface="Trebuchet MS" panose="020B0603020202020204" pitchFamily="34" charset="0"/>
              </a:rPr>
              <a:t>Search Module</a:t>
            </a:r>
          </a:p>
          <a:p>
            <a:pPr marL="171450" indent="-171450">
              <a:buFont typeface="Wingdings" panose="05000000000000000000" pitchFamily="2" charset="2"/>
              <a:buChar char="Ø"/>
            </a:pPr>
            <a:r>
              <a:rPr lang="en-US" sz="800" dirty="0">
                <a:latin typeface="Trebuchet MS" panose="020B0603020202020204" pitchFamily="34" charset="0"/>
              </a:rPr>
              <a:t>Search Students</a:t>
            </a:r>
          </a:p>
          <a:p>
            <a:pPr marL="171450" indent="-171450">
              <a:buFont typeface="Wingdings" panose="05000000000000000000" pitchFamily="2" charset="2"/>
              <a:buChar char="Ø"/>
            </a:pPr>
            <a:r>
              <a:rPr lang="en-US" sz="800" dirty="0">
                <a:latin typeface="Trebuchet MS" panose="020B0603020202020204" pitchFamily="34" charset="0"/>
              </a:rPr>
              <a:t>Search Tutors</a:t>
            </a:r>
          </a:p>
          <a:p>
            <a:pPr marL="171450" indent="-171450">
              <a:buFont typeface="Wingdings" panose="05000000000000000000" pitchFamily="2" charset="2"/>
              <a:buChar char="Ø"/>
            </a:pPr>
            <a:r>
              <a:rPr lang="en-US" sz="800" dirty="0">
                <a:latin typeface="Trebuchet MS" panose="020B0603020202020204" pitchFamily="34" charset="0"/>
              </a:rPr>
              <a:t>Search Reports (By month, By year)</a:t>
            </a:r>
          </a:p>
        </p:txBody>
      </p:sp>
      <p:sp>
        <p:nvSpPr>
          <p:cNvPr id="20" name="TextBox 19">
            <a:extLst>
              <a:ext uri="{FF2B5EF4-FFF2-40B4-BE49-F238E27FC236}">
                <a16:creationId xmlns:a16="http://schemas.microsoft.com/office/drawing/2014/main" id="{DCD7144F-07C2-480D-A9F0-953E58AC673A}"/>
              </a:ext>
            </a:extLst>
          </p:cNvPr>
          <p:cNvSpPr txBox="1"/>
          <p:nvPr/>
        </p:nvSpPr>
        <p:spPr>
          <a:xfrm>
            <a:off x="4360764" y="1531345"/>
            <a:ext cx="1642409" cy="1446550"/>
          </a:xfrm>
          <a:prstGeom prst="rect">
            <a:avLst/>
          </a:prstGeom>
          <a:noFill/>
        </p:spPr>
        <p:txBody>
          <a:bodyPr wrap="square" rtlCol="0">
            <a:spAutoFit/>
          </a:bodyPr>
          <a:lstStyle/>
          <a:p>
            <a:r>
              <a:rPr lang="en-US" sz="800" b="1" u="sng" dirty="0">
                <a:latin typeface="Trebuchet MS" panose="020B0603020202020204" pitchFamily="34" charset="0"/>
              </a:rPr>
              <a:t>Dashboard Module</a:t>
            </a:r>
          </a:p>
          <a:p>
            <a:pPr marL="171450" indent="-171450">
              <a:buFont typeface="Wingdings" panose="05000000000000000000" pitchFamily="2" charset="2"/>
              <a:buChar char="Ø"/>
            </a:pPr>
            <a:r>
              <a:rPr lang="en-US" sz="800" dirty="0">
                <a:latin typeface="Trebuchet MS" panose="020B0603020202020204" pitchFamily="34" charset="0"/>
              </a:rPr>
              <a:t>Summary of Financial </a:t>
            </a:r>
          </a:p>
          <a:p>
            <a:r>
              <a:rPr lang="en-US" sz="800" dirty="0">
                <a:latin typeface="Trebuchet MS" panose="020B0603020202020204" pitchFamily="34" charset="0"/>
              </a:rPr>
              <a:t>      Report</a:t>
            </a:r>
          </a:p>
          <a:p>
            <a:pPr marL="171450" indent="-171450">
              <a:buFont typeface="Wingdings" panose="05000000000000000000" pitchFamily="2" charset="2"/>
              <a:buChar char="Ø"/>
            </a:pPr>
            <a:r>
              <a:rPr lang="en-US" sz="800" dirty="0">
                <a:latin typeface="Trebuchet MS" panose="020B0603020202020204" pitchFamily="34" charset="0"/>
              </a:rPr>
              <a:t>Late Payments List</a:t>
            </a:r>
          </a:p>
          <a:p>
            <a:pPr marL="171450" indent="-171450">
              <a:buFont typeface="Wingdings" panose="05000000000000000000" pitchFamily="2" charset="2"/>
              <a:buChar char="Ø"/>
            </a:pPr>
            <a:r>
              <a:rPr lang="en-US" sz="800" dirty="0">
                <a:latin typeface="Trebuchet MS" panose="020B0603020202020204" pitchFamily="34" charset="0"/>
              </a:rPr>
              <a:t>Replacement Classes List</a:t>
            </a:r>
          </a:p>
          <a:p>
            <a:pPr marL="171450" indent="-171450">
              <a:buFont typeface="Wingdings" panose="05000000000000000000" pitchFamily="2" charset="2"/>
              <a:buChar char="Ø"/>
            </a:pPr>
            <a:r>
              <a:rPr lang="en-US" sz="800" dirty="0">
                <a:latin typeface="Trebuchet MS" panose="020B0603020202020204" pitchFamily="34" charset="0"/>
              </a:rPr>
              <a:t>Class Listing</a:t>
            </a:r>
          </a:p>
          <a:p>
            <a:pPr marL="171450" indent="-171450">
              <a:buFont typeface="Wingdings" panose="05000000000000000000" pitchFamily="2" charset="2"/>
              <a:buChar char="Ø"/>
            </a:pPr>
            <a:r>
              <a:rPr lang="en-US" sz="800" dirty="0">
                <a:latin typeface="Trebuchet MS" panose="020B0603020202020204" pitchFamily="34" charset="0"/>
              </a:rPr>
              <a:t>Weekly Lesson Schedule</a:t>
            </a:r>
          </a:p>
          <a:p>
            <a:pPr marL="171450" indent="-171450">
              <a:buFont typeface="Wingdings" panose="05000000000000000000" pitchFamily="2" charset="2"/>
              <a:buChar char="Ø"/>
            </a:pPr>
            <a:r>
              <a:rPr lang="en-US" sz="800" dirty="0">
                <a:latin typeface="Trebuchet MS" panose="020B0603020202020204" pitchFamily="34" charset="0"/>
              </a:rPr>
              <a:t>Number of Classes</a:t>
            </a:r>
          </a:p>
          <a:p>
            <a:pPr marL="171450" indent="-171450">
              <a:buFont typeface="Wingdings" panose="05000000000000000000" pitchFamily="2" charset="2"/>
              <a:buChar char="Ø"/>
            </a:pPr>
            <a:r>
              <a:rPr lang="en-US" sz="800" dirty="0">
                <a:latin typeface="Trebuchet MS" panose="020B0603020202020204" pitchFamily="34" charset="0"/>
              </a:rPr>
              <a:t>Number of Branches</a:t>
            </a:r>
          </a:p>
          <a:p>
            <a:pPr marL="171450" indent="-171450">
              <a:buFont typeface="Wingdings" panose="05000000000000000000" pitchFamily="2" charset="2"/>
              <a:buChar char="Ø"/>
            </a:pPr>
            <a:r>
              <a:rPr lang="en-US" sz="800" dirty="0">
                <a:latin typeface="Trebuchet MS" panose="020B0603020202020204" pitchFamily="34" charset="0"/>
              </a:rPr>
              <a:t>Number of Students</a:t>
            </a:r>
          </a:p>
          <a:p>
            <a:pPr marL="171450" indent="-171450">
              <a:buFont typeface="Wingdings" panose="05000000000000000000" pitchFamily="2" charset="2"/>
              <a:buChar char="Ø"/>
            </a:pPr>
            <a:r>
              <a:rPr lang="en-US" sz="800" dirty="0">
                <a:latin typeface="Trebuchet MS" panose="020B0603020202020204" pitchFamily="34" charset="0"/>
              </a:rPr>
              <a:t>Number of Tutors</a:t>
            </a:r>
          </a:p>
        </p:txBody>
      </p:sp>
      <p:sp>
        <p:nvSpPr>
          <p:cNvPr id="21" name="TextBox 20">
            <a:extLst>
              <a:ext uri="{FF2B5EF4-FFF2-40B4-BE49-F238E27FC236}">
                <a16:creationId xmlns:a16="http://schemas.microsoft.com/office/drawing/2014/main" id="{22AC2CE8-B2FC-41F0-9983-428B17B6C338}"/>
              </a:ext>
            </a:extLst>
          </p:cNvPr>
          <p:cNvSpPr txBox="1"/>
          <p:nvPr/>
        </p:nvSpPr>
        <p:spPr>
          <a:xfrm>
            <a:off x="1936457" y="2258566"/>
            <a:ext cx="1104085" cy="830997"/>
          </a:xfrm>
          <a:prstGeom prst="rect">
            <a:avLst/>
          </a:prstGeom>
          <a:noFill/>
        </p:spPr>
        <p:txBody>
          <a:bodyPr wrap="square" rtlCol="0">
            <a:spAutoFit/>
          </a:bodyPr>
          <a:lstStyle/>
          <a:p>
            <a:r>
              <a:rPr lang="en-US" sz="800" b="1" u="sng" dirty="0">
                <a:latin typeface="Trebuchet MS" panose="020B0603020202020204" pitchFamily="34" charset="0"/>
              </a:rPr>
              <a:t>Tutor </a:t>
            </a:r>
            <a:r>
              <a:rPr lang="en-US" sz="800" b="1" u="sng" dirty="0" err="1">
                <a:latin typeface="Trebuchet MS" panose="020B0603020202020204" pitchFamily="34" charset="0"/>
              </a:rPr>
              <a:t>Mgmt</a:t>
            </a:r>
            <a:r>
              <a:rPr lang="en-US" sz="800" b="1" u="sng" dirty="0">
                <a:latin typeface="Trebuchet MS" panose="020B0603020202020204" pitchFamily="34" charset="0"/>
              </a:rPr>
              <a:t> Module</a:t>
            </a:r>
          </a:p>
          <a:p>
            <a:pPr marL="171450" indent="-171450">
              <a:buFont typeface="Wingdings" panose="05000000000000000000" pitchFamily="2" charset="2"/>
              <a:buChar char="Ø"/>
            </a:pPr>
            <a:r>
              <a:rPr lang="en-US" sz="800" dirty="0">
                <a:latin typeface="Trebuchet MS" panose="020B0603020202020204" pitchFamily="34" charset="0"/>
              </a:rPr>
              <a:t>Creation</a:t>
            </a:r>
          </a:p>
          <a:p>
            <a:pPr marL="171450" indent="-171450">
              <a:buFont typeface="Wingdings" panose="05000000000000000000" pitchFamily="2" charset="2"/>
              <a:buChar char="Ø"/>
            </a:pPr>
            <a:r>
              <a:rPr lang="en-US" sz="800" dirty="0">
                <a:latin typeface="Trebuchet MS" panose="020B0603020202020204" pitchFamily="34" charset="0"/>
              </a:rPr>
              <a:t>View</a:t>
            </a:r>
          </a:p>
          <a:p>
            <a:pPr marL="171450" indent="-171450">
              <a:buFont typeface="Wingdings" panose="05000000000000000000" pitchFamily="2" charset="2"/>
              <a:buChar char="Ø"/>
            </a:pPr>
            <a:r>
              <a:rPr lang="en-US" sz="800" dirty="0">
                <a:latin typeface="Trebuchet MS" panose="020B0603020202020204" pitchFamily="34" charset="0"/>
              </a:rPr>
              <a:t>Delete</a:t>
            </a:r>
          </a:p>
          <a:p>
            <a:pPr marL="171450" indent="-171450">
              <a:buFont typeface="Wingdings" panose="05000000000000000000" pitchFamily="2" charset="2"/>
              <a:buChar char="Ø"/>
            </a:pPr>
            <a:r>
              <a:rPr lang="en-US" sz="800" dirty="0">
                <a:latin typeface="Trebuchet MS" panose="020B0603020202020204" pitchFamily="34" charset="0"/>
              </a:rPr>
              <a:t>Update</a:t>
            </a:r>
          </a:p>
          <a:p>
            <a:pPr marL="171450" indent="-171450">
              <a:buFont typeface="Wingdings" panose="05000000000000000000" pitchFamily="2" charset="2"/>
              <a:buChar char="Ø"/>
            </a:pPr>
            <a:r>
              <a:rPr lang="en-US" sz="800" dirty="0">
                <a:latin typeface="Trebuchet MS" panose="020B0603020202020204" pitchFamily="34" charset="0"/>
              </a:rPr>
              <a:t>Mass Upload</a:t>
            </a:r>
          </a:p>
        </p:txBody>
      </p:sp>
      <p:sp>
        <p:nvSpPr>
          <p:cNvPr id="22" name="TextBox 21">
            <a:extLst>
              <a:ext uri="{FF2B5EF4-FFF2-40B4-BE49-F238E27FC236}">
                <a16:creationId xmlns:a16="http://schemas.microsoft.com/office/drawing/2014/main" id="{52A701DB-9C24-4759-A739-F5A92C140AEE}"/>
              </a:ext>
            </a:extLst>
          </p:cNvPr>
          <p:cNvSpPr txBox="1"/>
          <p:nvPr/>
        </p:nvSpPr>
        <p:spPr>
          <a:xfrm>
            <a:off x="828583" y="3493994"/>
            <a:ext cx="1368152" cy="584775"/>
          </a:xfrm>
          <a:prstGeom prst="rect">
            <a:avLst/>
          </a:prstGeom>
          <a:noFill/>
        </p:spPr>
        <p:txBody>
          <a:bodyPr wrap="square" rtlCol="0">
            <a:spAutoFit/>
          </a:bodyPr>
          <a:lstStyle/>
          <a:p>
            <a:r>
              <a:rPr lang="en-US" sz="800" b="1" u="sng" dirty="0">
                <a:latin typeface="Trebuchet MS" panose="020B0603020202020204" pitchFamily="34" charset="0"/>
              </a:rPr>
              <a:t>Parent </a:t>
            </a:r>
            <a:r>
              <a:rPr lang="en-US" sz="800" b="1" u="sng" dirty="0" err="1">
                <a:latin typeface="Trebuchet MS" panose="020B0603020202020204" pitchFamily="34" charset="0"/>
              </a:rPr>
              <a:t>Mgmt</a:t>
            </a:r>
            <a:r>
              <a:rPr lang="en-US" sz="800" b="1" u="sng" dirty="0">
                <a:latin typeface="Trebuchet MS" panose="020B0603020202020204" pitchFamily="34" charset="0"/>
              </a:rPr>
              <a:t> Module</a:t>
            </a:r>
          </a:p>
          <a:p>
            <a:pPr marL="171450" indent="-171450">
              <a:buFont typeface="Wingdings" panose="05000000000000000000" pitchFamily="2" charset="2"/>
              <a:buChar char="Ø"/>
            </a:pPr>
            <a:r>
              <a:rPr lang="en-US" sz="800" dirty="0">
                <a:latin typeface="Trebuchet MS" panose="020B0603020202020204" pitchFamily="34" charset="0"/>
              </a:rPr>
              <a:t>Creation</a:t>
            </a:r>
          </a:p>
          <a:p>
            <a:pPr marL="171450" indent="-171450">
              <a:buFont typeface="Wingdings" panose="05000000000000000000" pitchFamily="2" charset="2"/>
              <a:buChar char="Ø"/>
            </a:pPr>
            <a:r>
              <a:rPr lang="en-US" sz="800" dirty="0">
                <a:latin typeface="Trebuchet MS" panose="020B0603020202020204" pitchFamily="34" charset="0"/>
              </a:rPr>
              <a:t>View</a:t>
            </a:r>
          </a:p>
          <a:p>
            <a:pPr marL="171450" indent="-171450">
              <a:buFont typeface="Wingdings" panose="05000000000000000000" pitchFamily="2" charset="2"/>
              <a:buChar char="Ø"/>
            </a:pPr>
            <a:r>
              <a:rPr lang="en-US" sz="800" dirty="0">
                <a:latin typeface="Trebuchet MS" panose="020B0603020202020204" pitchFamily="34" charset="0"/>
              </a:rPr>
              <a:t>Update</a:t>
            </a:r>
          </a:p>
        </p:txBody>
      </p:sp>
      <p:sp>
        <p:nvSpPr>
          <p:cNvPr id="23" name="Rectangle 22">
            <a:extLst>
              <a:ext uri="{FF2B5EF4-FFF2-40B4-BE49-F238E27FC236}">
                <a16:creationId xmlns:a16="http://schemas.microsoft.com/office/drawing/2014/main" id="{B1C168A4-901A-4F8E-BCFB-57340DE0A67F}"/>
              </a:ext>
            </a:extLst>
          </p:cNvPr>
          <p:cNvSpPr/>
          <p:nvPr/>
        </p:nvSpPr>
        <p:spPr>
          <a:xfrm>
            <a:off x="6439869" y="1048181"/>
            <a:ext cx="1856827" cy="584775"/>
          </a:xfrm>
          <a:prstGeom prst="rect">
            <a:avLst/>
          </a:prstGeom>
        </p:spPr>
        <p:txBody>
          <a:bodyPr wrap="square">
            <a:spAutoFit/>
          </a:bodyPr>
          <a:lstStyle/>
          <a:p>
            <a:r>
              <a:rPr lang="en-US" sz="800" b="1" u="sng" dirty="0">
                <a:latin typeface="Trebuchet MS" panose="020B0703020202090204" pitchFamily="34" charset="0"/>
              </a:rPr>
              <a:t>Rewards Module</a:t>
            </a:r>
          </a:p>
          <a:p>
            <a:pPr marL="171450" indent="-171450">
              <a:buFont typeface="Wingdings" panose="05000000000000000000" pitchFamily="2" charset="2"/>
              <a:buChar char="Ø"/>
            </a:pPr>
            <a:r>
              <a:rPr lang="en-US" sz="800" dirty="0">
                <a:latin typeface="Trebuchet MS" panose="020B0703020202090204" pitchFamily="34" charset="0"/>
              </a:rPr>
              <a:t>Creation of reward points</a:t>
            </a:r>
          </a:p>
          <a:p>
            <a:pPr marL="171450" indent="-171450">
              <a:buFont typeface="Wingdings" panose="05000000000000000000" pitchFamily="2" charset="2"/>
              <a:buChar char="Ø"/>
            </a:pPr>
            <a:r>
              <a:rPr lang="en-US" sz="800" dirty="0">
                <a:latin typeface="Trebuchet MS" panose="020B0703020202090204" pitchFamily="34" charset="0"/>
              </a:rPr>
              <a:t>Updating of reward points</a:t>
            </a:r>
          </a:p>
          <a:p>
            <a:pPr marL="171450" indent="-171450">
              <a:buFont typeface="Wingdings" panose="05000000000000000000" pitchFamily="2" charset="2"/>
              <a:buChar char="Ø"/>
            </a:pPr>
            <a:r>
              <a:rPr lang="en-US" sz="800" dirty="0">
                <a:latin typeface="Trebuchet MS" panose="020B0703020202090204" pitchFamily="34" charset="0"/>
              </a:rPr>
              <a:t>Reading of reward points</a:t>
            </a:r>
          </a:p>
        </p:txBody>
      </p:sp>
      <p:sp>
        <p:nvSpPr>
          <p:cNvPr id="26" name="Google Shape;431;p21">
            <a:extLst>
              <a:ext uri="{FF2B5EF4-FFF2-40B4-BE49-F238E27FC236}">
                <a16:creationId xmlns:a16="http://schemas.microsoft.com/office/drawing/2014/main" id="{E85597F8-5EBA-4873-879C-8B3156DF4D61}"/>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Acceptance</a:t>
            </a:r>
          </a:p>
        </p:txBody>
      </p:sp>
    </p:spTree>
    <p:extLst>
      <p:ext uri="{BB962C8B-B14F-4D97-AF65-F5344CB8AC3E}">
        <p14:creationId xmlns:p14="http://schemas.microsoft.com/office/powerpoint/2010/main" val="257895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01F39A-F67D-4BBD-9DC6-4C7FCE16FF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C61830C1-E44A-47AC-AEE9-D36E625F561F}"/>
              </a:ext>
            </a:extLst>
          </p:cNvPr>
          <p:cNvPicPr>
            <a:picLocks noChangeAspect="1"/>
          </p:cNvPicPr>
          <p:nvPr/>
        </p:nvPicPr>
        <p:blipFill>
          <a:blip r:embed="rId2"/>
          <a:stretch>
            <a:fillRect/>
          </a:stretch>
        </p:blipFill>
        <p:spPr>
          <a:xfrm>
            <a:off x="985961" y="803128"/>
            <a:ext cx="7172077" cy="3335723"/>
          </a:xfrm>
          <a:prstGeom prst="rect">
            <a:avLst/>
          </a:prstGeom>
        </p:spPr>
      </p:pic>
      <p:sp>
        <p:nvSpPr>
          <p:cNvPr id="8" name="Google Shape;431;p21">
            <a:extLst>
              <a:ext uri="{FF2B5EF4-FFF2-40B4-BE49-F238E27FC236}">
                <a16:creationId xmlns:a16="http://schemas.microsoft.com/office/drawing/2014/main" id="{E475D7C5-C608-4C6C-BA84-F63651485583}"/>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Since Acceptance</a:t>
            </a:r>
          </a:p>
        </p:txBody>
      </p:sp>
    </p:spTree>
    <p:extLst>
      <p:ext uri="{BB962C8B-B14F-4D97-AF65-F5344CB8AC3E}">
        <p14:creationId xmlns:p14="http://schemas.microsoft.com/office/powerpoint/2010/main" val="2348412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7C540B-DC39-4F5A-A4A5-7BF6C652C8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Slide Number Placeholder 3">
            <a:extLst>
              <a:ext uri="{FF2B5EF4-FFF2-40B4-BE49-F238E27FC236}">
                <a16:creationId xmlns:a16="http://schemas.microsoft.com/office/drawing/2014/main" id="{0EA5B5AC-5CEB-42A1-AB6D-A6F3E1D74177}"/>
              </a:ext>
            </a:extLst>
          </p:cNvPr>
          <p:cNvSpPr txBox="1">
            <a:spLocks/>
          </p:cNvSpPr>
          <p:nvPr/>
        </p:nvSpPr>
        <p:spPr>
          <a:xfrm>
            <a:off x="8262424" y="418063"/>
            <a:ext cx="53025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200" b="0" i="0" u="none" strike="noStrike" cap="none">
                <a:solidFill>
                  <a:srgbClr val="A6BCC9"/>
                </a:solidFill>
                <a:latin typeface="Lato Light"/>
                <a:ea typeface="Lato Light"/>
                <a:cs typeface="Lato Light"/>
                <a:sym typeface="Lato Light"/>
              </a:defRPr>
            </a:lvl9pPr>
          </a:lstStyle>
          <a:p>
            <a:fld id="{CD762824-AF18-42C5-B391-6BA5BDC65198}" type="slidenum">
              <a:rPr lang="en-SG" smtClean="0"/>
              <a:pPr/>
              <a:t>35</a:t>
            </a:fld>
            <a:endParaRPr lang="en-SG"/>
          </a:p>
        </p:txBody>
      </p:sp>
      <p:grpSp>
        <p:nvGrpSpPr>
          <p:cNvPr id="5" name="Group 4">
            <a:extLst>
              <a:ext uri="{FF2B5EF4-FFF2-40B4-BE49-F238E27FC236}">
                <a16:creationId xmlns:a16="http://schemas.microsoft.com/office/drawing/2014/main" id="{CCF7071C-8242-427C-BFFB-3A054CA5FDB0}"/>
              </a:ext>
            </a:extLst>
          </p:cNvPr>
          <p:cNvGrpSpPr/>
          <p:nvPr/>
        </p:nvGrpSpPr>
        <p:grpSpPr>
          <a:xfrm>
            <a:off x="421045" y="781115"/>
            <a:ext cx="8301910" cy="3166784"/>
            <a:chOff x="633204" y="375135"/>
            <a:chExt cx="7318197" cy="2697674"/>
          </a:xfrm>
        </p:grpSpPr>
        <p:sp>
          <p:nvSpPr>
            <p:cNvPr id="6" name="Rectangle: Top Corners Rounded 5">
              <a:extLst>
                <a:ext uri="{FF2B5EF4-FFF2-40B4-BE49-F238E27FC236}">
                  <a16:creationId xmlns:a16="http://schemas.microsoft.com/office/drawing/2014/main" id="{36189611-CD15-4B98-AB53-54E0A67FD9A3}"/>
                </a:ext>
              </a:extLst>
            </p:cNvPr>
            <p:cNvSpPr/>
            <p:nvPr/>
          </p:nvSpPr>
          <p:spPr>
            <a:xfrm>
              <a:off x="633204" y="375135"/>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0</a:t>
              </a:r>
            </a:p>
            <a:p>
              <a:pPr algn="ctr"/>
              <a:r>
                <a:rPr lang="en-US" sz="900" b="1" dirty="0">
                  <a:solidFill>
                    <a:schemeClr val="tx1"/>
                  </a:solidFill>
                  <a:latin typeface="Bahnschrift" panose="020B0502040204020203" pitchFamily="34" charset="0"/>
                </a:rPr>
                <a:t>6 Jun – 20 Jun</a:t>
              </a:r>
            </a:p>
            <a:p>
              <a:pPr algn="ctr"/>
              <a:endParaRPr lang="en-SG" sz="150" b="1" dirty="0">
                <a:solidFill>
                  <a:schemeClr val="tx1"/>
                </a:solidFill>
                <a:latin typeface="Bahnschrift" panose="020B0502040204020203" pitchFamily="34" charset="0"/>
              </a:endParaRPr>
            </a:p>
          </p:txBody>
        </p:sp>
        <p:sp>
          <p:nvSpPr>
            <p:cNvPr id="7" name="Rectangle: Top Corners Rounded 6">
              <a:extLst>
                <a:ext uri="{FF2B5EF4-FFF2-40B4-BE49-F238E27FC236}">
                  <a16:creationId xmlns:a16="http://schemas.microsoft.com/office/drawing/2014/main" id="{586EAB20-9AD5-43BC-B4AE-692C7192EC23}"/>
                </a:ext>
              </a:extLst>
            </p:cNvPr>
            <p:cNvSpPr/>
            <p:nvPr/>
          </p:nvSpPr>
          <p:spPr>
            <a:xfrm>
              <a:off x="2541182" y="375136"/>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1</a:t>
              </a:r>
            </a:p>
            <a:p>
              <a:pPr algn="ctr"/>
              <a:r>
                <a:rPr lang="en-US" sz="900" b="1" dirty="0">
                  <a:solidFill>
                    <a:schemeClr val="tx1"/>
                  </a:solidFill>
                  <a:latin typeface="Bahnschrift" panose="020B0502040204020203" pitchFamily="34" charset="0"/>
                </a:rPr>
                <a:t>21 Jun – 4 Jul</a:t>
              </a:r>
              <a:endParaRPr lang="en-SG" sz="375" b="1" dirty="0">
                <a:solidFill>
                  <a:schemeClr val="tx1"/>
                </a:solidFill>
                <a:latin typeface="Bahnschrift" panose="020B0502040204020203" pitchFamily="34" charset="0"/>
              </a:endParaRPr>
            </a:p>
          </p:txBody>
        </p:sp>
        <p:sp>
          <p:nvSpPr>
            <p:cNvPr id="8" name="Rectangle: Top Corners Rounded 7">
              <a:extLst>
                <a:ext uri="{FF2B5EF4-FFF2-40B4-BE49-F238E27FC236}">
                  <a16:creationId xmlns:a16="http://schemas.microsoft.com/office/drawing/2014/main" id="{DC8EC7A1-D31D-4A9E-8E80-63868A4580A8}"/>
                </a:ext>
              </a:extLst>
            </p:cNvPr>
            <p:cNvSpPr/>
            <p:nvPr/>
          </p:nvSpPr>
          <p:spPr>
            <a:xfrm>
              <a:off x="4444410" y="375136"/>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2</a:t>
              </a:r>
            </a:p>
            <a:p>
              <a:pPr algn="ctr"/>
              <a:r>
                <a:rPr lang="en-US" sz="900" b="1" dirty="0">
                  <a:solidFill>
                    <a:schemeClr val="tx1"/>
                  </a:solidFill>
                  <a:latin typeface="Bahnschrift" panose="020B0502040204020203" pitchFamily="34" charset="0"/>
                </a:rPr>
                <a:t>5 Jul – 19 Jul</a:t>
              </a:r>
              <a:endParaRPr lang="en-SG" sz="900" b="1" dirty="0">
                <a:solidFill>
                  <a:schemeClr val="tx1"/>
                </a:solidFill>
                <a:latin typeface="Bahnschrift" panose="020B0502040204020203" pitchFamily="34" charset="0"/>
              </a:endParaRPr>
            </a:p>
          </p:txBody>
        </p:sp>
        <p:sp>
          <p:nvSpPr>
            <p:cNvPr id="9" name="Rectangle: Top Corners Rounded 8">
              <a:extLst>
                <a:ext uri="{FF2B5EF4-FFF2-40B4-BE49-F238E27FC236}">
                  <a16:creationId xmlns:a16="http://schemas.microsoft.com/office/drawing/2014/main" id="{2756D125-7140-42AE-A2B4-66B55F40FC5E}"/>
                </a:ext>
              </a:extLst>
            </p:cNvPr>
            <p:cNvSpPr/>
            <p:nvPr/>
          </p:nvSpPr>
          <p:spPr>
            <a:xfrm>
              <a:off x="6347638" y="375137"/>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3</a:t>
              </a:r>
            </a:p>
            <a:p>
              <a:pPr algn="ctr"/>
              <a:r>
                <a:rPr lang="en-US" sz="900" b="1" dirty="0">
                  <a:solidFill>
                    <a:schemeClr val="tx1"/>
                  </a:solidFill>
                  <a:latin typeface="Bahnschrift" panose="020B0502040204020203" pitchFamily="34" charset="0"/>
                </a:rPr>
                <a:t>20 Jul – 3 Aug</a:t>
              </a:r>
              <a:endParaRPr lang="en-SG" sz="900" b="1" dirty="0">
                <a:solidFill>
                  <a:schemeClr val="tx1"/>
                </a:solidFill>
                <a:latin typeface="Bahnschrift" panose="020B0502040204020203" pitchFamily="34" charset="0"/>
              </a:endParaRPr>
            </a:p>
          </p:txBody>
        </p:sp>
        <p:sp>
          <p:nvSpPr>
            <p:cNvPr id="10" name="Rectangle 9">
              <a:extLst>
                <a:ext uri="{FF2B5EF4-FFF2-40B4-BE49-F238E27FC236}">
                  <a16:creationId xmlns:a16="http://schemas.microsoft.com/office/drawing/2014/main" id="{8B071D28-3E3A-4F9E-8B25-AD73445BA964}"/>
                </a:ext>
              </a:extLst>
            </p:cNvPr>
            <p:cNvSpPr/>
            <p:nvPr/>
          </p:nvSpPr>
          <p:spPr>
            <a:xfrm>
              <a:off x="633204" y="910304"/>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FC4067"/>
                  </a:solidFill>
                  <a:latin typeface="Bahnschrift" panose="020B0502040204020203" pitchFamily="34" charset="0"/>
                </a:rPr>
                <a:t>Milestone: Proposal Submission</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Requirements Gathering</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Technical Research</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Logo Design</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Roles Assignment</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Proposal Preparation</a:t>
              </a:r>
              <a:endParaRPr lang="en-SG" sz="1050" dirty="0">
                <a:solidFill>
                  <a:schemeClr val="tx1"/>
                </a:solidFill>
                <a:latin typeface="Bahnschrift" panose="020B0502040204020203" pitchFamily="34" charset="0"/>
              </a:endParaRPr>
            </a:p>
          </p:txBody>
        </p:sp>
        <p:sp>
          <p:nvSpPr>
            <p:cNvPr id="11" name="Rectangle 10">
              <a:extLst>
                <a:ext uri="{FF2B5EF4-FFF2-40B4-BE49-F238E27FC236}">
                  <a16:creationId xmlns:a16="http://schemas.microsoft.com/office/drawing/2014/main" id="{E5E0EAEB-C344-48AD-B877-3DF796D30669}"/>
                </a:ext>
              </a:extLst>
            </p:cNvPr>
            <p:cNvSpPr/>
            <p:nvPr/>
          </p:nvSpPr>
          <p:spPr>
            <a:xfrm>
              <a:off x="2547266" y="910304"/>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1050" dirty="0">
                  <a:solidFill>
                    <a:schemeClr val="tx1"/>
                  </a:solidFill>
                  <a:latin typeface="Bahnschrift" panose="020B0502040204020203" pitchFamily="34" charset="0"/>
                </a:rPr>
                <a:t>Design ER Diagram</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Use Case Diagram</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Sequence Diagrams</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Firebase Database Setup</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UI Design</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Class Diagram</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Wiki Update</a:t>
              </a:r>
              <a:endParaRPr lang="en-SG" sz="1050" dirty="0">
                <a:solidFill>
                  <a:schemeClr val="tx1"/>
                </a:solidFill>
                <a:latin typeface="Bahnschrift" panose="020B0502040204020203" pitchFamily="34" charset="0"/>
              </a:endParaRPr>
            </a:p>
          </p:txBody>
        </p:sp>
        <p:sp>
          <p:nvSpPr>
            <p:cNvPr id="12" name="Rectangle 11">
              <a:extLst>
                <a:ext uri="{FF2B5EF4-FFF2-40B4-BE49-F238E27FC236}">
                  <a16:creationId xmlns:a16="http://schemas.microsoft.com/office/drawing/2014/main" id="{F622D98A-B61E-4D6C-A752-F28861221090}"/>
                </a:ext>
              </a:extLst>
            </p:cNvPr>
            <p:cNvSpPr/>
            <p:nvPr/>
          </p:nvSpPr>
          <p:spPr>
            <a:xfrm>
              <a:off x="4445742" y="910304"/>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105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Test Cases Design</a:t>
              </a:r>
            </a:p>
            <a:p>
              <a:r>
                <a:rPr lang="en-US" sz="1050" u="sng" dirty="0">
                  <a:solidFill>
                    <a:schemeClr val="tx1"/>
                  </a:solidFill>
                  <a:latin typeface="Bahnschrift" panose="020B0502040204020203" pitchFamily="34" charset="0"/>
                </a:rPr>
                <a:t>Accounts Module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Creation of Entity Classes</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Firebase Configurations</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Home Page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Login/Logout</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Reset Password</a:t>
              </a:r>
            </a:p>
            <a:p>
              <a:r>
                <a:rPr lang="en-US" sz="1050" u="sng" dirty="0">
                  <a:solidFill>
                    <a:schemeClr val="tx1"/>
                  </a:solidFill>
                  <a:latin typeface="Bahnschrift" panose="020B0502040204020203" pitchFamily="34" charset="0"/>
                </a:rPr>
                <a:t>Admin Module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Tutor </a:t>
              </a:r>
              <a:r>
                <a:rPr lang="en-US" sz="1050" dirty="0" err="1">
                  <a:solidFill>
                    <a:schemeClr val="tx1"/>
                  </a:solidFill>
                  <a:latin typeface="Bahnschrift" panose="020B0502040204020203" pitchFamily="34" charset="0"/>
                </a:rPr>
                <a:t>Mgmt</a:t>
              </a:r>
              <a:endParaRPr lang="en-US" sz="1050" dirty="0">
                <a:solidFill>
                  <a:schemeClr val="tx1"/>
                </a:solidFill>
                <a:latin typeface="Bahnschrift" panose="020B0502040204020203" pitchFamily="34" charset="0"/>
              </a:endParaRPr>
            </a:p>
            <a:p>
              <a:r>
                <a:rPr lang="en-US" sz="1050" u="sng" dirty="0">
                  <a:solidFill>
                    <a:schemeClr val="tx1"/>
                  </a:solidFill>
                  <a:latin typeface="Bahnschrift" panose="020B0502040204020203" pitchFamily="34" charset="0"/>
                </a:rPr>
                <a:t>Student </a:t>
              </a:r>
              <a:r>
                <a:rPr lang="en-US" sz="1050" u="sng" dirty="0" err="1">
                  <a:solidFill>
                    <a:schemeClr val="tx1"/>
                  </a:solidFill>
                  <a:latin typeface="Bahnschrift" panose="020B0502040204020203" pitchFamily="34" charset="0"/>
                </a:rPr>
                <a:t>Mgmt</a:t>
              </a:r>
              <a:r>
                <a:rPr lang="en-US" sz="1050" u="sng" dirty="0">
                  <a:solidFill>
                    <a:schemeClr val="tx1"/>
                  </a:solidFill>
                  <a:latin typeface="Bahnschrift" panose="020B0502040204020203" pitchFamily="34" charset="0"/>
                </a:rPr>
                <a:t> Module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Creation (Sign Up)</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Updating</a:t>
              </a:r>
              <a:endParaRPr lang="en-SG" sz="1050" dirty="0">
                <a:solidFill>
                  <a:schemeClr val="tx1"/>
                </a:solidFill>
                <a:latin typeface="Bahnschrift" panose="020B0502040204020203" pitchFamily="34" charset="0"/>
              </a:endParaRPr>
            </a:p>
          </p:txBody>
        </p:sp>
        <p:sp>
          <p:nvSpPr>
            <p:cNvPr id="13" name="Rectangle 12">
              <a:extLst>
                <a:ext uri="{FF2B5EF4-FFF2-40B4-BE49-F238E27FC236}">
                  <a16:creationId xmlns:a16="http://schemas.microsoft.com/office/drawing/2014/main" id="{91F586DF-BD8A-44B1-A1A9-A0B1681DCC98}"/>
                </a:ext>
              </a:extLst>
            </p:cNvPr>
            <p:cNvSpPr/>
            <p:nvPr/>
          </p:nvSpPr>
          <p:spPr>
            <a:xfrm>
              <a:off x="6352973" y="910304"/>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90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Test Cases Design</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Architecture Diagram</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Process Diagrams (As-Is &amp; To-Be)</a:t>
              </a:r>
            </a:p>
            <a:p>
              <a:pPr marL="128588" indent="-128588">
                <a:buFont typeface="Arial" panose="020B0604020202020204" pitchFamily="34" charset="0"/>
                <a:buChar char="•"/>
              </a:pPr>
              <a:r>
                <a:rPr lang="en-US" sz="900" dirty="0" err="1">
                  <a:solidFill>
                    <a:schemeClr val="tx1"/>
                  </a:solidFill>
                  <a:latin typeface="Bahnschrift" panose="020B0502040204020203" pitchFamily="34" charset="0"/>
                </a:rPr>
                <a:t>ConnectionManager</a:t>
              </a:r>
              <a:endParaRPr lang="en-US" sz="900" dirty="0">
                <a:solidFill>
                  <a:schemeClr val="tx1"/>
                </a:solidFill>
                <a:latin typeface="Bahnschrift" panose="020B0502040204020203" pitchFamily="34" charset="0"/>
              </a:endParaRP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Conversion of DAO to call API</a:t>
              </a:r>
            </a:p>
            <a:p>
              <a:r>
                <a:rPr lang="en-US" sz="900" u="sng" dirty="0">
                  <a:solidFill>
                    <a:schemeClr val="tx1"/>
                  </a:solidFill>
                  <a:latin typeface="Bahnschrift" panose="020B0502040204020203" pitchFamily="34" charset="0"/>
                </a:rPr>
                <a:t>Classes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Creation of Class entity</a:t>
              </a:r>
            </a:p>
            <a:p>
              <a:r>
                <a:rPr lang="en-US" sz="900" u="sng" dirty="0">
                  <a:solidFill>
                    <a:schemeClr val="tx1"/>
                  </a:solidFill>
                  <a:latin typeface="Bahnschrift" panose="020B0502040204020203" pitchFamily="34" charset="0"/>
                </a:rPr>
                <a:t>Grades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Grades CRUD</a:t>
              </a:r>
            </a:p>
            <a:p>
              <a:endParaRPr lang="en-US" sz="900" dirty="0">
                <a:solidFill>
                  <a:schemeClr val="tx1"/>
                </a:solidFill>
                <a:latin typeface="Bahnschrift" panose="020B0502040204020203" pitchFamily="34" charset="0"/>
              </a:endParaRPr>
            </a:p>
            <a:p>
              <a:r>
                <a:rPr lang="en-US" sz="900" b="1" dirty="0">
                  <a:solidFill>
                    <a:srgbClr val="0070C0"/>
                  </a:solidFill>
                  <a:latin typeface="Bahnschrift" panose="020B0502040204020203" pitchFamily="34" charset="0"/>
                </a:rPr>
                <a:t>Supervisor Meeting</a:t>
              </a:r>
            </a:p>
            <a:p>
              <a:r>
                <a:rPr lang="en-US" sz="900" b="1" dirty="0">
                  <a:solidFill>
                    <a:srgbClr val="0070C0"/>
                  </a:solidFill>
                  <a:latin typeface="Bahnschrift" panose="020B0502040204020203" pitchFamily="34" charset="0"/>
                </a:rPr>
                <a:t>Sponsor Meeting</a:t>
              </a:r>
            </a:p>
            <a:p>
              <a:r>
                <a:rPr lang="en-US" sz="900" b="1" dirty="0">
                  <a:solidFill>
                    <a:srgbClr val="0070C0"/>
                  </a:solidFill>
                  <a:latin typeface="Bahnschrift" panose="020B0502040204020203" pitchFamily="34" charset="0"/>
                </a:rPr>
                <a:t>User Testing</a:t>
              </a:r>
              <a:endParaRPr lang="en-SG" sz="900" b="1" dirty="0">
                <a:solidFill>
                  <a:srgbClr val="0070C0"/>
                </a:solidFill>
                <a:latin typeface="Bahnschrift" panose="020B0502040204020203" pitchFamily="34" charset="0"/>
              </a:endParaRPr>
            </a:p>
          </p:txBody>
        </p:sp>
      </p:grpSp>
    </p:spTree>
    <p:extLst>
      <p:ext uri="{BB962C8B-B14F-4D97-AF65-F5344CB8AC3E}">
        <p14:creationId xmlns:p14="http://schemas.microsoft.com/office/powerpoint/2010/main" val="35545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74524B-D303-415C-8062-9CFE994B56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pSp>
        <p:nvGrpSpPr>
          <p:cNvPr id="4" name="Group 3">
            <a:extLst>
              <a:ext uri="{FF2B5EF4-FFF2-40B4-BE49-F238E27FC236}">
                <a16:creationId xmlns:a16="http://schemas.microsoft.com/office/drawing/2014/main" id="{32673C1A-08F8-4697-83F3-F0695F5DCDBF}"/>
              </a:ext>
            </a:extLst>
          </p:cNvPr>
          <p:cNvGrpSpPr/>
          <p:nvPr/>
        </p:nvGrpSpPr>
        <p:grpSpPr>
          <a:xfrm>
            <a:off x="413019" y="770497"/>
            <a:ext cx="8321905" cy="3926791"/>
            <a:chOff x="1603178" y="375137"/>
            <a:chExt cx="7304692" cy="3286454"/>
          </a:xfrm>
        </p:grpSpPr>
        <p:sp>
          <p:nvSpPr>
            <p:cNvPr id="5" name="Rectangle: Top Corners Rounded 4">
              <a:extLst>
                <a:ext uri="{FF2B5EF4-FFF2-40B4-BE49-F238E27FC236}">
                  <a16:creationId xmlns:a16="http://schemas.microsoft.com/office/drawing/2014/main" id="{D708F32C-4DB3-48F0-89C9-4FE8F9956EA5}"/>
                </a:ext>
              </a:extLst>
            </p:cNvPr>
            <p:cNvSpPr/>
            <p:nvPr/>
          </p:nvSpPr>
          <p:spPr>
            <a:xfrm>
              <a:off x="1603178" y="375137"/>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4</a:t>
              </a:r>
            </a:p>
            <a:p>
              <a:pPr algn="ctr"/>
              <a:r>
                <a:rPr lang="en-US" sz="900" b="1" dirty="0">
                  <a:solidFill>
                    <a:schemeClr val="tx1"/>
                  </a:solidFill>
                  <a:latin typeface="Bahnschrift" panose="020B0502040204020203" pitchFamily="34" charset="0"/>
                </a:rPr>
                <a:t>4 Aug – 17 Aug</a:t>
              </a:r>
              <a:endParaRPr lang="en-SG" sz="900" b="1" dirty="0">
                <a:solidFill>
                  <a:schemeClr val="tx1"/>
                </a:solidFill>
                <a:latin typeface="Bahnschrift" panose="020B0502040204020203" pitchFamily="34" charset="0"/>
              </a:endParaRPr>
            </a:p>
          </p:txBody>
        </p:sp>
        <p:sp>
          <p:nvSpPr>
            <p:cNvPr id="6" name="Rectangle: Top Corners Rounded 5">
              <a:extLst>
                <a:ext uri="{FF2B5EF4-FFF2-40B4-BE49-F238E27FC236}">
                  <a16:creationId xmlns:a16="http://schemas.microsoft.com/office/drawing/2014/main" id="{C0802194-B16C-43F7-B226-A40F5EAC0F26}"/>
                </a:ext>
              </a:extLst>
            </p:cNvPr>
            <p:cNvSpPr/>
            <p:nvPr/>
          </p:nvSpPr>
          <p:spPr>
            <a:xfrm>
              <a:off x="3506406" y="375137"/>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5</a:t>
              </a:r>
            </a:p>
            <a:p>
              <a:pPr algn="ctr"/>
              <a:r>
                <a:rPr lang="en-US" sz="900" b="1" dirty="0">
                  <a:solidFill>
                    <a:schemeClr val="tx1"/>
                  </a:solidFill>
                  <a:latin typeface="Bahnschrift" panose="020B0502040204020203" pitchFamily="34" charset="0"/>
                </a:rPr>
                <a:t>18 Aug – 1 Sep</a:t>
              </a:r>
              <a:endParaRPr lang="en-SG" sz="900" b="1" dirty="0">
                <a:solidFill>
                  <a:schemeClr val="tx1"/>
                </a:solidFill>
                <a:latin typeface="Bahnschrift" panose="020B0502040204020203" pitchFamily="34" charset="0"/>
              </a:endParaRPr>
            </a:p>
          </p:txBody>
        </p:sp>
        <p:sp>
          <p:nvSpPr>
            <p:cNvPr id="7" name="Rectangle: Top Corners Rounded 6">
              <a:extLst>
                <a:ext uri="{FF2B5EF4-FFF2-40B4-BE49-F238E27FC236}">
                  <a16:creationId xmlns:a16="http://schemas.microsoft.com/office/drawing/2014/main" id="{DFE39635-9D7B-449E-9841-B673D27D32A6}"/>
                </a:ext>
              </a:extLst>
            </p:cNvPr>
            <p:cNvSpPr/>
            <p:nvPr/>
          </p:nvSpPr>
          <p:spPr>
            <a:xfrm>
              <a:off x="5404882" y="375137"/>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6</a:t>
              </a:r>
            </a:p>
            <a:p>
              <a:pPr algn="ctr"/>
              <a:r>
                <a:rPr lang="en-US" sz="900" b="1" dirty="0">
                  <a:solidFill>
                    <a:schemeClr val="tx1"/>
                  </a:solidFill>
                  <a:latin typeface="Bahnschrift" panose="020B0502040204020203" pitchFamily="34" charset="0"/>
                </a:rPr>
                <a:t>2 Sep – 16 Sep</a:t>
              </a:r>
            </a:p>
            <a:p>
              <a:pPr algn="ctr"/>
              <a:endParaRPr lang="en-SG" sz="150" b="1" dirty="0">
                <a:solidFill>
                  <a:schemeClr val="tx1"/>
                </a:solidFill>
                <a:latin typeface="Bahnschrift" panose="020B0502040204020203" pitchFamily="34" charset="0"/>
              </a:endParaRPr>
            </a:p>
          </p:txBody>
        </p:sp>
        <p:sp>
          <p:nvSpPr>
            <p:cNvPr id="8" name="Rectangle: Top Corners Rounded 7">
              <a:extLst>
                <a:ext uri="{FF2B5EF4-FFF2-40B4-BE49-F238E27FC236}">
                  <a16:creationId xmlns:a16="http://schemas.microsoft.com/office/drawing/2014/main" id="{F37AF9C4-A45D-40D0-850C-5258A29BAA92}"/>
                </a:ext>
              </a:extLst>
            </p:cNvPr>
            <p:cNvSpPr/>
            <p:nvPr/>
          </p:nvSpPr>
          <p:spPr>
            <a:xfrm>
              <a:off x="7303358" y="375137"/>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7</a:t>
              </a:r>
            </a:p>
            <a:p>
              <a:pPr algn="ctr"/>
              <a:r>
                <a:rPr lang="en-US" sz="900" b="1" dirty="0">
                  <a:solidFill>
                    <a:schemeClr val="tx1"/>
                  </a:solidFill>
                  <a:latin typeface="Bahnschrift" panose="020B0502040204020203" pitchFamily="34" charset="0"/>
                </a:rPr>
                <a:t>17 Sep – 1 Oct</a:t>
              </a:r>
              <a:endParaRPr lang="en-SG" sz="375" b="1" dirty="0">
                <a:solidFill>
                  <a:schemeClr val="tx1"/>
                </a:solidFill>
                <a:latin typeface="Bahnschrift" panose="020B0502040204020203" pitchFamily="34" charset="0"/>
              </a:endParaRPr>
            </a:p>
          </p:txBody>
        </p:sp>
        <p:sp>
          <p:nvSpPr>
            <p:cNvPr id="9" name="Rectangle 8">
              <a:extLst>
                <a:ext uri="{FF2B5EF4-FFF2-40B4-BE49-F238E27FC236}">
                  <a16:creationId xmlns:a16="http://schemas.microsoft.com/office/drawing/2014/main" id="{EB03406C-EA8B-4544-834D-BEEC19543942}"/>
                </a:ext>
              </a:extLst>
            </p:cNvPr>
            <p:cNvSpPr/>
            <p:nvPr/>
          </p:nvSpPr>
          <p:spPr>
            <a:xfrm>
              <a:off x="1607931" y="910305"/>
              <a:ext cx="1598428" cy="2751286"/>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FC4067"/>
                  </a:solidFill>
                  <a:latin typeface="Bahnschrift" panose="020B0502040204020203" pitchFamily="34" charset="0"/>
                </a:rPr>
                <a:t>Milestone: Acceptance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Acceptance Preparation</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Test Cases Design</a:t>
              </a:r>
            </a:p>
            <a:p>
              <a:r>
                <a:rPr lang="en-US" sz="900" u="sng" dirty="0">
                  <a:solidFill>
                    <a:schemeClr val="tx1"/>
                  </a:solidFill>
                  <a:latin typeface="Bahnschrift" panose="020B0502040204020203" pitchFamily="34" charset="0"/>
                </a:rPr>
                <a:t>Accounts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Login Authentication</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Email for Password Reset</a:t>
              </a:r>
            </a:p>
            <a:p>
              <a:r>
                <a:rPr lang="en-US" sz="900" u="sng" dirty="0">
                  <a:solidFill>
                    <a:schemeClr val="tx1"/>
                  </a:solidFill>
                  <a:latin typeface="Bahnschrift" panose="020B0502040204020203" pitchFamily="34" charset="0"/>
                </a:rPr>
                <a:t>Dashboard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No. of students</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No. of tutors</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No. of branches</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No. of classes</a:t>
              </a:r>
            </a:p>
            <a:p>
              <a:r>
                <a:rPr lang="en-US" sz="900" u="sng" dirty="0">
                  <a:solidFill>
                    <a:schemeClr val="tx1"/>
                  </a:solidFill>
                  <a:latin typeface="Bahnschrift" panose="020B0502040204020203" pitchFamily="34" charset="0"/>
                </a:rPr>
                <a:t>Schedule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Classes CRUD</a:t>
              </a:r>
            </a:p>
            <a:p>
              <a:r>
                <a:rPr lang="en-US" sz="900" u="sng" dirty="0">
                  <a:solidFill>
                    <a:schemeClr val="tx1"/>
                  </a:solidFill>
                  <a:latin typeface="Bahnschrift" panose="020B0502040204020203" pitchFamily="34" charset="0"/>
                </a:rPr>
                <a:t>Admin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Subject CRUD</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Admin CRUD</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Branch CRUD</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Student Class Registration</a:t>
              </a:r>
            </a:p>
            <a:p>
              <a:r>
                <a:rPr lang="en-US" sz="900" u="sng" dirty="0">
                  <a:solidFill>
                    <a:schemeClr val="tx1"/>
                  </a:solidFill>
                  <a:latin typeface="Bahnschrift" panose="020B0502040204020203" pitchFamily="34" charset="0"/>
                </a:rPr>
                <a:t>Grades Module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Grades CRUD</a:t>
              </a:r>
            </a:p>
            <a:p>
              <a:endParaRPr lang="en-US" sz="900" dirty="0">
                <a:solidFill>
                  <a:schemeClr val="tx1"/>
                </a:solidFill>
                <a:latin typeface="Bahnschrift" panose="020B0502040204020203" pitchFamily="34" charset="0"/>
              </a:endParaRPr>
            </a:p>
            <a:p>
              <a:r>
                <a:rPr lang="en-US" sz="900" dirty="0">
                  <a:solidFill>
                    <a:srgbClr val="0070C0"/>
                  </a:solidFill>
                  <a:latin typeface="Bahnschrift" panose="020B0502040204020203" pitchFamily="34" charset="0"/>
                </a:rPr>
                <a:t>User Testing</a:t>
              </a:r>
            </a:p>
            <a:p>
              <a:r>
                <a:rPr lang="en-US" sz="900" dirty="0">
                  <a:solidFill>
                    <a:srgbClr val="0070C0"/>
                  </a:solidFill>
                  <a:latin typeface="Bahnschrift" panose="020B0502040204020203" pitchFamily="34" charset="0"/>
                </a:rPr>
                <a:t>Supervisor Meeting</a:t>
              </a:r>
              <a:endParaRPr lang="en-SG" sz="900" dirty="0">
                <a:solidFill>
                  <a:srgbClr val="0070C0"/>
                </a:solidFill>
                <a:latin typeface="Bahnschrift" panose="020B0502040204020203" pitchFamily="34" charset="0"/>
              </a:endParaRPr>
            </a:p>
          </p:txBody>
        </p:sp>
        <p:sp>
          <p:nvSpPr>
            <p:cNvPr id="10" name="Rectangle 9">
              <a:extLst>
                <a:ext uri="{FF2B5EF4-FFF2-40B4-BE49-F238E27FC236}">
                  <a16:creationId xmlns:a16="http://schemas.microsoft.com/office/drawing/2014/main" id="{215751AC-1AA2-49D7-867C-CEABDFCEF405}"/>
                </a:ext>
              </a:extLst>
            </p:cNvPr>
            <p:cNvSpPr/>
            <p:nvPr/>
          </p:nvSpPr>
          <p:spPr>
            <a:xfrm>
              <a:off x="3506406" y="910304"/>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105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Test Cases Design</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View Details for all</a:t>
              </a:r>
            </a:p>
            <a:p>
              <a:endParaRPr lang="en-US" sz="1050" dirty="0">
                <a:solidFill>
                  <a:schemeClr val="tx1"/>
                </a:solidFill>
                <a:latin typeface="Bahnschrift" panose="020B0502040204020203" pitchFamily="34" charset="0"/>
              </a:endParaRPr>
            </a:p>
            <a:p>
              <a:r>
                <a:rPr lang="en-US" sz="1050" u="sng" dirty="0">
                  <a:solidFill>
                    <a:schemeClr val="tx1"/>
                  </a:solidFill>
                  <a:highlight>
                    <a:srgbClr val="FFB600"/>
                  </a:highlight>
                  <a:latin typeface="Bahnschrift" panose="020B0502040204020203" pitchFamily="34" charset="0"/>
                </a:rPr>
                <a:t>Schedule Module</a:t>
              </a:r>
            </a:p>
            <a:p>
              <a:pPr marL="128588" indent="-128588">
                <a:buFont typeface="Arial" panose="020B0604020202020204" pitchFamily="34" charset="0"/>
                <a:buChar char="•"/>
              </a:pPr>
              <a:r>
                <a:rPr lang="en-US" sz="1050" dirty="0">
                  <a:solidFill>
                    <a:schemeClr val="tx1"/>
                  </a:solidFill>
                  <a:highlight>
                    <a:srgbClr val="FFB600"/>
                  </a:highlight>
                  <a:latin typeface="Bahnschrift" panose="020B0502040204020203" pitchFamily="34" charset="0"/>
                </a:rPr>
                <a:t>Restructuring of Creation &amp; Update</a:t>
              </a:r>
            </a:p>
            <a:p>
              <a:r>
                <a:rPr lang="en-US" sz="1050" u="sng" dirty="0">
                  <a:solidFill>
                    <a:schemeClr val="tx1"/>
                  </a:solidFill>
                  <a:highlight>
                    <a:srgbClr val="FFB600"/>
                  </a:highlight>
                  <a:latin typeface="Bahnschrift" panose="020B0502040204020203" pitchFamily="34" charset="0"/>
                </a:rPr>
                <a:t>Payment Tracking Module</a:t>
              </a:r>
            </a:p>
            <a:p>
              <a:pPr marL="128588" indent="-128588">
                <a:buFont typeface="Arial" panose="020B0604020202020204" pitchFamily="34" charset="0"/>
                <a:buChar char="•"/>
              </a:pPr>
              <a:r>
                <a:rPr lang="en-US" sz="1050" dirty="0">
                  <a:solidFill>
                    <a:schemeClr val="tx1"/>
                  </a:solidFill>
                  <a:highlight>
                    <a:srgbClr val="FFB600"/>
                  </a:highlight>
                  <a:latin typeface="Bahnschrift" panose="020B0502040204020203" pitchFamily="34" charset="0"/>
                </a:rPr>
                <a:t>Payment SMS Reminders</a:t>
              </a:r>
            </a:p>
            <a:p>
              <a:r>
                <a:rPr lang="en-US" sz="1050" u="sng" dirty="0">
                  <a:solidFill>
                    <a:schemeClr val="tx1"/>
                  </a:solidFill>
                  <a:highlight>
                    <a:srgbClr val="FFB600"/>
                  </a:highlight>
                  <a:latin typeface="Bahnschrift" panose="020B0502040204020203" pitchFamily="34" charset="0"/>
                </a:rPr>
                <a:t>Attendance Taking Module</a:t>
              </a:r>
            </a:p>
            <a:p>
              <a:pPr marL="128588" indent="-128588">
                <a:buFont typeface="Arial" panose="020B0604020202020204" pitchFamily="34" charset="0"/>
                <a:buChar char="•"/>
              </a:pPr>
              <a:r>
                <a:rPr lang="en-US" sz="1050" dirty="0">
                  <a:solidFill>
                    <a:schemeClr val="tx1"/>
                  </a:solidFill>
                  <a:highlight>
                    <a:srgbClr val="FFB600"/>
                  </a:highlight>
                  <a:latin typeface="Bahnschrift" panose="020B0502040204020203" pitchFamily="34" charset="0"/>
                </a:rPr>
                <a:t>Students &amp; Tutors Attendance Taking</a:t>
              </a:r>
            </a:p>
            <a:p>
              <a:endParaRPr lang="en-US" sz="1050" dirty="0">
                <a:solidFill>
                  <a:schemeClr val="tx1"/>
                </a:solidFill>
                <a:latin typeface="Bahnschrift" panose="020B0502040204020203" pitchFamily="34" charset="0"/>
              </a:endParaRPr>
            </a:p>
            <a:p>
              <a:r>
                <a:rPr lang="en-US" sz="1050" dirty="0">
                  <a:solidFill>
                    <a:srgbClr val="0070C0"/>
                  </a:solidFill>
                  <a:latin typeface="Bahnschrift" panose="020B0502040204020203" pitchFamily="34" charset="0"/>
                </a:rPr>
                <a:t>Supervisor Meeting</a:t>
              </a:r>
              <a:endParaRPr lang="en-SG" sz="1050" dirty="0">
                <a:solidFill>
                  <a:srgbClr val="0070C0"/>
                </a:solidFill>
                <a:latin typeface="Bahnschrift" panose="020B0502040204020203" pitchFamily="34" charset="0"/>
              </a:endParaRPr>
            </a:p>
          </p:txBody>
        </p:sp>
        <p:sp>
          <p:nvSpPr>
            <p:cNvPr id="11" name="Rectangle 10">
              <a:extLst>
                <a:ext uri="{FF2B5EF4-FFF2-40B4-BE49-F238E27FC236}">
                  <a16:creationId xmlns:a16="http://schemas.microsoft.com/office/drawing/2014/main" id="{D44D7543-6AE4-43F4-A62C-895C7E86243B}"/>
                </a:ext>
              </a:extLst>
            </p:cNvPr>
            <p:cNvSpPr/>
            <p:nvPr/>
          </p:nvSpPr>
          <p:spPr>
            <a:xfrm>
              <a:off x="5404882" y="900228"/>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825"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825" dirty="0">
                  <a:solidFill>
                    <a:schemeClr val="tx1"/>
                  </a:solidFill>
                  <a:latin typeface="Bahnschrift" panose="020B0502040204020203" pitchFamily="34" charset="0"/>
                </a:rPr>
                <a:t>Test Cases Design</a:t>
              </a:r>
            </a:p>
            <a:p>
              <a:pPr marL="128588" indent="-128588">
                <a:buFont typeface="Arial" panose="020B0604020202020204" pitchFamily="34" charset="0"/>
                <a:buChar char="•"/>
              </a:pPr>
              <a:r>
                <a:rPr lang="en-US" sz="825" dirty="0">
                  <a:solidFill>
                    <a:schemeClr val="tx1"/>
                  </a:solidFill>
                  <a:latin typeface="Bahnschrift" panose="020B0502040204020203" pitchFamily="34" charset="0"/>
                </a:rPr>
                <a:t>Low Fid Wireframe</a:t>
              </a:r>
            </a:p>
            <a:p>
              <a:endParaRPr lang="en-US" sz="825" dirty="0">
                <a:solidFill>
                  <a:schemeClr val="tx1"/>
                </a:solidFill>
                <a:latin typeface="Bahnschrift" panose="020B0502040204020203" pitchFamily="34" charset="0"/>
              </a:endParaRPr>
            </a:p>
            <a:p>
              <a:r>
                <a:rPr lang="en-US" sz="825" u="sng" dirty="0">
                  <a:solidFill>
                    <a:schemeClr val="tx1"/>
                  </a:solidFill>
                  <a:highlight>
                    <a:srgbClr val="FFB600"/>
                  </a:highlight>
                  <a:latin typeface="Bahnschrift" panose="020B0502040204020203" pitchFamily="34" charset="0"/>
                </a:rPr>
                <a:t>Schedule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Admin Scheduling UI</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Tutor Scheduling UI</a:t>
              </a:r>
            </a:p>
            <a:p>
              <a:r>
                <a:rPr lang="en-US" sz="825" u="sng" dirty="0">
                  <a:solidFill>
                    <a:schemeClr val="tx1"/>
                  </a:solidFill>
                  <a:highlight>
                    <a:srgbClr val="FFB600"/>
                  </a:highlight>
                  <a:latin typeface="Bahnschrift" panose="020B0502040204020203" pitchFamily="34" charset="0"/>
                </a:rPr>
                <a:t>Grades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Grades Interface</a:t>
              </a:r>
            </a:p>
            <a:p>
              <a:r>
                <a:rPr lang="en-US" sz="825" u="sng" dirty="0">
                  <a:solidFill>
                    <a:schemeClr val="tx1"/>
                  </a:solidFill>
                  <a:highlight>
                    <a:srgbClr val="FFB600"/>
                  </a:highlight>
                  <a:latin typeface="Bahnschrift" panose="020B0502040204020203" pitchFamily="34" charset="0"/>
                </a:rPr>
                <a:t>Attendance Taking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Attendance Taking UI</a:t>
              </a:r>
            </a:p>
            <a:p>
              <a:r>
                <a:rPr lang="en-US" sz="825" u="sng" dirty="0">
                  <a:solidFill>
                    <a:schemeClr val="tx1"/>
                  </a:solidFill>
                  <a:highlight>
                    <a:srgbClr val="FFB600"/>
                  </a:highlight>
                  <a:latin typeface="Bahnschrift" panose="020B0502040204020203" pitchFamily="34" charset="0"/>
                </a:rPr>
                <a:t>Student </a:t>
              </a:r>
              <a:r>
                <a:rPr lang="en-US" sz="825" u="sng" dirty="0" err="1">
                  <a:solidFill>
                    <a:schemeClr val="tx1"/>
                  </a:solidFill>
                  <a:highlight>
                    <a:srgbClr val="FFB600"/>
                  </a:highlight>
                  <a:latin typeface="Bahnschrift" panose="020B0502040204020203" pitchFamily="34" charset="0"/>
                </a:rPr>
                <a:t>Mgmt</a:t>
              </a:r>
              <a:r>
                <a:rPr lang="en-US" sz="825" u="sng" dirty="0">
                  <a:solidFill>
                    <a:schemeClr val="tx1"/>
                  </a:solidFill>
                  <a:highlight>
                    <a:srgbClr val="FFB600"/>
                  </a:highlight>
                  <a:latin typeface="Bahnschrift" panose="020B0502040204020203" pitchFamily="34" charset="0"/>
                </a:rPr>
                <a:t>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Student Registration UI</a:t>
              </a:r>
            </a:p>
            <a:p>
              <a:r>
                <a:rPr lang="en-US" sz="825" u="sng" dirty="0">
                  <a:solidFill>
                    <a:schemeClr val="tx1"/>
                  </a:solidFill>
                  <a:highlight>
                    <a:srgbClr val="FFB600"/>
                  </a:highlight>
                  <a:latin typeface="Bahnschrift" panose="020B0502040204020203" pitchFamily="34" charset="0"/>
                </a:rPr>
                <a:t>Admin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Tutor Registration UI</a:t>
              </a:r>
            </a:p>
            <a:p>
              <a:endParaRPr lang="en-US" sz="825" dirty="0">
                <a:solidFill>
                  <a:schemeClr val="tx1"/>
                </a:solidFill>
                <a:latin typeface="Bahnschrift" panose="020B0502040204020203" pitchFamily="34" charset="0"/>
              </a:endParaRPr>
            </a:p>
            <a:p>
              <a:r>
                <a:rPr lang="en-US" sz="825" b="1" dirty="0">
                  <a:solidFill>
                    <a:srgbClr val="0070C0"/>
                  </a:solidFill>
                  <a:latin typeface="Bahnschrift" panose="020B0502040204020203" pitchFamily="34" charset="0"/>
                </a:rPr>
                <a:t>User Testing</a:t>
              </a:r>
            </a:p>
            <a:p>
              <a:r>
                <a:rPr lang="en-US" sz="825" b="1" dirty="0">
                  <a:solidFill>
                    <a:srgbClr val="0070C0"/>
                  </a:solidFill>
                  <a:latin typeface="Bahnschrift" panose="020B0502040204020203" pitchFamily="34" charset="0"/>
                </a:rPr>
                <a:t>Sponsor Meeting</a:t>
              </a:r>
            </a:p>
            <a:p>
              <a:r>
                <a:rPr lang="en-US" sz="825" b="1" dirty="0">
                  <a:solidFill>
                    <a:srgbClr val="0070C0"/>
                  </a:solidFill>
                  <a:latin typeface="Bahnschrift" panose="020B0502040204020203" pitchFamily="34" charset="0"/>
                </a:rPr>
                <a:t>Supervisor Meeting</a:t>
              </a:r>
              <a:endParaRPr lang="en-SG" sz="825" b="1" dirty="0">
                <a:solidFill>
                  <a:srgbClr val="0070C0"/>
                </a:solidFill>
                <a:latin typeface="Bahnschrift" panose="020B0502040204020203" pitchFamily="34" charset="0"/>
              </a:endParaRPr>
            </a:p>
          </p:txBody>
        </p:sp>
        <p:sp>
          <p:nvSpPr>
            <p:cNvPr id="12" name="Rectangle 11">
              <a:extLst>
                <a:ext uri="{FF2B5EF4-FFF2-40B4-BE49-F238E27FC236}">
                  <a16:creationId xmlns:a16="http://schemas.microsoft.com/office/drawing/2014/main" id="{FC9FDB59-10F0-4245-98AA-E1BCB2D04C8A}"/>
                </a:ext>
              </a:extLst>
            </p:cNvPr>
            <p:cNvSpPr/>
            <p:nvPr/>
          </p:nvSpPr>
          <p:spPr>
            <a:xfrm>
              <a:off x="7309442" y="900227"/>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825" dirty="0">
                  <a:solidFill>
                    <a:schemeClr val="tx1"/>
                  </a:solidFill>
                  <a:latin typeface="Bahnschrift" panose="020B0502040204020203" pitchFamily="34" charset="0"/>
                </a:rPr>
                <a:t>Mid Term Preparation</a:t>
              </a:r>
            </a:p>
            <a:p>
              <a:pPr marL="128588" indent="-128588">
                <a:buFont typeface="Arial" panose="020B0604020202020204" pitchFamily="34" charset="0"/>
                <a:buChar char="•"/>
              </a:pPr>
              <a:r>
                <a:rPr lang="en-US" sz="825"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825" dirty="0">
                  <a:solidFill>
                    <a:schemeClr val="tx1"/>
                  </a:solidFill>
                  <a:latin typeface="Bahnschrift" panose="020B0502040204020203" pitchFamily="34" charset="0"/>
                </a:rPr>
                <a:t>Test Cases Design</a:t>
              </a:r>
            </a:p>
            <a:p>
              <a:endParaRPr lang="en-US" sz="825" dirty="0">
                <a:solidFill>
                  <a:schemeClr val="tx1"/>
                </a:solidFill>
                <a:latin typeface="Bahnschrift" panose="020B0502040204020203" pitchFamily="34" charset="0"/>
              </a:endParaRPr>
            </a:p>
            <a:p>
              <a:r>
                <a:rPr lang="en-US" sz="825" u="sng" dirty="0">
                  <a:solidFill>
                    <a:schemeClr val="tx1"/>
                  </a:solidFill>
                  <a:highlight>
                    <a:srgbClr val="FFB600"/>
                  </a:highlight>
                  <a:latin typeface="Bahnschrift" panose="020B0502040204020203" pitchFamily="34" charset="0"/>
                </a:rPr>
                <a:t>Schedule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Admin Scheduling UI</a:t>
              </a:r>
            </a:p>
            <a:p>
              <a:r>
                <a:rPr lang="en-US" sz="825" u="sng" dirty="0">
                  <a:solidFill>
                    <a:schemeClr val="tx1"/>
                  </a:solidFill>
                  <a:highlight>
                    <a:srgbClr val="FFB600"/>
                  </a:highlight>
                  <a:latin typeface="Bahnschrift" panose="020B0502040204020203" pitchFamily="34" charset="0"/>
                </a:rPr>
                <a:t>Admin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Subject Deleting</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Student &amp; Tutor Registration UI</a:t>
              </a:r>
            </a:p>
            <a:p>
              <a:r>
                <a:rPr lang="en-US" sz="825" u="sng" dirty="0">
                  <a:solidFill>
                    <a:schemeClr val="tx1"/>
                  </a:solidFill>
                  <a:highlight>
                    <a:srgbClr val="FFB600"/>
                  </a:highlight>
                  <a:latin typeface="Bahnschrift" panose="020B0502040204020203" pitchFamily="34" charset="0"/>
                </a:rPr>
                <a:t>Grades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Display Grades UI</a:t>
              </a:r>
            </a:p>
            <a:p>
              <a:r>
                <a:rPr lang="en-US" sz="825" u="sng" dirty="0">
                  <a:solidFill>
                    <a:schemeClr val="tx1"/>
                  </a:solidFill>
                  <a:highlight>
                    <a:srgbClr val="FFB600"/>
                  </a:highlight>
                  <a:latin typeface="Bahnschrift" panose="020B0502040204020203" pitchFamily="34" charset="0"/>
                </a:rPr>
                <a:t>Payment Tracking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Student &amp; Tutor Payment Tracking</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Payment status update</a:t>
              </a:r>
            </a:p>
            <a:p>
              <a:r>
                <a:rPr lang="en-US" sz="825" u="sng" dirty="0">
                  <a:solidFill>
                    <a:schemeClr val="tx1"/>
                  </a:solidFill>
                  <a:highlight>
                    <a:srgbClr val="FFB600"/>
                  </a:highlight>
                  <a:latin typeface="Bahnschrift" panose="020B0502040204020203" pitchFamily="34" charset="0"/>
                </a:rPr>
                <a:t>Attendance Taking Module</a:t>
              </a:r>
            </a:p>
            <a:p>
              <a:pPr marL="128588" indent="-128588">
                <a:buFont typeface="Arial" panose="020B0604020202020204" pitchFamily="34" charset="0"/>
                <a:buChar char="•"/>
              </a:pPr>
              <a:r>
                <a:rPr lang="en-US" sz="825" dirty="0">
                  <a:solidFill>
                    <a:schemeClr val="tx1"/>
                  </a:solidFill>
                  <a:highlight>
                    <a:srgbClr val="FFB600"/>
                  </a:highlight>
                  <a:latin typeface="Bahnschrift" panose="020B0502040204020203" pitchFamily="34" charset="0"/>
                </a:rPr>
                <a:t>Attendance Taking UI</a:t>
              </a:r>
            </a:p>
            <a:p>
              <a:endParaRPr lang="en-US" sz="825" dirty="0">
                <a:solidFill>
                  <a:schemeClr val="tx1"/>
                </a:solidFill>
                <a:latin typeface="Bahnschrift" panose="020B0502040204020203" pitchFamily="34" charset="0"/>
              </a:endParaRPr>
            </a:p>
            <a:p>
              <a:r>
                <a:rPr lang="en-US" sz="825" b="1" dirty="0">
                  <a:solidFill>
                    <a:srgbClr val="0070C0"/>
                  </a:solidFill>
                  <a:latin typeface="Bahnschrift" panose="020B0502040204020203" pitchFamily="34" charset="0"/>
                </a:rPr>
                <a:t>User Testing</a:t>
              </a:r>
            </a:p>
            <a:p>
              <a:r>
                <a:rPr lang="en-US" sz="825" b="1" dirty="0">
                  <a:solidFill>
                    <a:srgbClr val="0070C0"/>
                  </a:solidFill>
                  <a:latin typeface="Bahnschrift" panose="020B0502040204020203" pitchFamily="34" charset="0"/>
                </a:rPr>
                <a:t>Supervisor Meeting</a:t>
              </a:r>
            </a:p>
            <a:p>
              <a:r>
                <a:rPr lang="en-US" sz="825" b="1" dirty="0">
                  <a:solidFill>
                    <a:srgbClr val="0070C0"/>
                  </a:solidFill>
                  <a:latin typeface="Bahnschrift" panose="020B0502040204020203" pitchFamily="34" charset="0"/>
                </a:rPr>
                <a:t>Sponsor Meeting</a:t>
              </a:r>
              <a:endParaRPr lang="en-SG" sz="825" b="1" dirty="0">
                <a:solidFill>
                  <a:srgbClr val="0070C0"/>
                </a:solidFill>
                <a:latin typeface="Bahnschrift" panose="020B0502040204020203" pitchFamily="34" charset="0"/>
              </a:endParaRPr>
            </a:p>
          </p:txBody>
        </p:sp>
      </p:grpSp>
    </p:spTree>
    <p:extLst>
      <p:ext uri="{BB962C8B-B14F-4D97-AF65-F5344CB8AC3E}">
        <p14:creationId xmlns:p14="http://schemas.microsoft.com/office/powerpoint/2010/main" val="2522156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FEF682-3EC6-410F-B599-BD10E866AAA3}"/>
              </a:ext>
            </a:extLst>
          </p:cNvPr>
          <p:cNvSpPr>
            <a:spLocks noGrp="1"/>
          </p:cNvSpPr>
          <p:nvPr>
            <p:ph type="sldNum" idx="12"/>
          </p:nvPr>
        </p:nvSpPr>
        <p:spPr>
          <a:xfrm>
            <a:off x="8144325" y="4194969"/>
            <a:ext cx="498087" cy="388836"/>
          </a:xfrm>
        </p:spPr>
        <p:txBody>
          <a:bodyPr/>
          <a:lstStyle/>
          <a:p>
            <a:pPr marL="0" lvl="0" indent="0" algn="r" rtl="0">
              <a:spcBef>
                <a:spcPts val="0"/>
              </a:spcBef>
              <a:spcAft>
                <a:spcPts val="0"/>
              </a:spcAft>
              <a:buNone/>
            </a:pPr>
            <a:fld id="{00000000-1234-1234-1234-123412341234}" type="slidenum">
              <a:rPr lang="en" smtClean="0"/>
              <a:t>37</a:t>
            </a:fld>
            <a:endParaRPr lang="en"/>
          </a:p>
        </p:txBody>
      </p:sp>
      <p:grpSp>
        <p:nvGrpSpPr>
          <p:cNvPr id="4" name="Group 3">
            <a:extLst>
              <a:ext uri="{FF2B5EF4-FFF2-40B4-BE49-F238E27FC236}">
                <a16:creationId xmlns:a16="http://schemas.microsoft.com/office/drawing/2014/main" id="{5C7E9DAE-78FC-4288-BB83-D612ADA8CFFF}"/>
              </a:ext>
            </a:extLst>
          </p:cNvPr>
          <p:cNvGrpSpPr/>
          <p:nvPr/>
        </p:nvGrpSpPr>
        <p:grpSpPr>
          <a:xfrm>
            <a:off x="413629" y="744322"/>
            <a:ext cx="8321297" cy="3749470"/>
            <a:chOff x="4409044" y="3888172"/>
            <a:chExt cx="7308112" cy="3133456"/>
          </a:xfrm>
        </p:grpSpPr>
        <p:sp>
          <p:nvSpPr>
            <p:cNvPr id="5" name="Rectangle: Top Corners Rounded 4">
              <a:extLst>
                <a:ext uri="{FF2B5EF4-FFF2-40B4-BE49-F238E27FC236}">
                  <a16:creationId xmlns:a16="http://schemas.microsoft.com/office/drawing/2014/main" id="{293C67DC-148A-4785-AEA6-AF1FE888FD74}"/>
                </a:ext>
              </a:extLst>
            </p:cNvPr>
            <p:cNvSpPr/>
            <p:nvPr/>
          </p:nvSpPr>
          <p:spPr>
            <a:xfrm>
              <a:off x="4409044" y="3915481"/>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8</a:t>
              </a:r>
            </a:p>
            <a:p>
              <a:pPr algn="ctr"/>
              <a:r>
                <a:rPr lang="en-US" sz="900" b="1" dirty="0">
                  <a:solidFill>
                    <a:schemeClr val="tx1"/>
                  </a:solidFill>
                  <a:latin typeface="Bahnschrift" panose="020B0502040204020203" pitchFamily="34" charset="0"/>
                </a:rPr>
                <a:t>2 Oct – 16 Oct</a:t>
              </a:r>
              <a:endParaRPr lang="en-SG" sz="900" b="1" dirty="0">
                <a:solidFill>
                  <a:schemeClr val="tx1"/>
                </a:solidFill>
                <a:latin typeface="Bahnschrift" panose="020B0502040204020203" pitchFamily="34" charset="0"/>
              </a:endParaRPr>
            </a:p>
          </p:txBody>
        </p:sp>
        <p:sp>
          <p:nvSpPr>
            <p:cNvPr id="6" name="Rectangle: Top Corners Rounded 5">
              <a:extLst>
                <a:ext uri="{FF2B5EF4-FFF2-40B4-BE49-F238E27FC236}">
                  <a16:creationId xmlns:a16="http://schemas.microsoft.com/office/drawing/2014/main" id="{43482EFF-024F-4DEC-8D7E-0B65560CAD68}"/>
                </a:ext>
              </a:extLst>
            </p:cNvPr>
            <p:cNvSpPr/>
            <p:nvPr/>
          </p:nvSpPr>
          <p:spPr>
            <a:xfrm>
              <a:off x="6312272" y="3915482"/>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9</a:t>
              </a:r>
            </a:p>
            <a:p>
              <a:pPr algn="ctr"/>
              <a:r>
                <a:rPr lang="en-US" sz="900" b="1" dirty="0">
                  <a:solidFill>
                    <a:schemeClr val="tx1"/>
                  </a:solidFill>
                  <a:latin typeface="Bahnschrift" panose="020B0502040204020203" pitchFamily="34" charset="0"/>
                </a:rPr>
                <a:t>17 Oct – 31 Oct</a:t>
              </a:r>
              <a:endParaRPr lang="en-SG" sz="900" b="1" dirty="0">
                <a:solidFill>
                  <a:schemeClr val="tx1"/>
                </a:solidFill>
                <a:latin typeface="Bahnschrift" panose="020B0502040204020203" pitchFamily="34" charset="0"/>
              </a:endParaRPr>
            </a:p>
          </p:txBody>
        </p:sp>
        <p:sp>
          <p:nvSpPr>
            <p:cNvPr id="7" name="Rectangle: Top Corners Rounded 6">
              <a:extLst>
                <a:ext uri="{FF2B5EF4-FFF2-40B4-BE49-F238E27FC236}">
                  <a16:creationId xmlns:a16="http://schemas.microsoft.com/office/drawing/2014/main" id="{298614E1-DA7A-48EC-9073-5AD8C8F9C64C}"/>
                </a:ext>
              </a:extLst>
            </p:cNvPr>
            <p:cNvSpPr/>
            <p:nvPr/>
          </p:nvSpPr>
          <p:spPr>
            <a:xfrm>
              <a:off x="8215500" y="3915482"/>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10</a:t>
              </a:r>
            </a:p>
            <a:p>
              <a:pPr algn="ctr"/>
              <a:r>
                <a:rPr lang="en-US" sz="900" b="1" dirty="0">
                  <a:solidFill>
                    <a:schemeClr val="tx1"/>
                  </a:solidFill>
                  <a:latin typeface="Bahnschrift" panose="020B0502040204020203" pitchFamily="34" charset="0"/>
                </a:rPr>
                <a:t>1 Nov – 15 Nov</a:t>
              </a:r>
              <a:endParaRPr lang="en-SG" sz="900" b="1" dirty="0">
                <a:solidFill>
                  <a:schemeClr val="tx1"/>
                </a:solidFill>
                <a:latin typeface="Bahnschrift" panose="020B0502040204020203" pitchFamily="34" charset="0"/>
              </a:endParaRPr>
            </a:p>
          </p:txBody>
        </p:sp>
        <p:sp>
          <p:nvSpPr>
            <p:cNvPr id="8" name="Rectangle: Top Corners Rounded 7">
              <a:extLst>
                <a:ext uri="{FF2B5EF4-FFF2-40B4-BE49-F238E27FC236}">
                  <a16:creationId xmlns:a16="http://schemas.microsoft.com/office/drawing/2014/main" id="{7DDE809E-CCC4-45FA-A708-4203A67C71F6}"/>
                </a:ext>
              </a:extLst>
            </p:cNvPr>
            <p:cNvSpPr/>
            <p:nvPr/>
          </p:nvSpPr>
          <p:spPr>
            <a:xfrm>
              <a:off x="10118728" y="3888172"/>
              <a:ext cx="1598428" cy="404033"/>
            </a:xfrm>
            <a:prstGeom prst="round2Same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Bahnschrift" panose="020B0502040204020203" pitchFamily="34" charset="0"/>
                </a:rPr>
                <a:t>Iteration 11</a:t>
              </a:r>
            </a:p>
            <a:p>
              <a:pPr algn="ctr"/>
              <a:r>
                <a:rPr lang="en-US" sz="900" b="1" dirty="0">
                  <a:solidFill>
                    <a:schemeClr val="tx1"/>
                  </a:solidFill>
                  <a:latin typeface="Bahnschrift" panose="020B0502040204020203" pitchFamily="34" charset="0"/>
                </a:rPr>
                <a:t>16 Nov – 27 Nov</a:t>
              </a:r>
              <a:endParaRPr lang="en-SG" sz="900" b="1" dirty="0">
                <a:solidFill>
                  <a:schemeClr val="tx1"/>
                </a:solidFill>
                <a:latin typeface="Bahnschrift" panose="020B0502040204020203" pitchFamily="34" charset="0"/>
              </a:endParaRPr>
            </a:p>
          </p:txBody>
        </p:sp>
        <p:sp>
          <p:nvSpPr>
            <p:cNvPr id="9" name="Rectangle 8">
              <a:extLst>
                <a:ext uri="{FF2B5EF4-FFF2-40B4-BE49-F238E27FC236}">
                  <a16:creationId xmlns:a16="http://schemas.microsoft.com/office/drawing/2014/main" id="{55A9F07F-C038-4A51-85D5-5A1924994030}"/>
                </a:ext>
              </a:extLst>
            </p:cNvPr>
            <p:cNvSpPr/>
            <p:nvPr/>
          </p:nvSpPr>
          <p:spPr>
            <a:xfrm>
              <a:off x="4410376" y="4544908"/>
              <a:ext cx="1598428" cy="2476720"/>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FC4067"/>
                  </a:solidFill>
                  <a:latin typeface="Bahnschrift" panose="020B0502040204020203" pitchFamily="34" charset="0"/>
                </a:rPr>
                <a:t>Milestone: Mid Term</a:t>
              </a:r>
              <a:endParaRPr lang="en-US" sz="900" dirty="0">
                <a:solidFill>
                  <a:schemeClr val="tx1"/>
                </a:solidFill>
                <a:latin typeface="Bahnschrift" panose="020B0502040204020203" pitchFamily="34" charset="0"/>
              </a:endParaRP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Test Cases Design</a:t>
              </a:r>
            </a:p>
            <a:p>
              <a:endParaRPr lang="en-US" sz="900" dirty="0">
                <a:solidFill>
                  <a:schemeClr val="tx1"/>
                </a:solidFill>
                <a:latin typeface="Bahnschrift" panose="020B0502040204020203" pitchFamily="34" charset="0"/>
              </a:endParaRPr>
            </a:p>
            <a:p>
              <a:r>
                <a:rPr lang="en-US" sz="900" u="sng" dirty="0">
                  <a:solidFill>
                    <a:schemeClr val="tx1"/>
                  </a:solidFill>
                  <a:highlight>
                    <a:srgbClr val="FFB600"/>
                  </a:highlight>
                  <a:latin typeface="Bahnschrift" panose="020B0502040204020203" pitchFamily="34" charset="0"/>
                </a:rPr>
                <a:t>Receipt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Receipt Generation</a:t>
              </a:r>
            </a:p>
            <a:p>
              <a:pPr marL="128588" indent="-128588">
                <a:buFont typeface="Arial" panose="020B0604020202020204" pitchFamily="34" charset="0"/>
                <a:buChar char="•"/>
              </a:pPr>
              <a:r>
                <a:rPr lang="en-US" sz="900" dirty="0" err="1">
                  <a:solidFill>
                    <a:schemeClr val="tx1"/>
                  </a:solidFill>
                  <a:highlight>
                    <a:srgbClr val="FFB600"/>
                  </a:highlight>
                  <a:latin typeface="Bahnschrift" panose="020B0502040204020203" pitchFamily="34" charset="0"/>
                </a:rPr>
                <a:t>Payslips</a:t>
              </a:r>
              <a:r>
                <a:rPr lang="en-US" sz="900" dirty="0">
                  <a:solidFill>
                    <a:schemeClr val="tx1"/>
                  </a:solidFill>
                  <a:highlight>
                    <a:srgbClr val="FFB600"/>
                  </a:highlight>
                  <a:latin typeface="Bahnschrift" panose="020B0502040204020203" pitchFamily="34" charset="0"/>
                </a:rPr>
                <a:t> Generation</a:t>
              </a:r>
            </a:p>
            <a:p>
              <a:r>
                <a:rPr lang="en-US" sz="900" u="sng" dirty="0">
                  <a:solidFill>
                    <a:schemeClr val="tx1"/>
                  </a:solidFill>
                  <a:highlight>
                    <a:srgbClr val="FFB600"/>
                  </a:highlight>
                  <a:latin typeface="Bahnschrift" panose="020B0502040204020203" pitchFamily="34" charset="0"/>
                </a:rPr>
                <a:t>Expenses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Expenses UI</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Expenses CRUD</a:t>
              </a:r>
            </a:p>
            <a:p>
              <a:r>
                <a:rPr lang="en-US" sz="900" u="sng" dirty="0">
                  <a:solidFill>
                    <a:schemeClr val="tx1"/>
                  </a:solidFill>
                  <a:highlight>
                    <a:srgbClr val="FFB600"/>
                  </a:highlight>
                  <a:latin typeface="Bahnschrift" panose="020B0502040204020203" pitchFamily="34" charset="0"/>
                </a:rPr>
                <a:t>Financial Report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Scheduler for Report Generation</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Store reports in </a:t>
              </a:r>
              <a:r>
                <a:rPr lang="en-US" sz="900" dirty="0" err="1">
                  <a:solidFill>
                    <a:schemeClr val="tx1"/>
                  </a:solidFill>
                  <a:highlight>
                    <a:srgbClr val="FFB600"/>
                  </a:highlight>
                  <a:latin typeface="Bahnschrift" panose="020B0502040204020203" pitchFamily="34" charset="0"/>
                </a:rPr>
                <a:t>Jelastic</a:t>
              </a:r>
              <a:endParaRPr lang="en-US" sz="900" dirty="0">
                <a:solidFill>
                  <a:schemeClr val="tx1"/>
                </a:solidFill>
                <a:highlight>
                  <a:srgbClr val="FFB600"/>
                </a:highlight>
                <a:latin typeface="Bahnschrift" panose="020B0502040204020203" pitchFamily="34" charset="0"/>
              </a:endParaRPr>
            </a:p>
            <a:p>
              <a:r>
                <a:rPr lang="en-US" sz="900" u="sng" dirty="0">
                  <a:solidFill>
                    <a:schemeClr val="tx1"/>
                  </a:solidFill>
                  <a:highlight>
                    <a:srgbClr val="FFB600"/>
                  </a:highlight>
                  <a:latin typeface="Bahnschrift" panose="020B0502040204020203" pitchFamily="34" charset="0"/>
                </a:rPr>
                <a:t>Dashboard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Changes to lesson dates by Tutor</a:t>
              </a:r>
            </a:p>
            <a:p>
              <a:r>
                <a:rPr lang="en-US" sz="900" u="sng" dirty="0">
                  <a:solidFill>
                    <a:schemeClr val="tx1"/>
                  </a:solidFill>
                  <a:highlight>
                    <a:srgbClr val="FFB600"/>
                  </a:highlight>
                  <a:latin typeface="Bahnschrift" panose="020B0502040204020203" pitchFamily="34" charset="0"/>
                </a:rPr>
                <a:t>Attendance Taking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View Attendances (Student &amp; Parent)</a:t>
              </a:r>
            </a:p>
            <a:p>
              <a:r>
                <a:rPr lang="en-US" sz="900" u="sng" dirty="0">
                  <a:solidFill>
                    <a:schemeClr val="tx1"/>
                  </a:solidFill>
                  <a:highlight>
                    <a:srgbClr val="FFB600"/>
                  </a:highlight>
                  <a:latin typeface="Bahnschrift" panose="020B0502040204020203" pitchFamily="34" charset="0"/>
                </a:rPr>
                <a:t>Grades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View Grades (Student &amp; Parent)</a:t>
              </a:r>
            </a:p>
            <a:p>
              <a:endParaRPr lang="en-US" sz="900" dirty="0">
                <a:solidFill>
                  <a:schemeClr val="tx1"/>
                </a:solidFill>
                <a:latin typeface="Bahnschrift" panose="020B0502040204020203" pitchFamily="34" charset="0"/>
              </a:endParaRPr>
            </a:p>
            <a:p>
              <a:r>
                <a:rPr lang="en-US" sz="900" b="1" dirty="0">
                  <a:solidFill>
                    <a:srgbClr val="0070C0"/>
                  </a:solidFill>
                  <a:latin typeface="Bahnschrift" panose="020B0502040204020203" pitchFamily="34" charset="0"/>
                </a:rPr>
                <a:t>User Testing</a:t>
              </a:r>
              <a:endParaRPr lang="en-SG" sz="900" b="1" dirty="0">
                <a:solidFill>
                  <a:srgbClr val="0070C0"/>
                </a:solidFill>
                <a:latin typeface="Bahnschrift" panose="020B0502040204020203" pitchFamily="34" charset="0"/>
              </a:endParaRPr>
            </a:p>
          </p:txBody>
        </p:sp>
        <p:sp>
          <p:nvSpPr>
            <p:cNvPr id="10" name="Rectangle 9">
              <a:extLst>
                <a:ext uri="{FF2B5EF4-FFF2-40B4-BE49-F238E27FC236}">
                  <a16:creationId xmlns:a16="http://schemas.microsoft.com/office/drawing/2014/main" id="{D200A38D-5FA3-4195-9B4D-9C8BE02530A6}"/>
                </a:ext>
              </a:extLst>
            </p:cNvPr>
            <p:cNvSpPr/>
            <p:nvPr/>
          </p:nvSpPr>
          <p:spPr>
            <a:xfrm>
              <a:off x="6317607" y="4440571"/>
              <a:ext cx="1598428" cy="2476720"/>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FC4067"/>
                  </a:solidFill>
                  <a:latin typeface="Bahnschrift" panose="020B0502040204020203" pitchFamily="34" charset="0"/>
                </a:rPr>
                <a:t>Milestone: Poster Submission</a:t>
              </a:r>
              <a:endParaRPr lang="en-US" sz="900" dirty="0">
                <a:solidFill>
                  <a:schemeClr val="tx1"/>
                </a:solidFill>
                <a:latin typeface="Bahnschrift" panose="020B0502040204020203" pitchFamily="34" charset="0"/>
              </a:endParaRP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Test Cases Design</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Poster Preparation</a:t>
              </a:r>
            </a:p>
            <a:p>
              <a:endParaRPr lang="en-US" sz="900" dirty="0">
                <a:solidFill>
                  <a:schemeClr val="tx1"/>
                </a:solidFill>
                <a:latin typeface="Bahnschrift" panose="020B0502040204020203" pitchFamily="34" charset="0"/>
              </a:endParaRPr>
            </a:p>
            <a:p>
              <a:r>
                <a:rPr lang="en-US" sz="900" u="sng" dirty="0">
                  <a:solidFill>
                    <a:schemeClr val="tx1"/>
                  </a:solidFill>
                  <a:highlight>
                    <a:srgbClr val="FFB600"/>
                  </a:highlight>
                  <a:latin typeface="Bahnschrift" panose="020B0502040204020203" pitchFamily="34" charset="0"/>
                </a:rPr>
                <a:t>Payment Tracking Module</a:t>
              </a:r>
            </a:p>
            <a:p>
              <a:pPr marL="128588" indent="-128588">
                <a:buFont typeface="Arial" panose="020B0604020202020204" pitchFamily="34" charset="0"/>
                <a:buChar char="•"/>
              </a:pPr>
              <a:r>
                <a:rPr lang="en-US" sz="900" dirty="0" err="1">
                  <a:solidFill>
                    <a:schemeClr val="tx1"/>
                  </a:solidFill>
                  <a:highlight>
                    <a:srgbClr val="FFB600"/>
                  </a:highlight>
                  <a:latin typeface="Bahnschrift" panose="020B0502040204020203" pitchFamily="34" charset="0"/>
                </a:rPr>
                <a:t>ePayment</a:t>
              </a:r>
              <a:r>
                <a:rPr lang="en-US" sz="900" dirty="0">
                  <a:solidFill>
                    <a:schemeClr val="tx1"/>
                  </a:solidFill>
                  <a:highlight>
                    <a:srgbClr val="FFB600"/>
                  </a:highlight>
                  <a:latin typeface="Bahnschrift" panose="020B0502040204020203" pitchFamily="34" charset="0"/>
                </a:rPr>
                <a:t> - </a:t>
              </a:r>
              <a:r>
                <a:rPr lang="en-US" sz="900" dirty="0" err="1">
                  <a:solidFill>
                    <a:schemeClr val="tx1"/>
                  </a:solidFill>
                  <a:highlight>
                    <a:srgbClr val="FFB600"/>
                  </a:highlight>
                  <a:latin typeface="Bahnschrift" panose="020B0502040204020203" pitchFamily="34" charset="0"/>
                </a:rPr>
                <a:t>PayNow</a:t>
              </a:r>
              <a:endParaRPr lang="en-US" sz="900" dirty="0">
                <a:solidFill>
                  <a:schemeClr val="tx1"/>
                </a:solidFill>
                <a:highlight>
                  <a:srgbClr val="FFB600"/>
                </a:highlight>
                <a:latin typeface="Bahnschrift" panose="020B0502040204020203" pitchFamily="34" charset="0"/>
              </a:endParaRPr>
            </a:p>
            <a:p>
              <a:r>
                <a:rPr lang="en-US" sz="900" u="sng" dirty="0">
                  <a:solidFill>
                    <a:schemeClr val="tx1"/>
                  </a:solidFill>
                  <a:highlight>
                    <a:srgbClr val="FFB600"/>
                  </a:highlight>
                  <a:latin typeface="Bahnschrift" panose="020B0502040204020203" pitchFamily="34" charset="0"/>
                </a:rPr>
                <a:t>Search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Search Tutors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Search Students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Search Reports</a:t>
              </a:r>
            </a:p>
            <a:p>
              <a:r>
                <a:rPr lang="en-US" sz="900" u="sng" dirty="0">
                  <a:solidFill>
                    <a:schemeClr val="tx1"/>
                  </a:solidFill>
                  <a:highlight>
                    <a:srgbClr val="FFB600"/>
                  </a:highlight>
                  <a:latin typeface="Bahnschrift" panose="020B0502040204020203" pitchFamily="34" charset="0"/>
                </a:rPr>
                <a:t>Dashboard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Latest Pay Details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Latest Grade Details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Overdue Payments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Financial Report Summary</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Latest Report Updates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Late Payment List</a:t>
              </a:r>
            </a:p>
            <a:p>
              <a:endParaRPr lang="en-US" sz="900" dirty="0">
                <a:solidFill>
                  <a:schemeClr val="tx1"/>
                </a:solidFill>
                <a:latin typeface="Bahnschrift" panose="020B0502040204020203" pitchFamily="34" charset="0"/>
              </a:endParaRPr>
            </a:p>
            <a:p>
              <a:r>
                <a:rPr lang="en-US" sz="900" b="1" dirty="0">
                  <a:solidFill>
                    <a:srgbClr val="0070C0"/>
                  </a:solidFill>
                  <a:latin typeface="Bahnschrift" panose="020B0502040204020203" pitchFamily="34" charset="0"/>
                </a:rPr>
                <a:t>Supervisor Meeting</a:t>
              </a:r>
            </a:p>
            <a:p>
              <a:r>
                <a:rPr lang="en-US" sz="900" b="1" dirty="0">
                  <a:solidFill>
                    <a:srgbClr val="0070C0"/>
                  </a:solidFill>
                  <a:latin typeface="Bahnschrift" panose="020B0502040204020203" pitchFamily="34" charset="0"/>
                </a:rPr>
                <a:t>User Testing</a:t>
              </a:r>
              <a:endParaRPr lang="en-SG" sz="900" b="1" dirty="0">
                <a:solidFill>
                  <a:srgbClr val="0070C0"/>
                </a:solidFill>
                <a:latin typeface="Bahnschrift" panose="020B0502040204020203" pitchFamily="34" charset="0"/>
              </a:endParaRPr>
            </a:p>
          </p:txBody>
        </p:sp>
        <p:sp>
          <p:nvSpPr>
            <p:cNvPr id="11" name="Rectangle 10">
              <a:extLst>
                <a:ext uri="{FF2B5EF4-FFF2-40B4-BE49-F238E27FC236}">
                  <a16:creationId xmlns:a16="http://schemas.microsoft.com/office/drawing/2014/main" id="{E440CCA9-90A9-424C-BE36-FD05B84E7D8A}"/>
                </a:ext>
              </a:extLst>
            </p:cNvPr>
            <p:cNvSpPr/>
            <p:nvPr/>
          </p:nvSpPr>
          <p:spPr>
            <a:xfrm>
              <a:off x="8220252" y="4413262"/>
              <a:ext cx="1598428" cy="2226596"/>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8588" indent="-128588">
                <a:buFont typeface="Arial" panose="020B0604020202020204" pitchFamily="34" charset="0"/>
                <a:buChar char="•"/>
              </a:pPr>
              <a:r>
                <a:rPr lang="en-US" sz="90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Test Cases Design</a:t>
              </a:r>
            </a:p>
            <a:p>
              <a:pPr marL="128588" indent="-128588">
                <a:buFont typeface="Arial" panose="020B0604020202020204" pitchFamily="34" charset="0"/>
                <a:buChar char="•"/>
              </a:pPr>
              <a:r>
                <a:rPr lang="en-US" sz="900" dirty="0">
                  <a:solidFill>
                    <a:schemeClr val="tx1"/>
                  </a:solidFill>
                  <a:latin typeface="Bahnschrift" panose="020B0502040204020203" pitchFamily="34" charset="0"/>
                </a:rPr>
                <a:t>Final Presentation  Preparation</a:t>
              </a:r>
            </a:p>
            <a:p>
              <a:endParaRPr lang="en-US" sz="900" dirty="0">
                <a:solidFill>
                  <a:schemeClr val="tx1"/>
                </a:solidFill>
                <a:latin typeface="Bahnschrift" panose="020B0502040204020203" pitchFamily="34" charset="0"/>
              </a:endParaRPr>
            </a:p>
            <a:p>
              <a:r>
                <a:rPr lang="en-US" sz="900" u="sng" dirty="0">
                  <a:solidFill>
                    <a:schemeClr val="tx1"/>
                  </a:solidFill>
                  <a:highlight>
                    <a:srgbClr val="FFB600"/>
                  </a:highlight>
                  <a:latin typeface="Bahnschrift" panose="020B0502040204020203" pitchFamily="34" charset="0"/>
                </a:rPr>
                <a:t>Reward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Points CRUD</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List of redemptions available</a:t>
              </a:r>
            </a:p>
            <a:p>
              <a:r>
                <a:rPr lang="en-US" sz="900" u="sng" dirty="0">
                  <a:solidFill>
                    <a:schemeClr val="tx1"/>
                  </a:solidFill>
                  <a:highlight>
                    <a:srgbClr val="FFB600"/>
                  </a:highlight>
                  <a:latin typeface="Bahnschrift" panose="020B0502040204020203" pitchFamily="34" charset="0"/>
                </a:rPr>
                <a:t>Grades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Analysis &amp; Comparison of Student Performances</a:t>
              </a:r>
            </a:p>
            <a:p>
              <a:r>
                <a:rPr lang="en-US" sz="900" u="sng" dirty="0">
                  <a:solidFill>
                    <a:schemeClr val="tx1"/>
                  </a:solidFill>
                  <a:highlight>
                    <a:srgbClr val="FFB600"/>
                  </a:highlight>
                  <a:latin typeface="Bahnschrift" panose="020B0502040204020203" pitchFamily="34" charset="0"/>
                </a:rPr>
                <a:t>Dashboard Module</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Poor performing students list</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Accumulated points</a:t>
              </a:r>
            </a:p>
            <a:p>
              <a:pPr marL="128588" indent="-128588">
                <a:buFont typeface="Arial" panose="020B0604020202020204" pitchFamily="34" charset="0"/>
                <a:buChar char="•"/>
              </a:pPr>
              <a:r>
                <a:rPr lang="en-US" sz="900" dirty="0">
                  <a:solidFill>
                    <a:schemeClr val="tx1"/>
                  </a:solidFill>
                  <a:highlight>
                    <a:srgbClr val="FFB600"/>
                  </a:highlight>
                  <a:latin typeface="Bahnschrift" panose="020B0502040204020203" pitchFamily="34" charset="0"/>
                </a:rPr>
                <a:t>Recent redemption details</a:t>
              </a:r>
            </a:p>
            <a:p>
              <a:endParaRPr lang="en-US" sz="900" dirty="0">
                <a:solidFill>
                  <a:schemeClr val="tx1"/>
                </a:solidFill>
                <a:latin typeface="Bahnschrift" panose="020B0502040204020203" pitchFamily="34" charset="0"/>
              </a:endParaRPr>
            </a:p>
            <a:p>
              <a:r>
                <a:rPr lang="en-US" sz="900" b="1" dirty="0">
                  <a:solidFill>
                    <a:srgbClr val="0070C0"/>
                  </a:solidFill>
                  <a:latin typeface="Bahnschrift" panose="020B0502040204020203" pitchFamily="34" charset="0"/>
                </a:rPr>
                <a:t>Supervisor Meeting</a:t>
              </a:r>
            </a:p>
            <a:p>
              <a:r>
                <a:rPr lang="en-US" sz="900" b="1" dirty="0">
                  <a:solidFill>
                    <a:srgbClr val="0070C0"/>
                  </a:solidFill>
                  <a:latin typeface="Bahnschrift" panose="020B0502040204020203" pitchFamily="34" charset="0"/>
                </a:rPr>
                <a:t>Sponsor Meeting</a:t>
              </a:r>
            </a:p>
          </p:txBody>
        </p:sp>
        <p:sp>
          <p:nvSpPr>
            <p:cNvPr id="12" name="Rectangle 11">
              <a:extLst>
                <a:ext uri="{FF2B5EF4-FFF2-40B4-BE49-F238E27FC236}">
                  <a16:creationId xmlns:a16="http://schemas.microsoft.com/office/drawing/2014/main" id="{44C6EBDC-6EF2-4EFC-AA75-FF934EA9A607}"/>
                </a:ext>
              </a:extLst>
            </p:cNvPr>
            <p:cNvSpPr/>
            <p:nvPr/>
          </p:nvSpPr>
          <p:spPr>
            <a:xfrm>
              <a:off x="10118728" y="4413261"/>
              <a:ext cx="1598428" cy="2162505"/>
            </a:xfrm>
            <a:prstGeom prst="rect">
              <a:avLst/>
            </a:prstGeo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rgbClr val="FC4067"/>
                  </a:solidFill>
                  <a:latin typeface="Bahnschrift" panose="020B0502040204020203" pitchFamily="34" charset="0"/>
                </a:rPr>
                <a:t>Milestone:  Final Presentation</a:t>
              </a:r>
              <a:endParaRPr lang="en-US" sz="1050" dirty="0">
                <a:solidFill>
                  <a:schemeClr val="tx1"/>
                </a:solidFill>
                <a:latin typeface="Bahnschrift" panose="020B0502040204020203" pitchFamily="34" charset="0"/>
              </a:endParaRP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Wiki Update</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Final Presentation Preparation</a:t>
              </a:r>
            </a:p>
            <a:p>
              <a:pPr marL="128588" indent="-128588">
                <a:buFont typeface="Arial" panose="020B0604020202020204" pitchFamily="34" charset="0"/>
                <a:buChar char="•"/>
              </a:pPr>
              <a:r>
                <a:rPr lang="en-US" sz="1050" dirty="0">
                  <a:solidFill>
                    <a:schemeClr val="tx1"/>
                  </a:solidFill>
                  <a:latin typeface="Bahnschrift" panose="020B0502040204020203" pitchFamily="34" charset="0"/>
                </a:rPr>
                <a:t>UI Enhancement</a:t>
              </a:r>
            </a:p>
            <a:p>
              <a:pPr marL="128588" indent="-128588">
                <a:buFont typeface="Arial" panose="020B0604020202020204" pitchFamily="34" charset="0"/>
                <a:buChar char="•"/>
              </a:pPr>
              <a:r>
                <a:rPr lang="en-US" sz="1050" dirty="0">
                  <a:solidFill>
                    <a:schemeClr val="tx1"/>
                  </a:solidFill>
                  <a:highlight>
                    <a:srgbClr val="FFB600"/>
                  </a:highlight>
                  <a:latin typeface="Bahnschrift" panose="020B0502040204020203" pitchFamily="34" charset="0"/>
                </a:rPr>
                <a:t>Web Responsive UI</a:t>
              </a:r>
            </a:p>
            <a:p>
              <a:endParaRPr lang="en-US" sz="1050" dirty="0">
                <a:solidFill>
                  <a:schemeClr val="tx1"/>
                </a:solidFill>
                <a:latin typeface="Bahnschrift" panose="020B0502040204020203" pitchFamily="34" charset="0"/>
              </a:endParaRPr>
            </a:p>
            <a:p>
              <a:r>
                <a:rPr lang="en-US" sz="1050" dirty="0">
                  <a:solidFill>
                    <a:srgbClr val="0070C0"/>
                  </a:solidFill>
                  <a:latin typeface="Bahnschrift" panose="020B0502040204020203" pitchFamily="34" charset="0"/>
                </a:rPr>
                <a:t>Supervisor Meeting</a:t>
              </a:r>
              <a:endParaRPr lang="en-SG" sz="1050" dirty="0">
                <a:solidFill>
                  <a:srgbClr val="0070C0"/>
                </a:solidFill>
                <a:latin typeface="Bahnschrift" panose="020B0502040204020203" pitchFamily="34" charset="0"/>
              </a:endParaRPr>
            </a:p>
          </p:txBody>
        </p:sp>
      </p:grpSp>
    </p:spTree>
    <p:extLst>
      <p:ext uri="{BB962C8B-B14F-4D97-AF65-F5344CB8AC3E}">
        <p14:creationId xmlns:p14="http://schemas.microsoft.com/office/powerpoint/2010/main" val="1752289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Task Metrics</a:t>
            </a:r>
          </a:p>
        </p:txBody>
      </p:sp>
      <p:pic>
        <p:nvPicPr>
          <p:cNvPr id="4" name="Picture 3">
            <a:extLst>
              <a:ext uri="{FF2B5EF4-FFF2-40B4-BE49-F238E27FC236}">
                <a16:creationId xmlns:a16="http://schemas.microsoft.com/office/drawing/2014/main" id="{B4C0D2C0-2F2D-4E83-8924-87BD77BC94B4}"/>
              </a:ext>
            </a:extLst>
          </p:cNvPr>
          <p:cNvPicPr>
            <a:picLocks noChangeAspect="1"/>
          </p:cNvPicPr>
          <p:nvPr/>
        </p:nvPicPr>
        <p:blipFill>
          <a:blip r:embed="rId3"/>
          <a:stretch>
            <a:fillRect/>
          </a:stretch>
        </p:blipFill>
        <p:spPr>
          <a:xfrm>
            <a:off x="1287780" y="474651"/>
            <a:ext cx="6400800" cy="3754450"/>
          </a:xfrm>
          <a:prstGeom prst="rect">
            <a:avLst/>
          </a:prstGeom>
        </p:spPr>
      </p:pic>
    </p:spTree>
    <p:extLst>
      <p:ext uri="{BB962C8B-B14F-4D97-AF65-F5344CB8AC3E}">
        <p14:creationId xmlns:p14="http://schemas.microsoft.com/office/powerpoint/2010/main" val="30425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Task Metrics</a:t>
            </a:r>
          </a:p>
        </p:txBody>
      </p:sp>
      <p:pic>
        <p:nvPicPr>
          <p:cNvPr id="2" name="Picture 1">
            <a:extLst>
              <a:ext uri="{FF2B5EF4-FFF2-40B4-BE49-F238E27FC236}">
                <a16:creationId xmlns:a16="http://schemas.microsoft.com/office/drawing/2014/main" id="{FE7824BE-C337-4503-A15F-B82CF2D333CB}"/>
              </a:ext>
            </a:extLst>
          </p:cNvPr>
          <p:cNvPicPr>
            <a:picLocks noChangeAspect="1"/>
          </p:cNvPicPr>
          <p:nvPr/>
        </p:nvPicPr>
        <p:blipFill>
          <a:blip r:embed="rId3"/>
          <a:stretch>
            <a:fillRect/>
          </a:stretch>
        </p:blipFill>
        <p:spPr>
          <a:xfrm>
            <a:off x="1082040" y="543230"/>
            <a:ext cx="6614160" cy="3624033"/>
          </a:xfrm>
          <a:prstGeom prst="rect">
            <a:avLst/>
          </a:prstGeom>
        </p:spPr>
      </p:pic>
    </p:spTree>
    <p:extLst>
      <p:ext uri="{BB962C8B-B14F-4D97-AF65-F5344CB8AC3E}">
        <p14:creationId xmlns:p14="http://schemas.microsoft.com/office/powerpoint/2010/main" val="202463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The Team</a:t>
            </a:r>
            <a:endParaRPr dirty="0"/>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50">
                <a:latin typeface="Bahnschrift" panose="020B0502040204020203" pitchFamily="34" charset="0"/>
              </a:rPr>
              <a:t>4</a:t>
            </a:fld>
            <a:endParaRPr sz="1050">
              <a:latin typeface="Bahnschrift" panose="020B0502040204020203" pitchFamily="34" charset="0"/>
            </a:endParaRPr>
          </a:p>
        </p:txBody>
      </p:sp>
      <p:grpSp>
        <p:nvGrpSpPr>
          <p:cNvPr id="6" name="Group 5">
            <a:extLst>
              <a:ext uri="{FF2B5EF4-FFF2-40B4-BE49-F238E27FC236}">
                <a16:creationId xmlns:a16="http://schemas.microsoft.com/office/drawing/2014/main" id="{B72B0042-2C42-47C9-BEE6-A9B67C819B3F}"/>
              </a:ext>
            </a:extLst>
          </p:cNvPr>
          <p:cNvGrpSpPr/>
          <p:nvPr/>
        </p:nvGrpSpPr>
        <p:grpSpPr>
          <a:xfrm>
            <a:off x="2893851" y="1276701"/>
            <a:ext cx="1212531" cy="1253628"/>
            <a:chOff x="2895517" y="559475"/>
            <a:chExt cx="1432644" cy="1432643"/>
          </a:xfrm>
        </p:grpSpPr>
        <p:sp>
          <p:nvSpPr>
            <p:cNvPr id="482" name="Google Shape;482;p26"/>
            <p:cNvSpPr/>
            <p:nvPr/>
          </p:nvSpPr>
          <p:spPr>
            <a:xfrm>
              <a:off x="2895519" y="559475"/>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7" name="Picture Placeholder 8">
              <a:extLst>
                <a:ext uri="{FF2B5EF4-FFF2-40B4-BE49-F238E27FC236}">
                  <a16:creationId xmlns:a16="http://schemas.microsoft.com/office/drawing/2014/main" id="{BE7F6E76-480A-48BE-AD91-B8E974C5313F}"/>
                </a:ext>
              </a:extLst>
            </p:cNvPr>
            <p:cNvPicPr>
              <a:picLocks noChangeAspect="1"/>
            </p:cNvPicPr>
            <p:nvPr/>
          </p:nvPicPr>
          <p:blipFill>
            <a:blip r:embed="rId3">
              <a:extLst>
                <a:ext uri="{28A0092B-C50C-407E-A947-70E740481C1C}">
                  <a14:useLocalDpi xmlns:a14="http://schemas.microsoft.com/office/drawing/2010/main" val="0"/>
                </a:ext>
              </a:extLst>
            </a:blip>
            <a:srcRect t="1173" b="1173"/>
            <a:stretch>
              <a:fillRect/>
            </a:stretch>
          </p:blipFill>
          <p:spPr>
            <a:xfrm>
              <a:off x="2895517" y="559476"/>
              <a:ext cx="1432643" cy="143264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3" name="Group 2">
            <a:extLst>
              <a:ext uri="{FF2B5EF4-FFF2-40B4-BE49-F238E27FC236}">
                <a16:creationId xmlns:a16="http://schemas.microsoft.com/office/drawing/2014/main" id="{40AE3E24-A6A6-40C8-B98F-C9C7057D1131}"/>
              </a:ext>
            </a:extLst>
          </p:cNvPr>
          <p:cNvGrpSpPr/>
          <p:nvPr/>
        </p:nvGrpSpPr>
        <p:grpSpPr>
          <a:xfrm>
            <a:off x="4806616" y="1257651"/>
            <a:ext cx="1253843" cy="1253844"/>
            <a:chOff x="5440481" y="711875"/>
            <a:chExt cx="1432642" cy="1432643"/>
          </a:xfrm>
        </p:grpSpPr>
        <p:sp>
          <p:nvSpPr>
            <p:cNvPr id="16" name="Google Shape;482;p26">
              <a:extLst>
                <a:ext uri="{FF2B5EF4-FFF2-40B4-BE49-F238E27FC236}">
                  <a16:creationId xmlns:a16="http://schemas.microsoft.com/office/drawing/2014/main" id="{D2D0A71C-8B54-430D-BD0A-503339E0C689}"/>
                </a:ext>
              </a:extLst>
            </p:cNvPr>
            <p:cNvSpPr/>
            <p:nvPr/>
          </p:nvSpPr>
          <p:spPr>
            <a:xfrm>
              <a:off x="5440481" y="711875"/>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18" name="Picture Placeholder 12">
              <a:extLst>
                <a:ext uri="{FF2B5EF4-FFF2-40B4-BE49-F238E27FC236}">
                  <a16:creationId xmlns:a16="http://schemas.microsoft.com/office/drawing/2014/main" id="{5931FA5E-8D88-4EBF-9411-41F4D84BAC77}"/>
                </a:ext>
              </a:extLst>
            </p:cNvPr>
            <p:cNvPicPr>
              <a:picLocks noChangeAspect="1"/>
            </p:cNvPicPr>
            <p:nvPr/>
          </p:nvPicPr>
          <p:blipFill>
            <a:blip r:embed="rId4" cstate="print">
              <a:extLst>
                <a:ext uri="{28A0092B-C50C-407E-A947-70E740481C1C}">
                  <a14:useLocalDpi xmlns:a14="http://schemas.microsoft.com/office/drawing/2010/main" val="0"/>
                </a:ext>
              </a:extLst>
            </a:blip>
            <a:srcRect l="11533" r="11533"/>
            <a:stretch>
              <a:fillRect/>
            </a:stretch>
          </p:blipFill>
          <p:spPr>
            <a:xfrm>
              <a:off x="5440481" y="711875"/>
              <a:ext cx="1432642" cy="143264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2" name="Group 1">
            <a:extLst>
              <a:ext uri="{FF2B5EF4-FFF2-40B4-BE49-F238E27FC236}">
                <a16:creationId xmlns:a16="http://schemas.microsoft.com/office/drawing/2014/main" id="{2F6A1E1B-0030-4503-8F8C-11499D369F38}"/>
              </a:ext>
            </a:extLst>
          </p:cNvPr>
          <p:cNvGrpSpPr/>
          <p:nvPr/>
        </p:nvGrpSpPr>
        <p:grpSpPr>
          <a:xfrm>
            <a:off x="7001979" y="1229413"/>
            <a:ext cx="1300918" cy="1300917"/>
            <a:chOff x="6964321" y="711876"/>
            <a:chExt cx="1432644" cy="1432643"/>
          </a:xfrm>
        </p:grpSpPr>
        <p:sp>
          <p:nvSpPr>
            <p:cNvPr id="14" name="Google Shape;482;p26">
              <a:extLst>
                <a:ext uri="{FF2B5EF4-FFF2-40B4-BE49-F238E27FC236}">
                  <a16:creationId xmlns:a16="http://schemas.microsoft.com/office/drawing/2014/main" id="{3DD1F7E1-6F63-45C3-81BF-9C4086D4B7AC}"/>
                </a:ext>
              </a:extLst>
            </p:cNvPr>
            <p:cNvSpPr/>
            <p:nvPr/>
          </p:nvSpPr>
          <p:spPr>
            <a:xfrm>
              <a:off x="6964322" y="738035"/>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19" name="Picture Placeholder 14">
              <a:extLst>
                <a:ext uri="{FF2B5EF4-FFF2-40B4-BE49-F238E27FC236}">
                  <a16:creationId xmlns:a16="http://schemas.microsoft.com/office/drawing/2014/main" id="{53968E35-46BA-4647-98ED-7E476A484647}"/>
                </a:ext>
              </a:extLst>
            </p:cNvPr>
            <p:cNvPicPr>
              <a:picLocks noChangeAspect="1"/>
            </p:cNvPicPr>
            <p:nvPr/>
          </p:nvPicPr>
          <p:blipFill>
            <a:blip r:embed="rId5" cstate="print">
              <a:extLst>
                <a:ext uri="{28A0092B-C50C-407E-A947-70E740481C1C}">
                  <a14:useLocalDpi xmlns:a14="http://schemas.microsoft.com/office/drawing/2010/main" val="0"/>
                </a:ext>
              </a:extLst>
            </a:blip>
            <a:srcRect l="11567" r="11567"/>
            <a:stretch>
              <a:fillRect/>
            </a:stretch>
          </p:blipFill>
          <p:spPr>
            <a:xfrm>
              <a:off x="6964321" y="711876"/>
              <a:ext cx="1432644" cy="143264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4" name="Group 3">
            <a:extLst>
              <a:ext uri="{FF2B5EF4-FFF2-40B4-BE49-F238E27FC236}">
                <a16:creationId xmlns:a16="http://schemas.microsoft.com/office/drawing/2014/main" id="{51254A1A-A585-412E-A369-82B82BD0E91C}"/>
              </a:ext>
            </a:extLst>
          </p:cNvPr>
          <p:cNvGrpSpPr/>
          <p:nvPr/>
        </p:nvGrpSpPr>
        <p:grpSpPr>
          <a:xfrm>
            <a:off x="3964851" y="2809614"/>
            <a:ext cx="1253843" cy="1230950"/>
            <a:chOff x="4572000" y="2733421"/>
            <a:chExt cx="1432642" cy="1406485"/>
          </a:xfrm>
        </p:grpSpPr>
        <p:sp>
          <p:nvSpPr>
            <p:cNvPr id="12" name="Google Shape;482;p26">
              <a:extLst>
                <a:ext uri="{FF2B5EF4-FFF2-40B4-BE49-F238E27FC236}">
                  <a16:creationId xmlns:a16="http://schemas.microsoft.com/office/drawing/2014/main" id="{94BF2232-F54C-4977-A18D-C0B962600DEA}"/>
                </a:ext>
              </a:extLst>
            </p:cNvPr>
            <p:cNvSpPr/>
            <p:nvPr/>
          </p:nvSpPr>
          <p:spPr>
            <a:xfrm>
              <a:off x="4572000" y="2733421"/>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22" name="Picture Placeholder 10">
              <a:extLst>
                <a:ext uri="{FF2B5EF4-FFF2-40B4-BE49-F238E27FC236}">
                  <a16:creationId xmlns:a16="http://schemas.microsoft.com/office/drawing/2014/main" id="{A0146369-C19B-45BC-BD75-FBC8CBC0EC8E}"/>
                </a:ext>
              </a:extLst>
            </p:cNvPr>
            <p:cNvPicPr>
              <a:picLocks noChangeAspect="1"/>
            </p:cNvPicPr>
            <p:nvPr/>
          </p:nvPicPr>
          <p:blipFill>
            <a:blip r:embed="rId6" cstate="print">
              <a:extLst>
                <a:ext uri="{28A0092B-C50C-407E-A947-70E740481C1C}">
                  <a14:useLocalDpi xmlns:a14="http://schemas.microsoft.com/office/drawing/2010/main" val="0"/>
                </a:ext>
              </a:extLst>
            </a:blip>
            <a:srcRect l="11533" r="11533"/>
            <a:stretch>
              <a:fillRect/>
            </a:stretch>
          </p:blipFill>
          <p:spPr>
            <a:xfrm>
              <a:off x="4572000" y="2733422"/>
              <a:ext cx="1432642" cy="140648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5" name="Group 4">
            <a:extLst>
              <a:ext uri="{FF2B5EF4-FFF2-40B4-BE49-F238E27FC236}">
                <a16:creationId xmlns:a16="http://schemas.microsoft.com/office/drawing/2014/main" id="{6D894329-3E59-412D-81C8-D5517DD67154}"/>
              </a:ext>
            </a:extLst>
          </p:cNvPr>
          <p:cNvGrpSpPr/>
          <p:nvPr/>
        </p:nvGrpSpPr>
        <p:grpSpPr>
          <a:xfrm>
            <a:off x="1849139" y="2809614"/>
            <a:ext cx="1277162" cy="1253844"/>
            <a:chOff x="2179196" y="3007307"/>
            <a:chExt cx="1432642" cy="1406485"/>
          </a:xfrm>
        </p:grpSpPr>
        <p:sp>
          <p:nvSpPr>
            <p:cNvPr id="10" name="Google Shape;482;p26">
              <a:extLst>
                <a:ext uri="{FF2B5EF4-FFF2-40B4-BE49-F238E27FC236}">
                  <a16:creationId xmlns:a16="http://schemas.microsoft.com/office/drawing/2014/main" id="{88E752AD-28F0-4B99-B41E-819099F631F0}"/>
                </a:ext>
              </a:extLst>
            </p:cNvPr>
            <p:cNvSpPr/>
            <p:nvPr/>
          </p:nvSpPr>
          <p:spPr>
            <a:xfrm>
              <a:off x="2179196" y="3007307"/>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24" name="Picture Placeholder 13">
              <a:extLst>
                <a:ext uri="{FF2B5EF4-FFF2-40B4-BE49-F238E27FC236}">
                  <a16:creationId xmlns:a16="http://schemas.microsoft.com/office/drawing/2014/main" id="{1E37BBF6-FA60-4FB6-B799-590CB505EAFA}"/>
                </a:ext>
              </a:extLst>
            </p:cNvPr>
            <p:cNvPicPr>
              <a:picLocks noChangeAspect="1"/>
            </p:cNvPicPr>
            <p:nvPr/>
          </p:nvPicPr>
          <p:blipFill>
            <a:blip r:embed="rId7" cstate="print">
              <a:extLst>
                <a:ext uri="{28A0092B-C50C-407E-A947-70E740481C1C}">
                  <a14:useLocalDpi xmlns:a14="http://schemas.microsoft.com/office/drawing/2010/main" val="0"/>
                </a:ext>
              </a:extLst>
            </a:blip>
            <a:srcRect t="1257" b="1257"/>
            <a:stretch>
              <a:fillRect/>
            </a:stretch>
          </p:blipFill>
          <p:spPr>
            <a:xfrm>
              <a:off x="2179196" y="3007308"/>
              <a:ext cx="1432642" cy="140648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20" name="Group 19">
            <a:extLst>
              <a:ext uri="{FF2B5EF4-FFF2-40B4-BE49-F238E27FC236}">
                <a16:creationId xmlns:a16="http://schemas.microsoft.com/office/drawing/2014/main" id="{455C34EF-9DA6-4424-8CB3-A226702CF0A2}"/>
              </a:ext>
            </a:extLst>
          </p:cNvPr>
          <p:cNvGrpSpPr/>
          <p:nvPr/>
        </p:nvGrpSpPr>
        <p:grpSpPr>
          <a:xfrm>
            <a:off x="6330267" y="2840117"/>
            <a:ext cx="1176889" cy="1169942"/>
            <a:chOff x="6408643" y="2579367"/>
            <a:chExt cx="1432642" cy="1406485"/>
          </a:xfrm>
        </p:grpSpPr>
        <p:sp>
          <p:nvSpPr>
            <p:cNvPr id="8" name="Google Shape;482;p26">
              <a:extLst>
                <a:ext uri="{FF2B5EF4-FFF2-40B4-BE49-F238E27FC236}">
                  <a16:creationId xmlns:a16="http://schemas.microsoft.com/office/drawing/2014/main" id="{EABF7A52-2ADB-482C-82DB-D735194302C2}"/>
                </a:ext>
              </a:extLst>
            </p:cNvPr>
            <p:cNvSpPr/>
            <p:nvPr/>
          </p:nvSpPr>
          <p:spPr>
            <a:xfrm>
              <a:off x="6408643" y="2579368"/>
              <a:ext cx="1432642" cy="1406484"/>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A5C65"/>
                </a:solidFill>
                <a:latin typeface="Lato Light"/>
                <a:ea typeface="Lato Light"/>
                <a:cs typeface="Lato Light"/>
                <a:sym typeface="Lato Light"/>
              </a:endParaRPr>
            </a:p>
          </p:txBody>
        </p:sp>
        <p:pic>
          <p:nvPicPr>
            <p:cNvPr id="27" name="Picture Placeholder 15">
              <a:extLst>
                <a:ext uri="{FF2B5EF4-FFF2-40B4-BE49-F238E27FC236}">
                  <a16:creationId xmlns:a16="http://schemas.microsoft.com/office/drawing/2014/main" id="{9610AC81-D62C-4A9E-BA38-24134EAB9B04}"/>
                </a:ext>
              </a:extLst>
            </p:cNvPr>
            <p:cNvPicPr>
              <a:picLocks noChangeAspect="1"/>
            </p:cNvPicPr>
            <p:nvPr/>
          </p:nvPicPr>
          <p:blipFill>
            <a:blip r:embed="rId8" cstate="print">
              <a:extLst>
                <a:ext uri="{28A0092B-C50C-407E-A947-70E740481C1C}">
                  <a14:useLocalDpi xmlns:a14="http://schemas.microsoft.com/office/drawing/2010/main" val="0"/>
                </a:ext>
              </a:extLst>
            </a:blip>
            <a:srcRect t="1214" b="1214"/>
            <a:stretch>
              <a:fillRect/>
            </a:stretch>
          </p:blipFill>
          <p:spPr>
            <a:xfrm>
              <a:off x="6408643" y="2579367"/>
              <a:ext cx="1432642" cy="140648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9" name="TextBox 8">
            <a:extLst>
              <a:ext uri="{FF2B5EF4-FFF2-40B4-BE49-F238E27FC236}">
                <a16:creationId xmlns:a16="http://schemas.microsoft.com/office/drawing/2014/main" id="{3E1436F6-B01A-4DBF-8054-BC9A2DBADC4C}"/>
              </a:ext>
            </a:extLst>
          </p:cNvPr>
          <p:cNvSpPr txBox="1"/>
          <p:nvPr/>
        </p:nvSpPr>
        <p:spPr>
          <a:xfrm>
            <a:off x="2893851" y="655394"/>
            <a:ext cx="2142000" cy="600164"/>
          </a:xfrm>
          <a:prstGeom prst="rect">
            <a:avLst/>
          </a:prstGeom>
          <a:noFill/>
        </p:spPr>
        <p:txBody>
          <a:bodyPr wrap="square" rtlCol="0">
            <a:spAutoFit/>
          </a:bodyPr>
          <a:lstStyle/>
          <a:p>
            <a:r>
              <a:rPr lang="en-SG" sz="1100" dirty="0">
                <a:latin typeface="Bahnschrift" panose="020B0502040204020203" pitchFamily="34" charset="0"/>
              </a:rPr>
              <a:t>Hui Xin</a:t>
            </a:r>
          </a:p>
          <a:p>
            <a:pPr marL="285750" indent="-285750">
              <a:buFont typeface="Arial" panose="020B0604020202020204" pitchFamily="34" charset="0"/>
              <a:buChar char="•"/>
            </a:pPr>
            <a:r>
              <a:rPr lang="en-SG" sz="1100" dirty="0">
                <a:latin typeface="Bahnschrift" panose="020B0502040204020203" pitchFamily="34" charset="0"/>
              </a:rPr>
              <a:t>Project Manager</a:t>
            </a:r>
          </a:p>
          <a:p>
            <a:pPr marL="285750" indent="-285750">
              <a:buFont typeface="Arial" panose="020B0604020202020204" pitchFamily="34" charset="0"/>
              <a:buChar char="•"/>
            </a:pPr>
            <a:r>
              <a:rPr lang="en-SG" sz="1100" dirty="0">
                <a:latin typeface="Bahnschrift" panose="020B0502040204020203" pitchFamily="34" charset="0"/>
              </a:rPr>
              <a:t>Quality Assurance</a:t>
            </a:r>
          </a:p>
        </p:txBody>
      </p:sp>
      <p:sp>
        <p:nvSpPr>
          <p:cNvPr id="23" name="TextBox 22">
            <a:extLst>
              <a:ext uri="{FF2B5EF4-FFF2-40B4-BE49-F238E27FC236}">
                <a16:creationId xmlns:a16="http://schemas.microsoft.com/office/drawing/2014/main" id="{2B5B974B-86B6-454E-8F5B-F104E78358DA}"/>
              </a:ext>
            </a:extLst>
          </p:cNvPr>
          <p:cNvSpPr txBox="1"/>
          <p:nvPr/>
        </p:nvSpPr>
        <p:spPr>
          <a:xfrm>
            <a:off x="4806616" y="653003"/>
            <a:ext cx="1809095" cy="600164"/>
          </a:xfrm>
          <a:prstGeom prst="rect">
            <a:avLst/>
          </a:prstGeom>
          <a:noFill/>
        </p:spPr>
        <p:txBody>
          <a:bodyPr wrap="square" rtlCol="0">
            <a:spAutoFit/>
          </a:bodyPr>
          <a:lstStyle/>
          <a:p>
            <a:r>
              <a:rPr lang="en-SG" sz="1100" dirty="0">
                <a:latin typeface="Bahnschrift" panose="020B0502040204020203" pitchFamily="34" charset="0"/>
              </a:rPr>
              <a:t>Moh </a:t>
            </a:r>
            <a:r>
              <a:rPr lang="en-SG" sz="1100" dirty="0" err="1">
                <a:latin typeface="Bahnschrift" panose="020B0502040204020203" pitchFamily="34" charset="0"/>
              </a:rPr>
              <a:t>Moh</a:t>
            </a:r>
            <a:endParaRPr lang="en-SG" sz="1100" dirty="0">
              <a:latin typeface="Bahnschrift" panose="020B0502040204020203" pitchFamily="34" charset="0"/>
            </a:endParaRPr>
          </a:p>
          <a:p>
            <a:pPr marL="285750" indent="-285750">
              <a:buFont typeface="Arial" panose="020B0604020202020204" pitchFamily="34" charset="0"/>
              <a:buChar char="•"/>
            </a:pPr>
            <a:r>
              <a:rPr lang="en-SG" sz="1100" dirty="0">
                <a:latin typeface="Bahnschrift" panose="020B0502040204020203" pitchFamily="34" charset="0"/>
              </a:rPr>
              <a:t>Lead Front End Developer</a:t>
            </a:r>
          </a:p>
        </p:txBody>
      </p:sp>
      <p:sp>
        <p:nvSpPr>
          <p:cNvPr id="25" name="TextBox 24">
            <a:extLst>
              <a:ext uri="{FF2B5EF4-FFF2-40B4-BE49-F238E27FC236}">
                <a16:creationId xmlns:a16="http://schemas.microsoft.com/office/drawing/2014/main" id="{417CB534-3BA9-4234-A162-2B4372D552C8}"/>
              </a:ext>
            </a:extLst>
          </p:cNvPr>
          <p:cNvSpPr txBox="1"/>
          <p:nvPr/>
        </p:nvSpPr>
        <p:spPr>
          <a:xfrm>
            <a:off x="6857925" y="653003"/>
            <a:ext cx="1966035" cy="600164"/>
          </a:xfrm>
          <a:prstGeom prst="rect">
            <a:avLst/>
          </a:prstGeom>
          <a:noFill/>
        </p:spPr>
        <p:txBody>
          <a:bodyPr wrap="square" rtlCol="0">
            <a:spAutoFit/>
          </a:bodyPr>
          <a:lstStyle/>
          <a:p>
            <a:r>
              <a:rPr lang="en-SG" sz="1100" dirty="0">
                <a:latin typeface="Bahnschrift" panose="020B0502040204020203" pitchFamily="34" charset="0"/>
              </a:rPr>
              <a:t>Riana</a:t>
            </a:r>
          </a:p>
          <a:p>
            <a:pPr marL="285750" indent="-285750">
              <a:buFont typeface="Arial" panose="020B0604020202020204" pitchFamily="34" charset="0"/>
              <a:buChar char="•"/>
            </a:pPr>
            <a:r>
              <a:rPr lang="en-SG" sz="1100" dirty="0">
                <a:latin typeface="Bahnschrift" panose="020B0502040204020203" pitchFamily="34" charset="0"/>
              </a:rPr>
              <a:t>Lead Back End Developer</a:t>
            </a:r>
          </a:p>
        </p:txBody>
      </p:sp>
      <p:sp>
        <p:nvSpPr>
          <p:cNvPr id="26" name="TextBox 25">
            <a:extLst>
              <a:ext uri="{FF2B5EF4-FFF2-40B4-BE49-F238E27FC236}">
                <a16:creationId xmlns:a16="http://schemas.microsoft.com/office/drawing/2014/main" id="{71EBF355-5517-484C-8B30-3057E17D011D}"/>
              </a:ext>
            </a:extLst>
          </p:cNvPr>
          <p:cNvSpPr txBox="1"/>
          <p:nvPr/>
        </p:nvSpPr>
        <p:spPr>
          <a:xfrm>
            <a:off x="1246809" y="4040563"/>
            <a:ext cx="1698361" cy="600164"/>
          </a:xfrm>
          <a:prstGeom prst="rect">
            <a:avLst/>
          </a:prstGeom>
          <a:noFill/>
        </p:spPr>
        <p:txBody>
          <a:bodyPr wrap="square" rtlCol="0">
            <a:spAutoFit/>
          </a:bodyPr>
          <a:lstStyle/>
          <a:p>
            <a:r>
              <a:rPr lang="en-SG" sz="1100" dirty="0">
                <a:latin typeface="Bahnschrift" panose="020B0502040204020203" pitchFamily="34" charset="0"/>
              </a:rPr>
              <a:t>Thet Thet</a:t>
            </a:r>
          </a:p>
          <a:p>
            <a:pPr marL="285750" indent="-285750">
              <a:buFont typeface="Arial" panose="020B0604020202020204" pitchFamily="34" charset="0"/>
              <a:buChar char="•"/>
            </a:pPr>
            <a:r>
              <a:rPr lang="en-SG" sz="1100" dirty="0">
                <a:latin typeface="Bahnschrift" panose="020B0502040204020203" pitchFamily="34" charset="0"/>
              </a:rPr>
              <a:t>Deputy Back End Developer</a:t>
            </a:r>
          </a:p>
        </p:txBody>
      </p:sp>
      <p:sp>
        <p:nvSpPr>
          <p:cNvPr id="28" name="TextBox 27">
            <a:extLst>
              <a:ext uri="{FF2B5EF4-FFF2-40B4-BE49-F238E27FC236}">
                <a16:creationId xmlns:a16="http://schemas.microsoft.com/office/drawing/2014/main" id="{E9C642B0-4102-4249-8609-25A0F1EE72EA}"/>
              </a:ext>
            </a:extLst>
          </p:cNvPr>
          <p:cNvSpPr txBox="1"/>
          <p:nvPr/>
        </p:nvSpPr>
        <p:spPr>
          <a:xfrm>
            <a:off x="3554203" y="3985996"/>
            <a:ext cx="1698361" cy="600164"/>
          </a:xfrm>
          <a:prstGeom prst="rect">
            <a:avLst/>
          </a:prstGeom>
          <a:noFill/>
        </p:spPr>
        <p:txBody>
          <a:bodyPr wrap="square" rtlCol="0">
            <a:spAutoFit/>
          </a:bodyPr>
          <a:lstStyle/>
          <a:p>
            <a:r>
              <a:rPr lang="en-SG" sz="1100" dirty="0">
                <a:latin typeface="Bahnschrift" panose="020B0502040204020203" pitchFamily="34" charset="0"/>
              </a:rPr>
              <a:t>Shawn</a:t>
            </a:r>
          </a:p>
          <a:p>
            <a:pPr marL="285750" indent="-285750">
              <a:buFont typeface="Arial" panose="020B0604020202020204" pitchFamily="34" charset="0"/>
              <a:buChar char="•"/>
            </a:pPr>
            <a:r>
              <a:rPr lang="en-SG" sz="1100" dirty="0">
                <a:latin typeface="Bahnschrift" panose="020B0502040204020203" pitchFamily="34" charset="0"/>
              </a:rPr>
              <a:t>Deputy Back End Developer</a:t>
            </a:r>
          </a:p>
        </p:txBody>
      </p:sp>
      <p:sp>
        <p:nvSpPr>
          <p:cNvPr id="29" name="TextBox 28">
            <a:extLst>
              <a:ext uri="{FF2B5EF4-FFF2-40B4-BE49-F238E27FC236}">
                <a16:creationId xmlns:a16="http://schemas.microsoft.com/office/drawing/2014/main" id="{FC25492A-6A12-436A-A3C1-5C1F0ACC17EF}"/>
              </a:ext>
            </a:extLst>
          </p:cNvPr>
          <p:cNvSpPr txBox="1"/>
          <p:nvPr/>
        </p:nvSpPr>
        <p:spPr>
          <a:xfrm>
            <a:off x="5863099" y="3985996"/>
            <a:ext cx="1698361" cy="600164"/>
          </a:xfrm>
          <a:prstGeom prst="rect">
            <a:avLst/>
          </a:prstGeom>
          <a:noFill/>
        </p:spPr>
        <p:txBody>
          <a:bodyPr wrap="square" rtlCol="0">
            <a:spAutoFit/>
          </a:bodyPr>
          <a:lstStyle/>
          <a:p>
            <a:r>
              <a:rPr lang="en-SG" sz="1100" dirty="0">
                <a:latin typeface="Bahnschrift" panose="020B0502040204020203" pitchFamily="34" charset="0"/>
              </a:rPr>
              <a:t>Zang Yu</a:t>
            </a:r>
          </a:p>
          <a:p>
            <a:pPr marL="285750" indent="-285750">
              <a:buFont typeface="Arial" panose="020B0604020202020204" pitchFamily="34" charset="0"/>
              <a:buChar char="•"/>
            </a:pPr>
            <a:r>
              <a:rPr lang="en-SG" sz="1100" dirty="0">
                <a:latin typeface="Bahnschrift" panose="020B0502040204020203" pitchFamily="34" charset="0"/>
              </a:rPr>
              <a:t>Deputy Back End Developer</a:t>
            </a:r>
          </a:p>
        </p:txBody>
      </p:sp>
    </p:spTree>
    <p:extLst>
      <p:ext uri="{BB962C8B-B14F-4D97-AF65-F5344CB8AC3E}">
        <p14:creationId xmlns:p14="http://schemas.microsoft.com/office/powerpoint/2010/main" val="1675053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Bug Metrics</a:t>
            </a:r>
          </a:p>
        </p:txBody>
      </p:sp>
      <p:pic>
        <p:nvPicPr>
          <p:cNvPr id="2" name="Picture 1">
            <a:extLst>
              <a:ext uri="{FF2B5EF4-FFF2-40B4-BE49-F238E27FC236}">
                <a16:creationId xmlns:a16="http://schemas.microsoft.com/office/drawing/2014/main" id="{CBB2E45E-F0DE-4B04-8C7D-66A25C1E5A3D}"/>
              </a:ext>
            </a:extLst>
          </p:cNvPr>
          <p:cNvPicPr>
            <a:picLocks noChangeAspect="1"/>
          </p:cNvPicPr>
          <p:nvPr/>
        </p:nvPicPr>
        <p:blipFill>
          <a:blip r:embed="rId3"/>
          <a:stretch>
            <a:fillRect/>
          </a:stretch>
        </p:blipFill>
        <p:spPr>
          <a:xfrm>
            <a:off x="1082040" y="609699"/>
            <a:ext cx="6629400" cy="3482611"/>
          </a:xfrm>
          <a:prstGeom prst="rect">
            <a:avLst/>
          </a:prstGeom>
        </p:spPr>
      </p:pic>
    </p:spTree>
    <p:extLst>
      <p:ext uri="{BB962C8B-B14F-4D97-AF65-F5344CB8AC3E}">
        <p14:creationId xmlns:p14="http://schemas.microsoft.com/office/powerpoint/2010/main" val="1621114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Bug Metrics</a:t>
            </a:r>
          </a:p>
        </p:txBody>
      </p:sp>
      <p:pic>
        <p:nvPicPr>
          <p:cNvPr id="3" name="Picture 2">
            <a:extLst>
              <a:ext uri="{FF2B5EF4-FFF2-40B4-BE49-F238E27FC236}">
                <a16:creationId xmlns:a16="http://schemas.microsoft.com/office/drawing/2014/main" id="{D663D3DB-6085-47A7-A5CE-8322C870EED8}"/>
              </a:ext>
            </a:extLst>
          </p:cNvPr>
          <p:cNvPicPr>
            <a:picLocks noChangeAspect="1"/>
          </p:cNvPicPr>
          <p:nvPr/>
        </p:nvPicPr>
        <p:blipFill>
          <a:blip r:embed="rId3"/>
          <a:stretch>
            <a:fillRect/>
          </a:stretch>
        </p:blipFill>
        <p:spPr>
          <a:xfrm>
            <a:off x="1127760" y="530851"/>
            <a:ext cx="6591300" cy="3650320"/>
          </a:xfrm>
          <a:prstGeom prst="rect">
            <a:avLst/>
          </a:prstGeom>
        </p:spPr>
      </p:pic>
    </p:spTree>
    <p:extLst>
      <p:ext uri="{BB962C8B-B14F-4D97-AF65-F5344CB8AC3E}">
        <p14:creationId xmlns:p14="http://schemas.microsoft.com/office/powerpoint/2010/main" val="2466099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Risk Management</a:t>
            </a:r>
          </a:p>
        </p:txBody>
      </p:sp>
      <p:pic>
        <p:nvPicPr>
          <p:cNvPr id="3" name="Picture 2">
            <a:extLst>
              <a:ext uri="{FF2B5EF4-FFF2-40B4-BE49-F238E27FC236}">
                <a16:creationId xmlns:a16="http://schemas.microsoft.com/office/drawing/2014/main" id="{4206E5AD-0F4A-4029-9110-3DAFE424823C}"/>
              </a:ext>
            </a:extLst>
          </p:cNvPr>
          <p:cNvPicPr>
            <a:picLocks noChangeAspect="1"/>
          </p:cNvPicPr>
          <p:nvPr/>
        </p:nvPicPr>
        <p:blipFill>
          <a:blip r:embed="rId3"/>
          <a:stretch>
            <a:fillRect/>
          </a:stretch>
        </p:blipFill>
        <p:spPr>
          <a:xfrm>
            <a:off x="991192" y="1247240"/>
            <a:ext cx="7161616" cy="2981860"/>
          </a:xfrm>
          <a:prstGeom prst="rect">
            <a:avLst/>
          </a:prstGeom>
        </p:spPr>
      </p:pic>
    </p:spTree>
    <p:extLst>
      <p:ext uri="{BB962C8B-B14F-4D97-AF65-F5344CB8AC3E}">
        <p14:creationId xmlns:p14="http://schemas.microsoft.com/office/powerpoint/2010/main" val="1101394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Risk Management</a:t>
            </a:r>
          </a:p>
        </p:txBody>
      </p:sp>
      <p:pic>
        <p:nvPicPr>
          <p:cNvPr id="2" name="Picture 1">
            <a:extLst>
              <a:ext uri="{FF2B5EF4-FFF2-40B4-BE49-F238E27FC236}">
                <a16:creationId xmlns:a16="http://schemas.microsoft.com/office/drawing/2014/main" id="{8C3BE05A-F211-41A4-92A7-88BA29B395A1}"/>
              </a:ext>
            </a:extLst>
          </p:cNvPr>
          <p:cNvPicPr>
            <a:picLocks noChangeAspect="1"/>
          </p:cNvPicPr>
          <p:nvPr/>
        </p:nvPicPr>
        <p:blipFill>
          <a:blip r:embed="rId3"/>
          <a:stretch>
            <a:fillRect/>
          </a:stretch>
        </p:blipFill>
        <p:spPr>
          <a:xfrm>
            <a:off x="1036320" y="629712"/>
            <a:ext cx="6675120" cy="3599388"/>
          </a:xfrm>
          <a:prstGeom prst="rect">
            <a:avLst/>
          </a:prstGeom>
        </p:spPr>
      </p:pic>
    </p:spTree>
    <p:extLst>
      <p:ext uri="{BB962C8B-B14F-4D97-AF65-F5344CB8AC3E}">
        <p14:creationId xmlns:p14="http://schemas.microsoft.com/office/powerpoint/2010/main" val="1111978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Change Management</a:t>
            </a:r>
          </a:p>
        </p:txBody>
      </p:sp>
      <p:pic>
        <p:nvPicPr>
          <p:cNvPr id="2" name="Picture 1">
            <a:extLst>
              <a:ext uri="{FF2B5EF4-FFF2-40B4-BE49-F238E27FC236}">
                <a16:creationId xmlns:a16="http://schemas.microsoft.com/office/drawing/2014/main" id="{D4DA079D-A055-49D5-837C-26881501F219}"/>
              </a:ext>
            </a:extLst>
          </p:cNvPr>
          <p:cNvPicPr>
            <a:picLocks noChangeAspect="1"/>
          </p:cNvPicPr>
          <p:nvPr/>
        </p:nvPicPr>
        <p:blipFill>
          <a:blip r:embed="rId3"/>
          <a:stretch>
            <a:fillRect/>
          </a:stretch>
        </p:blipFill>
        <p:spPr>
          <a:xfrm>
            <a:off x="1143000" y="474650"/>
            <a:ext cx="6553200" cy="3754450"/>
          </a:xfrm>
          <a:prstGeom prst="rect">
            <a:avLst/>
          </a:prstGeom>
        </p:spPr>
      </p:pic>
    </p:spTree>
    <p:extLst>
      <p:ext uri="{BB962C8B-B14F-4D97-AF65-F5344CB8AC3E}">
        <p14:creationId xmlns:p14="http://schemas.microsoft.com/office/powerpoint/2010/main" val="50516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Change Management</a:t>
            </a:r>
          </a:p>
        </p:txBody>
      </p:sp>
      <p:pic>
        <p:nvPicPr>
          <p:cNvPr id="3" name="Picture 2">
            <a:extLst>
              <a:ext uri="{FF2B5EF4-FFF2-40B4-BE49-F238E27FC236}">
                <a16:creationId xmlns:a16="http://schemas.microsoft.com/office/drawing/2014/main" id="{6C99E5D3-DD5B-4300-8117-28D5DF322975}"/>
              </a:ext>
            </a:extLst>
          </p:cNvPr>
          <p:cNvPicPr>
            <a:picLocks noChangeAspect="1"/>
          </p:cNvPicPr>
          <p:nvPr/>
        </p:nvPicPr>
        <p:blipFill>
          <a:blip r:embed="rId3"/>
          <a:stretch>
            <a:fillRect/>
          </a:stretch>
        </p:blipFill>
        <p:spPr>
          <a:xfrm>
            <a:off x="1051560" y="526580"/>
            <a:ext cx="6659880" cy="3702520"/>
          </a:xfrm>
          <a:prstGeom prst="rect">
            <a:avLst/>
          </a:prstGeom>
        </p:spPr>
      </p:pic>
    </p:spTree>
    <p:extLst>
      <p:ext uri="{BB962C8B-B14F-4D97-AF65-F5344CB8AC3E}">
        <p14:creationId xmlns:p14="http://schemas.microsoft.com/office/powerpoint/2010/main" val="1715254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7" name="Google Shape;431;p21">
            <a:extLst>
              <a:ext uri="{FF2B5EF4-FFF2-40B4-BE49-F238E27FC236}">
                <a16:creationId xmlns:a16="http://schemas.microsoft.com/office/drawing/2014/main" id="{3CEEF422-1C74-4458-A080-F58FC2DC6684}"/>
              </a:ext>
            </a:extLst>
          </p:cNvPr>
          <p:cNvSpPr txBox="1">
            <a:spLocks/>
          </p:cNvSpPr>
          <p:nvPr/>
        </p:nvSpPr>
        <p:spPr>
          <a:xfrm>
            <a:off x="2205450" y="4229100"/>
            <a:ext cx="4733100" cy="439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en-SG" sz="3200" dirty="0">
                <a:solidFill>
                  <a:schemeClr val="tx1"/>
                </a:solidFill>
              </a:rPr>
              <a:t>Change Management</a:t>
            </a:r>
          </a:p>
        </p:txBody>
      </p:sp>
      <p:pic>
        <p:nvPicPr>
          <p:cNvPr id="3" name="Picture 2">
            <a:extLst>
              <a:ext uri="{FF2B5EF4-FFF2-40B4-BE49-F238E27FC236}">
                <a16:creationId xmlns:a16="http://schemas.microsoft.com/office/drawing/2014/main" id="{FE2E3D18-14AA-4E94-AE31-41633597C7F4}"/>
              </a:ext>
            </a:extLst>
          </p:cNvPr>
          <p:cNvPicPr>
            <a:picLocks noChangeAspect="1"/>
          </p:cNvPicPr>
          <p:nvPr/>
        </p:nvPicPr>
        <p:blipFill>
          <a:blip r:embed="rId3"/>
          <a:stretch>
            <a:fillRect/>
          </a:stretch>
        </p:blipFill>
        <p:spPr>
          <a:xfrm>
            <a:off x="651510" y="1629998"/>
            <a:ext cx="7840980" cy="2163973"/>
          </a:xfrm>
          <a:prstGeom prst="rect">
            <a:avLst/>
          </a:prstGeom>
        </p:spPr>
      </p:pic>
    </p:spTree>
    <p:extLst>
      <p:ext uri="{BB962C8B-B14F-4D97-AF65-F5344CB8AC3E}">
        <p14:creationId xmlns:p14="http://schemas.microsoft.com/office/powerpoint/2010/main" val="171096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8.</a:t>
            </a:r>
            <a:endParaRPr dirty="0">
              <a:solidFill>
                <a:srgbClr val="4A5C65"/>
              </a:solidFill>
            </a:endParaRPr>
          </a:p>
          <a:p>
            <a:pPr marL="0" lvl="0" indent="0" algn="ctr" rtl="0">
              <a:spcBef>
                <a:spcPts val="0"/>
              </a:spcBef>
              <a:spcAft>
                <a:spcPts val="0"/>
              </a:spcAft>
              <a:buNone/>
            </a:pPr>
            <a:r>
              <a:rPr lang="en-US" dirty="0"/>
              <a:t>Learning Outcomes</a:t>
            </a:r>
            <a:endParaRPr dirty="0"/>
          </a:p>
        </p:txBody>
      </p:sp>
    </p:spTree>
    <p:extLst>
      <p:ext uri="{BB962C8B-B14F-4D97-AF65-F5344CB8AC3E}">
        <p14:creationId xmlns:p14="http://schemas.microsoft.com/office/powerpoint/2010/main" val="2024412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6000" dirty="0">
                <a:solidFill>
                  <a:srgbClr val="FF0000"/>
                </a:solidFill>
              </a:rPr>
              <a:t>Hui Xin</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694381"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dirty="0">
                <a:solidFill>
                  <a:srgbClr val="FFFFFF"/>
                </a:solidFill>
              </a:rPr>
              <a:t>As the Project Manager, I have realized the importance of planning ahead. In the earlier iterations, it was during Summer Break and hence there were not many issues with clashing schedules. However, as school starts and all of us taking different mods, it is getting increasingly difficult to arrange for meetings. In addition, with the workload of other mods and exams, more efforts are required for the delegating of work to ensure my members could balance FYP and other mods without compromising on either.</a:t>
            </a:r>
          </a:p>
          <a:p>
            <a:pPr marL="0" lvl="0" indent="0" algn="l" rtl="0">
              <a:spcBef>
                <a:spcPts val="600"/>
              </a:spcBef>
              <a:spcAft>
                <a:spcPts val="0"/>
              </a:spcAft>
              <a:buNone/>
            </a:pPr>
            <a:endParaRPr lang="en-US" sz="1100" dirty="0">
              <a:solidFill>
                <a:srgbClr val="FFFFFF"/>
              </a:solidFill>
            </a:endParaRPr>
          </a:p>
          <a:p>
            <a:pPr marL="0" lvl="0" indent="0" algn="l" rtl="0">
              <a:spcBef>
                <a:spcPts val="600"/>
              </a:spcBef>
              <a:spcAft>
                <a:spcPts val="0"/>
              </a:spcAft>
              <a:buNone/>
            </a:pPr>
            <a:r>
              <a:rPr lang="en-US" sz="1100" dirty="0">
                <a:solidFill>
                  <a:srgbClr val="FFFFFF"/>
                </a:solidFill>
              </a:rPr>
              <a:t>In addition, this is actually the first time I have participated in the Front End developing and I have learnt a lot, ranging from how to source and utilize libraries as well as how to design an interface that would best suit the needs of our clients.</a:t>
            </a:r>
            <a:endParaRPr sz="1100"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pic>
        <p:nvPicPr>
          <p:cNvPr id="6" name="Picture Placeholder 8">
            <a:extLst>
              <a:ext uri="{FF2B5EF4-FFF2-40B4-BE49-F238E27FC236}">
                <a16:creationId xmlns:a16="http://schemas.microsoft.com/office/drawing/2014/main" id="{A3659889-EFCA-4A8C-92BF-A6EA88F80958}"/>
              </a:ext>
            </a:extLst>
          </p:cNvPr>
          <p:cNvPicPr>
            <a:picLocks noChangeAspect="1"/>
          </p:cNvPicPr>
          <p:nvPr/>
        </p:nvPicPr>
        <p:blipFill>
          <a:blip r:embed="rId3">
            <a:extLst>
              <a:ext uri="{28A0092B-C50C-407E-A947-70E740481C1C}">
                <a14:useLocalDpi xmlns:a14="http://schemas.microsoft.com/office/drawing/2010/main" val="0"/>
              </a:ext>
            </a:extLst>
          </a:blip>
          <a:srcRect t="1173" b="1173"/>
          <a:stretch>
            <a:fillRect/>
          </a:stretch>
        </p:blipFill>
        <p:spPr>
          <a:xfrm>
            <a:off x="6380181" y="1831695"/>
            <a:ext cx="1798638" cy="23399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60101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6000" dirty="0">
                <a:solidFill>
                  <a:srgbClr val="FF0000"/>
                </a:solidFill>
              </a:rPr>
              <a:t>Moh </a:t>
            </a:r>
            <a:r>
              <a:rPr lang="en-SG" sz="6000" dirty="0" err="1">
                <a:solidFill>
                  <a:srgbClr val="FF0000"/>
                </a:solidFill>
              </a:rPr>
              <a:t>Moh</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631959"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FFFFFF"/>
                </a:solidFill>
              </a:rPr>
              <a:t>The project till now has gave me many knowledge on User Experiences which I had vague knowledge before. An example would be the issue of the page always refreshing upon the completion of a single action. When designing, I did not take that into account and upon testing and receiving feedbacks from the actual users, I actually learnt how to design with the users in mind.</a:t>
            </a:r>
          </a:p>
          <a:p>
            <a:pPr marL="0" lvl="0" indent="0" algn="l" rtl="0">
              <a:spcBef>
                <a:spcPts val="600"/>
              </a:spcBef>
              <a:spcAft>
                <a:spcPts val="0"/>
              </a:spcAft>
              <a:buNone/>
            </a:pPr>
            <a:endParaRPr lang="en-US" sz="1200" dirty="0">
              <a:solidFill>
                <a:srgbClr val="FFFFFF"/>
              </a:solidFill>
            </a:endParaRPr>
          </a:p>
          <a:p>
            <a:pPr marL="0" lvl="0" indent="0" algn="l" rtl="0">
              <a:spcBef>
                <a:spcPts val="600"/>
              </a:spcBef>
              <a:spcAft>
                <a:spcPts val="0"/>
              </a:spcAft>
              <a:buNone/>
            </a:pPr>
            <a:r>
              <a:rPr lang="en-US" sz="1200" dirty="0">
                <a:solidFill>
                  <a:srgbClr val="FFFFFF"/>
                </a:solidFill>
              </a:rPr>
              <a:t>In addition, I </a:t>
            </a:r>
            <a:r>
              <a:rPr lang="en-US" sz="1200" dirty="0" err="1">
                <a:solidFill>
                  <a:srgbClr val="FFFFFF"/>
                </a:solidFill>
              </a:rPr>
              <a:t>realise</a:t>
            </a:r>
            <a:r>
              <a:rPr lang="en-US" sz="1200" dirty="0">
                <a:solidFill>
                  <a:srgbClr val="FFFFFF"/>
                </a:solidFill>
              </a:rPr>
              <a:t> the importance of time management more as I progress further into the iterations as there is a need for proper time management so I could juggle my other mods together with FYP.</a:t>
            </a:r>
            <a:endParaRPr sz="1200"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pic>
        <p:nvPicPr>
          <p:cNvPr id="7" name="Picture Placeholder 12">
            <a:extLst>
              <a:ext uri="{FF2B5EF4-FFF2-40B4-BE49-F238E27FC236}">
                <a16:creationId xmlns:a16="http://schemas.microsoft.com/office/drawing/2014/main" id="{0A65769D-0CDF-4D41-8955-AB1D45A9424E}"/>
              </a:ext>
            </a:extLst>
          </p:cNvPr>
          <p:cNvPicPr>
            <a:picLocks noChangeAspect="1"/>
          </p:cNvPicPr>
          <p:nvPr/>
        </p:nvPicPr>
        <p:blipFill>
          <a:blip r:embed="rId3" cstate="print">
            <a:extLst>
              <a:ext uri="{28A0092B-C50C-407E-A947-70E740481C1C}">
                <a14:useLocalDpi xmlns:a14="http://schemas.microsoft.com/office/drawing/2010/main" val="0"/>
              </a:ext>
            </a:extLst>
          </a:blip>
          <a:srcRect l="11533" r="11533"/>
          <a:stretch>
            <a:fillRect/>
          </a:stretch>
        </p:blipFill>
        <p:spPr>
          <a:xfrm>
            <a:off x="6317759" y="1930466"/>
            <a:ext cx="1800225" cy="23399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831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4" y="559475"/>
            <a:ext cx="2286705"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Project Overview</a:t>
            </a:r>
            <a:endParaRPr dirty="0"/>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Graphic 2">
            <a:extLst>
              <a:ext uri="{FF2B5EF4-FFF2-40B4-BE49-F238E27FC236}">
                <a16:creationId xmlns:a16="http://schemas.microsoft.com/office/drawing/2014/main" id="{71D84A4F-BF19-4872-A789-BF4E3E2EA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3307" y="3411909"/>
            <a:ext cx="765104" cy="765104"/>
          </a:xfrm>
          <a:prstGeom prst="rect">
            <a:avLst/>
          </a:prstGeom>
        </p:spPr>
      </p:pic>
      <p:pic>
        <p:nvPicPr>
          <p:cNvPr id="5" name="Graphic 4">
            <a:extLst>
              <a:ext uri="{FF2B5EF4-FFF2-40B4-BE49-F238E27FC236}">
                <a16:creationId xmlns:a16="http://schemas.microsoft.com/office/drawing/2014/main" id="{86CECC51-05D8-46DB-8F78-F5EEFD7E22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3307" y="2211210"/>
            <a:ext cx="765104" cy="765104"/>
          </a:xfrm>
          <a:prstGeom prst="rect">
            <a:avLst/>
          </a:prstGeom>
        </p:spPr>
      </p:pic>
      <p:pic>
        <p:nvPicPr>
          <p:cNvPr id="7" name="Graphic 6">
            <a:extLst>
              <a:ext uri="{FF2B5EF4-FFF2-40B4-BE49-F238E27FC236}">
                <a16:creationId xmlns:a16="http://schemas.microsoft.com/office/drawing/2014/main" id="{7C0C5D31-8E6E-41BB-B9B7-88615D76F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23307" y="1010511"/>
            <a:ext cx="765104" cy="765104"/>
          </a:xfrm>
          <a:prstGeom prst="rect">
            <a:avLst/>
          </a:prstGeom>
        </p:spPr>
      </p:pic>
      <p:sp>
        <p:nvSpPr>
          <p:cNvPr id="8" name="TextBox 7">
            <a:extLst>
              <a:ext uri="{FF2B5EF4-FFF2-40B4-BE49-F238E27FC236}">
                <a16:creationId xmlns:a16="http://schemas.microsoft.com/office/drawing/2014/main" id="{819DE9CD-45F8-4F4A-9DD0-FD3F85D2D301}"/>
              </a:ext>
            </a:extLst>
          </p:cNvPr>
          <p:cNvSpPr txBox="1"/>
          <p:nvPr/>
        </p:nvSpPr>
        <p:spPr>
          <a:xfrm>
            <a:off x="3962689" y="1234440"/>
            <a:ext cx="2339340" cy="307777"/>
          </a:xfrm>
          <a:prstGeom prst="rect">
            <a:avLst/>
          </a:prstGeom>
          <a:noFill/>
        </p:spPr>
        <p:txBody>
          <a:bodyPr wrap="square" rtlCol="0">
            <a:spAutoFit/>
          </a:bodyPr>
          <a:lstStyle/>
          <a:p>
            <a:r>
              <a:rPr lang="en-US" dirty="0">
                <a:latin typeface="Roboto Slab Light"/>
              </a:rPr>
              <a:t>Integrated Web Application</a:t>
            </a:r>
            <a:endParaRPr lang="en-SG" dirty="0">
              <a:latin typeface="Roboto Slab Light"/>
            </a:endParaRPr>
          </a:p>
        </p:txBody>
      </p:sp>
      <p:sp>
        <p:nvSpPr>
          <p:cNvPr id="11" name="TextBox 10">
            <a:extLst>
              <a:ext uri="{FF2B5EF4-FFF2-40B4-BE49-F238E27FC236}">
                <a16:creationId xmlns:a16="http://schemas.microsoft.com/office/drawing/2014/main" id="{4A06FC23-83DD-44E7-8E50-E3EAA834C2F0}"/>
              </a:ext>
            </a:extLst>
          </p:cNvPr>
          <p:cNvSpPr txBox="1"/>
          <p:nvPr/>
        </p:nvSpPr>
        <p:spPr>
          <a:xfrm>
            <a:off x="3962689" y="2332152"/>
            <a:ext cx="3484735" cy="523220"/>
          </a:xfrm>
          <a:prstGeom prst="rect">
            <a:avLst/>
          </a:prstGeom>
          <a:noFill/>
        </p:spPr>
        <p:txBody>
          <a:bodyPr wrap="square" rtlCol="0">
            <a:spAutoFit/>
          </a:bodyPr>
          <a:lstStyle/>
          <a:p>
            <a:r>
              <a:rPr lang="en-US" dirty="0">
                <a:latin typeface="Roboto Slab Light"/>
              </a:rPr>
              <a:t>To support operations of the Centre and administrative activities carried out</a:t>
            </a:r>
            <a:endParaRPr lang="en-SG" dirty="0">
              <a:latin typeface="Roboto Slab Light"/>
            </a:endParaRPr>
          </a:p>
        </p:txBody>
      </p:sp>
      <p:sp>
        <p:nvSpPr>
          <p:cNvPr id="12" name="TextBox 11">
            <a:extLst>
              <a:ext uri="{FF2B5EF4-FFF2-40B4-BE49-F238E27FC236}">
                <a16:creationId xmlns:a16="http://schemas.microsoft.com/office/drawing/2014/main" id="{3713E033-4DBC-4DDB-A1EC-5F0E3C0CA287}"/>
              </a:ext>
            </a:extLst>
          </p:cNvPr>
          <p:cNvSpPr txBox="1"/>
          <p:nvPr/>
        </p:nvSpPr>
        <p:spPr>
          <a:xfrm>
            <a:off x="3962689" y="3532851"/>
            <a:ext cx="4155295" cy="523220"/>
          </a:xfrm>
          <a:prstGeom prst="rect">
            <a:avLst/>
          </a:prstGeom>
          <a:noFill/>
        </p:spPr>
        <p:txBody>
          <a:bodyPr wrap="square" rtlCol="0">
            <a:spAutoFit/>
          </a:bodyPr>
          <a:lstStyle/>
          <a:p>
            <a:r>
              <a:rPr lang="en-US" dirty="0">
                <a:latin typeface="Roboto Slab Light"/>
              </a:rPr>
              <a:t>Facilitate the tracking of performances for parents and provide motivational incentives for students</a:t>
            </a:r>
            <a:endParaRPr lang="en-SG" dirty="0">
              <a:latin typeface="Roboto Slab Light"/>
            </a:endParaRPr>
          </a:p>
        </p:txBody>
      </p:sp>
    </p:spTree>
    <p:extLst>
      <p:ext uri="{BB962C8B-B14F-4D97-AF65-F5344CB8AC3E}">
        <p14:creationId xmlns:p14="http://schemas.microsoft.com/office/powerpoint/2010/main" val="931771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6000" dirty="0">
                <a:solidFill>
                  <a:srgbClr val="FF0000"/>
                </a:solidFill>
              </a:rPr>
              <a:t>Riana</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633547" cy="1769700"/>
          </a:xfrm>
          <a:prstGeom prst="rect">
            <a:avLst/>
          </a:prstGeom>
        </p:spPr>
        <p:txBody>
          <a:bodyPr spcFirstLastPara="1" wrap="square" lIns="91425" tIns="91425" rIns="91425" bIns="91425" anchor="t" anchorCtr="0">
            <a:noAutofit/>
          </a:bodyPr>
          <a:lstStyle/>
          <a:p>
            <a:pPr marL="0" lvl="0" indent="0">
              <a:buNone/>
            </a:pPr>
            <a:r>
              <a:rPr lang="en-US" sz="1400" dirty="0">
                <a:solidFill>
                  <a:srgbClr val="FFFFFF"/>
                </a:solidFill>
              </a:rPr>
              <a:t>As a lead back-end developer, I have gained experience working with our client. Most importantly, I have gained experience in understanding and implementing the system based on client's requirement so that we can deliver a solid system to our client.</a:t>
            </a:r>
          </a:p>
          <a:p>
            <a:pPr marL="0" lvl="0" indent="0">
              <a:buNone/>
            </a:pPr>
            <a:r>
              <a:rPr lang="en-US" sz="1400" dirty="0">
                <a:solidFill>
                  <a:srgbClr val="FFFFFF"/>
                </a:solidFill>
              </a:rPr>
              <a:t>Besides, as a member of the team, I have learnt to work as a team, and gain knowledge from the rest of the team while I also share the knowledge I have.</a:t>
            </a:r>
            <a:endParaRPr sz="1400"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pic>
        <p:nvPicPr>
          <p:cNvPr id="7" name="Picture Placeholder 14">
            <a:extLst>
              <a:ext uri="{FF2B5EF4-FFF2-40B4-BE49-F238E27FC236}">
                <a16:creationId xmlns:a16="http://schemas.microsoft.com/office/drawing/2014/main" id="{4DA78970-EAED-4187-B336-85646533AD3E}"/>
              </a:ext>
            </a:extLst>
          </p:cNvPr>
          <p:cNvPicPr>
            <a:picLocks noChangeAspect="1"/>
          </p:cNvPicPr>
          <p:nvPr/>
        </p:nvPicPr>
        <p:blipFill>
          <a:blip r:embed="rId3" cstate="print">
            <a:extLst>
              <a:ext uri="{28A0092B-C50C-407E-A947-70E740481C1C}">
                <a14:useLocalDpi xmlns:a14="http://schemas.microsoft.com/office/drawing/2010/main" val="0"/>
              </a:ext>
            </a:extLst>
          </a:blip>
          <a:srcRect l="11567" r="11567"/>
          <a:stretch>
            <a:fillRect/>
          </a:stretch>
        </p:blipFill>
        <p:spPr>
          <a:xfrm>
            <a:off x="6319347" y="1999046"/>
            <a:ext cx="1798637" cy="23399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372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6000" dirty="0">
                <a:solidFill>
                  <a:srgbClr val="FF0000"/>
                </a:solidFill>
              </a:rPr>
              <a:t>Shawn</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394960" cy="1769700"/>
          </a:xfrm>
          <a:prstGeom prst="rect">
            <a:avLst/>
          </a:prstGeom>
        </p:spPr>
        <p:txBody>
          <a:bodyPr spcFirstLastPara="1" wrap="square" lIns="91425" tIns="91425" rIns="91425" bIns="91425" anchor="t" anchorCtr="0">
            <a:noAutofit/>
          </a:bodyPr>
          <a:lstStyle/>
          <a:p>
            <a:pPr marL="0" lvl="0" indent="0">
              <a:buNone/>
            </a:pPr>
            <a:r>
              <a:rPr lang="en-US" sz="1400" dirty="0">
                <a:solidFill>
                  <a:srgbClr val="FFFFFF"/>
                </a:solidFill>
              </a:rPr>
              <a:t>With 5 mods including </a:t>
            </a:r>
            <a:r>
              <a:rPr lang="en-US" sz="1400" dirty="0" err="1">
                <a:solidFill>
                  <a:srgbClr val="FFFFFF"/>
                </a:solidFill>
              </a:rPr>
              <a:t>fyp</a:t>
            </a:r>
            <a:r>
              <a:rPr lang="en-US" sz="1400" dirty="0">
                <a:solidFill>
                  <a:srgbClr val="FFFFFF"/>
                </a:solidFill>
              </a:rPr>
              <a:t> as well as two sports competitions has made me very pressed for time. However, it better taught me how to manage and plan my time. It has also taught me how to better work in a team, not to overpromise deadlines for example. </a:t>
            </a:r>
          </a:p>
          <a:p>
            <a:pPr marL="0" lvl="0" indent="0">
              <a:buNone/>
            </a:pPr>
            <a:endParaRPr lang="en-US" sz="1400" dirty="0">
              <a:solidFill>
                <a:srgbClr val="FFFFFF"/>
              </a:solidFill>
            </a:endParaRPr>
          </a:p>
          <a:p>
            <a:pPr marL="0" lvl="0" indent="0">
              <a:buNone/>
            </a:pPr>
            <a:r>
              <a:rPr lang="en-US" sz="1400" dirty="0">
                <a:solidFill>
                  <a:srgbClr val="FFFFFF"/>
                </a:solidFill>
              </a:rPr>
              <a:t>Through this project I have also improved my coding proficiency and expanded my knowledge on languages.</a:t>
            </a:r>
            <a:endParaRPr sz="1400"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pic>
        <p:nvPicPr>
          <p:cNvPr id="7" name="Picture Placeholder 10">
            <a:extLst>
              <a:ext uri="{FF2B5EF4-FFF2-40B4-BE49-F238E27FC236}">
                <a16:creationId xmlns:a16="http://schemas.microsoft.com/office/drawing/2014/main" id="{F599E6D9-B772-4EE5-AB0C-E395311C96DE}"/>
              </a:ext>
            </a:extLst>
          </p:cNvPr>
          <p:cNvPicPr>
            <a:picLocks noChangeAspect="1"/>
          </p:cNvPicPr>
          <p:nvPr/>
        </p:nvPicPr>
        <p:blipFill>
          <a:blip r:embed="rId3" cstate="print">
            <a:extLst>
              <a:ext uri="{28A0092B-C50C-407E-A947-70E740481C1C}">
                <a14:useLocalDpi xmlns:a14="http://schemas.microsoft.com/office/drawing/2010/main" val="0"/>
              </a:ext>
            </a:extLst>
          </a:blip>
          <a:srcRect l="11533" r="11533"/>
          <a:stretch>
            <a:fillRect/>
          </a:stretch>
        </p:blipFill>
        <p:spPr>
          <a:xfrm>
            <a:off x="6390008" y="2087050"/>
            <a:ext cx="1727976" cy="2340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0027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6000" dirty="0">
                <a:solidFill>
                  <a:srgbClr val="FF0000"/>
                </a:solidFill>
              </a:rPr>
              <a:t>Thet </a:t>
            </a:r>
            <a:r>
              <a:rPr lang="en-SG" sz="6000" dirty="0" err="1">
                <a:solidFill>
                  <a:srgbClr val="FF0000"/>
                </a:solidFill>
              </a:rPr>
              <a:t>Thet</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615940" cy="1769700"/>
          </a:xfrm>
          <a:prstGeom prst="rect">
            <a:avLst/>
          </a:prstGeom>
        </p:spPr>
        <p:txBody>
          <a:bodyPr spcFirstLastPara="1" wrap="square" lIns="91425" tIns="91425" rIns="91425" bIns="91425" anchor="t" anchorCtr="0">
            <a:noAutofit/>
          </a:bodyPr>
          <a:lstStyle/>
          <a:p>
            <a:pPr marL="101600" indent="0">
              <a:buNone/>
            </a:pPr>
            <a:r>
              <a:rPr lang="en-US" sz="1400" dirty="0">
                <a:solidFill>
                  <a:schemeClr val="bg1"/>
                </a:solidFill>
              </a:rPr>
              <a:t>As a Back End Developer, I work a lot with coding logic and technical implementations. Certain frameworks or libraries are foreign to me and I have to </a:t>
            </a:r>
            <a:r>
              <a:rPr lang="en-US" sz="1400" dirty="0" err="1">
                <a:solidFill>
                  <a:schemeClr val="bg1"/>
                </a:solidFill>
              </a:rPr>
              <a:t>familarise</a:t>
            </a:r>
            <a:r>
              <a:rPr lang="en-US" sz="1400" dirty="0">
                <a:solidFill>
                  <a:schemeClr val="bg1"/>
                </a:solidFill>
              </a:rPr>
              <a:t> myself with those technical tools in the shortest time possible due to our tight schedule. Hence, consistent learning throughout development and time management became my key takeaways from this project, aside from all the new technical knowledge.</a:t>
            </a: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pic>
        <p:nvPicPr>
          <p:cNvPr id="7" name="Picture Placeholder 13">
            <a:extLst>
              <a:ext uri="{FF2B5EF4-FFF2-40B4-BE49-F238E27FC236}">
                <a16:creationId xmlns:a16="http://schemas.microsoft.com/office/drawing/2014/main" id="{72A4EF8D-41FF-4066-9834-CA01973472A4}"/>
              </a:ext>
            </a:extLst>
          </p:cNvPr>
          <p:cNvPicPr>
            <a:picLocks noChangeAspect="1"/>
          </p:cNvPicPr>
          <p:nvPr/>
        </p:nvPicPr>
        <p:blipFill>
          <a:blip r:embed="rId3" cstate="print">
            <a:extLst>
              <a:ext uri="{28A0092B-C50C-407E-A947-70E740481C1C}">
                <a14:useLocalDpi xmlns:a14="http://schemas.microsoft.com/office/drawing/2010/main" val="0"/>
              </a:ext>
            </a:extLst>
          </a:blip>
          <a:srcRect t="1257" b="1257"/>
          <a:stretch>
            <a:fillRect/>
          </a:stretch>
        </p:blipFill>
        <p:spPr>
          <a:xfrm>
            <a:off x="6389792" y="1961235"/>
            <a:ext cx="1728192" cy="23399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43751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solidFill>
                  <a:srgbClr val="FF0000"/>
                </a:solidFill>
              </a:rPr>
              <a:t>Z</a:t>
            </a:r>
            <a:r>
              <a:rPr lang="en-SG" sz="6000" dirty="0">
                <a:solidFill>
                  <a:srgbClr val="FF0000"/>
                </a:solidFill>
              </a:rPr>
              <a:t>ang Yu</a:t>
            </a:r>
            <a:endParaRPr sz="6000" dirty="0">
              <a:solidFill>
                <a:srgbClr val="FF0000"/>
              </a:solidFill>
            </a:endParaRPr>
          </a:p>
        </p:txBody>
      </p:sp>
      <p:sp>
        <p:nvSpPr>
          <p:cNvPr id="404" name="Google Shape;404;p17"/>
          <p:cNvSpPr txBox="1">
            <a:spLocks noGrp="1"/>
          </p:cNvSpPr>
          <p:nvPr>
            <p:ph type="subTitle" idx="4294967295"/>
          </p:nvPr>
        </p:nvSpPr>
        <p:spPr>
          <a:xfrm>
            <a:off x="685800" y="2401970"/>
            <a:ext cx="5705516"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FFFFFF"/>
                </a:solidFill>
              </a:rPr>
              <a:t>Time management was one of the most important takeaways from the project for me till date as I am juggling between 4 other mods and FYP. There is a need for me to be able to maintain my grades yet not compromise on my quality of work and quantity of contribution to the team.</a:t>
            </a:r>
          </a:p>
          <a:p>
            <a:pPr marL="0" lvl="0" indent="0" algn="l" rtl="0">
              <a:spcBef>
                <a:spcPts val="600"/>
              </a:spcBef>
              <a:spcAft>
                <a:spcPts val="0"/>
              </a:spcAft>
              <a:buNone/>
            </a:pPr>
            <a:endParaRPr lang="en-US" sz="1200" dirty="0">
              <a:solidFill>
                <a:srgbClr val="FFFFFF"/>
              </a:solidFill>
            </a:endParaRPr>
          </a:p>
          <a:p>
            <a:pPr marL="0" lvl="0" indent="0" algn="l" rtl="0">
              <a:spcBef>
                <a:spcPts val="600"/>
              </a:spcBef>
              <a:spcAft>
                <a:spcPts val="0"/>
              </a:spcAft>
              <a:buNone/>
            </a:pPr>
            <a:r>
              <a:rPr lang="en-US" sz="1200" dirty="0">
                <a:solidFill>
                  <a:srgbClr val="FFFFFF"/>
                </a:solidFill>
              </a:rPr>
              <a:t>In addition, this is my first time working as a Front End Developer and it has made me gain many insights on how to design a clean interface which would be comfortable to the users and how to design with the users in mind.</a:t>
            </a:r>
            <a:endParaRPr sz="1200"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pic>
        <p:nvPicPr>
          <p:cNvPr id="6" name="Picture Placeholder 15">
            <a:extLst>
              <a:ext uri="{FF2B5EF4-FFF2-40B4-BE49-F238E27FC236}">
                <a16:creationId xmlns:a16="http://schemas.microsoft.com/office/drawing/2014/main" id="{0580BAA6-1AEC-448B-8A25-F8089EE211C0}"/>
              </a:ext>
            </a:extLst>
          </p:cNvPr>
          <p:cNvPicPr>
            <a:picLocks noChangeAspect="1"/>
          </p:cNvPicPr>
          <p:nvPr/>
        </p:nvPicPr>
        <p:blipFill>
          <a:blip r:embed="rId3" cstate="print">
            <a:extLst>
              <a:ext uri="{28A0092B-C50C-407E-A947-70E740481C1C}">
                <a14:useLocalDpi xmlns:a14="http://schemas.microsoft.com/office/drawing/2010/main" val="0"/>
              </a:ext>
            </a:extLst>
          </a:blip>
          <a:srcRect t="1214" b="1214"/>
          <a:stretch>
            <a:fillRect/>
          </a:stretch>
        </p:blipFill>
        <p:spPr>
          <a:xfrm>
            <a:off x="6391316" y="2074410"/>
            <a:ext cx="1726668" cy="23399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0537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701040" y="19918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FFFF"/>
                </a:solidFill>
              </a:rPr>
              <a:t>Thank </a:t>
            </a:r>
            <a:r>
              <a:rPr lang="en-SG" sz="6000" dirty="0">
                <a:solidFill>
                  <a:srgbClr val="FFFFFF"/>
                </a:solidFill>
              </a:rPr>
              <a:t>you</a:t>
            </a:r>
            <a:r>
              <a:rPr lang="en" sz="6000" dirty="0">
                <a:solidFill>
                  <a:srgbClr val="FFFFFF"/>
                </a:solidFill>
              </a:rPr>
              <a:t>!</a:t>
            </a:r>
            <a:endParaRPr sz="6000" dirty="0">
              <a:solidFill>
                <a:srgbClr val="FFFFFF"/>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Stakeholders</a:t>
            </a:r>
            <a:endParaRPr dirty="0"/>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3" name="Picture 2" descr="http://www.steppingstoneslc.com.sg/assets/images/logo/Stepping%20Stones%20Logo%20(Cropped).jpg">
            <a:extLst>
              <a:ext uri="{FF2B5EF4-FFF2-40B4-BE49-F238E27FC236}">
                <a16:creationId xmlns:a16="http://schemas.microsoft.com/office/drawing/2014/main" id="{79959604-03DA-4767-8146-F6DD3FE69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633" y="1775703"/>
            <a:ext cx="2882801" cy="12989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staffphoto.smu.edu.sg/sites/staffphoto.smu.edu.sg/files/styles/100x120/public/staff/4411/lckoh.png?itok=RgzsHQrO">
            <a:extLst>
              <a:ext uri="{FF2B5EF4-FFF2-40B4-BE49-F238E27FC236}">
                <a16:creationId xmlns:a16="http://schemas.microsoft.com/office/drawing/2014/main" id="{D7EE7FAA-950C-4AED-A374-2177D6DEC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614" y="1775702"/>
            <a:ext cx="1156235" cy="12989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557801-79A0-4E64-97AF-AB130981C5E8}"/>
              </a:ext>
            </a:extLst>
          </p:cNvPr>
          <p:cNvSpPr txBox="1"/>
          <p:nvPr/>
        </p:nvSpPr>
        <p:spPr>
          <a:xfrm>
            <a:off x="3782313" y="3154680"/>
            <a:ext cx="853440" cy="307777"/>
          </a:xfrm>
          <a:prstGeom prst="rect">
            <a:avLst/>
          </a:prstGeom>
          <a:noFill/>
        </p:spPr>
        <p:txBody>
          <a:bodyPr wrap="square" rtlCol="0">
            <a:spAutoFit/>
          </a:bodyPr>
          <a:lstStyle/>
          <a:p>
            <a:r>
              <a:rPr lang="en-US" dirty="0">
                <a:latin typeface="Roboto Slab Light"/>
              </a:rPr>
              <a:t>Sponsor</a:t>
            </a:r>
            <a:endParaRPr lang="en-SG" dirty="0">
              <a:latin typeface="Roboto Slab Light"/>
            </a:endParaRPr>
          </a:p>
        </p:txBody>
      </p:sp>
      <p:sp>
        <p:nvSpPr>
          <p:cNvPr id="16" name="TextBox 15">
            <a:extLst>
              <a:ext uri="{FF2B5EF4-FFF2-40B4-BE49-F238E27FC236}">
                <a16:creationId xmlns:a16="http://schemas.microsoft.com/office/drawing/2014/main" id="{0903D7AD-4864-495F-8557-107DDC894DC1}"/>
              </a:ext>
            </a:extLst>
          </p:cNvPr>
          <p:cNvSpPr txBox="1"/>
          <p:nvPr/>
        </p:nvSpPr>
        <p:spPr>
          <a:xfrm>
            <a:off x="6523899" y="3154680"/>
            <a:ext cx="1868435" cy="646331"/>
          </a:xfrm>
          <a:prstGeom prst="rect">
            <a:avLst/>
          </a:prstGeom>
          <a:noFill/>
        </p:spPr>
        <p:txBody>
          <a:bodyPr wrap="square" rtlCol="0">
            <a:spAutoFit/>
          </a:bodyPr>
          <a:lstStyle/>
          <a:p>
            <a:r>
              <a:rPr lang="en-US" dirty="0" err="1">
                <a:latin typeface="Roboto Slab Light"/>
              </a:rPr>
              <a:t>Mrs</a:t>
            </a:r>
            <a:r>
              <a:rPr lang="en-US" dirty="0">
                <a:latin typeface="Roboto Slab Light"/>
              </a:rPr>
              <a:t> Lian Chee</a:t>
            </a:r>
          </a:p>
          <a:p>
            <a:r>
              <a:rPr lang="en-US" sz="1100" dirty="0">
                <a:latin typeface="Roboto Slab Light"/>
              </a:rPr>
              <a:t>Principal Instructor</a:t>
            </a:r>
          </a:p>
          <a:p>
            <a:r>
              <a:rPr lang="en-US" sz="1100" dirty="0">
                <a:latin typeface="Roboto Slab Light"/>
              </a:rPr>
              <a:t>Head, Education Outreach</a:t>
            </a:r>
            <a:endParaRPr lang="en-SG" sz="1100" dirty="0">
              <a:latin typeface="Roboto Sla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4" y="559475"/>
            <a:ext cx="2286705"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Motivation</a:t>
            </a:r>
            <a:endParaRPr dirty="0"/>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Graphic 2">
            <a:extLst>
              <a:ext uri="{FF2B5EF4-FFF2-40B4-BE49-F238E27FC236}">
                <a16:creationId xmlns:a16="http://schemas.microsoft.com/office/drawing/2014/main" id="{F4F8BE82-4750-4D9D-AE74-8701E76FD3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9920" y="1009650"/>
            <a:ext cx="775830" cy="775830"/>
          </a:xfrm>
          <a:prstGeom prst="rect">
            <a:avLst/>
          </a:prstGeom>
        </p:spPr>
      </p:pic>
      <p:pic>
        <p:nvPicPr>
          <p:cNvPr id="5" name="Graphic 4">
            <a:extLst>
              <a:ext uri="{FF2B5EF4-FFF2-40B4-BE49-F238E27FC236}">
                <a16:creationId xmlns:a16="http://schemas.microsoft.com/office/drawing/2014/main" id="{1BCD6B1C-F36F-459D-A252-2D3983886E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9920" y="2183835"/>
            <a:ext cx="775830" cy="775830"/>
          </a:xfrm>
          <a:prstGeom prst="rect">
            <a:avLst/>
          </a:prstGeom>
        </p:spPr>
      </p:pic>
      <p:pic>
        <p:nvPicPr>
          <p:cNvPr id="7" name="Graphic 6">
            <a:extLst>
              <a:ext uri="{FF2B5EF4-FFF2-40B4-BE49-F238E27FC236}">
                <a16:creationId xmlns:a16="http://schemas.microsoft.com/office/drawing/2014/main" id="{B8988155-EC71-4BE3-8D5D-AF0C88065A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69920" y="3358020"/>
            <a:ext cx="775830" cy="775830"/>
          </a:xfrm>
          <a:prstGeom prst="rect">
            <a:avLst/>
          </a:prstGeom>
        </p:spPr>
      </p:pic>
      <p:sp>
        <p:nvSpPr>
          <p:cNvPr id="9" name="TextBox 8">
            <a:extLst>
              <a:ext uri="{FF2B5EF4-FFF2-40B4-BE49-F238E27FC236}">
                <a16:creationId xmlns:a16="http://schemas.microsoft.com/office/drawing/2014/main" id="{CC06E94F-1AA9-4A07-B2B6-FBC797D5DAD0}"/>
              </a:ext>
            </a:extLst>
          </p:cNvPr>
          <p:cNvSpPr txBox="1"/>
          <p:nvPr/>
        </p:nvSpPr>
        <p:spPr>
          <a:xfrm>
            <a:off x="4130040" y="1135380"/>
            <a:ext cx="3314700" cy="523220"/>
          </a:xfrm>
          <a:prstGeom prst="rect">
            <a:avLst/>
          </a:prstGeom>
          <a:noFill/>
        </p:spPr>
        <p:txBody>
          <a:bodyPr wrap="square" rtlCol="0">
            <a:spAutoFit/>
          </a:bodyPr>
          <a:lstStyle/>
          <a:p>
            <a:r>
              <a:rPr lang="en-US" dirty="0">
                <a:latin typeface="Roboto Slab Light"/>
              </a:rPr>
              <a:t>Education sector is a sector we all could relate to</a:t>
            </a:r>
            <a:endParaRPr lang="en-SG" dirty="0">
              <a:latin typeface="Roboto Slab Light"/>
            </a:endParaRPr>
          </a:p>
        </p:txBody>
      </p:sp>
      <p:sp>
        <p:nvSpPr>
          <p:cNvPr id="15" name="TextBox 14">
            <a:extLst>
              <a:ext uri="{FF2B5EF4-FFF2-40B4-BE49-F238E27FC236}">
                <a16:creationId xmlns:a16="http://schemas.microsoft.com/office/drawing/2014/main" id="{8F79C342-5C0C-4CEE-82F4-AA4A8755109D}"/>
              </a:ext>
            </a:extLst>
          </p:cNvPr>
          <p:cNvSpPr txBox="1"/>
          <p:nvPr/>
        </p:nvSpPr>
        <p:spPr>
          <a:xfrm>
            <a:off x="4130040" y="2310140"/>
            <a:ext cx="3543300" cy="523220"/>
          </a:xfrm>
          <a:prstGeom prst="rect">
            <a:avLst/>
          </a:prstGeom>
          <a:noFill/>
        </p:spPr>
        <p:txBody>
          <a:bodyPr wrap="square" rtlCol="0">
            <a:spAutoFit/>
          </a:bodyPr>
          <a:lstStyle/>
          <a:p>
            <a:r>
              <a:rPr lang="en-US" dirty="0">
                <a:latin typeface="Roboto Slab Light"/>
              </a:rPr>
              <a:t>Daily tasks could take up to several hours per day due to the Paper-Based System</a:t>
            </a:r>
            <a:endParaRPr lang="en-SG" dirty="0">
              <a:latin typeface="Roboto Slab Light"/>
            </a:endParaRPr>
          </a:p>
        </p:txBody>
      </p:sp>
      <p:sp>
        <p:nvSpPr>
          <p:cNvPr id="17" name="TextBox 16">
            <a:extLst>
              <a:ext uri="{FF2B5EF4-FFF2-40B4-BE49-F238E27FC236}">
                <a16:creationId xmlns:a16="http://schemas.microsoft.com/office/drawing/2014/main" id="{A946339F-2C1E-425D-B81C-8339DFD1D4D6}"/>
              </a:ext>
            </a:extLst>
          </p:cNvPr>
          <p:cNvSpPr txBox="1"/>
          <p:nvPr/>
        </p:nvSpPr>
        <p:spPr>
          <a:xfrm>
            <a:off x="4130040" y="3376603"/>
            <a:ext cx="3543300" cy="738664"/>
          </a:xfrm>
          <a:prstGeom prst="rect">
            <a:avLst/>
          </a:prstGeom>
          <a:noFill/>
        </p:spPr>
        <p:txBody>
          <a:bodyPr wrap="square" rtlCol="0">
            <a:spAutoFit/>
          </a:bodyPr>
          <a:lstStyle/>
          <a:p>
            <a:r>
              <a:rPr lang="en-US" dirty="0">
                <a:latin typeface="Roboto Slab Light"/>
              </a:rPr>
              <a:t>Time reduced could be spent on more value adding tasks such as restructuring of curriculum</a:t>
            </a:r>
            <a:endParaRPr lang="en-SG" dirty="0">
              <a:latin typeface="Roboto Slab Light"/>
            </a:endParaRPr>
          </a:p>
        </p:txBody>
      </p:sp>
    </p:spTree>
    <p:extLst>
      <p:ext uri="{BB962C8B-B14F-4D97-AF65-F5344CB8AC3E}">
        <p14:creationId xmlns:p14="http://schemas.microsoft.com/office/powerpoint/2010/main" val="170084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2.</a:t>
            </a:r>
            <a:endParaRPr dirty="0">
              <a:solidFill>
                <a:srgbClr val="4A5C65"/>
              </a:solidFill>
            </a:endParaRPr>
          </a:p>
          <a:p>
            <a:pPr marL="0" lvl="0" indent="0" algn="ctr" rtl="0">
              <a:spcBef>
                <a:spcPts val="0"/>
              </a:spcBef>
              <a:spcAft>
                <a:spcPts val="0"/>
              </a:spcAft>
              <a:buNone/>
            </a:pPr>
            <a:r>
              <a:rPr lang="en-SG" dirty="0"/>
              <a:t>Demonstration</a:t>
            </a:r>
            <a:endParaRPr dirty="0"/>
          </a:p>
        </p:txBody>
      </p:sp>
    </p:spTree>
    <p:extLst>
      <p:ext uri="{BB962C8B-B14F-4D97-AF65-F5344CB8AC3E}">
        <p14:creationId xmlns:p14="http://schemas.microsoft.com/office/powerpoint/2010/main" val="352967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4A5C65"/>
                </a:solidFill>
              </a:rPr>
              <a:t>3.</a:t>
            </a:r>
            <a:endParaRPr dirty="0">
              <a:solidFill>
                <a:srgbClr val="4A5C65"/>
              </a:solidFill>
            </a:endParaRPr>
          </a:p>
          <a:p>
            <a:pPr marL="0" lvl="0" indent="0" algn="ctr" rtl="0">
              <a:spcBef>
                <a:spcPts val="0"/>
              </a:spcBef>
              <a:spcAft>
                <a:spcPts val="0"/>
              </a:spcAft>
              <a:buNone/>
            </a:pPr>
            <a:r>
              <a:rPr lang="en-SG" dirty="0"/>
              <a:t>User Testing</a:t>
            </a:r>
            <a:endParaRPr dirty="0"/>
          </a:p>
        </p:txBody>
      </p:sp>
    </p:spTree>
    <p:extLst>
      <p:ext uri="{BB962C8B-B14F-4D97-AF65-F5344CB8AC3E}">
        <p14:creationId xmlns:p14="http://schemas.microsoft.com/office/powerpoint/2010/main" val="4217005778"/>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1899</Words>
  <Application>Microsoft Office PowerPoint</Application>
  <PresentationFormat>On-screen Show (16:9)</PresentationFormat>
  <Paragraphs>494</Paragraphs>
  <Slides>54</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Lato Light</vt:lpstr>
      <vt:lpstr>Quicksand</vt:lpstr>
      <vt:lpstr>Roboto Slab Light</vt:lpstr>
      <vt:lpstr>Arial</vt:lpstr>
      <vt:lpstr>Bahnschrift</vt:lpstr>
      <vt:lpstr>Calibri</vt:lpstr>
      <vt:lpstr>Trebuchet MS</vt:lpstr>
      <vt:lpstr>Wingdings</vt:lpstr>
      <vt:lpstr>Kent template</vt:lpstr>
      <vt:lpstr>Mid Term Presentation Team eXi</vt:lpstr>
      <vt:lpstr>Agenda</vt:lpstr>
      <vt:lpstr>1. Introduction</vt:lpstr>
      <vt:lpstr>The Team</vt:lpstr>
      <vt:lpstr>Project Overview</vt:lpstr>
      <vt:lpstr>Stakeholders</vt:lpstr>
      <vt:lpstr>Motivation</vt:lpstr>
      <vt:lpstr>2. Demonstration</vt:lpstr>
      <vt:lpstr>3. User Testing</vt:lpstr>
      <vt:lpstr>Objectives</vt:lpstr>
      <vt:lpstr>PowerPoint Presentation</vt:lpstr>
      <vt:lpstr>Issues</vt:lpstr>
      <vt:lpstr>Action Taken</vt:lpstr>
      <vt:lpstr>PowerPoint Presentation</vt:lpstr>
      <vt:lpstr>Issues</vt:lpstr>
      <vt:lpstr> Action Taken</vt:lpstr>
      <vt:lpstr>PowerPoint Presentation</vt:lpstr>
      <vt:lpstr>Issues</vt:lpstr>
      <vt:lpstr>Action Taken</vt:lpstr>
      <vt:lpstr>4. X Factor</vt:lpstr>
      <vt:lpstr>X Factor</vt:lpstr>
      <vt:lpstr>Pilot Testing</vt:lpstr>
      <vt:lpstr>Overview</vt:lpstr>
      <vt:lpstr>Feedbacks</vt:lpstr>
      <vt:lpstr>Rectification</vt:lpstr>
      <vt:lpstr>4. Technical Complexity</vt:lpstr>
      <vt:lpstr>PowerPoint Presentation</vt:lpstr>
      <vt:lpstr>PowerPoint Presentation</vt:lpstr>
      <vt:lpstr>PowerPoint Presentation</vt:lpstr>
      <vt:lpstr>PowerPoint Presentation</vt:lpstr>
      <vt:lpstr>PowerPoint Presentation</vt:lpstr>
      <vt:lpstr>5.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Learning Outcomes</vt:lpstr>
      <vt:lpstr>Hui Xin</vt:lpstr>
      <vt:lpstr>Moh Moh</vt:lpstr>
      <vt:lpstr>Riana</vt:lpstr>
      <vt:lpstr>Shawn</vt:lpstr>
      <vt:lpstr>Thet Thet</vt:lpstr>
      <vt:lpstr>Zang Yu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Team eXi</dc:title>
  <dc:creator>Xin</dc:creator>
  <cp:lastModifiedBy> </cp:lastModifiedBy>
  <cp:revision>57</cp:revision>
  <dcterms:modified xsi:type="dcterms:W3CDTF">2018-10-07T17:58:16Z</dcterms:modified>
</cp:coreProperties>
</file>