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5" r:id="rId4"/>
    <p:sldId id="257" r:id="rId5"/>
    <p:sldId id="258" r:id="rId6"/>
    <p:sldId id="259" r:id="rId7"/>
    <p:sldId id="262" r:id="rId8"/>
    <p:sldId id="263" r:id="rId9"/>
    <p:sldId id="266" r:id="rId10"/>
    <p:sldId id="261"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60" d="100"/>
          <a:sy n="160" d="100"/>
        </p:scale>
        <p:origin x="398" y="-2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7/20/2018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86.xml"/><Relationship Id="rId18" Type="http://schemas.openxmlformats.org/officeDocument/2006/relationships/tags" Target="../tags/tag91.xml"/><Relationship Id="rId26" Type="http://schemas.openxmlformats.org/officeDocument/2006/relationships/tags" Target="../tags/tag99.xml"/><Relationship Id="rId39" Type="http://schemas.openxmlformats.org/officeDocument/2006/relationships/tags" Target="../tags/tag112.xml"/><Relationship Id="rId21" Type="http://schemas.openxmlformats.org/officeDocument/2006/relationships/tags" Target="../tags/tag94.xml"/><Relationship Id="rId34" Type="http://schemas.openxmlformats.org/officeDocument/2006/relationships/tags" Target="../tags/tag107.xml"/><Relationship Id="rId42" Type="http://schemas.openxmlformats.org/officeDocument/2006/relationships/tags" Target="../tags/tag115.xml"/><Relationship Id="rId47" Type="http://schemas.openxmlformats.org/officeDocument/2006/relationships/tags" Target="../tags/tag120.xml"/><Relationship Id="rId50" Type="http://schemas.openxmlformats.org/officeDocument/2006/relationships/tags" Target="../tags/tag123.xml"/><Relationship Id="rId55" Type="http://schemas.openxmlformats.org/officeDocument/2006/relationships/tags" Target="../tags/tag128.xml"/><Relationship Id="rId63" Type="http://schemas.openxmlformats.org/officeDocument/2006/relationships/tags" Target="../tags/tag136.xml"/><Relationship Id="rId68" Type="http://schemas.openxmlformats.org/officeDocument/2006/relationships/tags" Target="../tags/tag141.xml"/><Relationship Id="rId7" Type="http://schemas.openxmlformats.org/officeDocument/2006/relationships/tags" Target="../tags/tag80.xml"/><Relationship Id="rId71" Type="http://schemas.openxmlformats.org/officeDocument/2006/relationships/tags" Target="../tags/tag144.xml"/><Relationship Id="rId2" Type="http://schemas.openxmlformats.org/officeDocument/2006/relationships/tags" Target="../tags/tag75.xml"/><Relationship Id="rId16" Type="http://schemas.openxmlformats.org/officeDocument/2006/relationships/tags" Target="../tags/tag89.xml"/><Relationship Id="rId29" Type="http://schemas.openxmlformats.org/officeDocument/2006/relationships/tags" Target="../tags/tag102.xml"/><Relationship Id="rId11" Type="http://schemas.openxmlformats.org/officeDocument/2006/relationships/tags" Target="../tags/tag84.xml"/><Relationship Id="rId24" Type="http://schemas.openxmlformats.org/officeDocument/2006/relationships/tags" Target="../tags/tag97.xml"/><Relationship Id="rId32" Type="http://schemas.openxmlformats.org/officeDocument/2006/relationships/tags" Target="../tags/tag105.xml"/><Relationship Id="rId37" Type="http://schemas.openxmlformats.org/officeDocument/2006/relationships/tags" Target="../tags/tag110.xml"/><Relationship Id="rId40" Type="http://schemas.openxmlformats.org/officeDocument/2006/relationships/tags" Target="../tags/tag113.xml"/><Relationship Id="rId45" Type="http://schemas.openxmlformats.org/officeDocument/2006/relationships/tags" Target="../tags/tag118.xml"/><Relationship Id="rId53" Type="http://schemas.openxmlformats.org/officeDocument/2006/relationships/tags" Target="../tags/tag126.xml"/><Relationship Id="rId58" Type="http://schemas.openxmlformats.org/officeDocument/2006/relationships/tags" Target="../tags/tag131.xml"/><Relationship Id="rId66" Type="http://schemas.openxmlformats.org/officeDocument/2006/relationships/tags" Target="../tags/tag139.xml"/><Relationship Id="rId74" Type="http://schemas.openxmlformats.org/officeDocument/2006/relationships/slideLayout" Target="../slideLayouts/slideLayout1.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28" Type="http://schemas.openxmlformats.org/officeDocument/2006/relationships/tags" Target="../tags/tag101.xml"/><Relationship Id="rId36" Type="http://schemas.openxmlformats.org/officeDocument/2006/relationships/tags" Target="../tags/tag109.xml"/><Relationship Id="rId49" Type="http://schemas.openxmlformats.org/officeDocument/2006/relationships/tags" Target="../tags/tag122.xml"/><Relationship Id="rId57" Type="http://schemas.openxmlformats.org/officeDocument/2006/relationships/tags" Target="../tags/tag130.xml"/><Relationship Id="rId61" Type="http://schemas.openxmlformats.org/officeDocument/2006/relationships/tags" Target="../tags/tag134.xml"/><Relationship Id="rId10" Type="http://schemas.openxmlformats.org/officeDocument/2006/relationships/tags" Target="../tags/tag83.xml"/><Relationship Id="rId19" Type="http://schemas.openxmlformats.org/officeDocument/2006/relationships/tags" Target="../tags/tag92.xml"/><Relationship Id="rId31" Type="http://schemas.openxmlformats.org/officeDocument/2006/relationships/tags" Target="../tags/tag104.xml"/><Relationship Id="rId44" Type="http://schemas.openxmlformats.org/officeDocument/2006/relationships/tags" Target="../tags/tag117.xml"/><Relationship Id="rId52" Type="http://schemas.openxmlformats.org/officeDocument/2006/relationships/tags" Target="../tags/tag125.xml"/><Relationship Id="rId60" Type="http://schemas.openxmlformats.org/officeDocument/2006/relationships/tags" Target="../tags/tag133.xml"/><Relationship Id="rId65" Type="http://schemas.openxmlformats.org/officeDocument/2006/relationships/tags" Target="../tags/tag138.xml"/><Relationship Id="rId73" Type="http://schemas.openxmlformats.org/officeDocument/2006/relationships/tags" Target="../tags/tag146.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 Id="rId27" Type="http://schemas.openxmlformats.org/officeDocument/2006/relationships/tags" Target="../tags/tag100.xml"/><Relationship Id="rId30" Type="http://schemas.openxmlformats.org/officeDocument/2006/relationships/tags" Target="../tags/tag103.xml"/><Relationship Id="rId35" Type="http://schemas.openxmlformats.org/officeDocument/2006/relationships/tags" Target="../tags/tag108.xml"/><Relationship Id="rId43" Type="http://schemas.openxmlformats.org/officeDocument/2006/relationships/tags" Target="../tags/tag116.xml"/><Relationship Id="rId48" Type="http://schemas.openxmlformats.org/officeDocument/2006/relationships/tags" Target="../tags/tag121.xml"/><Relationship Id="rId56" Type="http://schemas.openxmlformats.org/officeDocument/2006/relationships/tags" Target="../tags/tag129.xml"/><Relationship Id="rId64" Type="http://schemas.openxmlformats.org/officeDocument/2006/relationships/tags" Target="../tags/tag137.xml"/><Relationship Id="rId69" Type="http://schemas.openxmlformats.org/officeDocument/2006/relationships/tags" Target="../tags/tag142.xml"/><Relationship Id="rId8" Type="http://schemas.openxmlformats.org/officeDocument/2006/relationships/tags" Target="../tags/tag81.xml"/><Relationship Id="rId51" Type="http://schemas.openxmlformats.org/officeDocument/2006/relationships/tags" Target="../tags/tag124.xml"/><Relationship Id="rId72" Type="http://schemas.openxmlformats.org/officeDocument/2006/relationships/tags" Target="../tags/tag145.xml"/><Relationship Id="rId3" Type="http://schemas.openxmlformats.org/officeDocument/2006/relationships/tags" Target="../tags/tag76.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tags" Target="../tags/tag98.xml"/><Relationship Id="rId33" Type="http://schemas.openxmlformats.org/officeDocument/2006/relationships/tags" Target="../tags/tag106.xml"/><Relationship Id="rId38" Type="http://schemas.openxmlformats.org/officeDocument/2006/relationships/tags" Target="../tags/tag111.xml"/><Relationship Id="rId46" Type="http://schemas.openxmlformats.org/officeDocument/2006/relationships/tags" Target="../tags/tag119.xml"/><Relationship Id="rId59" Type="http://schemas.openxmlformats.org/officeDocument/2006/relationships/tags" Target="../tags/tag132.xml"/><Relationship Id="rId67" Type="http://schemas.openxmlformats.org/officeDocument/2006/relationships/tags" Target="../tags/tag140.xml"/><Relationship Id="rId20" Type="http://schemas.openxmlformats.org/officeDocument/2006/relationships/tags" Target="../tags/tag93.xml"/><Relationship Id="rId41" Type="http://schemas.openxmlformats.org/officeDocument/2006/relationships/tags" Target="../tags/tag114.xml"/><Relationship Id="rId54" Type="http://schemas.openxmlformats.org/officeDocument/2006/relationships/tags" Target="../tags/tag127.xml"/><Relationship Id="rId62" Type="http://schemas.openxmlformats.org/officeDocument/2006/relationships/tags" Target="../tags/tag135.xml"/><Relationship Id="rId70" Type="http://schemas.openxmlformats.org/officeDocument/2006/relationships/tags" Target="../tags/tag143.xml"/><Relationship Id="rId75" Type="http://schemas.openxmlformats.org/officeDocument/2006/relationships/image" Target="../media/image1.jpeg"/><Relationship Id="rId1" Type="http://schemas.openxmlformats.org/officeDocument/2006/relationships/tags" Target="../tags/tag74.xml"/><Relationship Id="rId6"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711943"/>
            <a:ext cx="6491785" cy="286015"/>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402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4336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5163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60" y="2744472"/>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219397" y="274778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29313" y="3290609"/>
            <a:ext cx="53949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6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p:cNvCxnSpPr>
          <p:nvPr>
            <p:custDataLst>
              <p:tags r:id="rId14"/>
            </p:custDataLst>
          </p:nvPr>
        </p:nvCxnSpPr>
        <p:spPr>
          <a:xfrm flipV="1">
            <a:off x="440249"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64861" y="3534390"/>
            <a:ext cx="725856"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Requirements Gathering</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Research Technical Knowledge and Libraries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Logo Design</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Role Assignments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Proposal Preparation</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p:cNvCxnSpPr>
          <p:nvPr>
            <p:custDataLst>
              <p:tags r:id="rId15"/>
            </p:custDataLst>
          </p:nvPr>
        </p:nvCxnSpPr>
        <p:spPr>
          <a:xfrm flipH="1" flipV="1">
            <a:off x="919480" y="2992120"/>
            <a:ext cx="1543" cy="5783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612646" y="3816333"/>
            <a:ext cx="646937"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Design ER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Use Case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Create Draft Sequence Diagrams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Set up Firebase Database</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Design</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p:cNvCxnSpPr>
          <p:nvPr>
            <p:custDataLst>
              <p:tags r:id="rId16"/>
            </p:custDataLst>
          </p:nvPr>
        </p:nvCxnSpPr>
        <p:spPr>
          <a:xfrm flipV="1">
            <a:off x="142872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116560" y="3523903"/>
            <a:ext cx="822839" cy="155427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Admin Module</a:t>
            </a:r>
          </a:p>
          <a:p>
            <a:r>
              <a:rPr lang="en-US" sz="500" b="1" dirty="0">
                <a:solidFill>
                  <a:schemeClr val="bg2"/>
                </a:solidFill>
                <a:latin typeface="Maiandra GD" panose="020E0502030308020204" pitchFamily="34" charset="0"/>
              </a:rPr>
              <a:t>- Login (Web &amp; App)</a:t>
            </a:r>
          </a:p>
          <a:p>
            <a:r>
              <a:rPr lang="en-US" sz="500" b="1" dirty="0">
                <a:solidFill>
                  <a:schemeClr val="bg2"/>
                </a:solidFill>
                <a:latin typeface="Maiandra GD" panose="020E0502030308020204" pitchFamily="34" charset="0"/>
              </a:rPr>
              <a:t>- Reset Password (Web &amp; App)</a:t>
            </a:r>
          </a:p>
          <a:p>
            <a:r>
              <a:rPr lang="en-US" sz="500" b="1" dirty="0">
                <a:solidFill>
                  <a:schemeClr val="bg2"/>
                </a:solidFill>
                <a:latin typeface="Maiandra GD" panose="020E0502030308020204" pitchFamily="34" charset="0"/>
              </a:rPr>
              <a:t>- Access Control</a:t>
            </a:r>
          </a:p>
          <a:p>
            <a:r>
              <a:rPr lang="en-US" sz="500" b="1" dirty="0">
                <a:solidFill>
                  <a:schemeClr val="bg2"/>
                </a:solidFill>
                <a:latin typeface="Maiandra GD" panose="020E0502030308020204" pitchFamily="34" charset="0"/>
              </a:rPr>
              <a:t>- User Management </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Tutor Account Module</a:t>
            </a:r>
          </a:p>
          <a:p>
            <a:r>
              <a:rPr lang="en-US" sz="500" b="1" dirty="0">
                <a:solidFill>
                  <a:schemeClr val="bg2"/>
                </a:solidFill>
                <a:latin typeface="Maiandra GD" panose="020E0502030308020204" pitchFamily="34" charset="0"/>
              </a:rPr>
              <a:t>- Creation of Tutors</a:t>
            </a:r>
          </a:p>
          <a:p>
            <a:r>
              <a:rPr lang="en-US" sz="500" b="1" dirty="0">
                <a:solidFill>
                  <a:schemeClr val="bg2"/>
                </a:solidFill>
                <a:latin typeface="Maiandra GD" panose="020E0502030308020204" pitchFamily="34" charset="0"/>
              </a:rPr>
              <a:t>- Retrieve Tutors</a:t>
            </a:r>
          </a:p>
          <a:p>
            <a:r>
              <a:rPr lang="en-US" sz="500" b="1" dirty="0">
                <a:solidFill>
                  <a:schemeClr val="bg2"/>
                </a:solidFill>
                <a:latin typeface="Maiandra GD" panose="020E0502030308020204" pitchFamily="34" charset="0"/>
              </a:rPr>
              <a:t>- Update Tutors</a:t>
            </a:r>
          </a:p>
          <a:p>
            <a:r>
              <a:rPr lang="en-US" sz="500" b="1" dirty="0">
                <a:solidFill>
                  <a:schemeClr val="bg2"/>
                </a:solidFill>
                <a:latin typeface="Maiandra GD" panose="020E0502030308020204" pitchFamily="34" charset="0"/>
              </a:rPr>
              <a:t>- Delete Tutors</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Student Management Module</a:t>
            </a:r>
          </a:p>
          <a:p>
            <a:r>
              <a:rPr lang="en-US" sz="500" b="1" dirty="0">
                <a:solidFill>
                  <a:schemeClr val="bg2"/>
                </a:solidFill>
                <a:latin typeface="Maiandra GD" panose="020E0502030308020204" pitchFamily="34" charset="0"/>
              </a:rPr>
              <a:t>- Sign Ups</a:t>
            </a:r>
          </a:p>
          <a:p>
            <a:r>
              <a:rPr lang="en-US" sz="500" b="1" dirty="0">
                <a:solidFill>
                  <a:schemeClr val="bg2"/>
                </a:solidFill>
                <a:latin typeface="Maiandra GD" panose="020E0502030308020204" pitchFamily="34" charset="0"/>
              </a:rPr>
              <a:t>- Retrieve Students</a:t>
            </a:r>
          </a:p>
          <a:p>
            <a:r>
              <a:rPr lang="en-US" sz="500" b="1" dirty="0">
                <a:solidFill>
                  <a:schemeClr val="bg2"/>
                </a:solidFill>
                <a:latin typeface="Maiandra GD" panose="020E0502030308020204" pitchFamily="34" charset="0"/>
              </a:rPr>
              <a:t>- Update Students</a:t>
            </a:r>
          </a:p>
          <a:p>
            <a:r>
              <a:rPr lang="en-US" sz="500" b="1" dirty="0">
                <a:solidFill>
                  <a:schemeClr val="bg2"/>
                </a:solidFill>
                <a:latin typeface="Maiandra GD" panose="020E0502030308020204" pitchFamily="34" charset="0"/>
              </a:rPr>
              <a:t>- Delete Students</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p:cNvCxnSpPr>
          <p:nvPr>
            <p:custDataLst>
              <p:tags r:id="rId17"/>
            </p:custDataLst>
          </p:nvPr>
        </p:nvCxnSpPr>
        <p:spPr>
          <a:xfrm flipV="1">
            <a:off x="2084444" y="29951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2DA5CFE-3707-4965-ACF9-EBA748316EB4}"/>
              </a:ext>
            </a:extLst>
          </p:cNvPr>
          <p:cNvSpPr txBox="1"/>
          <p:nvPr/>
        </p:nvSpPr>
        <p:spPr>
          <a:xfrm>
            <a:off x="1811416" y="3716117"/>
            <a:ext cx="734217" cy="1708160"/>
          </a:xfrm>
          <a:prstGeom prst="rect">
            <a:avLst/>
          </a:prstGeom>
          <a:noFill/>
        </p:spPr>
        <p:txBody>
          <a:bodyPr wrap="square" rtlCol="0">
            <a:spAutoFit/>
          </a:bodyPr>
          <a:lstStyle/>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Grade Module</a:t>
            </a:r>
          </a:p>
          <a:p>
            <a:r>
              <a:rPr lang="en-US" sz="500" b="1" dirty="0">
                <a:solidFill>
                  <a:schemeClr val="bg2"/>
                </a:solidFill>
                <a:latin typeface="Maiandra GD" panose="020E0502030308020204" pitchFamily="34" charset="0"/>
              </a:rPr>
              <a:t>- Creation of School Grades upon Sign Ups</a:t>
            </a:r>
            <a:endParaRPr lang="en-US" sz="500" b="1" u="sng"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Update Registered Subjects Grade (Tuition) </a:t>
            </a:r>
          </a:p>
          <a:p>
            <a:r>
              <a:rPr lang="en-US" sz="500" b="1" dirty="0">
                <a:solidFill>
                  <a:schemeClr val="bg2"/>
                </a:solidFill>
                <a:latin typeface="Maiandra GD" panose="020E0502030308020204" pitchFamily="34" charset="0"/>
              </a:rPr>
              <a:t>- Viewing Grades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Classes Module</a:t>
            </a:r>
          </a:p>
          <a:p>
            <a:r>
              <a:rPr lang="en-US" sz="500" b="1" dirty="0">
                <a:solidFill>
                  <a:schemeClr val="bg2"/>
                </a:solidFill>
                <a:latin typeface="Maiandra GD" panose="020E0502030308020204" pitchFamily="34" charset="0"/>
              </a:rPr>
              <a:t>- Creation of Class Entity</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-Creation of Schedule</a:t>
            </a:r>
          </a:p>
          <a:p>
            <a:r>
              <a:rPr lang="en-US" sz="500" b="1" dirty="0">
                <a:solidFill>
                  <a:schemeClr val="bg2"/>
                </a:solidFill>
                <a:latin typeface="Maiandra GD" panose="020E0502030308020204" pitchFamily="34" charset="0"/>
              </a:rPr>
              <a:t>- Updating Schedule</a:t>
            </a:r>
          </a:p>
          <a:p>
            <a:endParaRPr lang="en-US" sz="500" b="1" u="sng" dirty="0">
              <a:solidFill>
                <a:schemeClr val="bg2"/>
              </a:solidFill>
              <a:latin typeface="Maiandra GD" panose="020E0502030308020204" pitchFamily="34" charset="0"/>
            </a:endParaRPr>
          </a:p>
          <a:p>
            <a:endParaRPr lang="en-US" sz="500" b="1" u="sng" dirty="0">
              <a:solidFill>
                <a:schemeClr val="bg2"/>
              </a:solidFill>
              <a:latin typeface="Maiandra GD" panose="020E0502030308020204" pitchFamily="34" charset="0"/>
            </a:endParaRP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18"/>
            </p:custDataLst>
          </p:nvPr>
        </p:nvSpPr>
        <p:spPr>
          <a:xfrm>
            <a:off x="2331472" y="3290609"/>
            <a:ext cx="523274" cy="25509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4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19"/>
            </p:custDataLst>
          </p:nvPr>
        </p:nvCxnSpPr>
        <p:spPr>
          <a:xfrm flipV="1">
            <a:off x="2593109" y="2987413"/>
            <a:ext cx="7379" cy="30319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D0DFC42-ED7E-4A35-8AC5-FE5E2E86369F}"/>
              </a:ext>
            </a:extLst>
          </p:cNvPr>
          <p:cNvSpPr txBox="1"/>
          <p:nvPr/>
        </p:nvSpPr>
        <p:spPr>
          <a:xfrm>
            <a:off x="2309350" y="3527786"/>
            <a:ext cx="671668" cy="707886"/>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Acceptance </a:t>
            </a:r>
          </a:p>
          <a:p>
            <a:r>
              <a:rPr lang="en-US" sz="500" b="1" dirty="0">
                <a:solidFill>
                  <a:schemeClr val="bg2"/>
                </a:solidFill>
                <a:latin typeface="Maiandra GD" panose="020E0502030308020204" pitchFamily="34" charset="0"/>
              </a:rPr>
              <a:t>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-View Schedule</a:t>
            </a:r>
          </a:p>
          <a:p>
            <a:r>
              <a:rPr lang="en-US" sz="500" b="1" dirty="0">
                <a:solidFill>
                  <a:schemeClr val="bg2"/>
                </a:solidFill>
                <a:latin typeface="Maiandra GD" panose="020E0502030308020204" pitchFamily="34" charset="0"/>
              </a:rPr>
              <a:t>- Updating Schedule</a:t>
            </a:r>
          </a:p>
          <a:p>
            <a:endParaRPr lang="en-US" sz="500" b="1" dirty="0">
              <a:solidFill>
                <a:schemeClr val="bg2"/>
              </a:solidFill>
              <a:latin typeface="Maiandra GD" panose="020E0502030308020204" pitchFamily="34" charset="0"/>
            </a:endParaRP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0"/>
            </p:custDataLst>
          </p:nvPr>
        </p:nvSpPr>
        <p:spPr>
          <a:xfrm>
            <a:off x="2890967" y="3553007"/>
            <a:ext cx="538033"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19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p:cNvCxnSpPr>
          <p:nvPr>
            <p:custDataLst>
              <p:tags r:id="rId21"/>
            </p:custDataLst>
          </p:nvPr>
        </p:nvCxnSpPr>
        <p:spPr>
          <a:xfrm flipV="1">
            <a:off x="3136141" y="2993371"/>
            <a:ext cx="0" cy="57708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4555724-4750-4780-8E20-F933C1813D3F}"/>
              </a:ext>
            </a:extLst>
          </p:cNvPr>
          <p:cNvSpPr txBox="1"/>
          <p:nvPr/>
        </p:nvSpPr>
        <p:spPr>
          <a:xfrm>
            <a:off x="2830348" y="3804835"/>
            <a:ext cx="659270" cy="1246495"/>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 View Schedule</a:t>
            </a:r>
          </a:p>
          <a:p>
            <a:r>
              <a:rPr lang="en-US" sz="500" b="1" dirty="0">
                <a:solidFill>
                  <a:schemeClr val="bg2"/>
                </a:solidFill>
                <a:latin typeface="Maiandra GD" panose="020E0502030308020204" pitchFamily="34" charset="0"/>
              </a:rPr>
              <a:t>- Push Notification for Tutors before Classes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Writing Reports using format given by sponsor</a:t>
            </a:r>
          </a:p>
          <a:p>
            <a:r>
              <a:rPr lang="en-US" sz="500" b="1" dirty="0">
                <a:solidFill>
                  <a:schemeClr val="bg2"/>
                </a:solidFill>
                <a:latin typeface="Maiandra GD" panose="020E0502030308020204" pitchFamily="34" charset="0"/>
              </a:rPr>
              <a:t>- Updating Financial Report</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2"/>
            </p:custDataLst>
          </p:nvPr>
        </p:nvSpPr>
        <p:spPr>
          <a:xfrm>
            <a:off x="3411968" y="3293122"/>
            <a:ext cx="538033" cy="25988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3"/>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F98F5C3-3D52-4138-A153-DED0B2D9EA46}"/>
              </a:ext>
            </a:extLst>
          </p:cNvPr>
          <p:cNvSpPr txBox="1"/>
          <p:nvPr/>
        </p:nvSpPr>
        <p:spPr>
          <a:xfrm>
            <a:off x="3396771" y="3532658"/>
            <a:ext cx="650016" cy="1400383"/>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Search Module</a:t>
            </a:r>
          </a:p>
          <a:p>
            <a:r>
              <a:rPr lang="en-US" sz="500" b="1" dirty="0">
                <a:solidFill>
                  <a:schemeClr val="bg2"/>
                </a:solidFill>
                <a:latin typeface="Maiandra GD" panose="020E0502030308020204" pitchFamily="34" charset="0"/>
              </a:rPr>
              <a:t>Search Students</a:t>
            </a:r>
          </a:p>
          <a:p>
            <a:r>
              <a:rPr lang="en-US" sz="500" b="1" dirty="0">
                <a:solidFill>
                  <a:schemeClr val="bg2"/>
                </a:solidFill>
                <a:latin typeface="Maiandra GD" panose="020E0502030308020204" pitchFamily="34" charset="0"/>
              </a:rPr>
              <a:t>Search Tutors</a:t>
            </a:r>
          </a:p>
          <a:p>
            <a:r>
              <a:rPr lang="en-US" sz="500" b="1" dirty="0">
                <a:solidFill>
                  <a:schemeClr val="bg2"/>
                </a:solidFill>
                <a:latin typeface="Maiandra GD" panose="020E0502030308020204" pitchFamily="34" charset="0"/>
              </a:rPr>
              <a:t>Search Reports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Calculation (Expense, Revenue, Profit) </a:t>
            </a:r>
          </a:p>
          <a:p>
            <a:r>
              <a:rPr lang="en-US" sz="500" b="1" dirty="0">
                <a:solidFill>
                  <a:schemeClr val="bg2"/>
                </a:solidFill>
                <a:latin typeface="Maiandra GD" panose="020E0502030308020204" pitchFamily="34" charset="0"/>
              </a:rPr>
              <a:t>- Exporting Reports (csv format) </a:t>
            </a:r>
          </a:p>
          <a:p>
            <a:r>
              <a:rPr lang="en-US" sz="500" b="1" dirty="0">
                <a:solidFill>
                  <a:schemeClr val="bg2"/>
                </a:solidFill>
                <a:latin typeface="Maiandra GD" panose="020E0502030308020204" pitchFamily="34" charset="0"/>
              </a:rPr>
              <a:t>- Viewing Report</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4"/>
            </p:custDataLst>
          </p:nvPr>
        </p:nvSpPr>
        <p:spPr>
          <a:xfrm>
            <a:off x="3949869" y="3547745"/>
            <a:ext cx="538033" cy="25200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5"/>
            </p:custDataLst>
          </p:nvPr>
        </p:nvCxnSpPr>
        <p:spPr>
          <a:xfrm flipV="1">
            <a:off x="4218886" y="2991787"/>
            <a:ext cx="0" cy="55595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898008" y="3778164"/>
            <a:ext cx="702396" cy="132343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Exporting Reports (csv format) </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Push Notification for Tutors to take attendance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Mid Term Preparation</a:t>
            </a:r>
          </a:p>
          <a:p>
            <a:endParaRPr lang="en-US" sz="500" b="1" dirty="0">
              <a:solidFill>
                <a:schemeClr val="bg2"/>
              </a:solidFill>
              <a:latin typeface="Maiandra GD" panose="020E0502030308020204" pitchFamily="34" charset="0"/>
            </a:endParaRP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6"/>
            </p:custDataLst>
          </p:nvPr>
        </p:nvSpPr>
        <p:spPr>
          <a:xfrm>
            <a:off x="4490993" y="3285773"/>
            <a:ext cx="538033" cy="26723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27"/>
            </p:custDataLst>
          </p:nvPr>
        </p:nvCxnSpPr>
        <p:spPr>
          <a:xfrm flipV="1">
            <a:off x="4760010" y="2997803"/>
            <a:ext cx="0" cy="28797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33056" y="3510930"/>
            <a:ext cx="694459" cy="1246495"/>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before payment date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for Late Payment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Taking Attendance for both Students and Tutors</a:t>
            </a:r>
          </a:p>
          <a:p>
            <a:pPr marL="171450" indent="-171450">
              <a:buFontTx/>
              <a:buChar char="-"/>
            </a:pPr>
            <a:endParaRPr lang="en-US" sz="500" b="1" dirty="0">
              <a:solidFill>
                <a:schemeClr val="bg2"/>
              </a:solidFill>
              <a:latin typeface="Maiandra GD" panose="020E0502030308020204" pitchFamily="34" charset="0"/>
            </a:endParaRP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28"/>
            </p:custDataLst>
          </p:nvPr>
        </p:nvSpPr>
        <p:spPr>
          <a:xfrm>
            <a:off x="5030489" y="3545700"/>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29"/>
            </p:custDataLst>
          </p:nvPr>
        </p:nvCxnSpPr>
        <p:spPr>
          <a:xfrm flipV="1">
            <a:off x="5299506" y="3000580"/>
            <a:ext cx="0" cy="54512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48005" y="3812075"/>
            <a:ext cx="592721" cy="1400383"/>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Poster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Payment Tracking</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Receipts Module</a:t>
            </a:r>
          </a:p>
          <a:p>
            <a:r>
              <a:rPr lang="en-US" sz="500" b="1" dirty="0">
                <a:solidFill>
                  <a:schemeClr val="bg2"/>
                </a:solidFill>
                <a:latin typeface="Maiandra GD" panose="020E0502030308020204" pitchFamily="34" charset="0"/>
              </a:rPr>
              <a:t>- </a:t>
            </a:r>
            <a:r>
              <a:rPr lang="en-US" sz="500" b="1" dirty="0" err="1">
                <a:solidFill>
                  <a:schemeClr val="bg2"/>
                </a:solidFill>
                <a:latin typeface="Maiandra GD" panose="020E0502030308020204" pitchFamily="34" charset="0"/>
              </a:rPr>
              <a:t>Payslip</a:t>
            </a:r>
            <a:r>
              <a:rPr lang="en-US" sz="500" b="1" dirty="0">
                <a:solidFill>
                  <a:schemeClr val="bg2"/>
                </a:solidFill>
                <a:latin typeface="Maiandra GD" panose="020E0502030308020204" pitchFamily="34" charset="0"/>
              </a:rPr>
              <a:t> for tutors (pdf)</a:t>
            </a:r>
          </a:p>
          <a:p>
            <a:r>
              <a:rPr lang="en-US" sz="500" b="1" dirty="0">
                <a:solidFill>
                  <a:schemeClr val="bg2"/>
                </a:solidFill>
                <a:latin typeface="Maiandra GD" panose="020E0502030308020204" pitchFamily="34" charset="0"/>
              </a:rPr>
              <a:t>- Invoice to parents after payment (pdf)</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0"/>
            </p:custDataLst>
          </p:nvPr>
        </p:nvSpPr>
        <p:spPr>
          <a:xfrm>
            <a:off x="5569984" y="3293122"/>
            <a:ext cx="538033" cy="25257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1"/>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13784" y="3525236"/>
            <a:ext cx="652008" cy="93871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Dashboard Module</a:t>
            </a:r>
          </a:p>
          <a:p>
            <a:r>
              <a:rPr lang="en-US" sz="500" b="1" dirty="0">
                <a:solidFill>
                  <a:schemeClr val="bg2"/>
                </a:solidFill>
                <a:latin typeface="Maiandra GD" panose="020E0502030308020204" pitchFamily="34" charset="0"/>
              </a:rPr>
              <a:t>- Financial Report Summary</a:t>
            </a:r>
          </a:p>
          <a:p>
            <a:r>
              <a:rPr lang="en-US" sz="500" b="1" dirty="0">
                <a:solidFill>
                  <a:schemeClr val="bg2"/>
                </a:solidFill>
                <a:latin typeface="Maiandra GD" panose="020E0502030308020204" pitchFamily="34" charset="0"/>
              </a:rPr>
              <a:t>- Overdue Payment</a:t>
            </a:r>
          </a:p>
          <a:p>
            <a:r>
              <a:rPr lang="en-US" sz="500" b="1" dirty="0">
                <a:solidFill>
                  <a:schemeClr val="bg2"/>
                </a:solidFill>
                <a:latin typeface="Maiandra GD" panose="020E0502030308020204" pitchFamily="34" charset="0"/>
              </a:rPr>
              <a:t>- Class Information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Final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2"/>
            </p:custDataLst>
          </p:nvPr>
        </p:nvSpPr>
        <p:spPr>
          <a:xfrm>
            <a:off x="6114903" y="3523903"/>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17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3"/>
            </p:custDataLst>
          </p:nvPr>
        </p:nvCxnSpPr>
        <p:spPr>
          <a:xfrm flipV="1">
            <a:off x="6383920" y="2993473"/>
            <a:ext cx="0" cy="53043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08017" y="3756017"/>
            <a:ext cx="646937"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Final Preparation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Enhancement</a:t>
            </a:r>
          </a:p>
          <a:p>
            <a:pPr marL="171450" indent="-171450">
              <a:buFontTx/>
              <a:buChar char="-"/>
            </a:pPr>
            <a:endParaRPr lang="en-US" sz="500" b="1" dirty="0">
              <a:solidFill>
                <a:schemeClr val="bg2"/>
              </a:solidFill>
              <a:latin typeface="Maiandra GD" panose="020E0502030308020204" pitchFamily="34" charset="0"/>
            </a:endParaRP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4"/>
            </p:custDataLst>
          </p:nvPr>
        </p:nvCxnSpPr>
        <p:spPr>
          <a:xfrm>
            <a:off x="440249" y="257702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5"/>
            </p:custDataLst>
          </p:nvPr>
        </p:nvSpPr>
        <p:spPr>
          <a:xfrm>
            <a:off x="296063" y="239222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6"/>
            </p:custDataLst>
          </p:nvPr>
        </p:nvSpPr>
        <p:spPr>
          <a:xfrm>
            <a:off x="399061" y="249494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7772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37"/>
            </p:custDataLst>
          </p:nvPr>
        </p:nvCxnSpPr>
        <p:spPr>
          <a:xfrm>
            <a:off x="2872250" y="257574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38"/>
            </p:custDataLst>
          </p:nvPr>
        </p:nvSpPr>
        <p:spPr>
          <a:xfrm>
            <a:off x="2629096" y="239045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39"/>
            </p:custDataLst>
          </p:nvPr>
        </p:nvSpPr>
        <p:spPr>
          <a:xfrm>
            <a:off x="2821361" y="249652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25149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0"/>
            </p:custDataLst>
          </p:nvPr>
        </p:nvCxnSpPr>
        <p:spPr>
          <a:xfrm>
            <a:off x="4775978"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1"/>
            </p:custDataLst>
          </p:nvPr>
        </p:nvSpPr>
        <p:spPr>
          <a:xfrm>
            <a:off x="4532829" y="239611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2"/>
            </p:custDataLst>
          </p:nvPr>
        </p:nvSpPr>
        <p:spPr>
          <a:xfrm>
            <a:off x="4725089"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8092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3"/>
            </p:custDataLst>
          </p:nvPr>
        </p:nvCxnSpPr>
        <p:spPr>
          <a:xfrm>
            <a:off x="5282035" y="257284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4"/>
            </p:custDataLst>
          </p:nvPr>
        </p:nvSpPr>
        <p:spPr>
          <a:xfrm>
            <a:off x="5038886" y="239328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5"/>
            </p:custDataLst>
          </p:nvPr>
        </p:nvSpPr>
        <p:spPr>
          <a:xfrm>
            <a:off x="5231146" y="249361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7808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6"/>
            </p:custDataLst>
          </p:nvPr>
        </p:nvCxnSpPr>
        <p:spPr>
          <a:xfrm>
            <a:off x="6390849"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47"/>
            </p:custDataLst>
          </p:nvPr>
        </p:nvSpPr>
        <p:spPr>
          <a:xfrm>
            <a:off x="6147700" y="238087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48"/>
            </p:custDataLst>
          </p:nvPr>
        </p:nvSpPr>
        <p:spPr>
          <a:xfrm>
            <a:off x="6339960"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49"/>
            </p:custDataLst>
          </p:nvPr>
        </p:nvCxnSpPr>
        <p:spPr>
          <a:xfrm>
            <a:off x="2082053" y="257808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0"/>
            </p:custDataLst>
          </p:nvPr>
        </p:nvSpPr>
        <p:spPr>
          <a:xfrm>
            <a:off x="2031164" y="249885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25611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206529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1"/>
            </p:custDataLst>
          </p:nvPr>
        </p:nvCxnSpPr>
        <p:spPr>
          <a:xfrm>
            <a:off x="4217090" y="257510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2"/>
            </p:custDataLst>
          </p:nvPr>
        </p:nvSpPr>
        <p:spPr>
          <a:xfrm>
            <a:off x="4166201" y="249588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25314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206232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3"/>
            </p:custDataLst>
          </p:nvPr>
        </p:nvCxnSpPr>
        <p:spPr>
          <a:xfrm>
            <a:off x="5836711" y="258018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4"/>
            </p:custDataLst>
          </p:nvPr>
        </p:nvSpPr>
        <p:spPr>
          <a:xfrm>
            <a:off x="5785822" y="250095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25822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20673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5"/>
            </p:custDataLst>
          </p:nvPr>
        </p:nvCxnSpPr>
        <p:spPr>
          <a:xfrm>
            <a:off x="2329535" y="197823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6"/>
            </p:custDataLst>
          </p:nvPr>
        </p:nvSpPr>
        <p:spPr>
          <a:xfrm>
            <a:off x="2278646" y="189901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4040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57"/>
            </p:custDataLst>
          </p:nvPr>
        </p:nvCxnSpPr>
        <p:spPr>
          <a:xfrm>
            <a:off x="1783092" y="197982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58"/>
            </p:custDataLst>
          </p:nvPr>
        </p:nvSpPr>
        <p:spPr>
          <a:xfrm>
            <a:off x="1732203" y="190059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4198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59"/>
            </p:custDataLst>
          </p:nvPr>
        </p:nvCxnSpPr>
        <p:spPr>
          <a:xfrm>
            <a:off x="3410574" y="197940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0"/>
            </p:custDataLst>
          </p:nvPr>
        </p:nvSpPr>
        <p:spPr>
          <a:xfrm>
            <a:off x="3359685" y="190017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4156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1"/>
            </p:custDataLst>
          </p:nvPr>
        </p:nvCxnSpPr>
        <p:spPr>
          <a:xfrm>
            <a:off x="3948897"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2"/>
            </p:custDataLst>
          </p:nvPr>
        </p:nvSpPr>
        <p:spPr>
          <a:xfrm>
            <a:off x="3898008"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3"/>
            </p:custDataLst>
          </p:nvPr>
        </p:nvCxnSpPr>
        <p:spPr>
          <a:xfrm>
            <a:off x="4487221"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4"/>
            </p:custDataLst>
          </p:nvPr>
        </p:nvSpPr>
        <p:spPr>
          <a:xfrm>
            <a:off x="4436332"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5"/>
            </p:custDataLst>
          </p:nvPr>
        </p:nvCxnSpPr>
        <p:spPr>
          <a:xfrm>
            <a:off x="5029393" y="198393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6"/>
            </p:custDataLst>
          </p:nvPr>
        </p:nvSpPr>
        <p:spPr>
          <a:xfrm>
            <a:off x="4978504" y="190470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4609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67"/>
            </p:custDataLst>
          </p:nvPr>
        </p:nvCxnSpPr>
        <p:spPr>
          <a:xfrm>
            <a:off x="5570858" y="197001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68"/>
            </p:custDataLst>
          </p:nvPr>
        </p:nvSpPr>
        <p:spPr>
          <a:xfrm>
            <a:off x="5519969" y="19060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474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69"/>
            </p:custDataLst>
          </p:nvPr>
        </p:nvCxnSpPr>
        <p:spPr>
          <a:xfrm>
            <a:off x="6114903" y="197741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0"/>
            </p:custDataLst>
          </p:nvPr>
        </p:nvSpPr>
        <p:spPr>
          <a:xfrm>
            <a:off x="6064014" y="189818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3957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
        <p:nvSpPr>
          <p:cNvPr id="147" name="OTLSHAPE_T_7773177036fc4cf59bd0d5652def1445_Shape">
            <a:extLst>
              <a:ext uri="{FF2B5EF4-FFF2-40B4-BE49-F238E27FC236}">
                <a16:creationId xmlns:a16="http://schemas.microsoft.com/office/drawing/2014/main" id="{BA3110C9-5DB3-41A5-B93C-D0B2FBCB634D}"/>
              </a:ext>
            </a:extLst>
          </p:cNvPr>
          <p:cNvSpPr/>
          <p:nvPr>
            <p:custDataLst>
              <p:tags r:id="rId71"/>
            </p:custDataLst>
          </p:nvPr>
        </p:nvSpPr>
        <p:spPr>
          <a:xfrm>
            <a:off x="625600" y="3555264"/>
            <a:ext cx="546112"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21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4 Jul</a:t>
            </a:r>
          </a:p>
        </p:txBody>
      </p:sp>
      <p:sp>
        <p:nvSpPr>
          <p:cNvPr id="148" name="OTLSHAPE_T_7773177036fc4cf59bd0d5652def1445_Shape">
            <a:extLst>
              <a:ext uri="{FF2B5EF4-FFF2-40B4-BE49-F238E27FC236}">
                <a16:creationId xmlns:a16="http://schemas.microsoft.com/office/drawing/2014/main" id="{7968F7E3-8963-45D9-ABF1-D7E4BB7D3E97}"/>
              </a:ext>
            </a:extLst>
          </p:cNvPr>
          <p:cNvSpPr/>
          <p:nvPr>
            <p:custDataLst>
              <p:tags r:id="rId72"/>
            </p:custDataLst>
          </p:nvPr>
        </p:nvSpPr>
        <p:spPr>
          <a:xfrm>
            <a:off x="1188128" y="3301211"/>
            <a:ext cx="602219"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5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19 Jul</a:t>
            </a:r>
          </a:p>
        </p:txBody>
      </p:sp>
      <p:sp>
        <p:nvSpPr>
          <p:cNvPr id="149" name="OTLSHAPE_T_7773177036fc4cf59bd0d5652def1445_Shape">
            <a:extLst>
              <a:ext uri="{FF2B5EF4-FFF2-40B4-BE49-F238E27FC236}">
                <a16:creationId xmlns:a16="http://schemas.microsoft.com/office/drawing/2014/main" id="{799C7868-1CAD-4689-AB04-2BE57D419105}"/>
              </a:ext>
            </a:extLst>
          </p:cNvPr>
          <p:cNvSpPr/>
          <p:nvPr>
            <p:custDataLst>
              <p:tags r:id="rId73"/>
            </p:custDataLst>
          </p:nvPr>
        </p:nvSpPr>
        <p:spPr>
          <a:xfrm>
            <a:off x="1860264" y="3555264"/>
            <a:ext cx="50557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20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3 Aug</a:t>
            </a:r>
          </a:p>
        </p:txBody>
      </p:sp>
    </p:spTree>
    <p:extLst>
      <p:ext uri="{BB962C8B-B14F-4D97-AF65-F5344CB8AC3E}">
        <p14:creationId xmlns:p14="http://schemas.microsoft.com/office/powerpoint/2010/main" val="251097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441158" y="215574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800153"/>
            <a:ext cx="280419" cy="198808"/>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171949" y="217003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4494088"/>
            <a:ext cx="3147009" cy="1507449"/>
          </a:xfrm>
          <a:prstGeom prst="rect">
            <a:avLst/>
          </a:prstGeom>
        </p:spPr>
      </p:pic>
      <p:sp>
        <p:nvSpPr>
          <p:cNvPr id="23" name="Rectangle 22">
            <a:extLst>
              <a:ext uri="{FF2B5EF4-FFF2-40B4-BE49-F238E27FC236}">
                <a16:creationId xmlns:a16="http://schemas.microsoft.com/office/drawing/2014/main" id="{4CC0D0D8-1790-45EA-A6C3-2E2BCCB56815}"/>
              </a:ext>
            </a:extLst>
          </p:cNvPr>
          <p:cNvSpPr/>
          <p:nvPr/>
        </p:nvSpPr>
        <p:spPr>
          <a:xfrm>
            <a:off x="4441157" y="4962058"/>
            <a:ext cx="2102517"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976346"/>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48942F-3794-40EF-8E7D-3F4A1C051747}"/>
              </a:ext>
            </a:extLst>
          </p:cNvPr>
          <p:cNvSpPr/>
          <p:nvPr/>
        </p:nvSpPr>
        <p:spPr>
          <a:xfrm>
            <a:off x="4481767" y="5487954"/>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Tutors</a:t>
            </a:r>
          </a:p>
        </p:txBody>
      </p:sp>
      <p:sp>
        <p:nvSpPr>
          <p:cNvPr id="26" name="Star: 6 Points 25">
            <a:extLst>
              <a:ext uri="{FF2B5EF4-FFF2-40B4-BE49-F238E27FC236}">
                <a16:creationId xmlns:a16="http://schemas.microsoft.com/office/drawing/2014/main" id="{8F378A2C-F399-4065-A6D5-DBB01B485C02}"/>
              </a:ext>
            </a:extLst>
          </p:cNvPr>
          <p:cNvSpPr/>
          <p:nvPr/>
        </p:nvSpPr>
        <p:spPr>
          <a:xfrm>
            <a:off x="4169694" y="5502242"/>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21 June 2018 </a:t>
            </a:r>
          </a:p>
          <a:p>
            <a:r>
              <a:rPr lang="en-US" sz="700" b="1" dirty="0">
                <a:solidFill>
                  <a:schemeClr val="accent3">
                    <a:lumMod val="60000"/>
                    <a:lumOff val="40000"/>
                  </a:schemeClr>
                </a:solidFill>
                <a:latin typeface="Maiandra GD" panose="020E0502030308020204" pitchFamily="34" charset="0"/>
              </a:rPr>
              <a:t>   –  4 July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26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D8DAC1DD-C771-4E41-8EA4-DF497E18F48E}"/>
              </a:ext>
            </a:extLst>
          </p:cNvPr>
          <p:cNvCxnSpPr>
            <a:cxnSpLocks/>
          </p:cNvCxnSpPr>
          <p:nvPr/>
        </p:nvCxnSpPr>
        <p:spPr>
          <a:xfrm>
            <a:off x="3610813" y="3452513"/>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20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241B093-A18D-4849-BBBD-8F7CB17F6DBD}"/>
              </a:ext>
            </a:extLst>
          </p:cNvPr>
          <p:cNvSpPr txBox="1"/>
          <p:nvPr/>
        </p:nvSpPr>
        <p:spPr>
          <a:xfrm>
            <a:off x="3191478" y="3345903"/>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Friday</a:t>
            </a:r>
          </a:p>
        </p:txBody>
      </p:sp>
    </p:spTree>
    <p:extLst>
      <p:ext uri="{BB962C8B-B14F-4D97-AF65-F5344CB8AC3E}">
        <p14:creationId xmlns:p14="http://schemas.microsoft.com/office/powerpoint/2010/main" val="15262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8643"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783400" y="776832"/>
            <a:ext cx="156261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1098406" y="1380207"/>
            <a:ext cx="4831308" cy="8032968"/>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We will be building an integrated system consisting of a Web Application and a Mobile Application. This system aims to support the operations management of the centre and the administrative duties that are to be carried out by the tutors on a daily basis.</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Web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Schedule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Assignment of Tutors to Tuition Sessions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Curriculum Calendar</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Financial Report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&amp; Updating of Expenses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Exporting of Financial Reports as CSV</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Full Financial Report</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Student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Registration of new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 Information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Removal of Students from Database</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Payment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Payments made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overdue payments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Receipt Generation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Receipts in PDF Format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a:t>
            </a:r>
            <a:r>
              <a:rPr lang="en-US" sz="1200" b="1" dirty="0" err="1">
                <a:solidFill>
                  <a:schemeClr val="bg1"/>
                </a:solidFill>
                <a:latin typeface="Maiandra GD" panose="020E0502030308020204" pitchFamily="34" charset="0"/>
              </a:rPr>
              <a:t>Payslips</a:t>
            </a:r>
            <a:r>
              <a:rPr lang="en-US" sz="1200" b="1" dirty="0">
                <a:solidFill>
                  <a:schemeClr val="bg1"/>
                </a:solidFill>
                <a:latin typeface="Maiandra GD" panose="020E0502030308020204" pitchFamily="34" charset="0"/>
              </a:rPr>
              <a:t> in PDF Format</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Mobile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Attendance Taking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Students’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Tutors’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Push Notifications as reminders for Attendance Taking</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Dashboard</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Summary of Financial Report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Weekly Lesson Schedule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Upcoming Class Listing (With Class Size and Timings)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Classes in need of Replacement Tutors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Grades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Adding of Grades to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Students’ Grades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Students’ Grades</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071A8B-8C08-4846-87CB-444B197339BD}"/>
              </a:ext>
            </a:extLst>
          </p:cNvPr>
          <p:cNvSpPr txBox="1"/>
          <p:nvPr/>
        </p:nvSpPr>
        <p:spPr>
          <a:xfrm>
            <a:off x="2427025" y="9634130"/>
            <a:ext cx="231789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Project Motivation</a:t>
            </a:r>
          </a:p>
        </p:txBody>
      </p:sp>
      <p:sp>
        <p:nvSpPr>
          <p:cNvPr id="25" name="TextBox 24">
            <a:extLst>
              <a:ext uri="{FF2B5EF4-FFF2-40B4-BE49-F238E27FC236}">
                <a16:creationId xmlns:a16="http://schemas.microsoft.com/office/drawing/2014/main" id="{848B3F7D-3106-45A3-85D5-A2EF3D8D3AD5}"/>
              </a:ext>
            </a:extLst>
          </p:cNvPr>
          <p:cNvSpPr txBox="1"/>
          <p:nvPr/>
        </p:nvSpPr>
        <p:spPr>
          <a:xfrm>
            <a:off x="1013346" y="10168445"/>
            <a:ext cx="4831308" cy="1384995"/>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Tree>
    <p:extLst>
      <p:ext uri="{BB962C8B-B14F-4D97-AF65-F5344CB8AC3E}">
        <p14:creationId xmlns:p14="http://schemas.microsoft.com/office/powerpoint/2010/main" val="143313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778944"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469593E3-859C-4813-A352-2DB45C92B787}"/>
              </a:ext>
            </a:extLst>
          </p:cNvPr>
          <p:cNvSpPr/>
          <p:nvPr/>
        </p:nvSpPr>
        <p:spPr>
          <a:xfrm>
            <a:off x="3339121"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1899298"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459475"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D2FFD-F1D3-4CCA-A536-7FB9B16E1B2A}"/>
              </a:ext>
            </a:extLst>
          </p:cNvPr>
          <p:cNvSpPr txBox="1"/>
          <p:nvPr/>
        </p:nvSpPr>
        <p:spPr>
          <a:xfrm>
            <a:off x="968991" y="909851"/>
            <a:ext cx="659642" cy="307777"/>
          </a:xfrm>
          <a:prstGeom prst="rect">
            <a:avLst/>
          </a:prstGeom>
          <a:noFill/>
        </p:spPr>
        <p:txBody>
          <a:bodyPr wrap="square" rtlCol="0">
            <a:spAutoFit/>
          </a:bodyPr>
          <a:lstStyle/>
          <a:p>
            <a:r>
              <a:rPr lang="en-US" sz="1400" b="1" dirty="0">
                <a:latin typeface="Maiandra GD" panose="020E050203030802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459474" y="1126648"/>
            <a:ext cx="1678675" cy="3077766"/>
          </a:xfrm>
          <a:prstGeom prst="rect">
            <a:avLst/>
          </a:prstGeom>
          <a:noFill/>
        </p:spPr>
        <p:txBody>
          <a:bodyPr wrap="square" rtlCol="0">
            <a:spAutoFit/>
          </a:bodyPr>
          <a:lstStyle/>
          <a:p>
            <a:r>
              <a:rPr lang="en-US" sz="600" u="sng" dirty="0">
                <a:latin typeface="Maiandra GD" panose="020E0502030308020204" pitchFamily="34" charset="0"/>
              </a:rPr>
              <a:t>Accounts Module</a:t>
            </a:r>
          </a:p>
          <a:p>
            <a:pPr marL="171450" indent="-171450">
              <a:buFont typeface="Arial" panose="020B0604020202020204" pitchFamily="34" charset="0"/>
              <a:buChar char="•"/>
            </a:pPr>
            <a:r>
              <a:rPr lang="en-US" sz="600" dirty="0">
                <a:latin typeface="Maiandra GD" panose="020E0502030308020204" pitchFamily="34" charset="0"/>
              </a:rPr>
              <a:t>Profile Management</a:t>
            </a:r>
          </a:p>
          <a:p>
            <a:pPr marL="171450" indent="-171450">
              <a:buFont typeface="Arial" panose="020B0604020202020204" pitchFamily="34" charset="0"/>
              <a:buChar char="•"/>
            </a:pPr>
            <a:r>
              <a:rPr lang="en-US" sz="600" dirty="0">
                <a:latin typeface="Maiandra GD" panose="020E0502030308020204" pitchFamily="34" charset="0"/>
              </a:rPr>
              <a:t>Login/Logout</a:t>
            </a:r>
          </a:p>
          <a:p>
            <a:pPr marL="171450" indent="-171450">
              <a:buFont typeface="Arial" panose="020B0604020202020204" pitchFamily="34" charset="0"/>
              <a:buChar char="•"/>
            </a:pPr>
            <a:r>
              <a:rPr lang="en-US" sz="600" dirty="0">
                <a:latin typeface="Maiandra GD" panose="020E0502030308020204" pitchFamily="34" charset="0"/>
              </a:rPr>
              <a:t>Reset Password</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Admin Module</a:t>
            </a:r>
          </a:p>
          <a:p>
            <a:pPr marL="171450" indent="-171450">
              <a:buFont typeface="Arial" panose="020B0604020202020204" pitchFamily="34" charset="0"/>
              <a:buChar char="•"/>
            </a:pPr>
            <a:r>
              <a:rPr lang="en-US" sz="600" dirty="0">
                <a:latin typeface="Maiandra GD" panose="020E0502030308020204" pitchFamily="34" charset="0"/>
              </a:rPr>
              <a:t>Access Control</a:t>
            </a:r>
          </a:p>
          <a:p>
            <a:pPr marL="171450" indent="-171450">
              <a:buFont typeface="Arial" panose="020B0604020202020204" pitchFamily="34" charset="0"/>
              <a:buChar char="•"/>
            </a:pPr>
            <a:r>
              <a:rPr lang="en-US" sz="600" dirty="0">
                <a:latin typeface="Maiandra GD" panose="020E0502030308020204" pitchFamily="34" charset="0"/>
              </a:rPr>
              <a:t>User Management</a:t>
            </a:r>
          </a:p>
          <a:p>
            <a:pPr marL="171450" indent="-171450">
              <a:buFont typeface="Arial" panose="020B0604020202020204" pitchFamily="34" charset="0"/>
              <a:buChar char="•"/>
            </a:pPr>
            <a:r>
              <a:rPr lang="en-US" sz="600" dirty="0">
                <a:latin typeface="Maiandra GD" panose="020E0502030308020204" pitchFamily="34" charset="0"/>
              </a:rPr>
              <a:t>Tutor Management</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Sign Ups</a:t>
            </a:r>
          </a:p>
          <a:p>
            <a:pPr marL="171450" indent="-171450">
              <a:buFont typeface="Arial" panose="020B0604020202020204" pitchFamily="34" charset="0"/>
              <a:buChar char="•"/>
            </a:pPr>
            <a:r>
              <a:rPr lang="en-US" sz="600" dirty="0">
                <a:latin typeface="Maiandra GD" panose="020E0502030308020204" pitchFamily="34" charset="0"/>
              </a:rPr>
              <a:t>Data Retrieval</a:t>
            </a:r>
          </a:p>
          <a:p>
            <a:pPr marL="171450" indent="-171450">
              <a:buFont typeface="Arial" panose="020B0604020202020204" pitchFamily="34" charset="0"/>
              <a:buChar char="•"/>
            </a:pPr>
            <a:r>
              <a:rPr lang="en-US" sz="600" dirty="0">
                <a:latin typeface="Maiandra GD" panose="020E0502030308020204" pitchFamily="34" charset="0"/>
              </a:rPr>
              <a:t>Managing Student Details</a:t>
            </a:r>
          </a:p>
          <a:p>
            <a:endParaRPr lang="en-US" sz="600" dirty="0">
              <a:latin typeface="Maiandra GD" panose="020E0502030308020204" pitchFamily="34" charset="0"/>
            </a:endParaRPr>
          </a:p>
          <a:p>
            <a:r>
              <a:rPr lang="en-US" sz="600" u="sng" dirty="0">
                <a:latin typeface="Maiandra GD" panose="020E0502030308020204" pitchFamily="34" charset="0"/>
              </a:rPr>
              <a:t>Financial Module</a:t>
            </a:r>
          </a:p>
          <a:p>
            <a:pPr marL="171450" indent="-171450">
              <a:buFont typeface="Arial" panose="020B0604020202020204" pitchFamily="34" charset="0"/>
              <a:buChar char="•"/>
            </a:pPr>
            <a:r>
              <a:rPr lang="en-US" sz="600" dirty="0">
                <a:latin typeface="Maiandra GD" panose="020E0502030308020204" pitchFamily="34" charset="0"/>
              </a:rPr>
              <a:t>Exporting of Financial Report</a:t>
            </a:r>
          </a:p>
          <a:p>
            <a:pPr marL="171450" indent="-171450">
              <a:buFont typeface="Arial" panose="020B0604020202020204" pitchFamily="34" charset="0"/>
              <a:buChar char="•"/>
            </a:pPr>
            <a:r>
              <a:rPr lang="en-US" sz="600" dirty="0">
                <a:latin typeface="Maiandra GD" panose="020E0502030308020204" pitchFamily="34" charset="0"/>
              </a:rPr>
              <a:t>Updating of Financial Report</a:t>
            </a:r>
          </a:p>
          <a:p>
            <a:pPr marL="171450" indent="-171450">
              <a:buFont typeface="Arial" panose="020B0604020202020204" pitchFamily="34" charset="0"/>
              <a:buChar char="•"/>
            </a:pPr>
            <a:r>
              <a:rPr lang="en-US" sz="600" dirty="0">
                <a:latin typeface="Maiandra GD" panose="020E0502030308020204" pitchFamily="34" charset="0"/>
              </a:rPr>
              <a:t>Writing of new Financial Report</a:t>
            </a:r>
          </a:p>
          <a:p>
            <a:pPr marL="171450" indent="-171450">
              <a:buFont typeface="Arial" panose="020B0604020202020204" pitchFamily="34" charset="0"/>
              <a:buChar char="•"/>
            </a:pPr>
            <a:r>
              <a:rPr lang="en-US" sz="600" dirty="0">
                <a:latin typeface="Maiandra GD" panose="020E0502030308020204" pitchFamily="34" charset="0"/>
              </a:rPr>
              <a:t>Viewing of Full Reports</a:t>
            </a:r>
          </a:p>
          <a:p>
            <a:pPr marL="171450" indent="-171450">
              <a:buFont typeface="Arial" panose="020B0604020202020204" pitchFamily="34" charset="0"/>
              <a:buChar char="•"/>
            </a:pPr>
            <a:r>
              <a:rPr lang="en-US" sz="600" dirty="0">
                <a:latin typeface="Maiandra GD" panose="020E0502030308020204" pitchFamily="34" charset="0"/>
              </a:rPr>
              <a:t>Calculations for expenses. revenue, tutor fees and profits</a:t>
            </a:r>
          </a:p>
          <a:p>
            <a:endParaRPr lang="en-US" sz="800" dirty="0">
              <a:latin typeface="Maiandra GD" panose="020E0502030308020204" pitchFamily="34" charset="0"/>
            </a:endParaRPr>
          </a:p>
          <a:p>
            <a:r>
              <a:rPr lang="en-US" sz="600" u="sng" dirty="0">
                <a:latin typeface="Maiandra GD" panose="020E0502030308020204" pitchFamily="34" charset="0"/>
              </a:rPr>
              <a:t>Schedule Module</a:t>
            </a:r>
          </a:p>
          <a:p>
            <a:pPr marL="171450" indent="-171450">
              <a:buFont typeface="Arial" panose="020B0604020202020204" pitchFamily="34" charset="0"/>
              <a:buChar char="•"/>
            </a:pPr>
            <a:r>
              <a:rPr lang="en-US" sz="600" dirty="0">
                <a:latin typeface="Maiandra GD" panose="020E0502030308020204" pitchFamily="34" charset="0"/>
              </a:rPr>
              <a:t>Creation of Schedule</a:t>
            </a:r>
          </a:p>
          <a:p>
            <a:pPr marL="171450" indent="-171450">
              <a:buFont typeface="Arial" panose="020B0604020202020204" pitchFamily="34" charset="0"/>
              <a:buChar char="•"/>
            </a:pPr>
            <a:r>
              <a:rPr lang="en-US" sz="600" dirty="0">
                <a:latin typeface="Maiandra GD" panose="020E0502030308020204" pitchFamily="34" charset="0"/>
              </a:rPr>
              <a:t>Updating of Schedule</a:t>
            </a:r>
          </a:p>
          <a:p>
            <a:pPr marL="171450" indent="-171450">
              <a:buFont typeface="Arial" panose="020B0604020202020204" pitchFamily="34" charset="0"/>
              <a:buChar char="•"/>
            </a:pPr>
            <a:r>
              <a:rPr lang="en-US" sz="600" dirty="0">
                <a:latin typeface="Maiandra GD" panose="020E0502030308020204" pitchFamily="34" charset="0"/>
              </a:rPr>
              <a:t>Viewing of Schedule</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Expenses Module</a:t>
            </a:r>
          </a:p>
          <a:p>
            <a:pPr marL="171450" indent="-171450">
              <a:buFont typeface="Arial" panose="020B0604020202020204" pitchFamily="34" charset="0"/>
              <a:buChar char="•"/>
            </a:pPr>
            <a:r>
              <a:rPr lang="en-US" sz="600" dirty="0">
                <a:latin typeface="Maiandra GD" panose="020E0502030308020204" pitchFamily="34" charset="0"/>
              </a:rPr>
              <a:t>Creation of Expenses</a:t>
            </a:r>
          </a:p>
          <a:p>
            <a:pPr marL="171450" indent="-171450">
              <a:buFont typeface="Arial" panose="020B0604020202020204" pitchFamily="34" charset="0"/>
              <a:buChar char="•"/>
            </a:pPr>
            <a:r>
              <a:rPr lang="en-US" sz="600" dirty="0">
                <a:latin typeface="Maiandra GD" panose="020E0502030308020204" pitchFamily="34" charset="0"/>
              </a:rPr>
              <a:t>Updating of Expenses</a:t>
            </a:r>
          </a:p>
          <a:p>
            <a:pPr marL="171450" indent="-171450">
              <a:buFont typeface="Arial" panose="020B0604020202020204" pitchFamily="34" charset="0"/>
              <a:buChar char="•"/>
            </a:pPr>
            <a:r>
              <a:rPr lang="en-US" sz="600" dirty="0">
                <a:latin typeface="Maiandra GD" panose="020E050203030802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2220001" y="909851"/>
            <a:ext cx="1241977" cy="307777"/>
          </a:xfrm>
          <a:prstGeom prst="rect">
            <a:avLst/>
          </a:prstGeom>
          <a:noFill/>
        </p:spPr>
        <p:txBody>
          <a:bodyPr wrap="square" rtlCol="0">
            <a:spAutoFit/>
          </a:bodyPr>
          <a:lstStyle/>
          <a:p>
            <a:r>
              <a:rPr lang="en-US" sz="1400" b="1" dirty="0">
                <a:latin typeface="Maiandra GD" panose="020E0502030308020204" pitchFamily="34" charset="0"/>
              </a:rPr>
              <a:t>SECONDARY</a:t>
            </a:r>
          </a:p>
        </p:txBody>
      </p:sp>
      <p:sp>
        <p:nvSpPr>
          <p:cNvPr id="33" name="TextBox 32">
            <a:extLst>
              <a:ext uri="{FF2B5EF4-FFF2-40B4-BE49-F238E27FC236}">
                <a16:creationId xmlns:a16="http://schemas.microsoft.com/office/drawing/2014/main" id="{4B47DB2A-7917-451C-81F6-A587B94F855C}"/>
              </a:ext>
            </a:extLst>
          </p:cNvPr>
          <p:cNvSpPr txBox="1"/>
          <p:nvPr/>
        </p:nvSpPr>
        <p:spPr>
          <a:xfrm>
            <a:off x="2169963" y="1149393"/>
            <a:ext cx="1408009" cy="1938992"/>
          </a:xfrm>
          <a:prstGeom prst="rect">
            <a:avLst/>
          </a:prstGeom>
          <a:noFill/>
        </p:spPr>
        <p:txBody>
          <a:bodyPr wrap="square" rtlCol="0">
            <a:spAutoFit/>
          </a:bodyPr>
          <a:lstStyle/>
          <a:p>
            <a:r>
              <a:rPr lang="en-US" sz="600" u="sng" dirty="0">
                <a:latin typeface="Maiandra GD" panose="020E0502030308020204" pitchFamily="34" charset="0"/>
              </a:rPr>
              <a:t>Payment Module</a:t>
            </a:r>
          </a:p>
          <a:p>
            <a:pPr marL="171450" indent="-171450">
              <a:buFont typeface="Arial" panose="020B0604020202020204" pitchFamily="34" charset="0"/>
              <a:buChar char="•"/>
            </a:pPr>
            <a:r>
              <a:rPr lang="en-US" sz="600" dirty="0">
                <a:latin typeface="Maiandra GD" panose="020E0502030308020204" pitchFamily="34" charset="0"/>
              </a:rPr>
              <a:t>Payment Tracking</a:t>
            </a:r>
          </a:p>
          <a:p>
            <a:pPr marL="171450" indent="-171450">
              <a:buFont typeface="Arial" panose="020B0604020202020204" pitchFamily="34" charset="0"/>
              <a:buChar char="•"/>
            </a:pPr>
            <a:r>
              <a:rPr lang="en-US" sz="600" dirty="0">
                <a:latin typeface="Maiandra GD" panose="020E0502030308020204" pitchFamily="34" charset="0"/>
              </a:rPr>
              <a:t>SMS Reminders for Payment</a:t>
            </a:r>
          </a:p>
          <a:p>
            <a:pPr marL="171450" indent="-171450">
              <a:buFont typeface="Arial" panose="020B0604020202020204" pitchFamily="34" charset="0"/>
              <a:buChar char="•"/>
            </a:pPr>
            <a:r>
              <a:rPr lang="en-US" sz="600" dirty="0">
                <a:latin typeface="Maiandra GD" panose="020E0502030308020204" pitchFamily="34" charset="0"/>
              </a:rPr>
              <a:t>SMS Reminders for Late Payment</a:t>
            </a:r>
          </a:p>
          <a:p>
            <a:pPr marL="171450" indent="-171450">
              <a:buFont typeface="Arial" panose="020B0604020202020204" pitchFamily="34" charset="0"/>
              <a:buChar char="•"/>
            </a:pPr>
            <a:r>
              <a:rPr lang="en-US" sz="600" dirty="0">
                <a:latin typeface="Maiandra GD" panose="020E0502030308020204" pitchFamily="34" charset="0"/>
              </a:rPr>
              <a:t>List of Payments made</a:t>
            </a:r>
          </a:p>
          <a:p>
            <a:pPr marL="171450" indent="-171450">
              <a:buFont typeface="Arial" panose="020B0604020202020204" pitchFamily="34" charset="0"/>
              <a:buChar char="•"/>
            </a:pPr>
            <a:r>
              <a:rPr lang="en-US" sz="600" dirty="0">
                <a:latin typeface="Maiandra GD" panose="020E0502030308020204" pitchFamily="34" charset="0"/>
              </a:rPr>
              <a:t>Updating of Payment Status</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Classes Module</a:t>
            </a:r>
          </a:p>
          <a:p>
            <a:pPr marL="171450" indent="-171450">
              <a:buFont typeface="Arial" panose="020B0604020202020204" pitchFamily="34" charset="0"/>
              <a:buChar char="•"/>
            </a:pPr>
            <a:r>
              <a:rPr lang="en-US" sz="600" dirty="0">
                <a:latin typeface="Maiandra GD" panose="020E0502030308020204" pitchFamily="34" charset="0"/>
              </a:rPr>
              <a:t>Upcoming Classes</a:t>
            </a:r>
          </a:p>
          <a:p>
            <a:pPr marL="171450" indent="-171450">
              <a:buFont typeface="Arial" panose="020B0604020202020204" pitchFamily="34" charset="0"/>
              <a:buChar char="•"/>
            </a:pPr>
            <a:r>
              <a:rPr lang="en-US" sz="600" dirty="0">
                <a:latin typeface="Maiandra GD" panose="020E0502030308020204" pitchFamily="34" charset="0"/>
              </a:rPr>
              <a:t>Tutor Assignments</a:t>
            </a:r>
          </a:p>
          <a:p>
            <a:pPr marL="171450" indent="-171450">
              <a:buFont typeface="Arial" panose="020B0604020202020204" pitchFamily="34" charset="0"/>
              <a:buChar char="•"/>
            </a:pPr>
            <a:r>
              <a:rPr lang="en-US" sz="600" dirty="0">
                <a:latin typeface="Maiandra GD" panose="020E0502030308020204" pitchFamily="34" charset="0"/>
              </a:rPr>
              <a:t>Push Notifications for upcoming classes</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Tutor Attendance Taking</a:t>
            </a:r>
          </a:p>
          <a:p>
            <a:pPr marL="171450" indent="-171450">
              <a:buFont typeface="Arial" panose="020B0604020202020204" pitchFamily="34" charset="0"/>
              <a:buChar char="•"/>
            </a:pPr>
            <a:r>
              <a:rPr lang="en-US" sz="600" dirty="0">
                <a:latin typeface="Maiandra GD" panose="020E0502030308020204" pitchFamily="34" charset="0"/>
              </a:rPr>
              <a:t>Students Attendance Taking</a:t>
            </a:r>
          </a:p>
          <a:p>
            <a:pPr marL="171450" indent="-171450">
              <a:buFont typeface="Arial" panose="020B0604020202020204" pitchFamily="34" charset="0"/>
              <a:buChar char="•"/>
            </a:pPr>
            <a:r>
              <a:rPr lang="en-US" sz="600" dirty="0">
                <a:latin typeface="Maiandra GD" panose="020E0502030308020204" pitchFamily="34" charset="0"/>
              </a:rPr>
              <a:t>Push Notifications (Reminder for Attendance Taking)</a:t>
            </a:r>
          </a:p>
          <a:p>
            <a:endParaRPr lang="en-US" sz="600" dirty="0">
              <a:latin typeface="Maiandra GD" panose="020E0502030308020204" pitchFamily="34" charset="0"/>
            </a:endParaRPr>
          </a:p>
        </p:txBody>
      </p:sp>
      <p:sp>
        <p:nvSpPr>
          <p:cNvPr id="34" name="TextBox 33">
            <a:extLst>
              <a:ext uri="{FF2B5EF4-FFF2-40B4-BE49-F238E27FC236}">
                <a16:creationId xmlns:a16="http://schemas.microsoft.com/office/drawing/2014/main" id="{1F461F41-F512-4B79-B782-DC0C021CA068}"/>
              </a:ext>
            </a:extLst>
          </p:cNvPr>
          <p:cNvSpPr txBox="1"/>
          <p:nvPr/>
        </p:nvSpPr>
        <p:spPr>
          <a:xfrm>
            <a:off x="3794006" y="909851"/>
            <a:ext cx="1000903" cy="307777"/>
          </a:xfrm>
          <a:prstGeom prst="rect">
            <a:avLst/>
          </a:prstGeom>
          <a:noFill/>
        </p:spPr>
        <p:txBody>
          <a:bodyPr wrap="square" rtlCol="0">
            <a:spAutoFit/>
          </a:bodyPr>
          <a:lstStyle/>
          <a:p>
            <a:r>
              <a:rPr lang="en-US" sz="1400" b="1" dirty="0">
                <a:latin typeface="Maiandra GD" panose="020E0502030308020204" pitchFamily="34" charset="0"/>
              </a:rPr>
              <a:t>TERTIARY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580195" y="1149393"/>
            <a:ext cx="1408009" cy="923330"/>
          </a:xfrm>
          <a:prstGeom prst="rect">
            <a:avLst/>
          </a:prstGeom>
          <a:noFill/>
        </p:spPr>
        <p:txBody>
          <a:bodyPr wrap="square" rtlCol="0">
            <a:spAutoFit/>
          </a:bodyPr>
          <a:lstStyle/>
          <a:p>
            <a:r>
              <a:rPr lang="en-US" sz="600" u="sng" dirty="0">
                <a:latin typeface="Maiandra GD" panose="020E0502030308020204" pitchFamily="34" charset="0"/>
              </a:rPr>
              <a:t>Receipts Module</a:t>
            </a:r>
          </a:p>
          <a:p>
            <a:pPr marL="171450" indent="-171450">
              <a:buFont typeface="Arial" panose="020B0604020202020204" pitchFamily="34" charset="0"/>
              <a:buChar char="•"/>
            </a:pPr>
            <a:r>
              <a:rPr lang="en-US" sz="600" dirty="0">
                <a:latin typeface="Maiandra GD" panose="020E0502030308020204" pitchFamily="34" charset="0"/>
              </a:rPr>
              <a:t>Pay Slip Generation</a:t>
            </a:r>
          </a:p>
          <a:p>
            <a:pPr marL="171450" indent="-171450">
              <a:buFont typeface="Arial" panose="020B0604020202020204" pitchFamily="34" charset="0"/>
              <a:buChar char="•"/>
            </a:pPr>
            <a:r>
              <a:rPr lang="en-US" sz="600" dirty="0">
                <a:latin typeface="Maiandra GD" panose="020E0502030308020204" pitchFamily="34" charset="0"/>
              </a:rPr>
              <a:t>Invoice Generation</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Grades Module</a:t>
            </a:r>
          </a:p>
          <a:p>
            <a:pPr marL="171450" indent="-171450">
              <a:buFont typeface="Arial" panose="020B0604020202020204" pitchFamily="34" charset="0"/>
              <a:buChar char="•"/>
            </a:pPr>
            <a:r>
              <a:rPr lang="en-US" sz="600" dirty="0">
                <a:latin typeface="Maiandra GD" panose="020E0502030308020204" pitchFamily="34" charset="0"/>
              </a:rPr>
              <a:t>Grades Modification</a:t>
            </a:r>
          </a:p>
          <a:p>
            <a:pPr marL="171450" indent="-171450">
              <a:buFont typeface="Arial" panose="020B0604020202020204" pitchFamily="34" charset="0"/>
              <a:buChar char="•"/>
            </a:pPr>
            <a:r>
              <a:rPr lang="en-US" sz="600" dirty="0">
                <a:latin typeface="Maiandra GD" panose="020E0502030308020204" pitchFamily="34" charset="0"/>
              </a:rPr>
              <a:t>Adding of Grades</a:t>
            </a:r>
          </a:p>
          <a:p>
            <a:pPr marL="171450" indent="-171450">
              <a:buFont typeface="Arial" panose="020B0604020202020204" pitchFamily="34" charset="0"/>
              <a:buChar char="•"/>
            </a:pPr>
            <a:r>
              <a:rPr lang="en-US" sz="600" dirty="0">
                <a:latin typeface="Maiandra GD" panose="020E0502030308020204" pitchFamily="34" charset="0"/>
              </a:rPr>
              <a:t>Grades Viewing</a:t>
            </a:r>
          </a:p>
          <a:p>
            <a:endParaRPr lang="en-US" sz="600" dirty="0">
              <a:latin typeface="Maiandra GD" panose="020E050203030802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5247483" y="909851"/>
            <a:ext cx="1000903" cy="523220"/>
          </a:xfrm>
          <a:prstGeom prst="rect">
            <a:avLst/>
          </a:prstGeom>
          <a:noFill/>
        </p:spPr>
        <p:txBody>
          <a:bodyPr wrap="square" rtlCol="0">
            <a:spAutoFit/>
          </a:bodyPr>
          <a:lstStyle/>
          <a:p>
            <a:pPr algn="ctr"/>
            <a:r>
              <a:rPr lang="en-US" sz="1400" b="1" dirty="0">
                <a:latin typeface="Maiandra GD" panose="020E050203030802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5049610" y="1381405"/>
            <a:ext cx="1408009" cy="1477328"/>
          </a:xfrm>
          <a:prstGeom prst="rect">
            <a:avLst/>
          </a:prstGeom>
          <a:noFill/>
        </p:spPr>
        <p:txBody>
          <a:bodyPr wrap="square" rtlCol="0">
            <a:spAutoFit/>
          </a:bodyPr>
          <a:lstStyle/>
          <a:p>
            <a:r>
              <a:rPr lang="en-US" sz="600" u="sng" dirty="0">
                <a:latin typeface="Maiandra GD" panose="020E0502030308020204" pitchFamily="34" charset="0"/>
              </a:rPr>
              <a:t>Search Module</a:t>
            </a:r>
          </a:p>
          <a:p>
            <a:pPr marL="171450" indent="-171450">
              <a:buFont typeface="Arial" panose="020B0604020202020204" pitchFamily="34" charset="0"/>
              <a:buChar char="•"/>
            </a:pPr>
            <a:r>
              <a:rPr lang="en-US" sz="600" dirty="0">
                <a:latin typeface="Maiandra GD" panose="020E0502030308020204" pitchFamily="34" charset="0"/>
              </a:rPr>
              <a:t>Search Students</a:t>
            </a:r>
          </a:p>
          <a:p>
            <a:pPr marL="171450" indent="-171450">
              <a:buFont typeface="Arial" panose="020B0604020202020204" pitchFamily="34" charset="0"/>
              <a:buChar char="•"/>
            </a:pPr>
            <a:r>
              <a:rPr lang="en-US" sz="600" dirty="0">
                <a:latin typeface="Maiandra GD" panose="020E0502030308020204" pitchFamily="34" charset="0"/>
              </a:rPr>
              <a:t>Search Tutors</a:t>
            </a:r>
          </a:p>
          <a:p>
            <a:pPr marL="171450" indent="-171450">
              <a:buFont typeface="Arial" panose="020B0604020202020204" pitchFamily="34" charset="0"/>
              <a:buChar char="•"/>
            </a:pPr>
            <a:r>
              <a:rPr lang="en-US" sz="600" dirty="0">
                <a:latin typeface="Maiandra GD" panose="020E0502030308020204" pitchFamily="34" charset="0"/>
              </a:rPr>
              <a:t>Search Reports (By Month, By Year)</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Dashboard Module</a:t>
            </a:r>
          </a:p>
          <a:p>
            <a:pPr marL="171450" indent="-171450">
              <a:buFont typeface="Arial" panose="020B0604020202020204" pitchFamily="34" charset="0"/>
              <a:buChar char="•"/>
            </a:pPr>
            <a:r>
              <a:rPr lang="en-US" sz="600" dirty="0">
                <a:latin typeface="Maiandra GD" panose="020E0502030308020204" pitchFamily="34" charset="0"/>
              </a:rPr>
              <a:t>Summary of Financial Report</a:t>
            </a:r>
          </a:p>
          <a:p>
            <a:pPr marL="171450" indent="-171450">
              <a:buFont typeface="Arial" panose="020B0604020202020204" pitchFamily="34" charset="0"/>
              <a:buChar char="•"/>
            </a:pPr>
            <a:r>
              <a:rPr lang="en-US" sz="600" dirty="0">
                <a:latin typeface="Maiandra GD" panose="020E0502030308020204" pitchFamily="34" charset="0"/>
              </a:rPr>
              <a:t>List of Late Payments</a:t>
            </a:r>
          </a:p>
          <a:p>
            <a:pPr marL="171450" indent="-171450">
              <a:buFont typeface="Arial" panose="020B0604020202020204" pitchFamily="34" charset="0"/>
              <a:buChar char="•"/>
            </a:pPr>
            <a:r>
              <a:rPr lang="en-US" sz="600" dirty="0">
                <a:latin typeface="Maiandra GD" panose="020E0502030308020204" pitchFamily="34" charset="0"/>
              </a:rPr>
              <a:t>List of Classes which needs Replacement</a:t>
            </a:r>
          </a:p>
          <a:p>
            <a:pPr marL="171450" indent="-171450">
              <a:buFont typeface="Arial" panose="020B0604020202020204" pitchFamily="34" charset="0"/>
              <a:buChar char="•"/>
            </a:pPr>
            <a:r>
              <a:rPr lang="en-US" sz="600" dirty="0">
                <a:latin typeface="Maiandra GD" panose="020E0502030308020204" pitchFamily="34" charset="0"/>
              </a:rPr>
              <a:t>Class Listing (With Class Sizes, Timings)</a:t>
            </a:r>
          </a:p>
          <a:p>
            <a:pPr marL="171450" indent="-171450">
              <a:buFont typeface="Arial" panose="020B0604020202020204" pitchFamily="34" charset="0"/>
              <a:buChar char="•"/>
            </a:pPr>
            <a:r>
              <a:rPr lang="en-US" sz="600" dirty="0">
                <a:latin typeface="Maiandra GD" panose="020E0502030308020204" pitchFamily="34" charset="0"/>
              </a:rPr>
              <a:t>Weekly Lesson Schedule</a:t>
            </a:r>
          </a:p>
          <a:p>
            <a:endParaRPr lang="en-US" sz="600" dirty="0">
              <a:latin typeface="Maiandra GD" panose="020E050203030802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9599"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638001"/>
            <a:ext cx="6491785" cy="359957"/>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102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1338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1590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2165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29" y="272065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163232" y="270862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63232" y="329060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6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a:stCxn id="59" idx="0"/>
          </p:cNvCxnSpPr>
          <p:nvPr>
            <p:custDataLst>
              <p:tags r:id="rId14"/>
            </p:custDataLst>
          </p:nvPr>
        </p:nvCxnSpPr>
        <p:spPr>
          <a:xfrm flipV="1">
            <a:off x="432249" y="299267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111267" y="3603009"/>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Requirements </a:t>
            </a:r>
          </a:p>
          <a:p>
            <a:r>
              <a:rPr lang="en-US" sz="500" b="1" dirty="0">
                <a:solidFill>
                  <a:schemeClr val="bg2"/>
                </a:solidFill>
                <a:latin typeface="Maiandra GD" panose="020E0502030308020204" pitchFamily="34" charset="0"/>
              </a:rPr>
              <a:t>   Gathering</a:t>
            </a:r>
          </a:p>
        </p:txBody>
      </p:sp>
      <p:sp>
        <p:nvSpPr>
          <p:cNvPr id="71" name="TextBox 70">
            <a:extLst>
              <a:ext uri="{FF2B5EF4-FFF2-40B4-BE49-F238E27FC236}">
                <a16:creationId xmlns:a16="http://schemas.microsoft.com/office/drawing/2014/main" id="{DC507119-9BA0-44EF-A83C-2F464DEC7038}"/>
              </a:ext>
            </a:extLst>
          </p:cNvPr>
          <p:cNvSpPr txBox="1"/>
          <p:nvPr/>
        </p:nvSpPr>
        <p:spPr>
          <a:xfrm>
            <a:off x="111267" y="3792298"/>
            <a:ext cx="64196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Proposal </a:t>
            </a:r>
          </a:p>
          <a:p>
            <a:r>
              <a:rPr lang="en-US" sz="500" b="1" dirty="0">
                <a:solidFill>
                  <a:schemeClr val="bg2"/>
                </a:solidFill>
                <a:latin typeface="Maiandra GD" panose="020E0502030308020204" pitchFamily="34" charset="0"/>
              </a:rPr>
              <a:t>   Preparation</a:t>
            </a:r>
          </a:p>
        </p:txBody>
      </p:sp>
      <p:sp>
        <p:nvSpPr>
          <p:cNvPr id="72" name="OTLSHAPE_T_7773177036fc4cf59bd0d5652def1445_Shape">
            <a:extLst>
              <a:ext uri="{FF2B5EF4-FFF2-40B4-BE49-F238E27FC236}">
                <a16:creationId xmlns:a16="http://schemas.microsoft.com/office/drawing/2014/main" id="{F2D8979A-4506-4C59-840B-FD7CEF5B3556}"/>
              </a:ext>
            </a:extLst>
          </p:cNvPr>
          <p:cNvSpPr/>
          <p:nvPr>
            <p:custDataLst>
              <p:tags r:id="rId15"/>
            </p:custDataLst>
          </p:nvPr>
        </p:nvSpPr>
        <p:spPr>
          <a:xfrm>
            <a:off x="704192" y="358299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21 Jun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4 Jul</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a:stCxn id="72" idx="0"/>
          </p:cNvCxnSpPr>
          <p:nvPr>
            <p:custDataLst>
              <p:tags r:id="rId16"/>
            </p:custDataLst>
          </p:nvPr>
        </p:nvCxnSpPr>
        <p:spPr>
          <a:xfrm flipV="1">
            <a:off x="973209" y="2999949"/>
            <a:ext cx="0" cy="583044"/>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701265" y="3880885"/>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Database </a:t>
            </a:r>
          </a:p>
          <a:p>
            <a:r>
              <a:rPr lang="en-US" sz="500" b="1" dirty="0">
                <a:solidFill>
                  <a:schemeClr val="bg2"/>
                </a:solidFill>
                <a:latin typeface="Maiandra GD" panose="020E0502030308020204" pitchFamily="34" charset="0"/>
              </a:rPr>
              <a:t>   Construction</a:t>
            </a:r>
          </a:p>
        </p:txBody>
      </p:sp>
      <p:sp>
        <p:nvSpPr>
          <p:cNvPr id="80" name="TextBox 79">
            <a:extLst>
              <a:ext uri="{FF2B5EF4-FFF2-40B4-BE49-F238E27FC236}">
                <a16:creationId xmlns:a16="http://schemas.microsoft.com/office/drawing/2014/main" id="{D3E666A3-0503-479F-A326-82F96152CB1B}"/>
              </a:ext>
            </a:extLst>
          </p:cNvPr>
          <p:cNvSpPr txBox="1"/>
          <p:nvPr/>
        </p:nvSpPr>
        <p:spPr>
          <a:xfrm>
            <a:off x="701264" y="4080969"/>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 </a:t>
            </a:r>
          </a:p>
          <a:p>
            <a:r>
              <a:rPr lang="en-US" sz="500" b="1" dirty="0">
                <a:solidFill>
                  <a:schemeClr val="bg2"/>
                </a:solidFill>
                <a:latin typeface="Maiandra GD" panose="020E0502030308020204" pitchFamily="34" charset="0"/>
              </a:rPr>
              <a:t>   Diagrams</a:t>
            </a:r>
          </a:p>
        </p:txBody>
      </p:sp>
      <p:sp>
        <p:nvSpPr>
          <p:cNvPr id="81" name="TextBox 80">
            <a:extLst>
              <a:ext uri="{FF2B5EF4-FFF2-40B4-BE49-F238E27FC236}">
                <a16:creationId xmlns:a16="http://schemas.microsoft.com/office/drawing/2014/main" id="{1E5DD6F9-4137-4E6E-B4C2-672CEDCB647B}"/>
              </a:ext>
            </a:extLst>
          </p:cNvPr>
          <p:cNvSpPr txBox="1"/>
          <p:nvPr/>
        </p:nvSpPr>
        <p:spPr>
          <a:xfrm>
            <a:off x="701263" y="4278177"/>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Sequence</a:t>
            </a:r>
          </a:p>
          <a:p>
            <a:r>
              <a:rPr lang="en-US" sz="500" b="1" dirty="0">
                <a:solidFill>
                  <a:schemeClr val="bg2"/>
                </a:solidFill>
                <a:latin typeface="Maiandra GD" panose="020E0502030308020204" pitchFamily="34" charset="0"/>
              </a:rPr>
              <a:t>   Diagrams</a:t>
            </a:r>
          </a:p>
        </p:txBody>
      </p:sp>
      <p:sp>
        <p:nvSpPr>
          <p:cNvPr id="82" name="TextBox 81">
            <a:extLst>
              <a:ext uri="{FF2B5EF4-FFF2-40B4-BE49-F238E27FC236}">
                <a16:creationId xmlns:a16="http://schemas.microsoft.com/office/drawing/2014/main" id="{1B610801-E235-412F-A37E-6000C11F2944}"/>
              </a:ext>
            </a:extLst>
          </p:cNvPr>
          <p:cNvSpPr txBox="1"/>
          <p:nvPr/>
        </p:nvSpPr>
        <p:spPr>
          <a:xfrm>
            <a:off x="707122" y="4467466"/>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Use Case </a:t>
            </a:r>
          </a:p>
          <a:p>
            <a:r>
              <a:rPr lang="en-US" sz="500" b="1" dirty="0">
                <a:solidFill>
                  <a:schemeClr val="bg2"/>
                </a:solidFill>
                <a:latin typeface="Maiandra GD" panose="020E0502030308020204" pitchFamily="34" charset="0"/>
              </a:rPr>
              <a:t>   Diagram</a:t>
            </a:r>
          </a:p>
        </p:txBody>
      </p:sp>
      <p:sp>
        <p:nvSpPr>
          <p:cNvPr id="83" name="TextBox 82">
            <a:extLst>
              <a:ext uri="{FF2B5EF4-FFF2-40B4-BE49-F238E27FC236}">
                <a16:creationId xmlns:a16="http://schemas.microsoft.com/office/drawing/2014/main" id="{4728BF15-02E4-45A2-93EA-871F44DA301F}"/>
              </a:ext>
            </a:extLst>
          </p:cNvPr>
          <p:cNvSpPr txBox="1"/>
          <p:nvPr/>
        </p:nvSpPr>
        <p:spPr>
          <a:xfrm>
            <a:off x="701262" y="4653238"/>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Logical </a:t>
            </a:r>
          </a:p>
          <a:p>
            <a:r>
              <a:rPr lang="en-US" sz="500" b="1" dirty="0">
                <a:solidFill>
                  <a:schemeClr val="bg2"/>
                </a:solidFill>
                <a:latin typeface="Maiandra GD" panose="020E0502030308020204" pitchFamily="34" charset="0"/>
              </a:rPr>
              <a:t>   Diagrams</a:t>
            </a:r>
          </a:p>
        </p:txBody>
      </p:sp>
      <p:sp>
        <p:nvSpPr>
          <p:cNvPr id="84" name="TextBox 83">
            <a:extLst>
              <a:ext uri="{FF2B5EF4-FFF2-40B4-BE49-F238E27FC236}">
                <a16:creationId xmlns:a16="http://schemas.microsoft.com/office/drawing/2014/main" id="{E9C22B85-F68A-4246-9039-7E5EA45A35B2}"/>
              </a:ext>
            </a:extLst>
          </p:cNvPr>
          <p:cNvSpPr txBox="1"/>
          <p:nvPr/>
        </p:nvSpPr>
        <p:spPr>
          <a:xfrm>
            <a:off x="702728" y="4859022"/>
            <a:ext cx="646937" cy="169277"/>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Design</a:t>
            </a:r>
          </a:p>
        </p:txBody>
      </p:sp>
      <p:sp>
        <p:nvSpPr>
          <p:cNvPr id="85" name="OTLSHAPE_T_7773177036fc4cf59bd0d5652def1445_Shape">
            <a:extLst>
              <a:ext uri="{FF2B5EF4-FFF2-40B4-BE49-F238E27FC236}">
                <a16:creationId xmlns:a16="http://schemas.microsoft.com/office/drawing/2014/main" id="{8E8495F5-9E94-4E1F-84CC-C34B24D8E84C}"/>
              </a:ext>
            </a:extLst>
          </p:cNvPr>
          <p:cNvSpPr/>
          <p:nvPr>
            <p:custDataLst>
              <p:tags r:id="rId17"/>
            </p:custDataLst>
          </p:nvPr>
        </p:nvSpPr>
        <p:spPr>
          <a:xfrm>
            <a:off x="124222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5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19 Jul</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a:stCxn id="85" idx="0"/>
          </p:cNvCxnSpPr>
          <p:nvPr>
            <p:custDataLst>
              <p:tags r:id="rId18"/>
            </p:custDataLst>
          </p:nvPr>
        </p:nvCxnSpPr>
        <p:spPr>
          <a:xfrm flipV="1">
            <a:off x="151124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242223" y="3578193"/>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Accounts </a:t>
            </a:r>
          </a:p>
          <a:p>
            <a:r>
              <a:rPr lang="en-US" sz="500" b="1" dirty="0">
                <a:solidFill>
                  <a:schemeClr val="bg2"/>
                </a:solidFill>
                <a:latin typeface="Maiandra GD" panose="020E0502030308020204" pitchFamily="34" charset="0"/>
              </a:rPr>
              <a:t>   Module</a:t>
            </a:r>
          </a:p>
        </p:txBody>
      </p:sp>
      <p:sp>
        <p:nvSpPr>
          <p:cNvPr id="88" name="TextBox 87">
            <a:extLst>
              <a:ext uri="{FF2B5EF4-FFF2-40B4-BE49-F238E27FC236}">
                <a16:creationId xmlns:a16="http://schemas.microsoft.com/office/drawing/2014/main" id="{0DF0F830-8A8B-4BE9-8D69-120256CB3FC1}"/>
              </a:ext>
            </a:extLst>
          </p:cNvPr>
          <p:cNvSpPr txBox="1"/>
          <p:nvPr/>
        </p:nvSpPr>
        <p:spPr>
          <a:xfrm>
            <a:off x="1242223" y="3755046"/>
            <a:ext cx="6469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Admin </a:t>
            </a:r>
          </a:p>
          <a:p>
            <a:r>
              <a:rPr lang="en-US" sz="500" b="1" dirty="0">
                <a:solidFill>
                  <a:schemeClr val="bg2"/>
                </a:solidFill>
                <a:latin typeface="Maiandra GD" panose="020E0502030308020204" pitchFamily="34" charset="0"/>
              </a:rPr>
              <a:t>   Module</a:t>
            </a:r>
          </a:p>
        </p:txBody>
      </p:sp>
      <p:sp>
        <p:nvSpPr>
          <p:cNvPr id="89" name="TextBox 88">
            <a:extLst>
              <a:ext uri="{FF2B5EF4-FFF2-40B4-BE49-F238E27FC236}">
                <a16:creationId xmlns:a16="http://schemas.microsoft.com/office/drawing/2014/main" id="{8E49B704-8295-438A-8481-6F61188188B9}"/>
              </a:ext>
            </a:extLst>
          </p:cNvPr>
          <p:cNvSpPr txBox="1"/>
          <p:nvPr/>
        </p:nvSpPr>
        <p:spPr>
          <a:xfrm>
            <a:off x="1242223" y="3926677"/>
            <a:ext cx="646934" cy="323165"/>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Student </a:t>
            </a:r>
          </a:p>
          <a:p>
            <a:r>
              <a:rPr lang="en-US" sz="500" b="1" dirty="0">
                <a:solidFill>
                  <a:schemeClr val="bg2"/>
                </a:solidFill>
                <a:latin typeface="Maiandra GD" panose="020E0502030308020204" pitchFamily="34" charset="0"/>
              </a:rPr>
              <a:t>  Management </a:t>
            </a:r>
          </a:p>
          <a:p>
            <a:r>
              <a:rPr lang="en-US" sz="500" b="1" dirty="0">
                <a:solidFill>
                  <a:schemeClr val="bg2"/>
                </a:solidFill>
                <a:latin typeface="Maiandra GD" panose="020E0502030308020204" pitchFamily="34" charset="0"/>
              </a:rPr>
              <a:t>  Module</a:t>
            </a:r>
          </a:p>
        </p:txBody>
      </p:sp>
      <p:sp>
        <p:nvSpPr>
          <p:cNvPr id="90" name="OTLSHAPE_T_7773177036fc4cf59bd0d5652def1445_Shape">
            <a:extLst>
              <a:ext uri="{FF2B5EF4-FFF2-40B4-BE49-F238E27FC236}">
                <a16:creationId xmlns:a16="http://schemas.microsoft.com/office/drawing/2014/main" id="{129B2E3E-C69D-47FE-A1B7-756169BE8F48}"/>
              </a:ext>
            </a:extLst>
          </p:cNvPr>
          <p:cNvSpPr/>
          <p:nvPr>
            <p:custDataLst>
              <p:tags r:id="rId19"/>
            </p:custDataLst>
          </p:nvPr>
        </p:nvSpPr>
        <p:spPr>
          <a:xfrm>
            <a:off x="1786627" y="3598635"/>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20 Jul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3 Aug</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a:stCxn id="90" idx="0"/>
          </p:cNvCxnSpPr>
          <p:nvPr>
            <p:custDataLst>
              <p:tags r:id="rId20"/>
            </p:custDataLst>
          </p:nvPr>
        </p:nvCxnSpPr>
        <p:spPr>
          <a:xfrm flipV="1">
            <a:off x="2055644" y="2992673"/>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5D25F7D-22DD-47F2-9DF5-4E62D5F15DE4}"/>
              </a:ext>
            </a:extLst>
          </p:cNvPr>
          <p:cNvSpPr txBox="1"/>
          <p:nvPr/>
        </p:nvSpPr>
        <p:spPr>
          <a:xfrm>
            <a:off x="1775412" y="4245357"/>
            <a:ext cx="633716"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(Creation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95" name="TextBox 94">
            <a:extLst>
              <a:ext uri="{FF2B5EF4-FFF2-40B4-BE49-F238E27FC236}">
                <a16:creationId xmlns:a16="http://schemas.microsoft.com/office/drawing/2014/main" id="{F2DA5CFE-3707-4965-ACF9-EBA748316EB4}"/>
              </a:ext>
            </a:extLst>
          </p:cNvPr>
          <p:cNvSpPr txBox="1"/>
          <p:nvPr/>
        </p:nvSpPr>
        <p:spPr>
          <a:xfrm>
            <a:off x="1786626" y="3892324"/>
            <a:ext cx="47524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Classes </a:t>
            </a:r>
          </a:p>
          <a:p>
            <a:r>
              <a:rPr lang="en-US" sz="500" b="1" dirty="0">
                <a:solidFill>
                  <a:schemeClr val="bg2"/>
                </a:solidFill>
                <a:latin typeface="Maiandra GD" panose="020E0502030308020204" pitchFamily="34" charset="0"/>
              </a:rPr>
              <a:t>   Module</a:t>
            </a:r>
          </a:p>
        </p:txBody>
      </p:sp>
      <p:sp>
        <p:nvSpPr>
          <p:cNvPr id="96" name="TextBox 95">
            <a:extLst>
              <a:ext uri="{FF2B5EF4-FFF2-40B4-BE49-F238E27FC236}">
                <a16:creationId xmlns:a16="http://schemas.microsoft.com/office/drawing/2014/main" id="{FF56DC03-8796-4211-83D0-CE675DD83EA1}"/>
              </a:ext>
            </a:extLst>
          </p:cNvPr>
          <p:cNvSpPr txBox="1"/>
          <p:nvPr/>
        </p:nvSpPr>
        <p:spPr>
          <a:xfrm>
            <a:off x="1786626" y="4069457"/>
            <a:ext cx="482935"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Grades </a:t>
            </a:r>
          </a:p>
          <a:p>
            <a:r>
              <a:rPr lang="en-US" sz="500" b="1" dirty="0">
                <a:solidFill>
                  <a:schemeClr val="bg2"/>
                </a:solidFill>
                <a:latin typeface="Maiandra GD" panose="020E0502030308020204" pitchFamily="34" charset="0"/>
              </a:rPr>
              <a:t>   Module</a:t>
            </a: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21"/>
            </p:custDataLst>
          </p:nvPr>
        </p:nvSpPr>
        <p:spPr>
          <a:xfrm>
            <a:off x="2331471" y="32853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4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22"/>
            </p:custDataLst>
          </p:nvPr>
        </p:nvCxnSpPr>
        <p:spPr>
          <a:xfrm flipV="1">
            <a:off x="2600488" y="2987412"/>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FF278D5-B403-41C9-B4B8-D1E111609FD1}"/>
              </a:ext>
            </a:extLst>
          </p:cNvPr>
          <p:cNvSpPr txBox="1"/>
          <p:nvPr/>
        </p:nvSpPr>
        <p:spPr>
          <a:xfrm>
            <a:off x="2322455" y="3762740"/>
            <a:ext cx="671668" cy="477054"/>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 &amp; </a:t>
            </a:r>
          </a:p>
          <a:p>
            <a:r>
              <a:rPr lang="en-US" sz="500" b="1" dirty="0">
                <a:solidFill>
                  <a:schemeClr val="bg2"/>
                </a:solidFill>
                <a:latin typeface="Maiandra GD" panose="020E0502030308020204" pitchFamily="34" charset="0"/>
              </a:rPr>
              <a:t>   Update </a:t>
            </a:r>
          </a:p>
          <a:p>
            <a:r>
              <a:rPr lang="en-US" sz="500" b="1" dirty="0">
                <a:solidFill>
                  <a:schemeClr val="bg2"/>
                </a:solidFill>
                <a:latin typeface="Maiandra GD" panose="020E0502030308020204" pitchFamily="34" charset="0"/>
              </a:rPr>
              <a:t>   Functionality)</a:t>
            </a:r>
          </a:p>
        </p:txBody>
      </p:sp>
      <p:sp>
        <p:nvSpPr>
          <p:cNvPr id="100" name="TextBox 99">
            <a:extLst>
              <a:ext uri="{FF2B5EF4-FFF2-40B4-BE49-F238E27FC236}">
                <a16:creationId xmlns:a16="http://schemas.microsoft.com/office/drawing/2014/main" id="{4D0DFC42-ED7E-4A35-8AC5-FE5E2E86369F}"/>
              </a:ext>
            </a:extLst>
          </p:cNvPr>
          <p:cNvSpPr txBox="1"/>
          <p:nvPr/>
        </p:nvSpPr>
        <p:spPr>
          <a:xfrm>
            <a:off x="2324659" y="3578220"/>
            <a:ext cx="67166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Acceptance </a:t>
            </a:r>
          </a:p>
          <a:p>
            <a:r>
              <a:rPr lang="en-US" sz="500" b="1" dirty="0">
                <a:solidFill>
                  <a:schemeClr val="bg2"/>
                </a:solidFill>
                <a:latin typeface="Maiandra GD" panose="020E0502030308020204" pitchFamily="34" charset="0"/>
              </a:rPr>
              <a:t>   Preparation</a:t>
            </a: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3"/>
            </p:custDataLst>
          </p:nvPr>
        </p:nvSpPr>
        <p:spPr>
          <a:xfrm>
            <a:off x="2867124" y="35993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19 Aug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a:stCxn id="101" idx="0"/>
          </p:cNvCxnSpPr>
          <p:nvPr>
            <p:custDataLst>
              <p:tags r:id="rId24"/>
            </p:custDataLst>
          </p:nvPr>
        </p:nvCxnSpPr>
        <p:spPr>
          <a:xfrm flipV="1">
            <a:off x="3136141" y="29933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A5BD1DFF-3969-44AD-B1A6-DCDB5BA90C43}"/>
              </a:ext>
            </a:extLst>
          </p:cNvPr>
          <p:cNvSpPr txBox="1"/>
          <p:nvPr/>
        </p:nvSpPr>
        <p:spPr>
          <a:xfrm>
            <a:off x="2864250" y="4236109"/>
            <a:ext cx="63371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(Writing &amp; </a:t>
            </a:r>
          </a:p>
          <a:p>
            <a:r>
              <a:rPr lang="en-US" sz="500" b="1" dirty="0">
                <a:solidFill>
                  <a:schemeClr val="bg2"/>
                </a:solidFill>
                <a:latin typeface="Maiandra GD" panose="020E0502030308020204" pitchFamily="34" charset="0"/>
              </a:rPr>
              <a:t>   Updating </a:t>
            </a:r>
          </a:p>
          <a:p>
            <a:r>
              <a:rPr lang="en-US" sz="500" b="1" dirty="0">
                <a:solidFill>
                  <a:schemeClr val="bg2"/>
                </a:solidFill>
                <a:latin typeface="Maiandra GD" panose="020E0502030308020204" pitchFamily="34" charset="0"/>
              </a:rPr>
              <a:t>   Functionality)</a:t>
            </a:r>
          </a:p>
        </p:txBody>
      </p:sp>
      <p:sp>
        <p:nvSpPr>
          <p:cNvPr id="104" name="TextBox 103">
            <a:extLst>
              <a:ext uri="{FF2B5EF4-FFF2-40B4-BE49-F238E27FC236}">
                <a16:creationId xmlns:a16="http://schemas.microsoft.com/office/drawing/2014/main" id="{34555724-4750-4780-8E20-F933C1813D3F}"/>
              </a:ext>
            </a:extLst>
          </p:cNvPr>
          <p:cNvSpPr txBox="1"/>
          <p:nvPr/>
        </p:nvSpPr>
        <p:spPr>
          <a:xfrm>
            <a:off x="2864249" y="3896198"/>
            <a:ext cx="64306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Schedule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(Push </a:t>
            </a:r>
          </a:p>
          <a:p>
            <a:r>
              <a:rPr lang="en-US" sz="500" b="1" dirty="0">
                <a:solidFill>
                  <a:schemeClr val="bg2"/>
                </a:solidFill>
                <a:latin typeface="Maiandra GD" panose="020E0502030308020204" pitchFamily="34" charset="0"/>
              </a:rPr>
              <a:t>   Notifications)</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5"/>
            </p:custDataLst>
          </p:nvPr>
        </p:nvSpPr>
        <p:spPr>
          <a:xfrm>
            <a:off x="3411968"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6"/>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3606853-F98E-4898-8BE6-0C06DA26A8D0}"/>
              </a:ext>
            </a:extLst>
          </p:cNvPr>
          <p:cNvSpPr txBox="1"/>
          <p:nvPr/>
        </p:nvSpPr>
        <p:spPr>
          <a:xfrm>
            <a:off x="3411968" y="3785509"/>
            <a:ext cx="609736"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(Viewing, </a:t>
            </a:r>
          </a:p>
          <a:p>
            <a:r>
              <a:rPr lang="en-US" sz="500" b="1" dirty="0">
                <a:solidFill>
                  <a:schemeClr val="bg2"/>
                </a:solidFill>
                <a:latin typeface="Maiandra GD" panose="020E0502030308020204" pitchFamily="34" charset="0"/>
              </a:rPr>
              <a:t>   Exporting &amp;  </a:t>
            </a:r>
          </a:p>
          <a:p>
            <a:r>
              <a:rPr lang="en-US" sz="500" b="1" dirty="0">
                <a:solidFill>
                  <a:schemeClr val="bg2"/>
                </a:solidFill>
                <a:latin typeface="Maiandra GD" panose="020E0502030308020204" pitchFamily="34" charset="0"/>
              </a:rPr>
              <a:t>   Calculations)</a:t>
            </a:r>
          </a:p>
        </p:txBody>
      </p:sp>
      <p:sp>
        <p:nvSpPr>
          <p:cNvPr id="108" name="TextBox 107">
            <a:extLst>
              <a:ext uri="{FF2B5EF4-FFF2-40B4-BE49-F238E27FC236}">
                <a16:creationId xmlns:a16="http://schemas.microsoft.com/office/drawing/2014/main" id="{8F98F5C3-3D52-4138-A153-DED0B2D9EA46}"/>
              </a:ext>
            </a:extLst>
          </p:cNvPr>
          <p:cNvSpPr txBox="1"/>
          <p:nvPr/>
        </p:nvSpPr>
        <p:spPr>
          <a:xfrm>
            <a:off x="3417602" y="3597748"/>
            <a:ext cx="609736"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Search </a:t>
            </a:r>
          </a:p>
          <a:p>
            <a:r>
              <a:rPr lang="en-US" sz="500" b="1" dirty="0">
                <a:solidFill>
                  <a:schemeClr val="bg2"/>
                </a:solidFill>
                <a:latin typeface="Maiandra GD" panose="020E0502030308020204" pitchFamily="34" charset="0"/>
              </a:rPr>
              <a:t>   Module</a:t>
            </a: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7"/>
            </p:custDataLst>
          </p:nvPr>
        </p:nvSpPr>
        <p:spPr>
          <a:xfrm>
            <a:off x="3949869" y="3597748"/>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Sep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8"/>
            </p:custDataLst>
          </p:nvPr>
        </p:nvCxnSpPr>
        <p:spPr>
          <a:xfrm flipV="1">
            <a:off x="4218886" y="29917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947621" y="3905921"/>
            <a:ext cx="601190" cy="400110"/>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Financial </a:t>
            </a:r>
          </a:p>
          <a:p>
            <a:r>
              <a:rPr lang="en-US" sz="500" b="1" dirty="0">
                <a:solidFill>
                  <a:schemeClr val="bg2"/>
                </a:solidFill>
                <a:latin typeface="Maiandra GD" panose="020E0502030308020204" pitchFamily="34" charset="0"/>
              </a:rPr>
              <a:t>   Report </a:t>
            </a:r>
          </a:p>
          <a:p>
            <a:r>
              <a:rPr lang="en-US" sz="500" b="1" dirty="0">
                <a:solidFill>
                  <a:schemeClr val="bg2"/>
                </a:solidFill>
                <a:latin typeface="Maiandra GD" panose="020E0502030308020204" pitchFamily="34" charset="0"/>
              </a:rPr>
              <a:t>   Module  </a:t>
            </a:r>
          </a:p>
          <a:p>
            <a:r>
              <a:rPr lang="en-US" sz="500" b="1" dirty="0">
                <a:solidFill>
                  <a:schemeClr val="bg2"/>
                </a:solidFill>
                <a:latin typeface="Maiandra GD" panose="020E0502030308020204" pitchFamily="34" charset="0"/>
              </a:rPr>
              <a:t>   (Export)</a:t>
            </a:r>
          </a:p>
        </p:txBody>
      </p:sp>
      <p:sp>
        <p:nvSpPr>
          <p:cNvPr id="112" name="TextBox 111">
            <a:extLst>
              <a:ext uri="{FF2B5EF4-FFF2-40B4-BE49-F238E27FC236}">
                <a16:creationId xmlns:a16="http://schemas.microsoft.com/office/drawing/2014/main" id="{E17DA5B1-88BF-404E-8A4F-C77F5E535057}"/>
              </a:ext>
            </a:extLst>
          </p:cNvPr>
          <p:cNvSpPr txBox="1"/>
          <p:nvPr/>
        </p:nvSpPr>
        <p:spPr>
          <a:xfrm>
            <a:off x="3946591" y="4259488"/>
            <a:ext cx="56863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13" name="TextBox 112">
            <a:extLst>
              <a:ext uri="{FF2B5EF4-FFF2-40B4-BE49-F238E27FC236}">
                <a16:creationId xmlns:a16="http://schemas.microsoft.com/office/drawing/2014/main" id="{49A2A676-1794-4054-BD73-ED37FA7174CF}"/>
              </a:ext>
            </a:extLst>
          </p:cNvPr>
          <p:cNvSpPr txBox="1"/>
          <p:nvPr/>
        </p:nvSpPr>
        <p:spPr>
          <a:xfrm>
            <a:off x="3946591" y="4459919"/>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Mid Term  </a:t>
            </a:r>
          </a:p>
          <a:p>
            <a:r>
              <a:rPr lang="en-US" sz="500" b="1" dirty="0">
                <a:solidFill>
                  <a:schemeClr val="bg2"/>
                </a:solidFill>
                <a:latin typeface="Maiandra GD" panose="020E0502030308020204" pitchFamily="34" charset="0"/>
              </a:rPr>
              <a:t>   Preparation</a:t>
            </a: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9"/>
            </p:custDataLst>
          </p:nvPr>
        </p:nvSpPr>
        <p:spPr>
          <a:xfrm>
            <a:off x="4490993" y="3295739"/>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3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30"/>
            </p:custDataLst>
          </p:nvPr>
        </p:nvCxnSpPr>
        <p:spPr>
          <a:xfrm flipV="1">
            <a:off x="4760010" y="2997803"/>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90992" y="3609602"/>
            <a:ext cx="538034"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0" name="TextBox 119">
            <a:extLst>
              <a:ext uri="{FF2B5EF4-FFF2-40B4-BE49-F238E27FC236}">
                <a16:creationId xmlns:a16="http://schemas.microsoft.com/office/drawing/2014/main" id="{4649DFF0-64CA-4079-B5AC-E9AA0B3CEE76}"/>
              </a:ext>
            </a:extLst>
          </p:cNvPr>
          <p:cNvSpPr txBox="1"/>
          <p:nvPr/>
        </p:nvSpPr>
        <p:spPr>
          <a:xfrm>
            <a:off x="4486088" y="3798891"/>
            <a:ext cx="601190"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Attendance </a:t>
            </a:r>
          </a:p>
          <a:p>
            <a:r>
              <a:rPr lang="en-US" sz="500" b="1" dirty="0">
                <a:solidFill>
                  <a:schemeClr val="bg2"/>
                </a:solidFill>
                <a:latin typeface="Maiandra GD" panose="020E0502030308020204" pitchFamily="34" charset="0"/>
              </a:rPr>
              <a:t>   Module</a:t>
            </a: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31"/>
            </p:custDataLst>
          </p:nvPr>
        </p:nvSpPr>
        <p:spPr>
          <a:xfrm>
            <a:off x="5030489" y="3606540"/>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18 Oct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32"/>
            </p:custDataLst>
          </p:nvPr>
        </p:nvCxnSpPr>
        <p:spPr>
          <a:xfrm flipV="1">
            <a:off x="5299506" y="3000578"/>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29026" y="391894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Poster  </a:t>
            </a:r>
          </a:p>
          <a:p>
            <a:r>
              <a:rPr lang="en-US" sz="500" b="1" dirty="0">
                <a:solidFill>
                  <a:schemeClr val="bg2"/>
                </a:solidFill>
                <a:latin typeface="Maiandra GD" panose="020E0502030308020204" pitchFamily="34" charset="0"/>
              </a:rPr>
              <a:t>   Preparation</a:t>
            </a:r>
          </a:p>
        </p:txBody>
      </p:sp>
      <p:sp>
        <p:nvSpPr>
          <p:cNvPr id="124" name="TextBox 123">
            <a:extLst>
              <a:ext uri="{FF2B5EF4-FFF2-40B4-BE49-F238E27FC236}">
                <a16:creationId xmlns:a16="http://schemas.microsoft.com/office/drawing/2014/main" id="{3C24A4B7-61F2-4A43-900D-346E62FCA8E6}"/>
              </a:ext>
            </a:extLst>
          </p:cNvPr>
          <p:cNvSpPr txBox="1"/>
          <p:nvPr/>
        </p:nvSpPr>
        <p:spPr>
          <a:xfrm>
            <a:off x="5023360" y="4095468"/>
            <a:ext cx="503108"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Payment </a:t>
            </a:r>
          </a:p>
          <a:p>
            <a:r>
              <a:rPr lang="en-US" sz="500" b="1" dirty="0">
                <a:solidFill>
                  <a:schemeClr val="bg2"/>
                </a:solidFill>
                <a:latin typeface="Maiandra GD" panose="020E0502030308020204" pitchFamily="34" charset="0"/>
              </a:rPr>
              <a:t>   Module</a:t>
            </a:r>
          </a:p>
        </p:txBody>
      </p:sp>
      <p:sp>
        <p:nvSpPr>
          <p:cNvPr id="125" name="TextBox 124">
            <a:extLst>
              <a:ext uri="{FF2B5EF4-FFF2-40B4-BE49-F238E27FC236}">
                <a16:creationId xmlns:a16="http://schemas.microsoft.com/office/drawing/2014/main" id="{F8D7C168-5545-45E1-A63E-2F7E2FD3EE27}"/>
              </a:ext>
            </a:extLst>
          </p:cNvPr>
          <p:cNvSpPr txBox="1"/>
          <p:nvPr/>
        </p:nvSpPr>
        <p:spPr>
          <a:xfrm>
            <a:off x="5029026" y="4266887"/>
            <a:ext cx="571173"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Receipts </a:t>
            </a:r>
          </a:p>
          <a:p>
            <a:r>
              <a:rPr lang="en-US" sz="500" b="1" dirty="0">
                <a:solidFill>
                  <a:schemeClr val="bg2"/>
                </a:solidFill>
                <a:latin typeface="Maiandra GD" panose="020E0502030308020204" pitchFamily="34" charset="0"/>
              </a:rPr>
              <a:t>   Module</a:t>
            </a: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3"/>
            </p:custDataLst>
          </p:nvPr>
        </p:nvSpPr>
        <p:spPr>
          <a:xfrm>
            <a:off x="5569984" y="3293122"/>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2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4"/>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68521" y="3598150"/>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Dashboard </a:t>
            </a:r>
          </a:p>
          <a:p>
            <a:r>
              <a:rPr lang="en-US" sz="500" b="1" dirty="0">
                <a:solidFill>
                  <a:schemeClr val="bg2"/>
                </a:solidFill>
                <a:latin typeface="Maiandra GD" panose="020E0502030308020204" pitchFamily="34" charset="0"/>
              </a:rPr>
              <a:t>    Module</a:t>
            </a:r>
          </a:p>
        </p:txBody>
      </p:sp>
      <p:sp>
        <p:nvSpPr>
          <p:cNvPr id="129" name="TextBox 128">
            <a:extLst>
              <a:ext uri="{FF2B5EF4-FFF2-40B4-BE49-F238E27FC236}">
                <a16:creationId xmlns:a16="http://schemas.microsoft.com/office/drawing/2014/main" id="{183D78D5-D13C-44E7-9A39-966901803E15}"/>
              </a:ext>
            </a:extLst>
          </p:cNvPr>
          <p:cNvSpPr txBox="1"/>
          <p:nvPr/>
        </p:nvSpPr>
        <p:spPr>
          <a:xfrm>
            <a:off x="5567493" y="3780784"/>
            <a:ext cx="571172"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5"/>
            </p:custDataLst>
          </p:nvPr>
        </p:nvSpPr>
        <p:spPr>
          <a:xfrm>
            <a:off x="6114903" y="3599433"/>
            <a:ext cx="538033" cy="31240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latin typeface="Maiandra GD" panose="020E0502030308020204" pitchFamily="34" charset="0"/>
              </a:rPr>
              <a:t>17 Nov </a:t>
            </a:r>
          </a:p>
          <a:p>
            <a:pPr algn="ctr"/>
            <a:r>
              <a:rPr lang="en-US" sz="600" b="1" dirty="0">
                <a:solidFill>
                  <a:schemeClr val="tx1"/>
                </a:solidFill>
                <a:latin typeface="Maiandra GD" panose="020E0502030308020204" pitchFamily="34" charset="0"/>
              </a:rPr>
              <a:t>– </a:t>
            </a:r>
          </a:p>
          <a:p>
            <a:pPr algn="ctr"/>
            <a:r>
              <a:rPr lang="en-US" sz="6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6"/>
            </p:custDataLst>
          </p:nvPr>
        </p:nvCxnSpPr>
        <p:spPr>
          <a:xfrm flipV="1">
            <a:off x="6383920" y="2993471"/>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14903" y="38923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Final </a:t>
            </a:r>
          </a:p>
          <a:p>
            <a:r>
              <a:rPr lang="en-US" sz="500" b="1" dirty="0">
                <a:solidFill>
                  <a:schemeClr val="bg2"/>
                </a:solidFill>
                <a:latin typeface="Maiandra GD" panose="020E0502030308020204" pitchFamily="34" charset="0"/>
              </a:rPr>
              <a:t>   Preparation</a:t>
            </a:r>
          </a:p>
        </p:txBody>
      </p:sp>
      <p:sp>
        <p:nvSpPr>
          <p:cNvPr id="133" name="TextBox 132">
            <a:extLst>
              <a:ext uri="{FF2B5EF4-FFF2-40B4-BE49-F238E27FC236}">
                <a16:creationId xmlns:a16="http://schemas.microsoft.com/office/drawing/2014/main" id="{43AB7F55-6F5B-4F57-A9BC-C8A383492A5D}"/>
              </a:ext>
            </a:extLst>
          </p:cNvPr>
          <p:cNvSpPr txBox="1"/>
          <p:nvPr/>
        </p:nvSpPr>
        <p:spPr>
          <a:xfrm>
            <a:off x="6108017" y="4074523"/>
            <a:ext cx="646937" cy="24622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X UI </a:t>
            </a:r>
          </a:p>
          <a:p>
            <a:r>
              <a:rPr lang="en-US" sz="500" b="1" dirty="0">
                <a:solidFill>
                  <a:schemeClr val="bg2"/>
                </a:solidFill>
                <a:latin typeface="Maiandra GD" panose="020E0502030308020204" pitchFamily="34" charset="0"/>
              </a:rPr>
              <a:t>   Enhancement</a:t>
            </a: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7"/>
            </p:custDataLst>
          </p:nvPr>
        </p:nvCxnSpPr>
        <p:spPr>
          <a:xfrm>
            <a:off x="440249" y="250590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8"/>
            </p:custDataLst>
          </p:nvPr>
        </p:nvSpPr>
        <p:spPr>
          <a:xfrm>
            <a:off x="296063" y="232110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9"/>
            </p:custDataLst>
          </p:nvPr>
        </p:nvSpPr>
        <p:spPr>
          <a:xfrm>
            <a:off x="389360" y="242667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0660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40"/>
            </p:custDataLst>
          </p:nvPr>
        </p:nvCxnSpPr>
        <p:spPr>
          <a:xfrm>
            <a:off x="2872250" y="250462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41"/>
            </p:custDataLst>
          </p:nvPr>
        </p:nvSpPr>
        <p:spPr>
          <a:xfrm>
            <a:off x="2629096" y="231933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42"/>
            </p:custDataLst>
          </p:nvPr>
        </p:nvSpPr>
        <p:spPr>
          <a:xfrm>
            <a:off x="2821361" y="242540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18037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3"/>
            </p:custDataLst>
          </p:nvPr>
        </p:nvCxnSpPr>
        <p:spPr>
          <a:xfrm>
            <a:off x="4775978"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4"/>
            </p:custDataLst>
          </p:nvPr>
        </p:nvSpPr>
        <p:spPr>
          <a:xfrm>
            <a:off x="4532829"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5"/>
            </p:custDataLst>
          </p:nvPr>
        </p:nvSpPr>
        <p:spPr>
          <a:xfrm>
            <a:off x="4725089"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0980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6"/>
            </p:custDataLst>
          </p:nvPr>
        </p:nvCxnSpPr>
        <p:spPr>
          <a:xfrm>
            <a:off x="5282035" y="250172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7"/>
            </p:custDataLst>
          </p:nvPr>
        </p:nvSpPr>
        <p:spPr>
          <a:xfrm>
            <a:off x="5038886" y="232216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8"/>
            </p:custDataLst>
          </p:nvPr>
        </p:nvSpPr>
        <p:spPr>
          <a:xfrm>
            <a:off x="5231146" y="242249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0696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9"/>
            </p:custDataLst>
          </p:nvPr>
        </p:nvCxnSpPr>
        <p:spPr>
          <a:xfrm>
            <a:off x="6390849" y="250455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50"/>
            </p:custDataLst>
          </p:nvPr>
        </p:nvSpPr>
        <p:spPr>
          <a:xfrm>
            <a:off x="6147700" y="232499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51"/>
            </p:custDataLst>
          </p:nvPr>
        </p:nvSpPr>
        <p:spPr>
          <a:xfrm>
            <a:off x="6339960" y="242532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52"/>
            </p:custDataLst>
          </p:nvPr>
        </p:nvCxnSpPr>
        <p:spPr>
          <a:xfrm>
            <a:off x="2082053" y="250696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3"/>
            </p:custDataLst>
          </p:nvPr>
        </p:nvSpPr>
        <p:spPr>
          <a:xfrm>
            <a:off x="2031164" y="242773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1849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199417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4"/>
            </p:custDataLst>
          </p:nvPr>
        </p:nvCxnSpPr>
        <p:spPr>
          <a:xfrm>
            <a:off x="4217090" y="250398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5"/>
            </p:custDataLst>
          </p:nvPr>
        </p:nvSpPr>
        <p:spPr>
          <a:xfrm>
            <a:off x="4166201" y="242476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18202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199120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6"/>
            </p:custDataLst>
          </p:nvPr>
        </p:nvCxnSpPr>
        <p:spPr>
          <a:xfrm>
            <a:off x="5836711" y="250906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7"/>
            </p:custDataLst>
          </p:nvPr>
        </p:nvSpPr>
        <p:spPr>
          <a:xfrm>
            <a:off x="5785822" y="242983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18710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199627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8"/>
            </p:custDataLst>
          </p:nvPr>
        </p:nvCxnSpPr>
        <p:spPr>
          <a:xfrm>
            <a:off x="2329535" y="190711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9"/>
            </p:custDataLst>
          </p:nvPr>
        </p:nvSpPr>
        <p:spPr>
          <a:xfrm>
            <a:off x="2278646" y="182789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2516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60"/>
            </p:custDataLst>
          </p:nvPr>
        </p:nvCxnSpPr>
        <p:spPr>
          <a:xfrm>
            <a:off x="1783092" y="190870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61"/>
            </p:custDataLst>
          </p:nvPr>
        </p:nvSpPr>
        <p:spPr>
          <a:xfrm>
            <a:off x="1732203" y="182947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2674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62"/>
            </p:custDataLst>
          </p:nvPr>
        </p:nvCxnSpPr>
        <p:spPr>
          <a:xfrm>
            <a:off x="3410574" y="190828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3"/>
            </p:custDataLst>
          </p:nvPr>
        </p:nvSpPr>
        <p:spPr>
          <a:xfrm>
            <a:off x="3359685" y="18290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2632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4"/>
            </p:custDataLst>
          </p:nvPr>
        </p:nvCxnSpPr>
        <p:spPr>
          <a:xfrm>
            <a:off x="3948897"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5"/>
            </p:custDataLst>
          </p:nvPr>
        </p:nvSpPr>
        <p:spPr>
          <a:xfrm>
            <a:off x="3898008"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6"/>
            </p:custDataLst>
          </p:nvPr>
        </p:nvCxnSpPr>
        <p:spPr>
          <a:xfrm>
            <a:off x="4487221" y="19057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7"/>
            </p:custDataLst>
          </p:nvPr>
        </p:nvSpPr>
        <p:spPr>
          <a:xfrm>
            <a:off x="4436332" y="18265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237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8"/>
            </p:custDataLst>
          </p:nvPr>
        </p:nvCxnSpPr>
        <p:spPr>
          <a:xfrm>
            <a:off x="5029393" y="191281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9"/>
            </p:custDataLst>
          </p:nvPr>
        </p:nvSpPr>
        <p:spPr>
          <a:xfrm>
            <a:off x="4978504" y="183358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3085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70"/>
            </p:custDataLst>
          </p:nvPr>
        </p:nvCxnSpPr>
        <p:spPr>
          <a:xfrm>
            <a:off x="5570858" y="191413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71"/>
            </p:custDataLst>
          </p:nvPr>
        </p:nvSpPr>
        <p:spPr>
          <a:xfrm>
            <a:off x="5519969" y="183490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3217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72"/>
            </p:custDataLst>
          </p:nvPr>
        </p:nvCxnSpPr>
        <p:spPr>
          <a:xfrm>
            <a:off x="6114903" y="190629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3"/>
            </p:custDataLst>
          </p:nvPr>
        </p:nvSpPr>
        <p:spPr>
          <a:xfrm>
            <a:off x="6064014" y="182706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2433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Tree>
    <p:extLst>
      <p:ext uri="{BB962C8B-B14F-4D97-AF65-F5344CB8AC3E}">
        <p14:creationId xmlns:p14="http://schemas.microsoft.com/office/powerpoint/2010/main" val="2985898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1125</TotalTime>
  <Words>1914</Words>
  <Application>Microsoft Office PowerPoint</Application>
  <PresentationFormat>Widescreen</PresentationFormat>
  <Paragraphs>575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Maiandra GD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DEYU</cp:lastModifiedBy>
  <cp:revision>55</cp:revision>
  <dcterms:created xsi:type="dcterms:W3CDTF">2018-06-21T14:07:32Z</dcterms:created>
  <dcterms:modified xsi:type="dcterms:W3CDTF">2018-07-20T10:09:01Z</dcterms:modified>
</cp:coreProperties>
</file>