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5" r:id="rId4"/>
    <p:sldId id="257" r:id="rId5"/>
    <p:sldId id="258" r:id="rId6"/>
    <p:sldId id="259" r:id="rId7"/>
    <p:sldId id="262" r:id="rId8"/>
    <p:sldId id="263" r:id="rId9"/>
    <p:sldId id="269" r:id="rId10"/>
    <p:sldId id="261" r:id="rId11"/>
    <p:sldId id="268" r:id="rId12"/>
    <p:sldId id="267" r:id="rId13"/>
    <p:sldId id="260" r:id="rId14"/>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170" d="100"/>
          <a:sy n="170" d="100"/>
        </p:scale>
        <p:origin x="1224" y="-7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8/3/18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8/3/18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8/3/18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8/3/18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slideLayout" Target="../slideLayouts/slideLayout1.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image" Target="../media/image1.jpeg"/><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11.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image" Target="../media/image1.jpeg"/><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slideLayout" Target="../slideLayouts/slideLayout1.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4"/>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10" name="OTLSHAPE_TB_00000000000000000000000000000000_ScaleContainer">
            <a:extLst>
              <a:ext uri="{FF2B5EF4-FFF2-40B4-BE49-F238E27FC236}">
                <a16:creationId xmlns:a16="http://schemas.microsoft.com/office/drawing/2014/main" id="{8A9FE40F-462F-4A3C-9749-7BAD9DB6FE6D}"/>
              </a:ext>
            </a:extLst>
          </p:cNvPr>
          <p:cNvSpPr/>
          <p:nvPr>
            <p:custDataLst>
              <p:tags r:id="rId1"/>
            </p:custDataLst>
          </p:nvPr>
        </p:nvSpPr>
        <p:spPr>
          <a:xfrm>
            <a:off x="255827" y="2711943"/>
            <a:ext cx="6491785" cy="286015"/>
          </a:xfrm>
          <a:prstGeom prst="roundRect">
            <a:avLst>
              <a:gd name="adj" fmla="val 100000"/>
            </a:avLst>
          </a:prstGeom>
          <a:solidFill>
            <a:schemeClr val="accent3">
              <a:lumMod val="40000"/>
              <a:lumOff val="60000"/>
            </a:schemeClr>
          </a:solidFill>
          <a:ln w="12700" cap="flat" cmpd="sng" algn="ctr">
            <a:noFill/>
            <a:prstDash val="solid"/>
            <a:miter lim="800000"/>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OTLSHAPE_TB_00000000000000000000000000000000_Separator1">
            <a:extLst>
              <a:ext uri="{FF2B5EF4-FFF2-40B4-BE49-F238E27FC236}">
                <a16:creationId xmlns:a16="http://schemas.microsoft.com/office/drawing/2014/main" id="{C8BF1A42-A48B-4DFB-A5CE-A807AC59D3EB}"/>
              </a:ext>
            </a:extLst>
          </p:cNvPr>
          <p:cNvCxnSpPr>
            <a:cxnSpLocks/>
          </p:cNvCxnSpPr>
          <p:nvPr>
            <p:custDataLst>
              <p:tags r:id="rId2"/>
            </p:custDataLst>
          </p:nvPr>
        </p:nvCxnSpPr>
        <p:spPr>
          <a:xfrm>
            <a:off x="5568522" y="263800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5D113F-8475-4550-9F48-B4136436C3FD}"/>
              </a:ext>
            </a:extLst>
          </p:cNvPr>
          <p:cNvSpPr txBox="1"/>
          <p:nvPr/>
        </p:nvSpPr>
        <p:spPr>
          <a:xfrm>
            <a:off x="5575407" y="27402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10</a:t>
            </a:r>
          </a:p>
        </p:txBody>
      </p:sp>
      <p:cxnSp>
        <p:nvCxnSpPr>
          <p:cNvPr id="31" name="OTLSHAPE_TB_00000000000000000000000000000000_Separator1">
            <a:extLst>
              <a:ext uri="{FF2B5EF4-FFF2-40B4-BE49-F238E27FC236}">
                <a16:creationId xmlns:a16="http://schemas.microsoft.com/office/drawing/2014/main" id="{F0C97AA3-F7F0-47E6-BD86-E43BDACB2467}"/>
              </a:ext>
            </a:extLst>
          </p:cNvPr>
          <p:cNvCxnSpPr>
            <a:cxnSpLocks/>
          </p:cNvCxnSpPr>
          <p:nvPr>
            <p:custDataLst>
              <p:tags r:id="rId3"/>
            </p:custDataLst>
          </p:nvPr>
        </p:nvCxnSpPr>
        <p:spPr>
          <a:xfrm>
            <a:off x="6114904"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E09A53-E648-4572-9BE7-8BA9BC1362E3}"/>
              </a:ext>
            </a:extLst>
          </p:cNvPr>
          <p:cNvSpPr txBox="1"/>
          <p:nvPr/>
        </p:nvSpPr>
        <p:spPr>
          <a:xfrm>
            <a:off x="6114904" y="274588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11</a:t>
            </a:r>
          </a:p>
        </p:txBody>
      </p:sp>
      <p:cxnSp>
        <p:nvCxnSpPr>
          <p:cNvPr id="35" name="OTLSHAPE_TB_00000000000000000000000000000000_Separator1">
            <a:extLst>
              <a:ext uri="{FF2B5EF4-FFF2-40B4-BE49-F238E27FC236}">
                <a16:creationId xmlns:a16="http://schemas.microsoft.com/office/drawing/2014/main" id="{A03BE686-17E8-435F-8A3E-52D99115A5EC}"/>
              </a:ext>
            </a:extLst>
          </p:cNvPr>
          <p:cNvCxnSpPr>
            <a:cxnSpLocks/>
          </p:cNvCxnSpPr>
          <p:nvPr>
            <p:custDataLst>
              <p:tags r:id="rId4"/>
            </p:custDataLst>
          </p:nvPr>
        </p:nvCxnSpPr>
        <p:spPr>
          <a:xfrm>
            <a:off x="5029027" y="2637469"/>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C28DE82-1EED-4393-8A68-2FDFD597DFB2}"/>
              </a:ext>
            </a:extLst>
          </p:cNvPr>
          <p:cNvSpPr txBox="1"/>
          <p:nvPr/>
        </p:nvSpPr>
        <p:spPr>
          <a:xfrm>
            <a:off x="5029027" y="2743361"/>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9</a:t>
            </a:r>
          </a:p>
        </p:txBody>
      </p:sp>
      <p:cxnSp>
        <p:nvCxnSpPr>
          <p:cNvPr id="40" name="OTLSHAPE_TB_00000000000000000000000000000000_Separator1">
            <a:extLst>
              <a:ext uri="{FF2B5EF4-FFF2-40B4-BE49-F238E27FC236}">
                <a16:creationId xmlns:a16="http://schemas.microsoft.com/office/drawing/2014/main" id="{57904F32-4B37-4D68-BEBA-A7E4BD9F2F23}"/>
              </a:ext>
            </a:extLst>
          </p:cNvPr>
          <p:cNvCxnSpPr>
            <a:cxnSpLocks/>
          </p:cNvCxnSpPr>
          <p:nvPr>
            <p:custDataLst>
              <p:tags r:id="rId5"/>
            </p:custDataLst>
          </p:nvPr>
        </p:nvCxnSpPr>
        <p:spPr>
          <a:xfrm>
            <a:off x="4489530"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E81FFD5-5F24-4390-A314-C1DECEB3E56E}"/>
              </a:ext>
            </a:extLst>
          </p:cNvPr>
          <p:cNvSpPr txBox="1"/>
          <p:nvPr/>
        </p:nvSpPr>
        <p:spPr>
          <a:xfrm>
            <a:off x="4489530" y="27506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8</a:t>
            </a:r>
          </a:p>
        </p:txBody>
      </p:sp>
      <p:cxnSp>
        <p:nvCxnSpPr>
          <p:cNvPr id="42" name="OTLSHAPE_TB_00000000000000000000000000000000_Separator1">
            <a:extLst>
              <a:ext uri="{FF2B5EF4-FFF2-40B4-BE49-F238E27FC236}">
                <a16:creationId xmlns:a16="http://schemas.microsoft.com/office/drawing/2014/main" id="{F2176315-094B-47B8-989F-C1CE40938A66}"/>
              </a:ext>
            </a:extLst>
          </p:cNvPr>
          <p:cNvCxnSpPr>
            <a:cxnSpLocks/>
          </p:cNvCxnSpPr>
          <p:nvPr>
            <p:custDataLst>
              <p:tags r:id="rId6"/>
            </p:custDataLst>
          </p:nvPr>
        </p:nvCxnSpPr>
        <p:spPr>
          <a:xfrm>
            <a:off x="3946592"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5EE42E-6F2C-478C-8088-B0C351CE5EAB}"/>
              </a:ext>
            </a:extLst>
          </p:cNvPr>
          <p:cNvSpPr txBox="1"/>
          <p:nvPr/>
        </p:nvSpPr>
        <p:spPr>
          <a:xfrm>
            <a:off x="3946592"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7</a:t>
            </a:r>
          </a:p>
        </p:txBody>
      </p:sp>
      <p:cxnSp>
        <p:nvCxnSpPr>
          <p:cNvPr id="44" name="OTLSHAPE_TB_00000000000000000000000000000000_Separator1">
            <a:extLst>
              <a:ext uri="{FF2B5EF4-FFF2-40B4-BE49-F238E27FC236}">
                <a16:creationId xmlns:a16="http://schemas.microsoft.com/office/drawing/2014/main" id="{7D5FAFB5-D5DA-44AE-B0EC-8234E37F3631}"/>
              </a:ext>
            </a:extLst>
          </p:cNvPr>
          <p:cNvCxnSpPr>
            <a:cxnSpLocks/>
          </p:cNvCxnSpPr>
          <p:nvPr>
            <p:custDataLst>
              <p:tags r:id="rId7"/>
            </p:custDataLst>
          </p:nvPr>
        </p:nvCxnSpPr>
        <p:spPr>
          <a:xfrm>
            <a:off x="3407095"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6655FA-3519-4A09-913B-8F4C79B80C71}"/>
              </a:ext>
            </a:extLst>
          </p:cNvPr>
          <p:cNvSpPr txBox="1"/>
          <p:nvPr/>
        </p:nvSpPr>
        <p:spPr>
          <a:xfrm>
            <a:off x="3407095"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6</a:t>
            </a:r>
          </a:p>
        </p:txBody>
      </p:sp>
      <p:cxnSp>
        <p:nvCxnSpPr>
          <p:cNvPr id="46" name="OTLSHAPE_TB_00000000000000000000000000000000_Separator1">
            <a:extLst>
              <a:ext uri="{FF2B5EF4-FFF2-40B4-BE49-F238E27FC236}">
                <a16:creationId xmlns:a16="http://schemas.microsoft.com/office/drawing/2014/main" id="{4A3D8AB4-4DCA-4E09-B42E-C2047A8FA42F}"/>
              </a:ext>
            </a:extLst>
          </p:cNvPr>
          <p:cNvCxnSpPr>
            <a:cxnSpLocks/>
          </p:cNvCxnSpPr>
          <p:nvPr>
            <p:custDataLst>
              <p:tags r:id="rId8"/>
            </p:custDataLst>
          </p:nvPr>
        </p:nvCxnSpPr>
        <p:spPr>
          <a:xfrm>
            <a:off x="2867599" y="2639992"/>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99FCD34-8C45-4AA6-8D75-985460B4234E}"/>
              </a:ext>
            </a:extLst>
          </p:cNvPr>
          <p:cNvSpPr txBox="1"/>
          <p:nvPr/>
        </p:nvSpPr>
        <p:spPr>
          <a:xfrm>
            <a:off x="2867599" y="2745884"/>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5</a:t>
            </a:r>
          </a:p>
        </p:txBody>
      </p:sp>
      <p:cxnSp>
        <p:nvCxnSpPr>
          <p:cNvPr id="48" name="OTLSHAPE_TB_00000000000000000000000000000000_Separator1">
            <a:extLst>
              <a:ext uri="{FF2B5EF4-FFF2-40B4-BE49-F238E27FC236}">
                <a16:creationId xmlns:a16="http://schemas.microsoft.com/office/drawing/2014/main" id="{220EF9B1-7E04-410C-A3E5-FF48ED37D7F2}"/>
              </a:ext>
            </a:extLst>
          </p:cNvPr>
          <p:cNvCxnSpPr>
            <a:cxnSpLocks/>
          </p:cNvCxnSpPr>
          <p:nvPr>
            <p:custDataLst>
              <p:tags r:id="rId9"/>
            </p:custDataLst>
          </p:nvPr>
        </p:nvCxnSpPr>
        <p:spPr>
          <a:xfrm>
            <a:off x="2328102"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5FC36C1-FFF0-4754-B6CC-2E3BEAFAF73F}"/>
              </a:ext>
            </a:extLst>
          </p:cNvPr>
          <p:cNvSpPr txBox="1"/>
          <p:nvPr/>
        </p:nvSpPr>
        <p:spPr>
          <a:xfrm>
            <a:off x="2328102" y="275063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4</a:t>
            </a:r>
          </a:p>
        </p:txBody>
      </p:sp>
      <p:cxnSp>
        <p:nvCxnSpPr>
          <p:cNvPr id="50" name="OTLSHAPE_TB_00000000000000000000000000000000_Separator1">
            <a:extLst>
              <a:ext uri="{FF2B5EF4-FFF2-40B4-BE49-F238E27FC236}">
                <a16:creationId xmlns:a16="http://schemas.microsoft.com/office/drawing/2014/main" id="{559E8442-0E8A-42BD-95F2-CE229FEF1FC9}"/>
              </a:ext>
            </a:extLst>
          </p:cNvPr>
          <p:cNvCxnSpPr>
            <a:cxnSpLocks/>
          </p:cNvCxnSpPr>
          <p:nvPr>
            <p:custDataLst>
              <p:tags r:id="rId10"/>
            </p:custDataLst>
          </p:nvPr>
        </p:nvCxnSpPr>
        <p:spPr>
          <a:xfrm>
            <a:off x="1785164" y="2645741"/>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2A9D1F-81DB-4C32-9898-34477C3E1367}"/>
              </a:ext>
            </a:extLst>
          </p:cNvPr>
          <p:cNvSpPr txBox="1"/>
          <p:nvPr/>
        </p:nvSpPr>
        <p:spPr>
          <a:xfrm>
            <a:off x="1785164" y="2751633"/>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3</a:t>
            </a:r>
          </a:p>
        </p:txBody>
      </p:sp>
      <p:cxnSp>
        <p:nvCxnSpPr>
          <p:cNvPr id="52" name="OTLSHAPE_TB_00000000000000000000000000000000_Separator1">
            <a:extLst>
              <a:ext uri="{FF2B5EF4-FFF2-40B4-BE49-F238E27FC236}">
                <a16:creationId xmlns:a16="http://schemas.microsoft.com/office/drawing/2014/main" id="{F78B8C26-3AD8-429A-B180-90EF0EFE5211}"/>
              </a:ext>
            </a:extLst>
          </p:cNvPr>
          <p:cNvCxnSpPr>
            <a:cxnSpLocks/>
          </p:cNvCxnSpPr>
          <p:nvPr>
            <p:custDataLst>
              <p:tags r:id="rId11"/>
            </p:custDataLst>
          </p:nvPr>
        </p:nvCxnSpPr>
        <p:spPr>
          <a:xfrm>
            <a:off x="1245667" y="2632716"/>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AD94DEB-AD92-4B0A-AEDD-A384117A1C1D}"/>
              </a:ext>
            </a:extLst>
          </p:cNvPr>
          <p:cNvSpPr txBox="1"/>
          <p:nvPr/>
        </p:nvSpPr>
        <p:spPr>
          <a:xfrm>
            <a:off x="1245667" y="2738608"/>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2</a:t>
            </a:r>
          </a:p>
        </p:txBody>
      </p:sp>
      <p:cxnSp>
        <p:nvCxnSpPr>
          <p:cNvPr id="54" name="OTLSHAPE_TB_00000000000000000000000000000000_Separator1">
            <a:extLst>
              <a:ext uri="{FF2B5EF4-FFF2-40B4-BE49-F238E27FC236}">
                <a16:creationId xmlns:a16="http://schemas.microsoft.com/office/drawing/2014/main" id="{B2797674-FE50-48C7-93DF-C880A4DF87C0}"/>
              </a:ext>
            </a:extLst>
          </p:cNvPr>
          <p:cNvCxnSpPr>
            <a:cxnSpLocks/>
          </p:cNvCxnSpPr>
          <p:nvPr>
            <p:custDataLst>
              <p:tags r:id="rId12"/>
            </p:custDataLst>
          </p:nvPr>
        </p:nvCxnSpPr>
        <p:spPr>
          <a:xfrm>
            <a:off x="702729" y="2644745"/>
            <a:ext cx="0" cy="359957"/>
          </a:xfrm>
          <a:prstGeom prst="line">
            <a:avLst/>
          </a:prstGeom>
          <a:ln w="12700" cap="flat" cmpd="sng" algn="ctr">
            <a:solidFill>
              <a:schemeClr val="tx1">
                <a:lumMod val="95000"/>
                <a:lumOff val="5000"/>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D84918E-1B30-4B5F-A4BB-F07D3CB6AECA}"/>
              </a:ext>
            </a:extLst>
          </p:cNvPr>
          <p:cNvSpPr txBox="1"/>
          <p:nvPr/>
        </p:nvSpPr>
        <p:spPr>
          <a:xfrm>
            <a:off x="702760" y="2744472"/>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1</a:t>
            </a:r>
          </a:p>
        </p:txBody>
      </p:sp>
      <p:sp>
        <p:nvSpPr>
          <p:cNvPr id="57" name="TextBox 56">
            <a:extLst>
              <a:ext uri="{FF2B5EF4-FFF2-40B4-BE49-F238E27FC236}">
                <a16:creationId xmlns:a16="http://schemas.microsoft.com/office/drawing/2014/main" id="{A75E5272-05E5-47E9-8EC9-9CF9D616B61D}"/>
              </a:ext>
            </a:extLst>
          </p:cNvPr>
          <p:cNvSpPr txBox="1"/>
          <p:nvPr/>
        </p:nvSpPr>
        <p:spPr>
          <a:xfrm>
            <a:off x="219397" y="2747787"/>
            <a:ext cx="539496" cy="215444"/>
          </a:xfrm>
          <a:prstGeom prst="rect">
            <a:avLst/>
          </a:prstGeom>
          <a:noFill/>
        </p:spPr>
        <p:txBody>
          <a:bodyPr wrap="square" rtlCol="0">
            <a:spAutoFit/>
          </a:bodyPr>
          <a:lstStyle/>
          <a:p>
            <a:pPr algn="ctr"/>
            <a:r>
              <a:rPr lang="en-US" sz="800" b="1" dirty="0" err="1">
                <a:latin typeface="Maiandra GD" panose="020E0502030308020204" pitchFamily="34" charset="0"/>
              </a:rPr>
              <a:t>Iter</a:t>
            </a:r>
            <a:r>
              <a:rPr lang="en-US" sz="800" b="1" dirty="0">
                <a:latin typeface="Maiandra GD" panose="020E0502030308020204" pitchFamily="34" charset="0"/>
              </a:rPr>
              <a:t> 0</a:t>
            </a:r>
          </a:p>
        </p:txBody>
      </p:sp>
      <p:sp>
        <p:nvSpPr>
          <p:cNvPr id="59" name="OTLSHAPE_T_7773177036fc4cf59bd0d5652def1445_Shape">
            <a:extLst>
              <a:ext uri="{FF2B5EF4-FFF2-40B4-BE49-F238E27FC236}">
                <a16:creationId xmlns:a16="http://schemas.microsoft.com/office/drawing/2014/main" id="{4829410A-D794-49E1-A05E-86A56C58D5FA}"/>
              </a:ext>
            </a:extLst>
          </p:cNvPr>
          <p:cNvSpPr/>
          <p:nvPr>
            <p:custDataLst>
              <p:tags r:id="rId13"/>
            </p:custDataLst>
          </p:nvPr>
        </p:nvSpPr>
        <p:spPr>
          <a:xfrm>
            <a:off x="129313" y="3290609"/>
            <a:ext cx="539496"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6 Jun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20 Jun</a:t>
            </a:r>
          </a:p>
        </p:txBody>
      </p:sp>
      <p:cxnSp>
        <p:nvCxnSpPr>
          <p:cNvPr id="67" name="OTLSHAPE_T_7773177036fc4cf59bd0d5652def1445_LeftVerticalConnector1">
            <a:extLst>
              <a:ext uri="{FF2B5EF4-FFF2-40B4-BE49-F238E27FC236}">
                <a16:creationId xmlns:a16="http://schemas.microsoft.com/office/drawing/2014/main" id="{FDD69E39-68E1-4E00-95E4-D13223859F1A}"/>
              </a:ext>
            </a:extLst>
          </p:cNvPr>
          <p:cNvCxnSpPr>
            <a:cxnSpLocks/>
          </p:cNvCxnSpPr>
          <p:nvPr>
            <p:custDataLst>
              <p:tags r:id="rId14"/>
            </p:custDataLst>
          </p:nvPr>
        </p:nvCxnSpPr>
        <p:spPr>
          <a:xfrm flipV="1">
            <a:off x="440249"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48C589E-39D4-49FB-AD52-6DD009B43C2C}"/>
              </a:ext>
            </a:extLst>
          </p:cNvPr>
          <p:cNvSpPr txBox="1"/>
          <p:nvPr/>
        </p:nvSpPr>
        <p:spPr>
          <a:xfrm>
            <a:off x="64861" y="3534390"/>
            <a:ext cx="725856"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Requirements Gathering</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Research Technical Knowledge and Libraries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Logo Design</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Role Assignments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Proposal Preparation</a:t>
            </a:r>
          </a:p>
        </p:txBody>
      </p:sp>
      <p:cxnSp>
        <p:nvCxnSpPr>
          <p:cNvPr id="75" name="OTLSHAPE_T_7773177036fc4cf59bd0d5652def1445_LeftVerticalConnector1">
            <a:extLst>
              <a:ext uri="{FF2B5EF4-FFF2-40B4-BE49-F238E27FC236}">
                <a16:creationId xmlns:a16="http://schemas.microsoft.com/office/drawing/2014/main" id="{FEDC4D30-28B9-40DD-9265-93F1F688D405}"/>
              </a:ext>
            </a:extLst>
          </p:cNvPr>
          <p:cNvCxnSpPr>
            <a:cxnSpLocks/>
          </p:cNvCxnSpPr>
          <p:nvPr>
            <p:custDataLst>
              <p:tags r:id="rId15"/>
            </p:custDataLst>
          </p:nvPr>
        </p:nvCxnSpPr>
        <p:spPr>
          <a:xfrm flipH="1" flipV="1">
            <a:off x="919480" y="2992120"/>
            <a:ext cx="1543" cy="5783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E27A8E3-A265-4499-8045-7EFC9D87C8E2}"/>
              </a:ext>
            </a:extLst>
          </p:cNvPr>
          <p:cNvSpPr txBox="1"/>
          <p:nvPr/>
        </p:nvSpPr>
        <p:spPr>
          <a:xfrm>
            <a:off x="612646" y="3816333"/>
            <a:ext cx="646937"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Design ER Diagram</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Use Case Diagram</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Create Draft Sequence Diagrams</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Set up Firebase Database</a:t>
            </a:r>
          </a:p>
          <a:p>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UI Design</a:t>
            </a:r>
          </a:p>
        </p:txBody>
      </p:sp>
      <p:cxnSp>
        <p:nvCxnSpPr>
          <p:cNvPr id="86" name="OTLSHAPE_T_7773177036fc4cf59bd0d5652def1445_LeftVerticalConnector1">
            <a:extLst>
              <a:ext uri="{FF2B5EF4-FFF2-40B4-BE49-F238E27FC236}">
                <a16:creationId xmlns:a16="http://schemas.microsoft.com/office/drawing/2014/main" id="{6EE158DD-D11B-49C9-8AF2-327AF6A1B19E}"/>
              </a:ext>
            </a:extLst>
          </p:cNvPr>
          <p:cNvCxnSpPr>
            <a:cxnSpLocks/>
          </p:cNvCxnSpPr>
          <p:nvPr>
            <p:custDataLst>
              <p:tags r:id="rId16"/>
            </p:custDataLst>
          </p:nvPr>
        </p:nvCxnSpPr>
        <p:spPr>
          <a:xfrm flipV="1">
            <a:off x="142872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C0623A9-5C05-48E0-AA0D-E545AC5D2DEB}"/>
              </a:ext>
            </a:extLst>
          </p:cNvPr>
          <p:cNvSpPr txBox="1"/>
          <p:nvPr/>
        </p:nvSpPr>
        <p:spPr>
          <a:xfrm>
            <a:off x="1116560" y="3523903"/>
            <a:ext cx="822839" cy="1554272"/>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Admin Module</a:t>
            </a:r>
          </a:p>
          <a:p>
            <a:r>
              <a:rPr lang="en-US" sz="500" b="1" dirty="0">
                <a:solidFill>
                  <a:schemeClr val="bg2"/>
                </a:solidFill>
                <a:latin typeface="Maiandra GD" panose="020E0502030308020204" pitchFamily="34" charset="0"/>
              </a:rPr>
              <a:t>- Login (Web &amp; App)</a:t>
            </a:r>
          </a:p>
          <a:p>
            <a:r>
              <a:rPr lang="en-US" sz="500" b="1" dirty="0">
                <a:solidFill>
                  <a:schemeClr val="bg2"/>
                </a:solidFill>
                <a:latin typeface="Maiandra GD" panose="020E0502030308020204" pitchFamily="34" charset="0"/>
              </a:rPr>
              <a:t>- Reset Password (Web &amp; App)</a:t>
            </a:r>
          </a:p>
          <a:p>
            <a:r>
              <a:rPr lang="en-US" sz="500" b="1" dirty="0">
                <a:solidFill>
                  <a:schemeClr val="bg2"/>
                </a:solidFill>
                <a:latin typeface="Maiandra GD" panose="020E0502030308020204" pitchFamily="34" charset="0"/>
              </a:rPr>
              <a:t>- Access Control</a:t>
            </a:r>
          </a:p>
          <a:p>
            <a:r>
              <a:rPr lang="en-US" sz="500" b="1" dirty="0">
                <a:solidFill>
                  <a:schemeClr val="bg2"/>
                </a:solidFill>
                <a:latin typeface="Maiandra GD" panose="020E0502030308020204" pitchFamily="34" charset="0"/>
              </a:rPr>
              <a:t>- User Management </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Tutor Account Module</a:t>
            </a:r>
          </a:p>
          <a:p>
            <a:r>
              <a:rPr lang="en-US" sz="500" b="1" dirty="0">
                <a:solidFill>
                  <a:schemeClr val="bg2"/>
                </a:solidFill>
                <a:latin typeface="Maiandra GD" panose="020E0502030308020204" pitchFamily="34" charset="0"/>
              </a:rPr>
              <a:t>- Creation of Tutors</a:t>
            </a:r>
          </a:p>
          <a:p>
            <a:r>
              <a:rPr lang="en-US" sz="500" b="1" dirty="0">
                <a:solidFill>
                  <a:schemeClr val="bg2"/>
                </a:solidFill>
                <a:latin typeface="Maiandra GD" panose="020E0502030308020204" pitchFamily="34" charset="0"/>
              </a:rPr>
              <a:t>- Retrieve Tutors</a:t>
            </a:r>
          </a:p>
          <a:p>
            <a:r>
              <a:rPr lang="en-US" sz="500" b="1" dirty="0">
                <a:solidFill>
                  <a:schemeClr val="bg2"/>
                </a:solidFill>
                <a:latin typeface="Maiandra GD" panose="020E0502030308020204" pitchFamily="34" charset="0"/>
              </a:rPr>
              <a:t>- Update Tutors</a:t>
            </a:r>
          </a:p>
          <a:p>
            <a:r>
              <a:rPr lang="en-US" sz="500" b="1" dirty="0">
                <a:solidFill>
                  <a:schemeClr val="bg2"/>
                </a:solidFill>
                <a:latin typeface="Maiandra GD" panose="020E0502030308020204" pitchFamily="34" charset="0"/>
              </a:rPr>
              <a:t>- Delete Tutors</a:t>
            </a: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Student Management Module</a:t>
            </a:r>
          </a:p>
          <a:p>
            <a:r>
              <a:rPr lang="en-US" sz="500" b="1" dirty="0">
                <a:solidFill>
                  <a:schemeClr val="bg2"/>
                </a:solidFill>
                <a:latin typeface="Maiandra GD" panose="020E0502030308020204" pitchFamily="34" charset="0"/>
              </a:rPr>
              <a:t>- Sign Ups</a:t>
            </a:r>
          </a:p>
          <a:p>
            <a:r>
              <a:rPr lang="en-US" sz="500" b="1" dirty="0">
                <a:solidFill>
                  <a:schemeClr val="bg2"/>
                </a:solidFill>
                <a:latin typeface="Maiandra GD" panose="020E0502030308020204" pitchFamily="34" charset="0"/>
              </a:rPr>
              <a:t>- Retrieve Students</a:t>
            </a:r>
          </a:p>
          <a:p>
            <a:r>
              <a:rPr lang="en-US" sz="500" b="1" dirty="0">
                <a:solidFill>
                  <a:schemeClr val="bg2"/>
                </a:solidFill>
                <a:latin typeface="Maiandra GD" panose="020E0502030308020204" pitchFamily="34" charset="0"/>
              </a:rPr>
              <a:t>- Update Students</a:t>
            </a:r>
          </a:p>
          <a:p>
            <a:r>
              <a:rPr lang="en-US" sz="500" b="1" dirty="0">
                <a:solidFill>
                  <a:schemeClr val="bg2"/>
                </a:solidFill>
                <a:latin typeface="Maiandra GD" panose="020E0502030308020204" pitchFamily="34" charset="0"/>
              </a:rPr>
              <a:t>- Delete Students</a:t>
            </a:r>
          </a:p>
        </p:txBody>
      </p:sp>
      <p:cxnSp>
        <p:nvCxnSpPr>
          <p:cNvPr id="91" name="OTLSHAPE_T_7773177036fc4cf59bd0d5652def1445_LeftVerticalConnector1">
            <a:extLst>
              <a:ext uri="{FF2B5EF4-FFF2-40B4-BE49-F238E27FC236}">
                <a16:creationId xmlns:a16="http://schemas.microsoft.com/office/drawing/2014/main" id="{71BB94CE-5B0D-4B61-B908-728A97AB7B40}"/>
              </a:ext>
            </a:extLst>
          </p:cNvPr>
          <p:cNvCxnSpPr>
            <a:cxnSpLocks/>
          </p:cNvCxnSpPr>
          <p:nvPr>
            <p:custDataLst>
              <p:tags r:id="rId17"/>
            </p:custDataLst>
          </p:nvPr>
        </p:nvCxnSpPr>
        <p:spPr>
          <a:xfrm flipV="1">
            <a:off x="2084444" y="2995186"/>
            <a:ext cx="0" cy="605962"/>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2DA5CFE-3707-4965-ACF9-EBA748316EB4}"/>
              </a:ext>
            </a:extLst>
          </p:cNvPr>
          <p:cNvSpPr txBox="1"/>
          <p:nvPr/>
        </p:nvSpPr>
        <p:spPr>
          <a:xfrm>
            <a:off x="1811417" y="3716117"/>
            <a:ext cx="693282" cy="1785104"/>
          </a:xfrm>
          <a:prstGeom prst="rect">
            <a:avLst/>
          </a:prstGeom>
          <a:noFill/>
        </p:spPr>
        <p:txBody>
          <a:bodyPr wrap="square" rtlCol="0">
            <a:spAutoFit/>
          </a:bodyPr>
          <a:lstStyle/>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Grade Module</a:t>
            </a:r>
          </a:p>
          <a:p>
            <a:r>
              <a:rPr lang="en-US" sz="500" b="1" dirty="0">
                <a:solidFill>
                  <a:schemeClr val="bg2"/>
                </a:solidFill>
                <a:latin typeface="Maiandra GD" panose="020E0502030308020204" pitchFamily="34" charset="0"/>
              </a:rPr>
              <a:t>- Creation of School Grades upon Sign Ups</a:t>
            </a:r>
            <a:endParaRPr lang="en-US" sz="500" b="1" u="sng"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Update Registered Subjects Grade (Tuition) </a:t>
            </a:r>
          </a:p>
          <a:p>
            <a:r>
              <a:rPr lang="en-US" sz="500" b="1" dirty="0">
                <a:solidFill>
                  <a:schemeClr val="bg2"/>
                </a:solidFill>
                <a:latin typeface="Maiandra GD" panose="020E0502030308020204" pitchFamily="34" charset="0"/>
              </a:rPr>
              <a:t>- Viewing Grades</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Classes Module</a:t>
            </a:r>
          </a:p>
          <a:p>
            <a:r>
              <a:rPr lang="en-US" sz="500" b="1" dirty="0">
                <a:solidFill>
                  <a:schemeClr val="bg2"/>
                </a:solidFill>
                <a:latin typeface="Maiandra GD" panose="020E0502030308020204" pitchFamily="34" charset="0"/>
              </a:rPr>
              <a:t>- Creation of Class Entity</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Schedule Module </a:t>
            </a:r>
          </a:p>
          <a:p>
            <a:r>
              <a:rPr lang="en-US" sz="500" b="1" dirty="0">
                <a:solidFill>
                  <a:schemeClr val="bg2"/>
                </a:solidFill>
                <a:latin typeface="Maiandra GD" panose="020E0502030308020204" pitchFamily="34" charset="0"/>
              </a:rPr>
              <a:t>-Creation of Schedule</a:t>
            </a:r>
          </a:p>
          <a:p>
            <a:r>
              <a:rPr lang="en-US" sz="500" b="1" dirty="0">
                <a:solidFill>
                  <a:schemeClr val="bg2"/>
                </a:solidFill>
                <a:latin typeface="Maiandra GD" panose="020E0502030308020204" pitchFamily="34" charset="0"/>
              </a:rPr>
              <a:t>- Updating Schedule</a:t>
            </a:r>
          </a:p>
          <a:p>
            <a:endParaRPr lang="en-US" sz="500" b="1" u="sng" dirty="0">
              <a:solidFill>
                <a:schemeClr val="bg2"/>
              </a:solidFill>
              <a:latin typeface="Maiandra GD" panose="020E0502030308020204" pitchFamily="34" charset="0"/>
            </a:endParaRPr>
          </a:p>
          <a:p>
            <a:endParaRPr lang="en-US" sz="500" b="1" u="sng" dirty="0">
              <a:solidFill>
                <a:schemeClr val="bg2"/>
              </a:solidFill>
              <a:latin typeface="Maiandra GD" panose="020E0502030308020204" pitchFamily="34" charset="0"/>
            </a:endParaRPr>
          </a:p>
        </p:txBody>
      </p:sp>
      <p:sp>
        <p:nvSpPr>
          <p:cNvPr id="97" name="OTLSHAPE_T_7773177036fc4cf59bd0d5652def1445_Shape">
            <a:extLst>
              <a:ext uri="{FF2B5EF4-FFF2-40B4-BE49-F238E27FC236}">
                <a16:creationId xmlns:a16="http://schemas.microsoft.com/office/drawing/2014/main" id="{08BBE2DB-00EA-4608-BC27-A373EBBE6349}"/>
              </a:ext>
            </a:extLst>
          </p:cNvPr>
          <p:cNvSpPr/>
          <p:nvPr>
            <p:custDataLst>
              <p:tags r:id="rId18"/>
            </p:custDataLst>
          </p:nvPr>
        </p:nvSpPr>
        <p:spPr>
          <a:xfrm>
            <a:off x="2331472" y="3290609"/>
            <a:ext cx="523274" cy="255090"/>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4 Aug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18 Aug</a:t>
            </a:r>
          </a:p>
        </p:txBody>
      </p:sp>
      <p:cxnSp>
        <p:nvCxnSpPr>
          <p:cNvPr id="98" name="OTLSHAPE_T_7773177036fc4cf59bd0d5652def1445_LeftVerticalConnector1">
            <a:extLst>
              <a:ext uri="{FF2B5EF4-FFF2-40B4-BE49-F238E27FC236}">
                <a16:creationId xmlns:a16="http://schemas.microsoft.com/office/drawing/2014/main" id="{B16E339C-0C6A-4503-B5FC-A5A5F70D8269}"/>
              </a:ext>
            </a:extLst>
          </p:cNvPr>
          <p:cNvCxnSpPr>
            <a:cxnSpLocks/>
            <a:stCxn id="97" idx="0"/>
          </p:cNvCxnSpPr>
          <p:nvPr>
            <p:custDataLst>
              <p:tags r:id="rId19"/>
            </p:custDataLst>
          </p:nvPr>
        </p:nvCxnSpPr>
        <p:spPr>
          <a:xfrm flipV="1">
            <a:off x="2593109" y="2987413"/>
            <a:ext cx="7379" cy="30319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D0DFC42-ED7E-4A35-8AC5-FE5E2E86369F}"/>
              </a:ext>
            </a:extLst>
          </p:cNvPr>
          <p:cNvSpPr txBox="1"/>
          <p:nvPr/>
        </p:nvSpPr>
        <p:spPr>
          <a:xfrm>
            <a:off x="2309350" y="3527786"/>
            <a:ext cx="671668" cy="1169551"/>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Acceptance </a:t>
            </a:r>
          </a:p>
          <a:p>
            <a:r>
              <a:rPr lang="en-US" sz="500" b="1" dirty="0">
                <a:solidFill>
                  <a:schemeClr val="bg2"/>
                </a:solidFill>
                <a:latin typeface="Maiandra GD" panose="020E0502030308020204" pitchFamily="34" charset="0"/>
              </a:rPr>
              <a:t>   Preparation</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Schedule Module </a:t>
            </a:r>
          </a:p>
          <a:p>
            <a:r>
              <a:rPr lang="en-US" sz="500" b="1" dirty="0">
                <a:solidFill>
                  <a:schemeClr val="bg2"/>
                </a:solidFill>
                <a:latin typeface="Maiandra GD" panose="020E0502030308020204" pitchFamily="34" charset="0"/>
              </a:rPr>
              <a:t>-View Schedule</a:t>
            </a:r>
          </a:p>
          <a:p>
            <a:r>
              <a:rPr lang="en-US" sz="500" b="1" dirty="0">
                <a:solidFill>
                  <a:schemeClr val="bg2"/>
                </a:solidFill>
                <a:latin typeface="Maiandra GD" panose="020E0502030308020204" pitchFamily="34" charset="0"/>
              </a:rPr>
              <a:t>- Updating Schedule</a:t>
            </a:r>
          </a:p>
          <a:p>
            <a:r>
              <a:rPr lang="en-US" sz="500" b="1" dirty="0">
                <a:solidFill>
                  <a:schemeClr val="bg2"/>
                </a:solidFill>
                <a:latin typeface="Maiandra GD" panose="020E0502030308020204" pitchFamily="34" charset="0"/>
              </a:rPr>
              <a:t>- Push Notification for Tutors before Classes using </a:t>
            </a:r>
            <a:r>
              <a:rPr lang="en-US" sz="500" b="1" dirty="0" err="1">
                <a:solidFill>
                  <a:schemeClr val="bg2"/>
                </a:solidFill>
                <a:latin typeface="Maiandra GD" panose="020E0502030308020204" pitchFamily="34" charset="0"/>
              </a:rPr>
              <a:t>OneSignal</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01" name="OTLSHAPE_T_7773177036fc4cf59bd0d5652def1445_Shape">
            <a:extLst>
              <a:ext uri="{FF2B5EF4-FFF2-40B4-BE49-F238E27FC236}">
                <a16:creationId xmlns:a16="http://schemas.microsoft.com/office/drawing/2014/main" id="{E9126D42-0192-41B8-8E21-C264DDD8AFE1}"/>
              </a:ext>
            </a:extLst>
          </p:cNvPr>
          <p:cNvSpPr/>
          <p:nvPr>
            <p:custDataLst>
              <p:tags r:id="rId20"/>
            </p:custDataLst>
          </p:nvPr>
        </p:nvSpPr>
        <p:spPr>
          <a:xfrm>
            <a:off x="2890967" y="3553007"/>
            <a:ext cx="538033"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19 Aug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 Sep</a:t>
            </a:r>
          </a:p>
        </p:txBody>
      </p:sp>
      <p:cxnSp>
        <p:nvCxnSpPr>
          <p:cNvPr id="102" name="OTLSHAPE_T_7773177036fc4cf59bd0d5652def1445_LeftVerticalConnector1">
            <a:extLst>
              <a:ext uri="{FF2B5EF4-FFF2-40B4-BE49-F238E27FC236}">
                <a16:creationId xmlns:a16="http://schemas.microsoft.com/office/drawing/2014/main" id="{13CE9531-FB5B-4885-8D92-BB94E7696ABC}"/>
              </a:ext>
            </a:extLst>
          </p:cNvPr>
          <p:cNvCxnSpPr>
            <a:cxnSpLocks/>
          </p:cNvCxnSpPr>
          <p:nvPr>
            <p:custDataLst>
              <p:tags r:id="rId21"/>
            </p:custDataLst>
          </p:nvPr>
        </p:nvCxnSpPr>
        <p:spPr>
          <a:xfrm flipV="1">
            <a:off x="3136141" y="2993371"/>
            <a:ext cx="0" cy="57708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4555724-4750-4780-8E20-F933C1813D3F}"/>
              </a:ext>
            </a:extLst>
          </p:cNvPr>
          <p:cNvSpPr txBox="1"/>
          <p:nvPr/>
        </p:nvSpPr>
        <p:spPr>
          <a:xfrm>
            <a:off x="2830348" y="3804835"/>
            <a:ext cx="659270" cy="630942"/>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Writing Reports using format given by sponsor</a:t>
            </a:r>
          </a:p>
          <a:p>
            <a:r>
              <a:rPr lang="en-US" sz="500" b="1" dirty="0">
                <a:solidFill>
                  <a:schemeClr val="bg2"/>
                </a:solidFill>
                <a:latin typeface="Maiandra GD" panose="020E0502030308020204" pitchFamily="34" charset="0"/>
              </a:rPr>
              <a:t>- Updating Financial Report</a:t>
            </a:r>
          </a:p>
        </p:txBody>
      </p:sp>
      <p:sp>
        <p:nvSpPr>
          <p:cNvPr id="105" name="OTLSHAPE_T_7773177036fc4cf59bd0d5652def1445_Shape">
            <a:extLst>
              <a:ext uri="{FF2B5EF4-FFF2-40B4-BE49-F238E27FC236}">
                <a16:creationId xmlns:a16="http://schemas.microsoft.com/office/drawing/2014/main" id="{24D40D07-6CDA-48C1-B3AB-17FAC619792C}"/>
              </a:ext>
            </a:extLst>
          </p:cNvPr>
          <p:cNvSpPr/>
          <p:nvPr>
            <p:custDataLst>
              <p:tags r:id="rId22"/>
            </p:custDataLst>
          </p:nvPr>
        </p:nvSpPr>
        <p:spPr>
          <a:xfrm>
            <a:off x="3411968" y="3293122"/>
            <a:ext cx="538033" cy="259884"/>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3 Sep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17 Sep</a:t>
            </a:r>
          </a:p>
        </p:txBody>
      </p:sp>
      <p:cxnSp>
        <p:nvCxnSpPr>
          <p:cNvPr id="106" name="OTLSHAPE_T_7773177036fc4cf59bd0d5652def1445_LeftVerticalConnector1">
            <a:extLst>
              <a:ext uri="{FF2B5EF4-FFF2-40B4-BE49-F238E27FC236}">
                <a16:creationId xmlns:a16="http://schemas.microsoft.com/office/drawing/2014/main" id="{BCF4E1F5-C17C-48AC-B20B-8FF51F6C0FAF}"/>
              </a:ext>
            </a:extLst>
          </p:cNvPr>
          <p:cNvCxnSpPr>
            <a:cxnSpLocks/>
            <a:stCxn id="105" idx="0"/>
          </p:cNvCxnSpPr>
          <p:nvPr>
            <p:custDataLst>
              <p:tags r:id="rId23"/>
            </p:custDataLst>
          </p:nvPr>
        </p:nvCxnSpPr>
        <p:spPr>
          <a:xfrm flipV="1">
            <a:off x="3680985"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F98F5C3-3D52-4138-A153-DED0B2D9EA46}"/>
              </a:ext>
            </a:extLst>
          </p:cNvPr>
          <p:cNvSpPr txBox="1"/>
          <p:nvPr/>
        </p:nvSpPr>
        <p:spPr>
          <a:xfrm>
            <a:off x="3396771" y="3532658"/>
            <a:ext cx="650016" cy="1400383"/>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Search Module</a:t>
            </a:r>
          </a:p>
          <a:p>
            <a:r>
              <a:rPr lang="en-US" sz="500" b="1" dirty="0">
                <a:solidFill>
                  <a:schemeClr val="bg2"/>
                </a:solidFill>
                <a:latin typeface="Maiandra GD" panose="020E0502030308020204" pitchFamily="34" charset="0"/>
              </a:rPr>
              <a:t>Search Students</a:t>
            </a:r>
          </a:p>
          <a:p>
            <a:r>
              <a:rPr lang="en-US" sz="500" b="1" dirty="0">
                <a:solidFill>
                  <a:schemeClr val="bg2"/>
                </a:solidFill>
                <a:latin typeface="Maiandra GD" panose="020E0502030308020204" pitchFamily="34" charset="0"/>
              </a:rPr>
              <a:t>Search Tutors</a:t>
            </a:r>
          </a:p>
          <a:p>
            <a:r>
              <a:rPr lang="en-US" sz="500" b="1" dirty="0">
                <a:solidFill>
                  <a:schemeClr val="bg2"/>
                </a:solidFill>
                <a:latin typeface="Maiandra GD" panose="020E0502030308020204" pitchFamily="34" charset="0"/>
              </a:rPr>
              <a:t>Search Reports</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Calculation (Expense, Revenue, Profit) </a:t>
            </a:r>
          </a:p>
          <a:p>
            <a:r>
              <a:rPr lang="en-US" sz="500" b="1" dirty="0">
                <a:solidFill>
                  <a:schemeClr val="bg2"/>
                </a:solidFill>
                <a:latin typeface="Maiandra GD" panose="020E0502030308020204" pitchFamily="34" charset="0"/>
              </a:rPr>
              <a:t>- Exporting Reports (csv format) </a:t>
            </a:r>
          </a:p>
          <a:p>
            <a:r>
              <a:rPr lang="en-US" sz="500" b="1" dirty="0">
                <a:solidFill>
                  <a:schemeClr val="bg2"/>
                </a:solidFill>
                <a:latin typeface="Maiandra GD" panose="020E0502030308020204" pitchFamily="34" charset="0"/>
              </a:rPr>
              <a:t>- Viewing Report</a:t>
            </a:r>
          </a:p>
          <a:p>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09" name="OTLSHAPE_T_7773177036fc4cf59bd0d5652def1445_Shape">
            <a:extLst>
              <a:ext uri="{FF2B5EF4-FFF2-40B4-BE49-F238E27FC236}">
                <a16:creationId xmlns:a16="http://schemas.microsoft.com/office/drawing/2014/main" id="{40AC039C-2810-4140-AFED-8D22474B6B86}"/>
              </a:ext>
            </a:extLst>
          </p:cNvPr>
          <p:cNvSpPr/>
          <p:nvPr>
            <p:custDataLst>
              <p:tags r:id="rId24"/>
            </p:custDataLst>
          </p:nvPr>
        </p:nvSpPr>
        <p:spPr>
          <a:xfrm>
            <a:off x="3949869" y="3547745"/>
            <a:ext cx="538033" cy="252007"/>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18 Sep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 Oct</a:t>
            </a:r>
          </a:p>
        </p:txBody>
      </p:sp>
      <p:cxnSp>
        <p:nvCxnSpPr>
          <p:cNvPr id="110" name="OTLSHAPE_T_7773177036fc4cf59bd0d5652def1445_LeftVerticalConnector1">
            <a:extLst>
              <a:ext uri="{FF2B5EF4-FFF2-40B4-BE49-F238E27FC236}">
                <a16:creationId xmlns:a16="http://schemas.microsoft.com/office/drawing/2014/main" id="{5537BB97-30AF-4C44-9B9B-0A77D45ED248}"/>
              </a:ext>
            </a:extLst>
          </p:cNvPr>
          <p:cNvCxnSpPr>
            <a:cxnSpLocks/>
            <a:stCxn id="109" idx="0"/>
          </p:cNvCxnSpPr>
          <p:nvPr>
            <p:custDataLst>
              <p:tags r:id="rId25"/>
            </p:custDataLst>
          </p:nvPr>
        </p:nvCxnSpPr>
        <p:spPr>
          <a:xfrm flipV="1">
            <a:off x="4218886" y="2991787"/>
            <a:ext cx="0" cy="55595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370276A-89D7-4B34-B524-1A1689839DA6}"/>
              </a:ext>
            </a:extLst>
          </p:cNvPr>
          <p:cNvSpPr txBox="1"/>
          <p:nvPr/>
        </p:nvSpPr>
        <p:spPr>
          <a:xfrm>
            <a:off x="3898008" y="3778164"/>
            <a:ext cx="702396" cy="1323439"/>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Financial Report Module</a:t>
            </a:r>
          </a:p>
          <a:p>
            <a:r>
              <a:rPr lang="en-US" sz="500" b="1" dirty="0">
                <a:solidFill>
                  <a:schemeClr val="bg2"/>
                </a:solidFill>
                <a:latin typeface="Maiandra GD" panose="020E0502030308020204" pitchFamily="34" charset="0"/>
              </a:rPr>
              <a:t>- Exporting Reports (csv format) </a:t>
            </a: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Attendance Module</a:t>
            </a:r>
          </a:p>
          <a:p>
            <a:r>
              <a:rPr lang="en-US" sz="500" b="1" dirty="0">
                <a:solidFill>
                  <a:schemeClr val="bg2"/>
                </a:solidFill>
                <a:latin typeface="Maiandra GD" panose="020E0502030308020204" pitchFamily="34" charset="0"/>
              </a:rPr>
              <a:t>- Push Notification for Tutors to take attendance using </a:t>
            </a:r>
            <a:r>
              <a:rPr lang="en-US" sz="500" b="1" dirty="0" err="1">
                <a:solidFill>
                  <a:schemeClr val="bg2"/>
                </a:solidFill>
                <a:latin typeface="Maiandra GD" panose="020E0502030308020204" pitchFamily="34" charset="0"/>
              </a:rPr>
              <a:t>OneSignal</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Mid Term Preparation</a:t>
            </a:r>
          </a:p>
          <a:p>
            <a:endParaRPr lang="en-US" sz="500" b="1" dirty="0">
              <a:solidFill>
                <a:schemeClr val="bg2"/>
              </a:solidFill>
              <a:latin typeface="Maiandra GD" panose="020E0502030308020204" pitchFamily="34" charset="0"/>
            </a:endParaRPr>
          </a:p>
        </p:txBody>
      </p:sp>
      <p:sp>
        <p:nvSpPr>
          <p:cNvPr id="117" name="OTLSHAPE_T_7773177036fc4cf59bd0d5652def1445_Shape">
            <a:extLst>
              <a:ext uri="{FF2B5EF4-FFF2-40B4-BE49-F238E27FC236}">
                <a16:creationId xmlns:a16="http://schemas.microsoft.com/office/drawing/2014/main" id="{272DF4EA-1618-4033-9021-2B117A8B1F71}"/>
              </a:ext>
            </a:extLst>
          </p:cNvPr>
          <p:cNvSpPr/>
          <p:nvPr>
            <p:custDataLst>
              <p:tags r:id="rId26"/>
            </p:custDataLst>
          </p:nvPr>
        </p:nvSpPr>
        <p:spPr>
          <a:xfrm>
            <a:off x="4490993" y="3285773"/>
            <a:ext cx="538033" cy="267234"/>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3 Oct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17 Oct</a:t>
            </a:r>
          </a:p>
        </p:txBody>
      </p:sp>
      <p:cxnSp>
        <p:nvCxnSpPr>
          <p:cNvPr id="118" name="OTLSHAPE_T_7773177036fc4cf59bd0d5652def1445_LeftVerticalConnector1">
            <a:extLst>
              <a:ext uri="{FF2B5EF4-FFF2-40B4-BE49-F238E27FC236}">
                <a16:creationId xmlns:a16="http://schemas.microsoft.com/office/drawing/2014/main" id="{E446A1ED-6DB8-4612-8E3D-4A4F6B415763}"/>
              </a:ext>
            </a:extLst>
          </p:cNvPr>
          <p:cNvCxnSpPr>
            <a:cxnSpLocks/>
            <a:stCxn id="117" idx="0"/>
          </p:cNvCxnSpPr>
          <p:nvPr>
            <p:custDataLst>
              <p:tags r:id="rId27"/>
            </p:custDataLst>
          </p:nvPr>
        </p:nvCxnSpPr>
        <p:spPr>
          <a:xfrm flipV="1">
            <a:off x="4760010" y="2997803"/>
            <a:ext cx="0" cy="28797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2ABEB62-F928-44E0-B272-93CD0DDE8F18}"/>
              </a:ext>
            </a:extLst>
          </p:cNvPr>
          <p:cNvSpPr txBox="1"/>
          <p:nvPr/>
        </p:nvSpPr>
        <p:spPr>
          <a:xfrm>
            <a:off x="4433056" y="3510930"/>
            <a:ext cx="694459" cy="1246495"/>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Payment Module</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SMS Reminder before payment date using </a:t>
            </a:r>
            <a:r>
              <a:rPr lang="en-US" sz="500" b="1" dirty="0" err="1">
                <a:solidFill>
                  <a:schemeClr val="bg2"/>
                </a:solidFill>
                <a:latin typeface="Maiandra GD" panose="020E0502030308020204" pitchFamily="34" charset="0"/>
              </a:rPr>
              <a:t>Twiio</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SMS Reminder for Late Payment using </a:t>
            </a:r>
            <a:r>
              <a:rPr lang="en-US" sz="500" b="1" dirty="0" err="1">
                <a:solidFill>
                  <a:schemeClr val="bg2"/>
                </a:solidFill>
                <a:latin typeface="Maiandra GD" panose="020E0502030308020204" pitchFamily="34" charset="0"/>
              </a:rPr>
              <a:t>Twiio</a:t>
            </a:r>
            <a:endParaRPr lang="en-US" sz="500" b="1" dirty="0">
              <a:solidFill>
                <a:schemeClr val="bg2"/>
              </a:solidFill>
              <a:latin typeface="Maiandra GD" panose="020E0502030308020204" pitchFamily="34" charset="0"/>
            </a:endParaRPr>
          </a:p>
          <a:p>
            <a:pPr marL="171450" indent="-171450">
              <a:buFontTx/>
              <a:buChar char="-"/>
            </a:pPr>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Attendance Module</a:t>
            </a:r>
          </a:p>
          <a:p>
            <a:r>
              <a:rPr lang="en-US" sz="500" b="1" dirty="0">
                <a:solidFill>
                  <a:schemeClr val="bg2"/>
                </a:solidFill>
                <a:latin typeface="Maiandra GD" panose="020E0502030308020204" pitchFamily="34" charset="0"/>
              </a:rPr>
              <a:t>- Taking Attendance for both Students and Tutors</a:t>
            </a:r>
          </a:p>
          <a:p>
            <a:pPr marL="171450" indent="-171450">
              <a:buFontTx/>
              <a:buChar char="-"/>
            </a:pPr>
            <a:endParaRPr lang="en-US" sz="500" b="1" dirty="0">
              <a:solidFill>
                <a:schemeClr val="bg2"/>
              </a:solidFill>
              <a:latin typeface="Maiandra GD" panose="020E0502030308020204" pitchFamily="34" charset="0"/>
            </a:endParaRPr>
          </a:p>
        </p:txBody>
      </p:sp>
      <p:sp>
        <p:nvSpPr>
          <p:cNvPr id="121" name="OTLSHAPE_T_7773177036fc4cf59bd0d5652def1445_Shape">
            <a:extLst>
              <a:ext uri="{FF2B5EF4-FFF2-40B4-BE49-F238E27FC236}">
                <a16:creationId xmlns:a16="http://schemas.microsoft.com/office/drawing/2014/main" id="{E8E5B0BC-A670-4D31-A69E-96F0EA6DCBBC}"/>
              </a:ext>
            </a:extLst>
          </p:cNvPr>
          <p:cNvSpPr/>
          <p:nvPr>
            <p:custDataLst>
              <p:tags r:id="rId28"/>
            </p:custDataLst>
          </p:nvPr>
        </p:nvSpPr>
        <p:spPr>
          <a:xfrm>
            <a:off x="5030489" y="3545700"/>
            <a:ext cx="538033" cy="251796"/>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18 Oct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 Nov</a:t>
            </a:r>
          </a:p>
        </p:txBody>
      </p:sp>
      <p:cxnSp>
        <p:nvCxnSpPr>
          <p:cNvPr id="122" name="OTLSHAPE_T_7773177036fc4cf59bd0d5652def1445_LeftVerticalConnector1">
            <a:extLst>
              <a:ext uri="{FF2B5EF4-FFF2-40B4-BE49-F238E27FC236}">
                <a16:creationId xmlns:a16="http://schemas.microsoft.com/office/drawing/2014/main" id="{B325355D-9EF7-4292-B550-F861C97B7BE8}"/>
              </a:ext>
            </a:extLst>
          </p:cNvPr>
          <p:cNvCxnSpPr>
            <a:cxnSpLocks/>
            <a:stCxn id="121" idx="0"/>
          </p:cNvCxnSpPr>
          <p:nvPr>
            <p:custDataLst>
              <p:tags r:id="rId29"/>
            </p:custDataLst>
          </p:nvPr>
        </p:nvCxnSpPr>
        <p:spPr>
          <a:xfrm flipV="1">
            <a:off x="5299506" y="3000580"/>
            <a:ext cx="0" cy="54512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D13E705-EC0A-47CC-BAEC-855ADCD951B0}"/>
              </a:ext>
            </a:extLst>
          </p:cNvPr>
          <p:cNvSpPr txBox="1"/>
          <p:nvPr/>
        </p:nvSpPr>
        <p:spPr>
          <a:xfrm>
            <a:off x="5048005" y="3812075"/>
            <a:ext cx="592721" cy="1400383"/>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Poster Preparation</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Payment Module</a:t>
            </a: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Payment Tracking</a:t>
            </a:r>
          </a:p>
          <a:p>
            <a:endParaRPr lang="en-US" sz="500" b="1" dirty="0">
              <a:solidFill>
                <a:schemeClr val="bg2"/>
              </a:solidFill>
              <a:latin typeface="Maiandra GD" panose="020E0502030308020204" pitchFamily="34" charset="0"/>
            </a:endParaRPr>
          </a:p>
          <a:p>
            <a:r>
              <a:rPr lang="en-US" sz="500" b="1" u="sng" dirty="0">
                <a:solidFill>
                  <a:schemeClr val="bg2"/>
                </a:solidFill>
                <a:latin typeface="Maiandra GD" panose="020E0502030308020204" pitchFamily="34" charset="0"/>
              </a:rPr>
              <a:t>Receipts Module</a:t>
            </a:r>
          </a:p>
          <a:p>
            <a:r>
              <a:rPr lang="en-US" sz="500" b="1" dirty="0">
                <a:solidFill>
                  <a:schemeClr val="bg2"/>
                </a:solidFill>
                <a:latin typeface="Maiandra GD" panose="020E0502030308020204" pitchFamily="34" charset="0"/>
              </a:rPr>
              <a:t>- </a:t>
            </a:r>
            <a:r>
              <a:rPr lang="en-US" sz="500" b="1" dirty="0" err="1">
                <a:solidFill>
                  <a:schemeClr val="bg2"/>
                </a:solidFill>
                <a:latin typeface="Maiandra GD" panose="020E0502030308020204" pitchFamily="34" charset="0"/>
              </a:rPr>
              <a:t>Payslip</a:t>
            </a:r>
            <a:r>
              <a:rPr lang="en-US" sz="500" b="1" dirty="0">
                <a:solidFill>
                  <a:schemeClr val="bg2"/>
                </a:solidFill>
                <a:latin typeface="Maiandra GD" panose="020E0502030308020204" pitchFamily="34" charset="0"/>
              </a:rPr>
              <a:t> for tutors (pdf)</a:t>
            </a:r>
          </a:p>
          <a:p>
            <a:r>
              <a:rPr lang="en-US" sz="500" b="1" dirty="0">
                <a:solidFill>
                  <a:schemeClr val="bg2"/>
                </a:solidFill>
                <a:latin typeface="Maiandra GD" panose="020E0502030308020204" pitchFamily="34" charset="0"/>
              </a:rPr>
              <a:t>- Invoice to parents after payment (pdf)</a:t>
            </a:r>
          </a:p>
          <a:p>
            <a:endParaRPr lang="en-US" sz="500" b="1" dirty="0">
              <a:solidFill>
                <a:schemeClr val="bg2"/>
              </a:solidFill>
              <a:latin typeface="Maiandra GD" panose="020E0502030308020204" pitchFamily="34" charset="0"/>
            </a:endParaRPr>
          </a:p>
          <a:p>
            <a:endParaRPr lang="en-US" sz="500" b="1" dirty="0">
              <a:solidFill>
                <a:schemeClr val="bg2"/>
              </a:solidFill>
              <a:latin typeface="Maiandra GD" panose="020E0502030308020204" pitchFamily="34" charset="0"/>
            </a:endParaRPr>
          </a:p>
        </p:txBody>
      </p:sp>
      <p:sp>
        <p:nvSpPr>
          <p:cNvPr id="126" name="OTLSHAPE_T_7773177036fc4cf59bd0d5652def1445_Shape">
            <a:extLst>
              <a:ext uri="{FF2B5EF4-FFF2-40B4-BE49-F238E27FC236}">
                <a16:creationId xmlns:a16="http://schemas.microsoft.com/office/drawing/2014/main" id="{A79ECAB9-AC16-48A7-88FF-7217F2E21524}"/>
              </a:ext>
            </a:extLst>
          </p:cNvPr>
          <p:cNvSpPr/>
          <p:nvPr>
            <p:custDataLst>
              <p:tags r:id="rId30"/>
            </p:custDataLst>
          </p:nvPr>
        </p:nvSpPr>
        <p:spPr>
          <a:xfrm>
            <a:off x="5569984" y="3293122"/>
            <a:ext cx="538033" cy="252577"/>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 Nov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16 Nov</a:t>
            </a:r>
          </a:p>
        </p:txBody>
      </p:sp>
      <p:cxnSp>
        <p:nvCxnSpPr>
          <p:cNvPr id="127" name="OTLSHAPE_T_7773177036fc4cf59bd0d5652def1445_LeftVerticalConnector1">
            <a:extLst>
              <a:ext uri="{FF2B5EF4-FFF2-40B4-BE49-F238E27FC236}">
                <a16:creationId xmlns:a16="http://schemas.microsoft.com/office/drawing/2014/main" id="{774B00AA-0560-4097-8DE9-D12E1AA0DFB0}"/>
              </a:ext>
            </a:extLst>
          </p:cNvPr>
          <p:cNvCxnSpPr>
            <a:cxnSpLocks/>
            <a:stCxn id="126" idx="0"/>
          </p:cNvCxnSpPr>
          <p:nvPr>
            <p:custDataLst>
              <p:tags r:id="rId31"/>
            </p:custDataLst>
          </p:nvPr>
        </p:nvCxnSpPr>
        <p:spPr>
          <a:xfrm flipV="1">
            <a:off x="5839001" y="2995186"/>
            <a:ext cx="0" cy="29793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6402493-05A1-44D0-B4DE-13DE2390C7B7}"/>
              </a:ext>
            </a:extLst>
          </p:cNvPr>
          <p:cNvSpPr txBox="1"/>
          <p:nvPr/>
        </p:nvSpPr>
        <p:spPr>
          <a:xfrm>
            <a:off x="5513784" y="3525236"/>
            <a:ext cx="652008" cy="938719"/>
          </a:xfrm>
          <a:prstGeom prst="rect">
            <a:avLst/>
          </a:prstGeom>
          <a:noFill/>
        </p:spPr>
        <p:txBody>
          <a:bodyPr wrap="square" rtlCol="0">
            <a:spAutoFit/>
          </a:bodyPr>
          <a:lstStyle/>
          <a:p>
            <a:r>
              <a:rPr lang="en-US" sz="500" b="1" u="sng" dirty="0">
                <a:solidFill>
                  <a:schemeClr val="bg2"/>
                </a:solidFill>
                <a:latin typeface="Maiandra GD" panose="020E0502030308020204" pitchFamily="34" charset="0"/>
              </a:rPr>
              <a:t>Dashboard Module</a:t>
            </a:r>
          </a:p>
          <a:p>
            <a:r>
              <a:rPr lang="en-US" sz="500" b="1" dirty="0">
                <a:solidFill>
                  <a:schemeClr val="bg2"/>
                </a:solidFill>
                <a:latin typeface="Maiandra GD" panose="020E0502030308020204" pitchFamily="34" charset="0"/>
              </a:rPr>
              <a:t>- Financial Report Summary</a:t>
            </a:r>
          </a:p>
          <a:p>
            <a:r>
              <a:rPr lang="en-US" sz="500" b="1" dirty="0">
                <a:solidFill>
                  <a:schemeClr val="bg2"/>
                </a:solidFill>
                <a:latin typeface="Maiandra GD" panose="020E0502030308020204" pitchFamily="34" charset="0"/>
              </a:rPr>
              <a:t>- Overdue Payment</a:t>
            </a:r>
          </a:p>
          <a:p>
            <a:r>
              <a:rPr lang="en-US" sz="500" b="1" dirty="0">
                <a:solidFill>
                  <a:schemeClr val="bg2"/>
                </a:solidFill>
                <a:latin typeface="Maiandra GD" panose="020E0502030308020204" pitchFamily="34" charset="0"/>
              </a:rPr>
              <a:t>- Class Information</a:t>
            </a: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Final Preparation</a:t>
            </a:r>
          </a:p>
        </p:txBody>
      </p:sp>
      <p:sp>
        <p:nvSpPr>
          <p:cNvPr id="130" name="OTLSHAPE_T_7773177036fc4cf59bd0d5652def1445_Shape">
            <a:extLst>
              <a:ext uri="{FF2B5EF4-FFF2-40B4-BE49-F238E27FC236}">
                <a16:creationId xmlns:a16="http://schemas.microsoft.com/office/drawing/2014/main" id="{D17EEC95-ACE2-4BC6-B3DC-A2023004874B}"/>
              </a:ext>
            </a:extLst>
          </p:cNvPr>
          <p:cNvSpPr/>
          <p:nvPr>
            <p:custDataLst>
              <p:tags r:id="rId32"/>
            </p:custDataLst>
          </p:nvPr>
        </p:nvSpPr>
        <p:spPr>
          <a:xfrm>
            <a:off x="6114903" y="3523903"/>
            <a:ext cx="538033" cy="251796"/>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17 Nov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27 Nov</a:t>
            </a:r>
          </a:p>
        </p:txBody>
      </p:sp>
      <p:cxnSp>
        <p:nvCxnSpPr>
          <p:cNvPr id="131" name="OTLSHAPE_T_7773177036fc4cf59bd0d5652def1445_LeftVerticalConnector1">
            <a:extLst>
              <a:ext uri="{FF2B5EF4-FFF2-40B4-BE49-F238E27FC236}">
                <a16:creationId xmlns:a16="http://schemas.microsoft.com/office/drawing/2014/main" id="{8D5AAC35-DE46-4212-91D7-C22D7501DE7F}"/>
              </a:ext>
            </a:extLst>
          </p:cNvPr>
          <p:cNvCxnSpPr>
            <a:cxnSpLocks/>
            <a:stCxn id="130" idx="0"/>
          </p:cNvCxnSpPr>
          <p:nvPr>
            <p:custDataLst>
              <p:tags r:id="rId33"/>
            </p:custDataLst>
          </p:nvPr>
        </p:nvCxnSpPr>
        <p:spPr>
          <a:xfrm flipV="1">
            <a:off x="6383920" y="2993473"/>
            <a:ext cx="0" cy="53043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6AFAF4C0-F98C-496C-ABAB-E8DEFFFD2A28}"/>
              </a:ext>
            </a:extLst>
          </p:cNvPr>
          <p:cNvSpPr txBox="1"/>
          <p:nvPr/>
        </p:nvSpPr>
        <p:spPr>
          <a:xfrm>
            <a:off x="6108017" y="3756017"/>
            <a:ext cx="646937" cy="553998"/>
          </a:xfrm>
          <a:prstGeom prst="rect">
            <a:avLst/>
          </a:prstGeom>
          <a:noFill/>
        </p:spPr>
        <p:txBody>
          <a:bodyPr wrap="square" rtlCol="0">
            <a:spAutoFit/>
          </a:bodyPr>
          <a:lstStyle/>
          <a:p>
            <a:r>
              <a:rPr lang="en-US" sz="500" b="1" dirty="0">
                <a:solidFill>
                  <a:schemeClr val="bg2"/>
                </a:solidFill>
                <a:latin typeface="Maiandra GD" panose="020E0502030308020204" pitchFamily="34" charset="0"/>
              </a:rPr>
              <a:t>- Final Preparation</a:t>
            </a:r>
          </a:p>
          <a:p>
            <a:pPr marL="171450" indent="-171450">
              <a:buFontTx/>
              <a:buChar char="-"/>
            </a:pPr>
            <a:endParaRPr lang="en-US" sz="500" b="1" dirty="0">
              <a:solidFill>
                <a:schemeClr val="bg2"/>
              </a:solidFill>
              <a:latin typeface="Maiandra GD" panose="020E0502030308020204" pitchFamily="34" charset="0"/>
            </a:endParaRPr>
          </a:p>
          <a:p>
            <a:r>
              <a:rPr lang="en-US" sz="500" b="1" dirty="0">
                <a:solidFill>
                  <a:schemeClr val="bg2"/>
                </a:solidFill>
                <a:latin typeface="Maiandra GD" panose="020E0502030308020204" pitchFamily="34" charset="0"/>
              </a:rPr>
              <a:t>- UI Enhancement</a:t>
            </a:r>
          </a:p>
          <a:p>
            <a:pPr marL="171450" indent="-171450">
              <a:buFontTx/>
              <a:buChar char="-"/>
            </a:pPr>
            <a:endParaRPr lang="en-US" sz="500" b="1" dirty="0">
              <a:solidFill>
                <a:schemeClr val="bg2"/>
              </a:solidFill>
              <a:latin typeface="Maiandra GD" panose="020E0502030308020204" pitchFamily="34" charset="0"/>
            </a:endParaRPr>
          </a:p>
        </p:txBody>
      </p:sp>
      <p:cxnSp>
        <p:nvCxnSpPr>
          <p:cNvPr id="202" name="OTLSHAPE_M_c6c892620afd42aba44c1b51ae7d3a52_Connector1">
            <a:extLst>
              <a:ext uri="{FF2B5EF4-FFF2-40B4-BE49-F238E27FC236}">
                <a16:creationId xmlns:a16="http://schemas.microsoft.com/office/drawing/2014/main" id="{7C89990E-EBC3-49D9-8CA0-22451B80252A}"/>
              </a:ext>
            </a:extLst>
          </p:cNvPr>
          <p:cNvCxnSpPr>
            <a:cxnSpLocks/>
          </p:cNvCxnSpPr>
          <p:nvPr>
            <p:custDataLst>
              <p:tags r:id="rId34"/>
            </p:custDataLst>
          </p:nvPr>
        </p:nvCxnSpPr>
        <p:spPr>
          <a:xfrm>
            <a:off x="440249" y="2577022"/>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OTLSHAPE_M_c6c892620afd42aba44c1b51ae7d3a52_Date">
            <a:extLst>
              <a:ext uri="{FF2B5EF4-FFF2-40B4-BE49-F238E27FC236}">
                <a16:creationId xmlns:a16="http://schemas.microsoft.com/office/drawing/2014/main" id="{5E6FF4DE-11D2-4D49-8612-1A80FFE484E5}"/>
              </a:ext>
            </a:extLst>
          </p:cNvPr>
          <p:cNvSpPr txBox="1"/>
          <p:nvPr>
            <p:custDataLst>
              <p:tags r:id="rId35"/>
            </p:custDataLst>
          </p:nvPr>
        </p:nvSpPr>
        <p:spPr>
          <a:xfrm>
            <a:off x="296063" y="2392225"/>
            <a:ext cx="288371"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20 Jun</a:t>
            </a:r>
          </a:p>
        </p:txBody>
      </p:sp>
      <p:sp>
        <p:nvSpPr>
          <p:cNvPr id="204" name="OTLSHAPE_M_c6c892620afd42aba44c1b51ae7d3a52_Shape">
            <a:extLst>
              <a:ext uri="{FF2B5EF4-FFF2-40B4-BE49-F238E27FC236}">
                <a16:creationId xmlns:a16="http://schemas.microsoft.com/office/drawing/2014/main" id="{34E4C3CB-2745-466B-A2A4-23BB472830BC}"/>
              </a:ext>
            </a:extLst>
          </p:cNvPr>
          <p:cNvSpPr/>
          <p:nvPr>
            <p:custDataLst>
              <p:tags r:id="rId36"/>
            </p:custDataLst>
          </p:nvPr>
        </p:nvSpPr>
        <p:spPr>
          <a:xfrm>
            <a:off x="399061" y="249494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C20310D3-3C22-4051-B51F-D760FF260202}"/>
              </a:ext>
            </a:extLst>
          </p:cNvPr>
          <p:cNvSpPr/>
          <p:nvPr/>
        </p:nvSpPr>
        <p:spPr>
          <a:xfrm>
            <a:off x="205912" y="2177722"/>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Proposal Submission</a:t>
            </a:r>
          </a:p>
        </p:txBody>
      </p:sp>
      <p:cxnSp>
        <p:nvCxnSpPr>
          <p:cNvPr id="207" name="OTLSHAPE_M_c6c892620afd42aba44c1b51ae7d3a52_Connector1">
            <a:extLst>
              <a:ext uri="{FF2B5EF4-FFF2-40B4-BE49-F238E27FC236}">
                <a16:creationId xmlns:a16="http://schemas.microsoft.com/office/drawing/2014/main" id="{081670AB-23CF-4C72-ACE6-9D7290E9082F}"/>
              </a:ext>
            </a:extLst>
          </p:cNvPr>
          <p:cNvCxnSpPr>
            <a:cxnSpLocks/>
          </p:cNvCxnSpPr>
          <p:nvPr>
            <p:custDataLst>
              <p:tags r:id="rId37"/>
            </p:custDataLst>
          </p:nvPr>
        </p:nvCxnSpPr>
        <p:spPr>
          <a:xfrm>
            <a:off x="2872250" y="2575747"/>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OTLSHAPE_M_c6c892620afd42aba44c1b51ae7d3a52_Date">
            <a:extLst>
              <a:ext uri="{FF2B5EF4-FFF2-40B4-BE49-F238E27FC236}">
                <a16:creationId xmlns:a16="http://schemas.microsoft.com/office/drawing/2014/main" id="{3DC48411-A1AF-48B5-B72E-D0AE4785F839}"/>
              </a:ext>
            </a:extLst>
          </p:cNvPr>
          <p:cNvSpPr txBox="1"/>
          <p:nvPr>
            <p:custDataLst>
              <p:tags r:id="rId38"/>
            </p:custDataLst>
          </p:nvPr>
        </p:nvSpPr>
        <p:spPr>
          <a:xfrm>
            <a:off x="2629096" y="2390457"/>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16 Aug – 21 Aug</a:t>
            </a:r>
          </a:p>
        </p:txBody>
      </p:sp>
      <p:sp>
        <p:nvSpPr>
          <p:cNvPr id="209" name="OTLSHAPE_M_c6c892620afd42aba44c1b51ae7d3a52_Shape">
            <a:extLst>
              <a:ext uri="{FF2B5EF4-FFF2-40B4-BE49-F238E27FC236}">
                <a16:creationId xmlns:a16="http://schemas.microsoft.com/office/drawing/2014/main" id="{44671ACC-F30A-442E-98E9-76FBF35DEE22}"/>
              </a:ext>
            </a:extLst>
          </p:cNvPr>
          <p:cNvSpPr/>
          <p:nvPr>
            <p:custDataLst>
              <p:tags r:id="rId39"/>
            </p:custDataLst>
          </p:nvPr>
        </p:nvSpPr>
        <p:spPr>
          <a:xfrm>
            <a:off x="2821361" y="2496520"/>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0B548047-3553-418B-BDA1-809D610B5A5D}"/>
              </a:ext>
            </a:extLst>
          </p:cNvPr>
          <p:cNvSpPr/>
          <p:nvPr/>
        </p:nvSpPr>
        <p:spPr>
          <a:xfrm>
            <a:off x="2607663" y="2251498"/>
            <a:ext cx="507259" cy="169277"/>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Acceptance</a:t>
            </a:r>
          </a:p>
        </p:txBody>
      </p:sp>
      <p:cxnSp>
        <p:nvCxnSpPr>
          <p:cNvPr id="211" name="OTLSHAPE_M_c6c892620afd42aba44c1b51ae7d3a52_Connector1">
            <a:extLst>
              <a:ext uri="{FF2B5EF4-FFF2-40B4-BE49-F238E27FC236}">
                <a16:creationId xmlns:a16="http://schemas.microsoft.com/office/drawing/2014/main" id="{F2AB3ED9-FF30-40A2-A31A-2D07592B5512}"/>
              </a:ext>
            </a:extLst>
          </p:cNvPr>
          <p:cNvCxnSpPr>
            <a:cxnSpLocks/>
          </p:cNvCxnSpPr>
          <p:nvPr>
            <p:custDataLst>
              <p:tags r:id="rId40"/>
            </p:custDataLst>
          </p:nvPr>
        </p:nvCxnSpPr>
        <p:spPr>
          <a:xfrm>
            <a:off x="4775978" y="257567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OTLSHAPE_M_c6c892620afd42aba44c1b51ae7d3a52_Date">
            <a:extLst>
              <a:ext uri="{FF2B5EF4-FFF2-40B4-BE49-F238E27FC236}">
                <a16:creationId xmlns:a16="http://schemas.microsoft.com/office/drawing/2014/main" id="{29472004-410D-47A1-AE15-4C1E62EDE342}"/>
              </a:ext>
            </a:extLst>
          </p:cNvPr>
          <p:cNvSpPr txBox="1"/>
          <p:nvPr>
            <p:custDataLst>
              <p:tags r:id="rId41"/>
            </p:custDataLst>
          </p:nvPr>
        </p:nvSpPr>
        <p:spPr>
          <a:xfrm>
            <a:off x="4532829" y="239611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4 Oct – 10 Oct</a:t>
            </a:r>
          </a:p>
        </p:txBody>
      </p:sp>
      <p:sp>
        <p:nvSpPr>
          <p:cNvPr id="213" name="OTLSHAPE_M_c6c892620afd42aba44c1b51ae7d3a52_Shape">
            <a:extLst>
              <a:ext uri="{FF2B5EF4-FFF2-40B4-BE49-F238E27FC236}">
                <a16:creationId xmlns:a16="http://schemas.microsoft.com/office/drawing/2014/main" id="{3612D107-ED1D-4B72-8E3F-A82920555133}"/>
              </a:ext>
            </a:extLst>
          </p:cNvPr>
          <p:cNvSpPr/>
          <p:nvPr>
            <p:custDataLst>
              <p:tags r:id="rId42"/>
            </p:custDataLst>
          </p:nvPr>
        </p:nvSpPr>
        <p:spPr>
          <a:xfrm>
            <a:off x="4725089" y="249644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848D1A2-C32C-429C-BCF7-F0226C6A395D}"/>
              </a:ext>
            </a:extLst>
          </p:cNvPr>
          <p:cNvSpPr/>
          <p:nvPr/>
        </p:nvSpPr>
        <p:spPr>
          <a:xfrm>
            <a:off x="4540677" y="2180923"/>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Mid Term Presentation</a:t>
            </a:r>
          </a:p>
        </p:txBody>
      </p:sp>
      <p:cxnSp>
        <p:nvCxnSpPr>
          <p:cNvPr id="215" name="OTLSHAPE_M_c6c892620afd42aba44c1b51ae7d3a52_Connector1">
            <a:extLst>
              <a:ext uri="{FF2B5EF4-FFF2-40B4-BE49-F238E27FC236}">
                <a16:creationId xmlns:a16="http://schemas.microsoft.com/office/drawing/2014/main" id="{4922D50C-F882-4907-A977-121693D378EE}"/>
              </a:ext>
            </a:extLst>
          </p:cNvPr>
          <p:cNvCxnSpPr>
            <a:cxnSpLocks/>
          </p:cNvCxnSpPr>
          <p:nvPr>
            <p:custDataLst>
              <p:tags r:id="rId43"/>
            </p:custDataLst>
          </p:nvPr>
        </p:nvCxnSpPr>
        <p:spPr>
          <a:xfrm>
            <a:off x="5282035" y="2572840"/>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OTLSHAPE_M_c6c892620afd42aba44c1b51ae7d3a52_Date">
            <a:extLst>
              <a:ext uri="{FF2B5EF4-FFF2-40B4-BE49-F238E27FC236}">
                <a16:creationId xmlns:a16="http://schemas.microsoft.com/office/drawing/2014/main" id="{BFF8F157-8C2F-4DA4-8CD1-1645629B91E4}"/>
              </a:ext>
            </a:extLst>
          </p:cNvPr>
          <p:cNvSpPr txBox="1"/>
          <p:nvPr>
            <p:custDataLst>
              <p:tags r:id="rId44"/>
            </p:custDataLst>
          </p:nvPr>
        </p:nvSpPr>
        <p:spPr>
          <a:xfrm>
            <a:off x="5038886" y="2393284"/>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29 Oct</a:t>
            </a:r>
          </a:p>
        </p:txBody>
      </p:sp>
      <p:sp>
        <p:nvSpPr>
          <p:cNvPr id="217" name="OTLSHAPE_M_c6c892620afd42aba44c1b51ae7d3a52_Shape">
            <a:extLst>
              <a:ext uri="{FF2B5EF4-FFF2-40B4-BE49-F238E27FC236}">
                <a16:creationId xmlns:a16="http://schemas.microsoft.com/office/drawing/2014/main" id="{789A76F5-104D-476C-93A7-62B1FA2BE067}"/>
              </a:ext>
            </a:extLst>
          </p:cNvPr>
          <p:cNvSpPr/>
          <p:nvPr>
            <p:custDataLst>
              <p:tags r:id="rId45"/>
            </p:custDataLst>
          </p:nvPr>
        </p:nvSpPr>
        <p:spPr>
          <a:xfrm>
            <a:off x="5231146" y="2493613"/>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C82E85B-5448-4998-B2C2-11900CDD023C}"/>
              </a:ext>
            </a:extLst>
          </p:cNvPr>
          <p:cNvSpPr/>
          <p:nvPr/>
        </p:nvSpPr>
        <p:spPr>
          <a:xfrm>
            <a:off x="5019440" y="2178089"/>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Poster Submission</a:t>
            </a:r>
          </a:p>
        </p:txBody>
      </p:sp>
      <p:cxnSp>
        <p:nvCxnSpPr>
          <p:cNvPr id="219" name="OTLSHAPE_M_c6c892620afd42aba44c1b51ae7d3a52_Connector1">
            <a:extLst>
              <a:ext uri="{FF2B5EF4-FFF2-40B4-BE49-F238E27FC236}">
                <a16:creationId xmlns:a16="http://schemas.microsoft.com/office/drawing/2014/main" id="{4E6EDB8D-29A2-4759-BA94-0AAFB3542DAE}"/>
              </a:ext>
            </a:extLst>
          </p:cNvPr>
          <p:cNvCxnSpPr>
            <a:cxnSpLocks/>
          </p:cNvCxnSpPr>
          <p:nvPr>
            <p:custDataLst>
              <p:tags r:id="rId46"/>
            </p:custDataLst>
          </p:nvPr>
        </p:nvCxnSpPr>
        <p:spPr>
          <a:xfrm>
            <a:off x="6390849" y="2575674"/>
            <a:ext cx="0" cy="126814"/>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OTLSHAPE_M_c6c892620afd42aba44c1b51ae7d3a52_Date">
            <a:extLst>
              <a:ext uri="{FF2B5EF4-FFF2-40B4-BE49-F238E27FC236}">
                <a16:creationId xmlns:a16="http://schemas.microsoft.com/office/drawing/2014/main" id="{CC7FA907-CAF1-427F-9ED5-3892E81D5213}"/>
              </a:ext>
            </a:extLst>
          </p:cNvPr>
          <p:cNvSpPr txBox="1"/>
          <p:nvPr>
            <p:custDataLst>
              <p:tags r:id="rId47"/>
            </p:custDataLst>
          </p:nvPr>
        </p:nvSpPr>
        <p:spPr>
          <a:xfrm>
            <a:off x="6147700" y="2380878"/>
            <a:ext cx="476585" cy="76944"/>
          </a:xfrm>
          <a:prstGeom prst="rect">
            <a:avLst/>
          </a:prstGeom>
          <a:noFill/>
        </p:spPr>
        <p:txBody>
          <a:bodyPr vert="horz" wrap="square" lIns="0" tIns="0" rIns="0" bIns="0" rtlCol="0" anchor="ctr" anchorCtr="0">
            <a:spAutoFit/>
          </a:bodyPr>
          <a:lstStyle/>
          <a:p>
            <a:pPr algn="ctr"/>
            <a:r>
              <a:rPr lang="en-US" sz="500" b="1" spc="-12" dirty="0">
                <a:solidFill>
                  <a:schemeClr val="accent2"/>
                </a:solidFill>
                <a:latin typeface="Maiandra GD" panose="020E0502030308020204" pitchFamily="34" charset="0"/>
              </a:rPr>
              <a:t>19 Nov – 27 Nov</a:t>
            </a:r>
          </a:p>
        </p:txBody>
      </p:sp>
      <p:sp>
        <p:nvSpPr>
          <p:cNvPr id="221" name="OTLSHAPE_M_c6c892620afd42aba44c1b51ae7d3a52_Shape">
            <a:extLst>
              <a:ext uri="{FF2B5EF4-FFF2-40B4-BE49-F238E27FC236}">
                <a16:creationId xmlns:a16="http://schemas.microsoft.com/office/drawing/2014/main" id="{1DEDAB69-EBA9-4706-9FFF-2E112156CB5A}"/>
              </a:ext>
            </a:extLst>
          </p:cNvPr>
          <p:cNvSpPr/>
          <p:nvPr>
            <p:custDataLst>
              <p:tags r:id="rId48"/>
            </p:custDataLst>
          </p:nvPr>
        </p:nvSpPr>
        <p:spPr>
          <a:xfrm>
            <a:off x="6339960" y="2496447"/>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21F63470-9A8B-4F05-A6C1-8668A06C313B}"/>
              </a:ext>
            </a:extLst>
          </p:cNvPr>
          <p:cNvSpPr/>
          <p:nvPr/>
        </p:nvSpPr>
        <p:spPr>
          <a:xfrm>
            <a:off x="6119157" y="2118901"/>
            <a:ext cx="535518"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Final Presentation</a:t>
            </a:r>
          </a:p>
        </p:txBody>
      </p:sp>
      <p:cxnSp>
        <p:nvCxnSpPr>
          <p:cNvPr id="223" name="OTLSHAPE_M_c6c892620afd42aba44c1b51ae7d3a52_Connector1">
            <a:extLst>
              <a:ext uri="{FF2B5EF4-FFF2-40B4-BE49-F238E27FC236}">
                <a16:creationId xmlns:a16="http://schemas.microsoft.com/office/drawing/2014/main" id="{EA49A55C-29D0-4AFD-961E-E82FD31C8320}"/>
              </a:ext>
            </a:extLst>
          </p:cNvPr>
          <p:cNvCxnSpPr>
            <a:cxnSpLocks/>
          </p:cNvCxnSpPr>
          <p:nvPr>
            <p:custDataLst>
              <p:tags r:id="rId49"/>
            </p:custDataLst>
          </p:nvPr>
        </p:nvCxnSpPr>
        <p:spPr>
          <a:xfrm>
            <a:off x="2082053" y="2578081"/>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5" name="OTLSHAPE_M_c6c892620afd42aba44c1b51ae7d3a52_Shape">
            <a:extLst>
              <a:ext uri="{FF2B5EF4-FFF2-40B4-BE49-F238E27FC236}">
                <a16:creationId xmlns:a16="http://schemas.microsoft.com/office/drawing/2014/main" id="{734DB005-1352-4810-8B03-F0293B794AAC}"/>
              </a:ext>
            </a:extLst>
          </p:cNvPr>
          <p:cNvSpPr/>
          <p:nvPr>
            <p:custDataLst>
              <p:tags r:id="rId50"/>
            </p:custDataLst>
          </p:nvPr>
        </p:nvSpPr>
        <p:spPr>
          <a:xfrm>
            <a:off x="2031164" y="2498854"/>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8820A916-3B5C-4F44-8D29-A0646EC03D5C}"/>
              </a:ext>
            </a:extLst>
          </p:cNvPr>
          <p:cNvSpPr/>
          <p:nvPr/>
        </p:nvSpPr>
        <p:spPr>
          <a:xfrm>
            <a:off x="1847716" y="225611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27" name="Rectangle 226">
            <a:extLst>
              <a:ext uri="{FF2B5EF4-FFF2-40B4-BE49-F238E27FC236}">
                <a16:creationId xmlns:a16="http://schemas.microsoft.com/office/drawing/2014/main" id="{D0D25F54-9EAD-4552-BF66-12E4748D887E}"/>
              </a:ext>
            </a:extLst>
          </p:cNvPr>
          <p:cNvSpPr/>
          <p:nvPr/>
        </p:nvSpPr>
        <p:spPr>
          <a:xfrm>
            <a:off x="1847716" y="206529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28" name="OTLSHAPE_M_c6c892620afd42aba44c1b51ae7d3a52_Connector1">
            <a:extLst>
              <a:ext uri="{FF2B5EF4-FFF2-40B4-BE49-F238E27FC236}">
                <a16:creationId xmlns:a16="http://schemas.microsoft.com/office/drawing/2014/main" id="{C566E304-6C4B-419F-A7E4-F7E709E60E91}"/>
              </a:ext>
            </a:extLst>
          </p:cNvPr>
          <p:cNvCxnSpPr>
            <a:cxnSpLocks/>
          </p:cNvCxnSpPr>
          <p:nvPr>
            <p:custDataLst>
              <p:tags r:id="rId51"/>
            </p:custDataLst>
          </p:nvPr>
        </p:nvCxnSpPr>
        <p:spPr>
          <a:xfrm>
            <a:off x="4217090" y="2575109"/>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TLSHAPE_M_c6c892620afd42aba44c1b51ae7d3a52_Shape">
            <a:extLst>
              <a:ext uri="{FF2B5EF4-FFF2-40B4-BE49-F238E27FC236}">
                <a16:creationId xmlns:a16="http://schemas.microsoft.com/office/drawing/2014/main" id="{06CDBCB9-BE1A-46D3-A688-4B9333D11DFD}"/>
              </a:ext>
            </a:extLst>
          </p:cNvPr>
          <p:cNvSpPr/>
          <p:nvPr>
            <p:custDataLst>
              <p:tags r:id="rId52"/>
            </p:custDataLst>
          </p:nvPr>
        </p:nvSpPr>
        <p:spPr>
          <a:xfrm>
            <a:off x="4166201" y="2495882"/>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7B3B549-1D21-4DF2-9F8C-744A7190BBA8}"/>
              </a:ext>
            </a:extLst>
          </p:cNvPr>
          <p:cNvSpPr/>
          <p:nvPr/>
        </p:nvSpPr>
        <p:spPr>
          <a:xfrm>
            <a:off x="3982753" y="2253147"/>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1" name="Rectangle 230">
            <a:extLst>
              <a:ext uri="{FF2B5EF4-FFF2-40B4-BE49-F238E27FC236}">
                <a16:creationId xmlns:a16="http://schemas.microsoft.com/office/drawing/2014/main" id="{E657360C-12AB-425C-9689-325D4FBEA775}"/>
              </a:ext>
            </a:extLst>
          </p:cNvPr>
          <p:cNvSpPr/>
          <p:nvPr/>
        </p:nvSpPr>
        <p:spPr>
          <a:xfrm>
            <a:off x="3982753" y="2062325"/>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36" name="OTLSHAPE_M_c6c892620afd42aba44c1b51ae7d3a52_Connector1">
            <a:extLst>
              <a:ext uri="{FF2B5EF4-FFF2-40B4-BE49-F238E27FC236}">
                <a16:creationId xmlns:a16="http://schemas.microsoft.com/office/drawing/2014/main" id="{91F19374-45C8-4A03-A74F-2365C658D91D}"/>
              </a:ext>
            </a:extLst>
          </p:cNvPr>
          <p:cNvCxnSpPr>
            <a:cxnSpLocks/>
          </p:cNvCxnSpPr>
          <p:nvPr>
            <p:custDataLst>
              <p:tags r:id="rId53"/>
            </p:custDataLst>
          </p:nvPr>
        </p:nvCxnSpPr>
        <p:spPr>
          <a:xfrm>
            <a:off x="5836711" y="2580183"/>
            <a:ext cx="0" cy="126814"/>
          </a:xfrm>
          <a:prstGeom prst="line">
            <a:avLst/>
          </a:prstGeom>
          <a:ln w="9525" cap="flat" cmpd="sng" algn="ctr">
            <a:solidFill>
              <a:srgbClr val="00B0F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OTLSHAPE_M_c6c892620afd42aba44c1b51ae7d3a52_Shape">
            <a:extLst>
              <a:ext uri="{FF2B5EF4-FFF2-40B4-BE49-F238E27FC236}">
                <a16:creationId xmlns:a16="http://schemas.microsoft.com/office/drawing/2014/main" id="{878BD0D1-35E1-4A9D-AE9C-0921D5722CD3}"/>
              </a:ext>
            </a:extLst>
          </p:cNvPr>
          <p:cNvSpPr/>
          <p:nvPr>
            <p:custDataLst>
              <p:tags r:id="rId54"/>
            </p:custDataLst>
          </p:nvPr>
        </p:nvSpPr>
        <p:spPr>
          <a:xfrm>
            <a:off x="5785822" y="2500956"/>
            <a:ext cx="101778" cy="84938"/>
          </a:xfrm>
          <a:prstGeom prst="teardrop">
            <a:avLst/>
          </a:prstGeom>
          <a:solidFill>
            <a:srgbClr val="00B0F0"/>
          </a:solidFill>
          <a:ln w="12700" cap="flat" cmpd="sng" algn="ctr">
            <a:solidFill>
              <a:srgbClr val="00B0F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21A44A41-888A-490C-BFAF-D9BE99140914}"/>
              </a:ext>
            </a:extLst>
          </p:cNvPr>
          <p:cNvSpPr/>
          <p:nvPr/>
        </p:nvSpPr>
        <p:spPr>
          <a:xfrm>
            <a:off x="5602374" y="2258221"/>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Usability Testing</a:t>
            </a:r>
          </a:p>
        </p:txBody>
      </p:sp>
      <p:sp>
        <p:nvSpPr>
          <p:cNvPr id="239" name="Rectangle 238">
            <a:extLst>
              <a:ext uri="{FF2B5EF4-FFF2-40B4-BE49-F238E27FC236}">
                <a16:creationId xmlns:a16="http://schemas.microsoft.com/office/drawing/2014/main" id="{C6BF9F67-BC4D-4B76-858E-85CBD0845BCB}"/>
              </a:ext>
            </a:extLst>
          </p:cNvPr>
          <p:cNvSpPr/>
          <p:nvPr/>
        </p:nvSpPr>
        <p:spPr>
          <a:xfrm>
            <a:off x="5602374" y="2067399"/>
            <a:ext cx="507259" cy="246221"/>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User Testing</a:t>
            </a:r>
          </a:p>
        </p:txBody>
      </p:sp>
      <p:cxnSp>
        <p:nvCxnSpPr>
          <p:cNvPr id="244" name="OTLSHAPE_M_c6c892620afd42aba44c1b51ae7d3a52_Connector1">
            <a:extLst>
              <a:ext uri="{FF2B5EF4-FFF2-40B4-BE49-F238E27FC236}">
                <a16:creationId xmlns:a16="http://schemas.microsoft.com/office/drawing/2014/main" id="{29812031-AED4-4087-8C37-487380F7B100}"/>
              </a:ext>
            </a:extLst>
          </p:cNvPr>
          <p:cNvCxnSpPr>
            <a:cxnSpLocks/>
          </p:cNvCxnSpPr>
          <p:nvPr>
            <p:custDataLst>
              <p:tags r:id="rId55"/>
            </p:custDataLst>
          </p:nvPr>
        </p:nvCxnSpPr>
        <p:spPr>
          <a:xfrm>
            <a:off x="2329535" y="1978238"/>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OTLSHAPE_M_c6c892620afd42aba44c1b51ae7d3a52_Shape">
            <a:extLst>
              <a:ext uri="{FF2B5EF4-FFF2-40B4-BE49-F238E27FC236}">
                <a16:creationId xmlns:a16="http://schemas.microsoft.com/office/drawing/2014/main" id="{9DE0B9EB-2F3D-48F9-BBF6-2F3650D1BBFF}"/>
              </a:ext>
            </a:extLst>
          </p:cNvPr>
          <p:cNvSpPr/>
          <p:nvPr>
            <p:custDataLst>
              <p:tags r:id="rId56"/>
            </p:custDataLst>
          </p:nvPr>
        </p:nvSpPr>
        <p:spPr>
          <a:xfrm>
            <a:off x="2278646" y="1899011"/>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C9C8AB6A-C0A5-4AEF-8F19-0A97E86A2D37}"/>
              </a:ext>
            </a:extLst>
          </p:cNvPr>
          <p:cNvSpPr/>
          <p:nvPr/>
        </p:nvSpPr>
        <p:spPr>
          <a:xfrm>
            <a:off x="1975168" y="1440401"/>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2" name="OTLSHAPE_M_c6c892620afd42aba44c1b51ae7d3a52_Connector1">
            <a:extLst>
              <a:ext uri="{FF2B5EF4-FFF2-40B4-BE49-F238E27FC236}">
                <a16:creationId xmlns:a16="http://schemas.microsoft.com/office/drawing/2014/main" id="{08BB26A4-70E0-4080-AB86-D343B39EAB1A}"/>
              </a:ext>
            </a:extLst>
          </p:cNvPr>
          <p:cNvCxnSpPr>
            <a:cxnSpLocks/>
          </p:cNvCxnSpPr>
          <p:nvPr>
            <p:custDataLst>
              <p:tags r:id="rId57"/>
            </p:custDataLst>
          </p:nvPr>
        </p:nvCxnSpPr>
        <p:spPr>
          <a:xfrm>
            <a:off x="1783092" y="1979823"/>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OTLSHAPE_M_c6c892620afd42aba44c1b51ae7d3a52_Shape">
            <a:extLst>
              <a:ext uri="{FF2B5EF4-FFF2-40B4-BE49-F238E27FC236}">
                <a16:creationId xmlns:a16="http://schemas.microsoft.com/office/drawing/2014/main" id="{4C1E52B4-CB3A-4AA3-B50C-A769E2D99A28}"/>
              </a:ext>
            </a:extLst>
          </p:cNvPr>
          <p:cNvSpPr/>
          <p:nvPr>
            <p:custDataLst>
              <p:tags r:id="rId58"/>
            </p:custDataLst>
          </p:nvPr>
        </p:nvSpPr>
        <p:spPr>
          <a:xfrm>
            <a:off x="1732203" y="190059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ECCB189-C373-488B-BB79-EECA41A83FA0}"/>
              </a:ext>
            </a:extLst>
          </p:cNvPr>
          <p:cNvSpPr/>
          <p:nvPr/>
        </p:nvSpPr>
        <p:spPr>
          <a:xfrm>
            <a:off x="1428725" y="1441986"/>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5" name="OTLSHAPE_M_c6c892620afd42aba44c1b51ae7d3a52_Connector1">
            <a:extLst>
              <a:ext uri="{FF2B5EF4-FFF2-40B4-BE49-F238E27FC236}">
                <a16:creationId xmlns:a16="http://schemas.microsoft.com/office/drawing/2014/main" id="{87505D78-F547-49F3-AC4D-50CC0E96AF15}"/>
              </a:ext>
            </a:extLst>
          </p:cNvPr>
          <p:cNvCxnSpPr>
            <a:cxnSpLocks/>
          </p:cNvCxnSpPr>
          <p:nvPr>
            <p:custDataLst>
              <p:tags r:id="rId59"/>
            </p:custDataLst>
          </p:nvPr>
        </p:nvCxnSpPr>
        <p:spPr>
          <a:xfrm>
            <a:off x="3410574" y="197940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OTLSHAPE_M_c6c892620afd42aba44c1b51ae7d3a52_Shape">
            <a:extLst>
              <a:ext uri="{FF2B5EF4-FFF2-40B4-BE49-F238E27FC236}">
                <a16:creationId xmlns:a16="http://schemas.microsoft.com/office/drawing/2014/main" id="{7F73AFD2-3F40-4863-A55C-53E7767B2C2A}"/>
              </a:ext>
            </a:extLst>
          </p:cNvPr>
          <p:cNvSpPr/>
          <p:nvPr>
            <p:custDataLst>
              <p:tags r:id="rId60"/>
            </p:custDataLst>
          </p:nvPr>
        </p:nvSpPr>
        <p:spPr>
          <a:xfrm>
            <a:off x="3359685" y="190017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5981F16D-3995-4936-B22B-F52E9BB86119}"/>
              </a:ext>
            </a:extLst>
          </p:cNvPr>
          <p:cNvSpPr/>
          <p:nvPr/>
        </p:nvSpPr>
        <p:spPr>
          <a:xfrm>
            <a:off x="3056207" y="144156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58" name="OTLSHAPE_M_c6c892620afd42aba44c1b51ae7d3a52_Connector1">
            <a:extLst>
              <a:ext uri="{FF2B5EF4-FFF2-40B4-BE49-F238E27FC236}">
                <a16:creationId xmlns:a16="http://schemas.microsoft.com/office/drawing/2014/main" id="{EE552853-D262-4BD7-8354-2C416DA7F4AC}"/>
              </a:ext>
            </a:extLst>
          </p:cNvPr>
          <p:cNvCxnSpPr>
            <a:cxnSpLocks/>
          </p:cNvCxnSpPr>
          <p:nvPr>
            <p:custDataLst>
              <p:tags r:id="rId61"/>
            </p:custDataLst>
          </p:nvPr>
        </p:nvCxnSpPr>
        <p:spPr>
          <a:xfrm>
            <a:off x="3948897" y="197685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9" name="OTLSHAPE_M_c6c892620afd42aba44c1b51ae7d3a52_Shape">
            <a:extLst>
              <a:ext uri="{FF2B5EF4-FFF2-40B4-BE49-F238E27FC236}">
                <a16:creationId xmlns:a16="http://schemas.microsoft.com/office/drawing/2014/main" id="{1B405D22-D017-41F8-99B9-A179C03046E5}"/>
              </a:ext>
            </a:extLst>
          </p:cNvPr>
          <p:cNvSpPr/>
          <p:nvPr>
            <p:custDataLst>
              <p:tags r:id="rId62"/>
            </p:custDataLst>
          </p:nvPr>
        </p:nvSpPr>
        <p:spPr>
          <a:xfrm>
            <a:off x="3898008" y="18976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340468AC-3355-47EC-9FD0-10E7823F5380}"/>
              </a:ext>
            </a:extLst>
          </p:cNvPr>
          <p:cNvSpPr/>
          <p:nvPr/>
        </p:nvSpPr>
        <p:spPr>
          <a:xfrm>
            <a:off x="3594530" y="14390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4" name="OTLSHAPE_M_c6c892620afd42aba44c1b51ae7d3a52_Connector1">
            <a:extLst>
              <a:ext uri="{FF2B5EF4-FFF2-40B4-BE49-F238E27FC236}">
                <a16:creationId xmlns:a16="http://schemas.microsoft.com/office/drawing/2014/main" id="{EEE235A6-F14A-41A7-ABF2-1E51BDA53E31}"/>
              </a:ext>
            </a:extLst>
          </p:cNvPr>
          <p:cNvCxnSpPr>
            <a:cxnSpLocks/>
          </p:cNvCxnSpPr>
          <p:nvPr>
            <p:custDataLst>
              <p:tags r:id="rId63"/>
            </p:custDataLst>
          </p:nvPr>
        </p:nvCxnSpPr>
        <p:spPr>
          <a:xfrm>
            <a:off x="4487221" y="197685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5" name="OTLSHAPE_M_c6c892620afd42aba44c1b51ae7d3a52_Shape">
            <a:extLst>
              <a:ext uri="{FF2B5EF4-FFF2-40B4-BE49-F238E27FC236}">
                <a16:creationId xmlns:a16="http://schemas.microsoft.com/office/drawing/2014/main" id="{B1DBE604-8B61-47CB-B74A-FAE895877F14}"/>
              </a:ext>
            </a:extLst>
          </p:cNvPr>
          <p:cNvSpPr/>
          <p:nvPr>
            <p:custDataLst>
              <p:tags r:id="rId64"/>
            </p:custDataLst>
          </p:nvPr>
        </p:nvSpPr>
        <p:spPr>
          <a:xfrm>
            <a:off x="4436332" y="18976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EA41A5CB-B900-4E6E-8549-ED2CAA2D2EB6}"/>
              </a:ext>
            </a:extLst>
          </p:cNvPr>
          <p:cNvSpPr/>
          <p:nvPr/>
        </p:nvSpPr>
        <p:spPr>
          <a:xfrm>
            <a:off x="4132854" y="14390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67" name="OTLSHAPE_M_c6c892620afd42aba44c1b51ae7d3a52_Connector1">
            <a:extLst>
              <a:ext uri="{FF2B5EF4-FFF2-40B4-BE49-F238E27FC236}">
                <a16:creationId xmlns:a16="http://schemas.microsoft.com/office/drawing/2014/main" id="{BBDEA45B-075F-46F1-BF71-78455EC2F10D}"/>
              </a:ext>
            </a:extLst>
          </p:cNvPr>
          <p:cNvCxnSpPr>
            <a:cxnSpLocks/>
          </p:cNvCxnSpPr>
          <p:nvPr>
            <p:custDataLst>
              <p:tags r:id="rId65"/>
            </p:custDataLst>
          </p:nvPr>
        </p:nvCxnSpPr>
        <p:spPr>
          <a:xfrm>
            <a:off x="5029393" y="1983935"/>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TLSHAPE_M_c6c892620afd42aba44c1b51ae7d3a52_Shape">
            <a:extLst>
              <a:ext uri="{FF2B5EF4-FFF2-40B4-BE49-F238E27FC236}">
                <a16:creationId xmlns:a16="http://schemas.microsoft.com/office/drawing/2014/main" id="{B9D0623A-F168-4CA2-AB55-063D01683D24}"/>
              </a:ext>
            </a:extLst>
          </p:cNvPr>
          <p:cNvSpPr/>
          <p:nvPr>
            <p:custDataLst>
              <p:tags r:id="rId66"/>
            </p:custDataLst>
          </p:nvPr>
        </p:nvSpPr>
        <p:spPr>
          <a:xfrm>
            <a:off x="4978504" y="190470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79DEB74D-32EB-434B-A99B-771F65B76315}"/>
              </a:ext>
            </a:extLst>
          </p:cNvPr>
          <p:cNvSpPr/>
          <p:nvPr/>
        </p:nvSpPr>
        <p:spPr>
          <a:xfrm>
            <a:off x="4675026" y="1446098"/>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0" name="OTLSHAPE_M_c6c892620afd42aba44c1b51ae7d3a52_Connector1">
            <a:extLst>
              <a:ext uri="{FF2B5EF4-FFF2-40B4-BE49-F238E27FC236}">
                <a16:creationId xmlns:a16="http://schemas.microsoft.com/office/drawing/2014/main" id="{27C33350-1F8D-4F1B-9E7A-42C0C569D008}"/>
              </a:ext>
            </a:extLst>
          </p:cNvPr>
          <p:cNvCxnSpPr>
            <a:cxnSpLocks/>
          </p:cNvCxnSpPr>
          <p:nvPr>
            <p:custDataLst>
              <p:tags r:id="rId67"/>
            </p:custDataLst>
          </p:nvPr>
        </p:nvCxnSpPr>
        <p:spPr>
          <a:xfrm>
            <a:off x="5570858" y="1970011"/>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OTLSHAPE_M_c6c892620afd42aba44c1b51ae7d3a52_Shape">
            <a:extLst>
              <a:ext uri="{FF2B5EF4-FFF2-40B4-BE49-F238E27FC236}">
                <a16:creationId xmlns:a16="http://schemas.microsoft.com/office/drawing/2014/main" id="{D6D7BB7F-6823-4F9A-AE17-502837A37FE9}"/>
              </a:ext>
            </a:extLst>
          </p:cNvPr>
          <p:cNvSpPr/>
          <p:nvPr>
            <p:custDataLst>
              <p:tags r:id="rId68"/>
            </p:custDataLst>
          </p:nvPr>
        </p:nvSpPr>
        <p:spPr>
          <a:xfrm>
            <a:off x="5519969" y="1906024"/>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BB27C85-2C9D-4F16-8252-19E6313A7684}"/>
              </a:ext>
            </a:extLst>
          </p:cNvPr>
          <p:cNvSpPr/>
          <p:nvPr/>
        </p:nvSpPr>
        <p:spPr>
          <a:xfrm>
            <a:off x="5216491" y="1447414"/>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cxnSp>
        <p:nvCxnSpPr>
          <p:cNvPr id="276" name="OTLSHAPE_M_c6c892620afd42aba44c1b51ae7d3a52_Connector1">
            <a:extLst>
              <a:ext uri="{FF2B5EF4-FFF2-40B4-BE49-F238E27FC236}">
                <a16:creationId xmlns:a16="http://schemas.microsoft.com/office/drawing/2014/main" id="{CAC50F20-043D-44CD-A7BB-B364BBAF78DB}"/>
              </a:ext>
            </a:extLst>
          </p:cNvPr>
          <p:cNvCxnSpPr>
            <a:cxnSpLocks/>
          </p:cNvCxnSpPr>
          <p:nvPr>
            <p:custDataLst>
              <p:tags r:id="rId69"/>
            </p:custDataLst>
          </p:nvPr>
        </p:nvCxnSpPr>
        <p:spPr>
          <a:xfrm>
            <a:off x="6114903" y="1977416"/>
            <a:ext cx="0" cy="728759"/>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7" name="OTLSHAPE_M_c6c892620afd42aba44c1b51ae7d3a52_Shape">
            <a:extLst>
              <a:ext uri="{FF2B5EF4-FFF2-40B4-BE49-F238E27FC236}">
                <a16:creationId xmlns:a16="http://schemas.microsoft.com/office/drawing/2014/main" id="{F36354DD-E235-4CD3-8403-EB366B70F460}"/>
              </a:ext>
            </a:extLst>
          </p:cNvPr>
          <p:cNvSpPr/>
          <p:nvPr>
            <p:custDataLst>
              <p:tags r:id="rId70"/>
            </p:custDataLst>
          </p:nvPr>
        </p:nvSpPr>
        <p:spPr>
          <a:xfrm>
            <a:off x="6064014" y="1898189"/>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BEF30FC5-8FC1-4B99-9EC8-B61435777820}"/>
              </a:ext>
            </a:extLst>
          </p:cNvPr>
          <p:cNvSpPr/>
          <p:nvPr/>
        </p:nvSpPr>
        <p:spPr>
          <a:xfrm>
            <a:off x="5760536" y="1439579"/>
            <a:ext cx="708733" cy="400110"/>
          </a:xfrm>
          <a:prstGeom prst="rect">
            <a:avLst/>
          </a:prstGeom>
        </p:spPr>
        <p:txBody>
          <a:bodyPr wrap="square">
            <a:spAutoFit/>
          </a:bodyPr>
          <a:lstStyle/>
          <a:p>
            <a:pPr algn="ctr"/>
            <a:r>
              <a:rPr lang="en-US" sz="500" b="1" spc="-10" dirty="0">
                <a:solidFill>
                  <a:schemeClr val="accent5">
                    <a:lumMod val="20000"/>
                    <a:lumOff val="80000"/>
                  </a:schemeClr>
                </a:solidFill>
                <a:latin typeface="Maiandra GD" panose="020E0502030308020204" pitchFamily="34" charset="0"/>
              </a:rPr>
              <a:t>Deployment</a:t>
            </a:r>
          </a:p>
          <a:p>
            <a:pPr algn="ctr"/>
            <a:endParaRPr lang="en-US" sz="500" b="1" spc="-10" dirty="0">
              <a:solidFill>
                <a:schemeClr val="accent5">
                  <a:lumMod val="20000"/>
                  <a:lumOff val="80000"/>
                </a:schemeClr>
              </a:solidFill>
              <a:latin typeface="Maiandra GD" panose="020E0502030308020204" pitchFamily="34" charset="0"/>
            </a:endParaRPr>
          </a:p>
          <a:p>
            <a:pPr algn="ctr"/>
            <a:r>
              <a:rPr lang="en-US" sz="500" b="1" spc="-10" dirty="0" err="1">
                <a:solidFill>
                  <a:schemeClr val="accent5">
                    <a:lumMod val="20000"/>
                    <a:lumOff val="80000"/>
                  </a:schemeClr>
                </a:solidFill>
                <a:latin typeface="Maiandra GD" panose="020E0502030308020204" pitchFamily="34" charset="0"/>
              </a:rPr>
              <a:t>TestBuild</a:t>
            </a:r>
            <a:r>
              <a:rPr lang="en-US" sz="500" b="1" spc="-10" dirty="0">
                <a:solidFill>
                  <a:schemeClr val="accent5">
                    <a:lumMod val="20000"/>
                    <a:lumOff val="80000"/>
                  </a:schemeClr>
                </a:solidFill>
                <a:latin typeface="Maiandra GD" panose="020E0502030308020204" pitchFamily="34" charset="0"/>
              </a:rPr>
              <a:t> using HockeyApp</a:t>
            </a:r>
          </a:p>
        </p:txBody>
      </p:sp>
      <p:sp>
        <p:nvSpPr>
          <p:cNvPr id="147" name="OTLSHAPE_T_7773177036fc4cf59bd0d5652def1445_Shape">
            <a:extLst>
              <a:ext uri="{FF2B5EF4-FFF2-40B4-BE49-F238E27FC236}">
                <a16:creationId xmlns:a16="http://schemas.microsoft.com/office/drawing/2014/main" id="{BA3110C9-5DB3-41A5-B93C-D0B2FBCB634D}"/>
              </a:ext>
            </a:extLst>
          </p:cNvPr>
          <p:cNvSpPr/>
          <p:nvPr>
            <p:custDataLst>
              <p:tags r:id="rId71"/>
            </p:custDataLst>
          </p:nvPr>
        </p:nvSpPr>
        <p:spPr>
          <a:xfrm>
            <a:off x="625600" y="3555264"/>
            <a:ext cx="546112"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21 Jun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4 Jul</a:t>
            </a:r>
          </a:p>
        </p:txBody>
      </p:sp>
      <p:sp>
        <p:nvSpPr>
          <p:cNvPr id="148" name="OTLSHAPE_T_7773177036fc4cf59bd0d5652def1445_Shape">
            <a:extLst>
              <a:ext uri="{FF2B5EF4-FFF2-40B4-BE49-F238E27FC236}">
                <a16:creationId xmlns:a16="http://schemas.microsoft.com/office/drawing/2014/main" id="{7968F7E3-8963-45D9-ABF1-D7E4BB7D3E97}"/>
              </a:ext>
            </a:extLst>
          </p:cNvPr>
          <p:cNvSpPr/>
          <p:nvPr>
            <p:custDataLst>
              <p:tags r:id="rId72"/>
            </p:custDataLst>
          </p:nvPr>
        </p:nvSpPr>
        <p:spPr>
          <a:xfrm>
            <a:off x="1188128" y="3301211"/>
            <a:ext cx="602219"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5 Jul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19 Jul</a:t>
            </a:r>
          </a:p>
        </p:txBody>
      </p:sp>
      <p:sp>
        <p:nvSpPr>
          <p:cNvPr id="149" name="OTLSHAPE_T_7773177036fc4cf59bd0d5652def1445_Shape">
            <a:extLst>
              <a:ext uri="{FF2B5EF4-FFF2-40B4-BE49-F238E27FC236}">
                <a16:creationId xmlns:a16="http://schemas.microsoft.com/office/drawing/2014/main" id="{799C7868-1CAD-4689-AB04-2BE57D419105}"/>
              </a:ext>
            </a:extLst>
          </p:cNvPr>
          <p:cNvSpPr/>
          <p:nvPr>
            <p:custDataLst>
              <p:tags r:id="rId73"/>
            </p:custDataLst>
          </p:nvPr>
        </p:nvSpPr>
        <p:spPr>
          <a:xfrm>
            <a:off x="1860264" y="3555264"/>
            <a:ext cx="505576" cy="244488"/>
          </a:xfrm>
          <a:prstGeom prst="roundRect">
            <a:avLst>
              <a:gd name="adj" fmla="val 100000"/>
            </a:avLst>
          </a:prstGeom>
          <a:solidFill>
            <a:schemeClr val="accent5">
              <a:lumMod val="20000"/>
              <a:lumOff val="8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a:solidFill>
                  <a:schemeClr val="tx1"/>
                </a:solidFill>
                <a:latin typeface="Maiandra GD" panose="020E0502030308020204" pitchFamily="34" charset="0"/>
              </a:rPr>
              <a:t>20 Jul </a:t>
            </a:r>
          </a:p>
          <a:p>
            <a:pPr algn="ctr"/>
            <a:r>
              <a:rPr lang="en-US" sz="500" b="1" dirty="0">
                <a:solidFill>
                  <a:schemeClr val="tx1"/>
                </a:solidFill>
                <a:latin typeface="Maiandra GD" panose="020E0502030308020204" pitchFamily="34" charset="0"/>
              </a:rPr>
              <a:t>– </a:t>
            </a:r>
          </a:p>
          <a:p>
            <a:pPr algn="ctr"/>
            <a:r>
              <a:rPr lang="en-US" sz="500" b="1" dirty="0">
                <a:solidFill>
                  <a:schemeClr val="tx1"/>
                </a:solidFill>
                <a:latin typeface="Maiandra GD" panose="020E0502030308020204" pitchFamily="34" charset="0"/>
              </a:rPr>
              <a:t>3 Aug</a:t>
            </a:r>
          </a:p>
        </p:txBody>
      </p:sp>
    </p:spTree>
    <p:extLst>
      <p:ext uri="{BB962C8B-B14F-4D97-AF65-F5344CB8AC3E}">
        <p14:creationId xmlns:p14="http://schemas.microsoft.com/office/powerpoint/2010/main" val="251097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OTLSHAPE_M_c6c892620afd42aba44c1b51ae7d3a52_Connector1">
            <a:extLst>
              <a:ext uri="{FF2B5EF4-FFF2-40B4-BE49-F238E27FC236}">
                <a16:creationId xmlns:a16="http://schemas.microsoft.com/office/drawing/2014/main" id="{BB85A1E8-C370-4AB2-BBE8-35F8918254E6}"/>
              </a:ext>
            </a:extLst>
          </p:cNvPr>
          <p:cNvCxnSpPr>
            <a:cxnSpLocks/>
          </p:cNvCxnSpPr>
          <p:nvPr>
            <p:custDataLst>
              <p:tags r:id="rId1"/>
            </p:custDataLst>
          </p:nvPr>
        </p:nvCxnSpPr>
        <p:spPr>
          <a:xfrm>
            <a:off x="3873862" y="7467187"/>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5BBE9B47-E64E-40F5-9C40-8A113CA62388}"/>
              </a:ext>
            </a:extLst>
          </p:cNvPr>
          <p:cNvSpPr/>
          <p:nvPr/>
        </p:nvSpPr>
        <p:spPr>
          <a:xfrm>
            <a:off x="617465" y="766065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416395"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2012950"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85803"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37136" y="7651561"/>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8</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40580" y="7660659"/>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9</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21970" y="7651560"/>
            <a:ext cx="72741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10</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76073" y="7651560"/>
            <a:ext cx="692279"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11</a:t>
            </a:r>
          </a:p>
        </p:txBody>
      </p:sp>
      <p:cxnSp>
        <p:nvCxnSpPr>
          <p:cNvPr id="135" name="OTLSHAPE_M_c6c892620afd42aba44c1b51ae7d3a52_Connector1">
            <a:extLst>
              <a:ext uri="{FF2B5EF4-FFF2-40B4-BE49-F238E27FC236}">
                <a16:creationId xmlns:a16="http://schemas.microsoft.com/office/drawing/2014/main" id="{57E49BD7-B6BC-4059-87B3-CB1373A82383}"/>
              </a:ext>
            </a:extLst>
          </p:cNvPr>
          <p:cNvCxnSpPr>
            <a:cxnSpLocks/>
          </p:cNvCxnSpPr>
          <p:nvPr>
            <p:custDataLst>
              <p:tags r:id="rId2"/>
            </p:custDataLst>
          </p:nvPr>
        </p:nvCxnSpPr>
        <p:spPr>
          <a:xfrm>
            <a:off x="949860" y="745808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M_c6c892620afd42aba44c1b51ae7d3a52_Date">
            <a:extLst>
              <a:ext uri="{FF2B5EF4-FFF2-40B4-BE49-F238E27FC236}">
                <a16:creationId xmlns:a16="http://schemas.microsoft.com/office/drawing/2014/main" id="{7C08DF87-D8BE-4FCB-A7A2-9ABAF02D6A2E}"/>
              </a:ext>
            </a:extLst>
          </p:cNvPr>
          <p:cNvSpPr txBox="1"/>
          <p:nvPr>
            <p:custDataLst>
              <p:tags r:id="rId3"/>
            </p:custDataLst>
          </p:nvPr>
        </p:nvSpPr>
        <p:spPr>
          <a:xfrm>
            <a:off x="659624" y="7229577"/>
            <a:ext cx="618689"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4 Oct – 10 Oct</a:t>
            </a:r>
          </a:p>
        </p:txBody>
      </p:sp>
      <p:sp>
        <p:nvSpPr>
          <p:cNvPr id="137" name="OTLSHAPE_M_c6c892620afd42aba44c1b51ae7d3a52_Shape">
            <a:extLst>
              <a:ext uri="{FF2B5EF4-FFF2-40B4-BE49-F238E27FC236}">
                <a16:creationId xmlns:a16="http://schemas.microsoft.com/office/drawing/2014/main" id="{D6BA86AB-0EE1-4F14-8FAB-DF56A94BC92F}"/>
              </a:ext>
            </a:extLst>
          </p:cNvPr>
          <p:cNvSpPr/>
          <p:nvPr>
            <p:custDataLst>
              <p:tags r:id="rId4"/>
            </p:custDataLst>
          </p:nvPr>
        </p:nvSpPr>
        <p:spPr>
          <a:xfrm>
            <a:off x="908672" y="737600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5229075-C7EF-458C-B198-BE52036B1D36}"/>
              </a:ext>
            </a:extLst>
          </p:cNvPr>
          <p:cNvSpPr/>
          <p:nvPr/>
        </p:nvSpPr>
        <p:spPr>
          <a:xfrm>
            <a:off x="566100" y="6923528"/>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Mid Term Presentation</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86843"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3 Oct – 17 Oct </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79031"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18 Oct – 1 Nov </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60835" y="806099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 Nov – 16 Nov </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64202" y="8060995"/>
            <a:ext cx="1289030"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17 Nov – 27 Nov </a:t>
            </a:r>
          </a:p>
        </p:txBody>
      </p:sp>
      <p:sp>
        <p:nvSpPr>
          <p:cNvPr id="94" name="Star: 4 Points 93">
            <a:extLst>
              <a:ext uri="{FF2B5EF4-FFF2-40B4-BE49-F238E27FC236}">
                <a16:creationId xmlns:a16="http://schemas.microsoft.com/office/drawing/2014/main" id="{9E9F912C-86DF-4584-8429-7AA7BEEBDFC2}"/>
              </a:ext>
            </a:extLst>
          </p:cNvPr>
          <p:cNvSpPr/>
          <p:nvPr/>
        </p:nvSpPr>
        <p:spPr>
          <a:xfrm>
            <a:off x="616256"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5" name="TextBox 94">
            <a:extLst>
              <a:ext uri="{FF2B5EF4-FFF2-40B4-BE49-F238E27FC236}">
                <a16:creationId xmlns:a16="http://schemas.microsoft.com/office/drawing/2014/main" id="{B2581773-4188-428E-98A7-B06442F6A1D0}"/>
              </a:ext>
            </a:extLst>
          </p:cNvPr>
          <p:cNvSpPr txBox="1"/>
          <p:nvPr/>
        </p:nvSpPr>
        <p:spPr>
          <a:xfrm>
            <a:off x="710010" y="8379051"/>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Payment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SMS Reminder before payment date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SMS Reminder for late payments</a:t>
            </a:r>
          </a:p>
        </p:txBody>
      </p:sp>
      <p:sp>
        <p:nvSpPr>
          <p:cNvPr id="96" name="Star: 4 Points 95">
            <a:extLst>
              <a:ext uri="{FF2B5EF4-FFF2-40B4-BE49-F238E27FC236}">
                <a16:creationId xmlns:a16="http://schemas.microsoft.com/office/drawing/2014/main" id="{842709FF-81EE-4E19-8348-0629AE8774C7}"/>
              </a:ext>
            </a:extLst>
          </p:cNvPr>
          <p:cNvSpPr/>
          <p:nvPr/>
        </p:nvSpPr>
        <p:spPr>
          <a:xfrm>
            <a:off x="616256" y="900796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7" name="TextBox 96">
            <a:extLst>
              <a:ext uri="{FF2B5EF4-FFF2-40B4-BE49-F238E27FC236}">
                <a16:creationId xmlns:a16="http://schemas.microsoft.com/office/drawing/2014/main" id="{26E29F1E-CF43-45AA-8D84-B97E5577D22F}"/>
              </a:ext>
            </a:extLst>
          </p:cNvPr>
          <p:cNvSpPr txBox="1"/>
          <p:nvPr/>
        </p:nvSpPr>
        <p:spPr>
          <a:xfrm>
            <a:off x="710010" y="8964403"/>
            <a:ext cx="1337479" cy="630942"/>
          </a:xfrm>
          <a:prstGeom prst="rect">
            <a:avLst/>
          </a:prstGeom>
          <a:noFill/>
        </p:spPr>
        <p:txBody>
          <a:bodyPr wrap="square" rtlCol="0">
            <a:spAutoFit/>
          </a:bodyPr>
          <a:lstStyle/>
          <a:p>
            <a:r>
              <a:rPr lang="en-US" sz="700" b="1" u="sng" dirty="0" err="1">
                <a:solidFill>
                  <a:schemeClr val="accent5">
                    <a:lumMod val="20000"/>
                    <a:lumOff val="80000"/>
                  </a:schemeClr>
                </a:solidFill>
                <a:latin typeface="Maiandra GD" panose="020E0502030308020204" pitchFamily="34" charset="0"/>
              </a:rPr>
              <a:t>Attendace</a:t>
            </a:r>
            <a:r>
              <a:rPr lang="en-US" sz="700" b="1" u="sng" dirty="0">
                <a:solidFill>
                  <a:schemeClr val="accent5">
                    <a:lumMod val="20000"/>
                    <a:lumOff val="80000"/>
                  </a:schemeClr>
                </a:solidFill>
                <a:latin typeface="Maiandra GD" panose="020E0502030308020204" pitchFamily="34" charset="0"/>
              </a:rPr>
              <a: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Attendance Taking for Tutors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Attendance Taking for Students</a:t>
            </a:r>
          </a:p>
        </p:txBody>
      </p:sp>
      <p:sp>
        <p:nvSpPr>
          <p:cNvPr id="98" name="Star: 4 Points 97">
            <a:extLst>
              <a:ext uri="{FF2B5EF4-FFF2-40B4-BE49-F238E27FC236}">
                <a16:creationId xmlns:a16="http://schemas.microsoft.com/office/drawing/2014/main" id="{8B82C494-80F9-44B0-B086-AABA24CC5320}"/>
              </a:ext>
            </a:extLst>
          </p:cNvPr>
          <p:cNvSpPr/>
          <p:nvPr/>
        </p:nvSpPr>
        <p:spPr>
          <a:xfrm>
            <a:off x="2047489"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99" name="TextBox 98">
            <a:extLst>
              <a:ext uri="{FF2B5EF4-FFF2-40B4-BE49-F238E27FC236}">
                <a16:creationId xmlns:a16="http://schemas.microsoft.com/office/drawing/2014/main" id="{9C083211-DDB9-4E43-9092-301D9F8827DA}"/>
              </a:ext>
            </a:extLst>
          </p:cNvPr>
          <p:cNvSpPr txBox="1"/>
          <p:nvPr/>
        </p:nvSpPr>
        <p:spPr>
          <a:xfrm>
            <a:off x="2141243" y="837905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Payment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Payment Tracking</a:t>
            </a:r>
          </a:p>
        </p:txBody>
      </p:sp>
      <p:sp>
        <p:nvSpPr>
          <p:cNvPr id="100" name="Star: 4 Points 99">
            <a:extLst>
              <a:ext uri="{FF2B5EF4-FFF2-40B4-BE49-F238E27FC236}">
                <a16:creationId xmlns:a16="http://schemas.microsoft.com/office/drawing/2014/main" id="{3B90524D-744E-4930-9C0C-972BE21FF36F}"/>
              </a:ext>
            </a:extLst>
          </p:cNvPr>
          <p:cNvSpPr/>
          <p:nvPr/>
        </p:nvSpPr>
        <p:spPr>
          <a:xfrm>
            <a:off x="2047489" y="876494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1" name="TextBox 100">
            <a:extLst>
              <a:ext uri="{FF2B5EF4-FFF2-40B4-BE49-F238E27FC236}">
                <a16:creationId xmlns:a16="http://schemas.microsoft.com/office/drawing/2014/main" id="{1EB70B04-B15D-4874-B6B4-BB303D28F22D}"/>
              </a:ext>
            </a:extLst>
          </p:cNvPr>
          <p:cNvSpPr txBox="1"/>
          <p:nvPr/>
        </p:nvSpPr>
        <p:spPr>
          <a:xfrm>
            <a:off x="2141243" y="8721387"/>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Receipts Module</a:t>
            </a:r>
          </a:p>
          <a:p>
            <a:pPr marL="171450" indent="-171450">
              <a:buFont typeface="Wingdings" panose="05000000000000000000" pitchFamily="2" charset="2"/>
              <a:buChar char="Ø"/>
            </a:pPr>
            <a:r>
              <a:rPr lang="en-US" sz="700" b="1" dirty="0" err="1">
                <a:solidFill>
                  <a:schemeClr val="accent5">
                    <a:lumMod val="20000"/>
                    <a:lumOff val="80000"/>
                  </a:schemeClr>
                </a:solidFill>
                <a:latin typeface="Maiandra GD" panose="020E0502030308020204" pitchFamily="34" charset="0"/>
              </a:rPr>
              <a:t>Payslips</a:t>
            </a:r>
            <a:r>
              <a:rPr lang="en-US" sz="700" b="1" dirty="0">
                <a:solidFill>
                  <a:schemeClr val="accent5">
                    <a:lumMod val="20000"/>
                    <a:lumOff val="80000"/>
                  </a:schemeClr>
                </a:solidFill>
                <a:latin typeface="Maiandra GD" panose="020E0502030308020204" pitchFamily="34" charset="0"/>
              </a:rPr>
              <a:t> to Tutors (PDF)</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Invoices to Parents (PDF)</a:t>
            </a:r>
          </a:p>
        </p:txBody>
      </p:sp>
      <p:sp>
        <p:nvSpPr>
          <p:cNvPr id="102" name="Star: 4 Points 101">
            <a:extLst>
              <a:ext uri="{FF2B5EF4-FFF2-40B4-BE49-F238E27FC236}">
                <a16:creationId xmlns:a16="http://schemas.microsoft.com/office/drawing/2014/main" id="{58CF8026-D782-4A4A-9773-D515D1A4EE7A}"/>
              </a:ext>
            </a:extLst>
          </p:cNvPr>
          <p:cNvSpPr/>
          <p:nvPr/>
        </p:nvSpPr>
        <p:spPr>
          <a:xfrm>
            <a:off x="2047489" y="9180444"/>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3" name="TextBox 102">
            <a:extLst>
              <a:ext uri="{FF2B5EF4-FFF2-40B4-BE49-F238E27FC236}">
                <a16:creationId xmlns:a16="http://schemas.microsoft.com/office/drawing/2014/main" id="{25529502-539A-45D1-A150-0CDAC7652A52}"/>
              </a:ext>
            </a:extLst>
          </p:cNvPr>
          <p:cNvSpPr txBox="1"/>
          <p:nvPr/>
        </p:nvSpPr>
        <p:spPr>
          <a:xfrm>
            <a:off x="2141243" y="9136885"/>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Poster Preparation</a:t>
            </a:r>
          </a:p>
        </p:txBody>
      </p:sp>
      <p:sp>
        <p:nvSpPr>
          <p:cNvPr id="104" name="Star: 4 Points 103">
            <a:extLst>
              <a:ext uri="{FF2B5EF4-FFF2-40B4-BE49-F238E27FC236}">
                <a16:creationId xmlns:a16="http://schemas.microsoft.com/office/drawing/2014/main" id="{C0EE8484-2B5C-4431-BEB8-C7794B4270F0}"/>
              </a:ext>
            </a:extLst>
          </p:cNvPr>
          <p:cNvSpPr/>
          <p:nvPr/>
        </p:nvSpPr>
        <p:spPr>
          <a:xfrm>
            <a:off x="3415960" y="840147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5" name="TextBox 104">
            <a:extLst>
              <a:ext uri="{FF2B5EF4-FFF2-40B4-BE49-F238E27FC236}">
                <a16:creationId xmlns:a16="http://schemas.microsoft.com/office/drawing/2014/main" id="{42EE1213-1664-415A-BBEA-0591BDC6886D}"/>
              </a:ext>
            </a:extLst>
          </p:cNvPr>
          <p:cNvSpPr txBox="1"/>
          <p:nvPr/>
        </p:nvSpPr>
        <p:spPr>
          <a:xfrm>
            <a:off x="3509714" y="8357914"/>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Dashboard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Overview of Financial Report</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Overdue Payments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Class Information</a:t>
            </a:r>
          </a:p>
        </p:txBody>
      </p:sp>
      <p:sp>
        <p:nvSpPr>
          <p:cNvPr id="106" name="Star: 4 Points 105">
            <a:extLst>
              <a:ext uri="{FF2B5EF4-FFF2-40B4-BE49-F238E27FC236}">
                <a16:creationId xmlns:a16="http://schemas.microsoft.com/office/drawing/2014/main" id="{1376FA49-8304-43B2-AF27-0F3356B9BDAE}"/>
              </a:ext>
            </a:extLst>
          </p:cNvPr>
          <p:cNvSpPr/>
          <p:nvPr/>
        </p:nvSpPr>
        <p:spPr>
          <a:xfrm>
            <a:off x="3415960" y="904955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7" name="TextBox 106">
            <a:extLst>
              <a:ext uri="{FF2B5EF4-FFF2-40B4-BE49-F238E27FC236}">
                <a16:creationId xmlns:a16="http://schemas.microsoft.com/office/drawing/2014/main" id="{C25AD5FA-C7FB-412E-A30A-32B06A31D0B8}"/>
              </a:ext>
            </a:extLst>
          </p:cNvPr>
          <p:cNvSpPr txBox="1"/>
          <p:nvPr/>
        </p:nvSpPr>
        <p:spPr>
          <a:xfrm>
            <a:off x="3509714" y="9006000"/>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Final Preparation (Slides, Rehearsal)</a:t>
            </a:r>
          </a:p>
        </p:txBody>
      </p:sp>
      <p:sp>
        <p:nvSpPr>
          <p:cNvPr id="108" name="Star: 4 Points 107">
            <a:extLst>
              <a:ext uri="{FF2B5EF4-FFF2-40B4-BE49-F238E27FC236}">
                <a16:creationId xmlns:a16="http://schemas.microsoft.com/office/drawing/2014/main" id="{19D57D18-653C-48C2-A025-C33848D7108B}"/>
              </a:ext>
            </a:extLst>
          </p:cNvPr>
          <p:cNvSpPr/>
          <p:nvPr/>
        </p:nvSpPr>
        <p:spPr>
          <a:xfrm>
            <a:off x="4888343" y="83895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9" name="TextBox 108">
            <a:extLst>
              <a:ext uri="{FF2B5EF4-FFF2-40B4-BE49-F238E27FC236}">
                <a16:creationId xmlns:a16="http://schemas.microsoft.com/office/drawing/2014/main" id="{5B716C0A-8650-4BCB-939D-09A2BC80D543}"/>
              </a:ext>
            </a:extLst>
          </p:cNvPr>
          <p:cNvSpPr txBox="1"/>
          <p:nvPr/>
        </p:nvSpPr>
        <p:spPr>
          <a:xfrm>
            <a:off x="4982097" y="834602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Final Preparation</a:t>
            </a:r>
          </a:p>
        </p:txBody>
      </p:sp>
      <p:sp>
        <p:nvSpPr>
          <p:cNvPr id="110" name="Star: 4 Points 109">
            <a:extLst>
              <a:ext uri="{FF2B5EF4-FFF2-40B4-BE49-F238E27FC236}">
                <a16:creationId xmlns:a16="http://schemas.microsoft.com/office/drawing/2014/main" id="{B0DC10D7-7D32-4F2D-8470-57F80285A396}"/>
              </a:ext>
            </a:extLst>
          </p:cNvPr>
          <p:cNvSpPr/>
          <p:nvPr/>
        </p:nvSpPr>
        <p:spPr>
          <a:xfrm>
            <a:off x="4888343" y="865473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11" name="TextBox 110">
            <a:extLst>
              <a:ext uri="{FF2B5EF4-FFF2-40B4-BE49-F238E27FC236}">
                <a16:creationId xmlns:a16="http://schemas.microsoft.com/office/drawing/2014/main" id="{47990EA3-6042-4F06-844F-8DC0D0E0AFE1}"/>
              </a:ext>
            </a:extLst>
          </p:cNvPr>
          <p:cNvSpPr txBox="1"/>
          <p:nvPr/>
        </p:nvSpPr>
        <p:spPr>
          <a:xfrm>
            <a:off x="4982097" y="861117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UI Enhancement</a:t>
            </a:r>
          </a:p>
        </p:txBody>
      </p:sp>
      <p:sp>
        <p:nvSpPr>
          <p:cNvPr id="113" name="OTLSHAPE_M_c6c892620afd42aba44c1b51ae7d3a52_Date">
            <a:extLst>
              <a:ext uri="{FF2B5EF4-FFF2-40B4-BE49-F238E27FC236}">
                <a16:creationId xmlns:a16="http://schemas.microsoft.com/office/drawing/2014/main" id="{F8606FC3-3C6C-4157-89CD-6B7262B150ED}"/>
              </a:ext>
            </a:extLst>
          </p:cNvPr>
          <p:cNvSpPr txBox="1"/>
          <p:nvPr>
            <p:custDataLst>
              <p:tags r:id="rId5"/>
            </p:custDataLst>
          </p:nvPr>
        </p:nvSpPr>
        <p:spPr>
          <a:xfrm>
            <a:off x="3583626" y="7238676"/>
            <a:ext cx="618689"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29 Oct</a:t>
            </a:r>
          </a:p>
        </p:txBody>
      </p:sp>
      <p:sp>
        <p:nvSpPr>
          <p:cNvPr id="114" name="OTLSHAPE_M_c6c892620afd42aba44c1b51ae7d3a52_Shape">
            <a:extLst>
              <a:ext uri="{FF2B5EF4-FFF2-40B4-BE49-F238E27FC236}">
                <a16:creationId xmlns:a16="http://schemas.microsoft.com/office/drawing/2014/main" id="{23E8D83D-DEBE-4BAA-8BA3-5915F88E4391}"/>
              </a:ext>
            </a:extLst>
          </p:cNvPr>
          <p:cNvSpPr/>
          <p:nvPr>
            <p:custDataLst>
              <p:tags r:id="rId6"/>
            </p:custDataLst>
          </p:nvPr>
        </p:nvSpPr>
        <p:spPr>
          <a:xfrm>
            <a:off x="3832674" y="7385105"/>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7AD9A471-FB0C-45BD-8851-5CB7B0B5BE3E}"/>
              </a:ext>
            </a:extLst>
          </p:cNvPr>
          <p:cNvSpPr/>
          <p:nvPr/>
        </p:nvSpPr>
        <p:spPr>
          <a:xfrm>
            <a:off x="3490102" y="6932627"/>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Poster Submission</a:t>
            </a:r>
          </a:p>
        </p:txBody>
      </p:sp>
      <p:cxnSp>
        <p:nvCxnSpPr>
          <p:cNvPr id="126" name="OTLSHAPE_M_c6c892620afd42aba44c1b51ae7d3a52_Connector1">
            <a:extLst>
              <a:ext uri="{FF2B5EF4-FFF2-40B4-BE49-F238E27FC236}">
                <a16:creationId xmlns:a16="http://schemas.microsoft.com/office/drawing/2014/main" id="{18C00F4C-EE7A-4651-B727-0FABFBCF16BF}"/>
              </a:ext>
            </a:extLst>
          </p:cNvPr>
          <p:cNvCxnSpPr>
            <a:cxnSpLocks/>
          </p:cNvCxnSpPr>
          <p:nvPr>
            <p:custDataLst>
              <p:tags r:id="rId7"/>
            </p:custDataLst>
          </p:nvPr>
        </p:nvCxnSpPr>
        <p:spPr>
          <a:xfrm>
            <a:off x="5565191" y="745808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OTLSHAPE_M_c6c892620afd42aba44c1b51ae7d3a52_Date">
            <a:extLst>
              <a:ext uri="{FF2B5EF4-FFF2-40B4-BE49-F238E27FC236}">
                <a16:creationId xmlns:a16="http://schemas.microsoft.com/office/drawing/2014/main" id="{801CBCFC-D7B4-4494-9DB1-D2DEB31CA96B}"/>
              </a:ext>
            </a:extLst>
          </p:cNvPr>
          <p:cNvSpPr txBox="1"/>
          <p:nvPr>
            <p:custDataLst>
              <p:tags r:id="rId8"/>
            </p:custDataLst>
          </p:nvPr>
        </p:nvSpPr>
        <p:spPr>
          <a:xfrm>
            <a:off x="5224155" y="7230493"/>
            <a:ext cx="692274"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19 Nov – 27 Nov</a:t>
            </a:r>
          </a:p>
        </p:txBody>
      </p:sp>
      <p:sp>
        <p:nvSpPr>
          <p:cNvPr id="128" name="OTLSHAPE_M_c6c892620afd42aba44c1b51ae7d3a52_Shape">
            <a:extLst>
              <a:ext uri="{FF2B5EF4-FFF2-40B4-BE49-F238E27FC236}">
                <a16:creationId xmlns:a16="http://schemas.microsoft.com/office/drawing/2014/main" id="{B5BF9993-A6BC-4F0E-BFCD-55CDA146446B}"/>
              </a:ext>
            </a:extLst>
          </p:cNvPr>
          <p:cNvSpPr/>
          <p:nvPr>
            <p:custDataLst>
              <p:tags r:id="rId9"/>
            </p:custDataLst>
          </p:nvPr>
        </p:nvSpPr>
        <p:spPr>
          <a:xfrm>
            <a:off x="5524003" y="737600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87DAB77E-A73F-4D2B-804B-0255CE4880DA}"/>
              </a:ext>
            </a:extLst>
          </p:cNvPr>
          <p:cNvSpPr/>
          <p:nvPr/>
        </p:nvSpPr>
        <p:spPr>
          <a:xfrm>
            <a:off x="5181431" y="6923528"/>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Final Presentation</a:t>
            </a:r>
          </a:p>
        </p:txBody>
      </p:sp>
      <p:cxnSp>
        <p:nvCxnSpPr>
          <p:cNvPr id="142" name="OTLSHAPE_M_c6c892620afd42aba44c1b51ae7d3a52_Connector1">
            <a:extLst>
              <a:ext uri="{FF2B5EF4-FFF2-40B4-BE49-F238E27FC236}">
                <a16:creationId xmlns:a16="http://schemas.microsoft.com/office/drawing/2014/main" id="{AB934928-7FE6-43EF-9091-9D30A357F2FC}"/>
              </a:ext>
            </a:extLst>
          </p:cNvPr>
          <p:cNvCxnSpPr>
            <a:cxnSpLocks/>
          </p:cNvCxnSpPr>
          <p:nvPr>
            <p:custDataLst>
              <p:tags r:id="rId10"/>
            </p:custDataLst>
          </p:nvPr>
        </p:nvCxnSpPr>
        <p:spPr>
          <a:xfrm>
            <a:off x="4468903" y="7458088"/>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OTLSHAPE_M_c6c892620afd42aba44c1b51ae7d3a52_Shape">
            <a:extLst>
              <a:ext uri="{FF2B5EF4-FFF2-40B4-BE49-F238E27FC236}">
                <a16:creationId xmlns:a16="http://schemas.microsoft.com/office/drawing/2014/main" id="{499C6225-78E9-4AF8-A0EA-27D79CB451FC}"/>
              </a:ext>
            </a:extLst>
          </p:cNvPr>
          <p:cNvSpPr/>
          <p:nvPr>
            <p:custDataLst>
              <p:tags r:id="rId11"/>
            </p:custDataLst>
          </p:nvPr>
        </p:nvSpPr>
        <p:spPr>
          <a:xfrm>
            <a:off x="4427715" y="7376006"/>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5C3F883-11BB-45A0-9E1C-DBBB45C87EE7}"/>
              </a:ext>
            </a:extLst>
          </p:cNvPr>
          <p:cNvSpPr/>
          <p:nvPr/>
        </p:nvSpPr>
        <p:spPr>
          <a:xfrm>
            <a:off x="4085143" y="7022760"/>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sp>
        <p:nvSpPr>
          <p:cNvPr id="5" name="Rectangle 4">
            <a:extLst>
              <a:ext uri="{FF2B5EF4-FFF2-40B4-BE49-F238E27FC236}">
                <a16:creationId xmlns:a16="http://schemas.microsoft.com/office/drawing/2014/main" id="{039731FF-4FCA-4E4D-B2F1-B3211738FDA6}"/>
              </a:ext>
            </a:extLst>
          </p:cNvPr>
          <p:cNvSpPr/>
          <p:nvPr/>
        </p:nvSpPr>
        <p:spPr>
          <a:xfrm>
            <a:off x="699187" y="254259"/>
            <a:ext cx="1469121" cy="646331"/>
          </a:xfrm>
          <a:prstGeom prst="rect">
            <a:avLst/>
          </a:prstGeom>
          <a:noFill/>
        </p:spPr>
        <p:txBody>
          <a:bodyPr wrap="none" lIns="91440" tIns="45720" rIns="91440" bIns="45720">
            <a:spAutoFit/>
          </a:bodyPr>
          <a:lstStyle/>
          <a:p>
            <a:pPr algn="ctr"/>
            <a:r>
              <a:rPr lang="en-US" sz="3600" b="1" cap="none" spc="50" dirty="0">
                <a:ln w="0"/>
                <a:solidFill>
                  <a:schemeClr val="accent5">
                    <a:lumMod val="40000"/>
                    <a:lumOff val="60000"/>
                  </a:schemeClr>
                </a:solidFill>
                <a:effectLst>
                  <a:innerShdw blurRad="63500" dist="50800" dir="13500000">
                    <a:srgbClr val="000000">
                      <a:alpha val="50000"/>
                    </a:srgbClr>
                  </a:innerShdw>
                </a:effectLst>
                <a:latin typeface="Maiandra GD" panose="020E0502030308020204" pitchFamily="34" charset="0"/>
              </a:rPr>
              <a:t>Actual</a:t>
            </a:r>
          </a:p>
        </p:txBody>
      </p:sp>
      <p:sp>
        <p:nvSpPr>
          <p:cNvPr id="7" name="Star: 6 Points 6">
            <a:extLst>
              <a:ext uri="{FF2B5EF4-FFF2-40B4-BE49-F238E27FC236}">
                <a16:creationId xmlns:a16="http://schemas.microsoft.com/office/drawing/2014/main" id="{24E63C69-2761-4A2D-AB95-1517D87AC589}"/>
              </a:ext>
            </a:extLst>
          </p:cNvPr>
          <p:cNvSpPr/>
          <p:nvPr/>
        </p:nvSpPr>
        <p:spPr>
          <a:xfrm>
            <a:off x="127591" y="313048"/>
            <a:ext cx="488665" cy="530993"/>
          </a:xfrm>
          <a:prstGeom prst="star6">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OTLSHAPE_M_c6c892620afd42aba44c1b51ae7d3a52_Connector1">
            <a:extLst>
              <a:ext uri="{FF2B5EF4-FFF2-40B4-BE49-F238E27FC236}">
                <a16:creationId xmlns:a16="http://schemas.microsoft.com/office/drawing/2014/main" id="{6A056BCD-478C-4427-893E-42AC13A59E68}"/>
              </a:ext>
            </a:extLst>
          </p:cNvPr>
          <p:cNvCxnSpPr>
            <a:cxnSpLocks/>
          </p:cNvCxnSpPr>
          <p:nvPr>
            <p:custDataLst>
              <p:tags r:id="rId12"/>
            </p:custDataLst>
          </p:nvPr>
        </p:nvCxnSpPr>
        <p:spPr>
          <a:xfrm>
            <a:off x="1579889" y="7438484"/>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OTLSHAPE_M_c6c892620afd42aba44c1b51ae7d3a52_Shape">
            <a:extLst>
              <a:ext uri="{FF2B5EF4-FFF2-40B4-BE49-F238E27FC236}">
                <a16:creationId xmlns:a16="http://schemas.microsoft.com/office/drawing/2014/main" id="{BD4DAD8F-17FD-4CAB-8BF6-84C64FFE05CF}"/>
              </a:ext>
            </a:extLst>
          </p:cNvPr>
          <p:cNvSpPr/>
          <p:nvPr>
            <p:custDataLst>
              <p:tags r:id="rId13"/>
            </p:custDataLst>
          </p:nvPr>
        </p:nvSpPr>
        <p:spPr>
          <a:xfrm>
            <a:off x="1538701" y="7356402"/>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27CCD34-C8E8-44CC-934A-C2B008BC48A1}"/>
              </a:ext>
            </a:extLst>
          </p:cNvPr>
          <p:cNvSpPr/>
          <p:nvPr/>
        </p:nvSpPr>
        <p:spPr>
          <a:xfrm>
            <a:off x="1196129" y="7003156"/>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spTree>
    <p:extLst>
      <p:ext uri="{BB962C8B-B14F-4D97-AF65-F5344CB8AC3E}">
        <p14:creationId xmlns:p14="http://schemas.microsoft.com/office/powerpoint/2010/main" val="374224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585715" y="177420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384645"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1981200"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54053"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05386" y="1765111"/>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0</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08830" y="1774209"/>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1</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32748" y="1765110"/>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2</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54956" y="1765110"/>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3</a:t>
            </a:r>
          </a:p>
        </p:txBody>
      </p:sp>
      <p:cxnSp>
        <p:nvCxnSpPr>
          <p:cNvPr id="135" name="OTLSHAPE_M_c6c892620afd42aba44c1b51ae7d3a52_Connector1">
            <a:extLst>
              <a:ext uri="{FF2B5EF4-FFF2-40B4-BE49-F238E27FC236}">
                <a16:creationId xmlns:a16="http://schemas.microsoft.com/office/drawing/2014/main" id="{57E49BD7-B6BC-4059-87B3-CB1373A82383}"/>
              </a:ext>
            </a:extLst>
          </p:cNvPr>
          <p:cNvCxnSpPr>
            <a:cxnSpLocks/>
          </p:cNvCxnSpPr>
          <p:nvPr>
            <p:custDataLst>
              <p:tags r:id="rId1"/>
            </p:custDataLst>
          </p:nvPr>
        </p:nvCxnSpPr>
        <p:spPr>
          <a:xfrm>
            <a:off x="1286410" y="1571638"/>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TLSHAPE_M_c6c892620afd42aba44c1b51ae7d3a52_Date">
            <a:extLst>
              <a:ext uri="{FF2B5EF4-FFF2-40B4-BE49-F238E27FC236}">
                <a16:creationId xmlns:a16="http://schemas.microsoft.com/office/drawing/2014/main" id="{7C08DF87-D8BE-4FCB-A7A2-9ABAF02D6A2E}"/>
              </a:ext>
            </a:extLst>
          </p:cNvPr>
          <p:cNvSpPr txBox="1"/>
          <p:nvPr>
            <p:custDataLst>
              <p:tags r:id="rId2"/>
            </p:custDataLst>
          </p:nvPr>
        </p:nvSpPr>
        <p:spPr>
          <a:xfrm>
            <a:off x="1142224" y="1349992"/>
            <a:ext cx="288371"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20 Jun</a:t>
            </a:r>
          </a:p>
        </p:txBody>
      </p:sp>
      <p:sp>
        <p:nvSpPr>
          <p:cNvPr id="137" name="OTLSHAPE_M_c6c892620afd42aba44c1b51ae7d3a52_Shape">
            <a:extLst>
              <a:ext uri="{FF2B5EF4-FFF2-40B4-BE49-F238E27FC236}">
                <a16:creationId xmlns:a16="http://schemas.microsoft.com/office/drawing/2014/main" id="{D6BA86AB-0EE1-4F14-8FAB-DF56A94BC92F}"/>
              </a:ext>
            </a:extLst>
          </p:cNvPr>
          <p:cNvSpPr/>
          <p:nvPr>
            <p:custDataLst>
              <p:tags r:id="rId3"/>
            </p:custDataLst>
          </p:nvPr>
        </p:nvSpPr>
        <p:spPr>
          <a:xfrm>
            <a:off x="1245222" y="1489556"/>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5229075-C7EF-458C-B198-BE52036B1D36}"/>
              </a:ext>
            </a:extLst>
          </p:cNvPr>
          <p:cNvSpPr/>
          <p:nvPr/>
        </p:nvSpPr>
        <p:spPr>
          <a:xfrm>
            <a:off x="705883" y="1170186"/>
            <a:ext cx="1177843"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Proposal Submission</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55093"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6 Jun – 20 Jun </a:t>
            </a:r>
          </a:p>
        </p:txBody>
      </p:sp>
      <p:sp>
        <p:nvSpPr>
          <p:cNvPr id="9" name="Star: 4 Points 8">
            <a:extLst>
              <a:ext uri="{FF2B5EF4-FFF2-40B4-BE49-F238E27FC236}">
                <a16:creationId xmlns:a16="http://schemas.microsoft.com/office/drawing/2014/main" id="{40C775B8-E060-44A3-BD9F-5539AD179172}"/>
              </a:ext>
            </a:extLst>
          </p:cNvPr>
          <p:cNvSpPr/>
          <p:nvPr/>
        </p:nvSpPr>
        <p:spPr>
          <a:xfrm>
            <a:off x="609601"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1" name="TextBox 10">
            <a:extLst>
              <a:ext uri="{FF2B5EF4-FFF2-40B4-BE49-F238E27FC236}">
                <a16:creationId xmlns:a16="http://schemas.microsoft.com/office/drawing/2014/main" id="{577721BC-5C28-490D-A6DB-ABC6E00E6241}"/>
              </a:ext>
            </a:extLst>
          </p:cNvPr>
          <p:cNvSpPr txBox="1"/>
          <p:nvPr/>
        </p:nvSpPr>
        <p:spPr>
          <a:xfrm>
            <a:off x="703355"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Requirements Gathering</a:t>
            </a:r>
          </a:p>
        </p:txBody>
      </p:sp>
      <p:sp>
        <p:nvSpPr>
          <p:cNvPr id="139" name="Star: 4 Points 138">
            <a:extLst>
              <a:ext uri="{FF2B5EF4-FFF2-40B4-BE49-F238E27FC236}">
                <a16:creationId xmlns:a16="http://schemas.microsoft.com/office/drawing/2014/main" id="{F9A4112B-55B9-42AF-8FD7-8818A5ED5A96}"/>
              </a:ext>
            </a:extLst>
          </p:cNvPr>
          <p:cNvSpPr/>
          <p:nvPr/>
        </p:nvSpPr>
        <p:spPr>
          <a:xfrm>
            <a:off x="609601" y="279195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0" name="TextBox 139">
            <a:extLst>
              <a:ext uri="{FF2B5EF4-FFF2-40B4-BE49-F238E27FC236}">
                <a16:creationId xmlns:a16="http://schemas.microsoft.com/office/drawing/2014/main" id="{6E8CE9FF-73F6-4560-987B-E902E4AB2747}"/>
              </a:ext>
            </a:extLst>
          </p:cNvPr>
          <p:cNvSpPr txBox="1"/>
          <p:nvPr/>
        </p:nvSpPr>
        <p:spPr>
          <a:xfrm>
            <a:off x="703355" y="2704702"/>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Technical Research (Libraries, Frameworks)</a:t>
            </a:r>
          </a:p>
        </p:txBody>
      </p:sp>
      <p:sp>
        <p:nvSpPr>
          <p:cNvPr id="143" name="Star: 4 Points 142">
            <a:extLst>
              <a:ext uri="{FF2B5EF4-FFF2-40B4-BE49-F238E27FC236}">
                <a16:creationId xmlns:a16="http://schemas.microsoft.com/office/drawing/2014/main" id="{37892A21-2FD1-40C2-B049-560F8F1BFC9E}"/>
              </a:ext>
            </a:extLst>
          </p:cNvPr>
          <p:cNvSpPr/>
          <p:nvPr/>
        </p:nvSpPr>
        <p:spPr>
          <a:xfrm>
            <a:off x="616048" y="30727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4" name="TextBox 143">
            <a:extLst>
              <a:ext uri="{FF2B5EF4-FFF2-40B4-BE49-F238E27FC236}">
                <a16:creationId xmlns:a16="http://schemas.microsoft.com/office/drawing/2014/main" id="{C89C28C0-831B-49E3-B6E1-D077F67E0D0B}"/>
              </a:ext>
            </a:extLst>
          </p:cNvPr>
          <p:cNvSpPr txBox="1"/>
          <p:nvPr/>
        </p:nvSpPr>
        <p:spPr>
          <a:xfrm>
            <a:off x="709802" y="30355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Logo Design</a:t>
            </a:r>
          </a:p>
        </p:txBody>
      </p:sp>
      <p:sp>
        <p:nvSpPr>
          <p:cNvPr id="145" name="Star: 4 Points 144">
            <a:extLst>
              <a:ext uri="{FF2B5EF4-FFF2-40B4-BE49-F238E27FC236}">
                <a16:creationId xmlns:a16="http://schemas.microsoft.com/office/drawing/2014/main" id="{737F3E13-3652-4216-B7F7-01352724EC0F}"/>
              </a:ext>
            </a:extLst>
          </p:cNvPr>
          <p:cNvSpPr/>
          <p:nvPr/>
        </p:nvSpPr>
        <p:spPr>
          <a:xfrm>
            <a:off x="609601" y="330062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6" name="TextBox 145">
            <a:extLst>
              <a:ext uri="{FF2B5EF4-FFF2-40B4-BE49-F238E27FC236}">
                <a16:creationId xmlns:a16="http://schemas.microsoft.com/office/drawing/2014/main" id="{7F3877FC-B9E2-4B05-B833-99101E5A3163}"/>
              </a:ext>
            </a:extLst>
          </p:cNvPr>
          <p:cNvSpPr txBox="1"/>
          <p:nvPr/>
        </p:nvSpPr>
        <p:spPr>
          <a:xfrm>
            <a:off x="703355" y="3263414"/>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Roles Assignment</a:t>
            </a:r>
          </a:p>
        </p:txBody>
      </p:sp>
      <p:sp>
        <p:nvSpPr>
          <p:cNvPr id="150" name="Star: 4 Points 149">
            <a:extLst>
              <a:ext uri="{FF2B5EF4-FFF2-40B4-BE49-F238E27FC236}">
                <a16:creationId xmlns:a16="http://schemas.microsoft.com/office/drawing/2014/main" id="{0DAA00BE-C414-4052-9E35-3F57D5AC1ED1}"/>
              </a:ext>
            </a:extLst>
          </p:cNvPr>
          <p:cNvSpPr/>
          <p:nvPr/>
        </p:nvSpPr>
        <p:spPr>
          <a:xfrm>
            <a:off x="609601" y="35174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1" name="TextBox 150">
            <a:extLst>
              <a:ext uri="{FF2B5EF4-FFF2-40B4-BE49-F238E27FC236}">
                <a16:creationId xmlns:a16="http://schemas.microsoft.com/office/drawing/2014/main" id="{E64DF7EB-1148-414F-B94A-8F0ADA457521}"/>
              </a:ext>
            </a:extLst>
          </p:cNvPr>
          <p:cNvSpPr txBox="1"/>
          <p:nvPr/>
        </p:nvSpPr>
        <p:spPr>
          <a:xfrm>
            <a:off x="703355" y="34802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Proposal Preparation</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47281"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21 Jun – 4 Jul </a:t>
            </a:r>
          </a:p>
        </p:txBody>
      </p:sp>
      <p:sp>
        <p:nvSpPr>
          <p:cNvPr id="153" name="Star: 4 Points 152">
            <a:extLst>
              <a:ext uri="{FF2B5EF4-FFF2-40B4-BE49-F238E27FC236}">
                <a16:creationId xmlns:a16="http://schemas.microsoft.com/office/drawing/2014/main" id="{D0DEE542-8562-4B65-9BD1-D17AEBC62A53}"/>
              </a:ext>
            </a:extLst>
          </p:cNvPr>
          <p:cNvSpPr/>
          <p:nvPr/>
        </p:nvSpPr>
        <p:spPr>
          <a:xfrm>
            <a:off x="2040834"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4" name="TextBox 153">
            <a:extLst>
              <a:ext uri="{FF2B5EF4-FFF2-40B4-BE49-F238E27FC236}">
                <a16:creationId xmlns:a16="http://schemas.microsoft.com/office/drawing/2014/main" id="{8F45B9B8-AD4D-4784-BE88-D1744F270F7A}"/>
              </a:ext>
            </a:extLst>
          </p:cNvPr>
          <p:cNvSpPr txBox="1"/>
          <p:nvPr/>
        </p:nvSpPr>
        <p:spPr>
          <a:xfrm>
            <a:off x="2134588"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Design ER Diagram</a:t>
            </a:r>
          </a:p>
        </p:txBody>
      </p:sp>
      <p:sp>
        <p:nvSpPr>
          <p:cNvPr id="155" name="Star: 4 Points 154">
            <a:extLst>
              <a:ext uri="{FF2B5EF4-FFF2-40B4-BE49-F238E27FC236}">
                <a16:creationId xmlns:a16="http://schemas.microsoft.com/office/drawing/2014/main" id="{5096AF2D-A7A0-49D9-A36D-BA2AECD89C92}"/>
              </a:ext>
            </a:extLst>
          </p:cNvPr>
          <p:cNvSpPr/>
          <p:nvPr/>
        </p:nvSpPr>
        <p:spPr>
          <a:xfrm>
            <a:off x="2040834" y="276465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6" name="TextBox 155">
            <a:extLst>
              <a:ext uri="{FF2B5EF4-FFF2-40B4-BE49-F238E27FC236}">
                <a16:creationId xmlns:a16="http://schemas.microsoft.com/office/drawing/2014/main" id="{E1CF2729-32E8-4746-B8EB-2DEA0E42983E}"/>
              </a:ext>
            </a:extLst>
          </p:cNvPr>
          <p:cNvSpPr txBox="1"/>
          <p:nvPr/>
        </p:nvSpPr>
        <p:spPr>
          <a:xfrm>
            <a:off x="2134588" y="272744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Use Case Diagram</a:t>
            </a:r>
          </a:p>
        </p:txBody>
      </p:sp>
      <p:sp>
        <p:nvSpPr>
          <p:cNvPr id="157" name="Star: 4 Points 156">
            <a:extLst>
              <a:ext uri="{FF2B5EF4-FFF2-40B4-BE49-F238E27FC236}">
                <a16:creationId xmlns:a16="http://schemas.microsoft.com/office/drawing/2014/main" id="{64EB021B-ACC2-4B70-A536-0CD2807059FE}"/>
              </a:ext>
            </a:extLst>
          </p:cNvPr>
          <p:cNvSpPr/>
          <p:nvPr/>
        </p:nvSpPr>
        <p:spPr>
          <a:xfrm>
            <a:off x="2047281" y="30408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58" name="TextBox 157">
            <a:extLst>
              <a:ext uri="{FF2B5EF4-FFF2-40B4-BE49-F238E27FC236}">
                <a16:creationId xmlns:a16="http://schemas.microsoft.com/office/drawing/2014/main" id="{BDFB7CBC-138E-4063-BCED-2647C6D338A8}"/>
              </a:ext>
            </a:extLst>
          </p:cNvPr>
          <p:cNvSpPr txBox="1"/>
          <p:nvPr/>
        </p:nvSpPr>
        <p:spPr>
          <a:xfrm>
            <a:off x="2136486" y="299910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Draft Sequence Diagrams</a:t>
            </a:r>
          </a:p>
        </p:txBody>
      </p:sp>
      <p:sp>
        <p:nvSpPr>
          <p:cNvPr id="159" name="Star: 4 Points 158">
            <a:extLst>
              <a:ext uri="{FF2B5EF4-FFF2-40B4-BE49-F238E27FC236}">
                <a16:creationId xmlns:a16="http://schemas.microsoft.com/office/drawing/2014/main" id="{0F484EFD-B0B2-45D1-ADFF-B5AA6370866B}"/>
              </a:ext>
            </a:extLst>
          </p:cNvPr>
          <p:cNvSpPr/>
          <p:nvPr/>
        </p:nvSpPr>
        <p:spPr>
          <a:xfrm>
            <a:off x="2040834" y="32778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0" name="TextBox 159">
            <a:extLst>
              <a:ext uri="{FF2B5EF4-FFF2-40B4-BE49-F238E27FC236}">
                <a16:creationId xmlns:a16="http://schemas.microsoft.com/office/drawing/2014/main" id="{EC02290F-3024-414C-9B3A-D94AB1B8EE27}"/>
              </a:ext>
            </a:extLst>
          </p:cNvPr>
          <p:cNvSpPr txBox="1"/>
          <p:nvPr/>
        </p:nvSpPr>
        <p:spPr>
          <a:xfrm>
            <a:off x="2139137" y="32406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Firebase Database Setup</a:t>
            </a:r>
          </a:p>
        </p:txBody>
      </p:sp>
      <p:sp>
        <p:nvSpPr>
          <p:cNvPr id="161" name="Star: 4 Points 160">
            <a:extLst>
              <a:ext uri="{FF2B5EF4-FFF2-40B4-BE49-F238E27FC236}">
                <a16:creationId xmlns:a16="http://schemas.microsoft.com/office/drawing/2014/main" id="{3D7D3498-BB53-4D57-948B-AF5D079B78C4}"/>
              </a:ext>
            </a:extLst>
          </p:cNvPr>
          <p:cNvSpPr/>
          <p:nvPr/>
        </p:nvSpPr>
        <p:spPr>
          <a:xfrm>
            <a:off x="3481165" y="51940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2" name="TextBox 161">
            <a:extLst>
              <a:ext uri="{FF2B5EF4-FFF2-40B4-BE49-F238E27FC236}">
                <a16:creationId xmlns:a16="http://schemas.microsoft.com/office/drawing/2014/main" id="{8F2377DA-154A-4D49-994A-57163BFA0B0B}"/>
              </a:ext>
            </a:extLst>
          </p:cNvPr>
          <p:cNvSpPr txBox="1"/>
          <p:nvPr/>
        </p:nvSpPr>
        <p:spPr>
          <a:xfrm>
            <a:off x="3607879" y="51695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UI Design</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29085"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5 Jul – 19 Jul </a:t>
            </a:r>
          </a:p>
        </p:txBody>
      </p:sp>
      <p:sp>
        <p:nvSpPr>
          <p:cNvPr id="164" name="Star: 4 Points 163">
            <a:extLst>
              <a:ext uri="{FF2B5EF4-FFF2-40B4-BE49-F238E27FC236}">
                <a16:creationId xmlns:a16="http://schemas.microsoft.com/office/drawing/2014/main" id="{7948B067-BD8C-413C-9DFF-AB218E8365BE}"/>
              </a:ext>
            </a:extLst>
          </p:cNvPr>
          <p:cNvSpPr/>
          <p:nvPr/>
        </p:nvSpPr>
        <p:spPr>
          <a:xfrm>
            <a:off x="3481165" y="251668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65" name="TextBox 164">
            <a:extLst>
              <a:ext uri="{FF2B5EF4-FFF2-40B4-BE49-F238E27FC236}">
                <a16:creationId xmlns:a16="http://schemas.microsoft.com/office/drawing/2014/main" id="{5AE06760-73B7-4D77-97B2-EA927AC27603}"/>
              </a:ext>
            </a:extLst>
          </p:cNvPr>
          <p:cNvSpPr txBox="1"/>
          <p:nvPr/>
        </p:nvSpPr>
        <p:spPr>
          <a:xfrm>
            <a:off x="3574919" y="2479471"/>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Account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Login/Logout (Web, App)</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Reset Password (Web, App) </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Access Control</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Users Entity</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83252"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20 Jul – 3 Aug </a:t>
            </a:r>
          </a:p>
        </p:txBody>
      </p:sp>
      <p:cxnSp>
        <p:nvCxnSpPr>
          <p:cNvPr id="198" name="OTLSHAPE_M_c6c892620afd42aba44c1b51ae7d3a52_Connector1">
            <a:extLst>
              <a:ext uri="{FF2B5EF4-FFF2-40B4-BE49-F238E27FC236}">
                <a16:creationId xmlns:a16="http://schemas.microsoft.com/office/drawing/2014/main" id="{1CA37CA7-0BF3-47E3-9BD0-6C4C93C1389F}"/>
              </a:ext>
            </a:extLst>
          </p:cNvPr>
          <p:cNvCxnSpPr>
            <a:cxnSpLocks/>
          </p:cNvCxnSpPr>
          <p:nvPr>
            <p:custDataLst>
              <p:tags r:id="rId4"/>
            </p:custDataLst>
          </p:nvPr>
        </p:nvCxnSpPr>
        <p:spPr>
          <a:xfrm>
            <a:off x="5315856" y="1575467"/>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OTLSHAPE_M_c6c892620afd42aba44c1b51ae7d3a52_Shape">
            <a:extLst>
              <a:ext uri="{FF2B5EF4-FFF2-40B4-BE49-F238E27FC236}">
                <a16:creationId xmlns:a16="http://schemas.microsoft.com/office/drawing/2014/main" id="{C4691FB5-925B-4711-AA32-15615D74880B}"/>
              </a:ext>
            </a:extLst>
          </p:cNvPr>
          <p:cNvSpPr/>
          <p:nvPr>
            <p:custDataLst>
              <p:tags r:id="rId5"/>
            </p:custDataLst>
          </p:nvPr>
        </p:nvSpPr>
        <p:spPr>
          <a:xfrm>
            <a:off x="5274668" y="1493385"/>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133EDBD1-0F40-4774-B376-94228FD84272}"/>
              </a:ext>
            </a:extLst>
          </p:cNvPr>
          <p:cNvSpPr/>
          <p:nvPr/>
        </p:nvSpPr>
        <p:spPr>
          <a:xfrm>
            <a:off x="4687791" y="1175911"/>
            <a:ext cx="127553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a:t>
            </a:r>
          </a:p>
          <a:p>
            <a:pPr algn="ctr"/>
            <a:r>
              <a:rPr lang="en-US" sz="800" b="1" spc="-10" dirty="0">
                <a:solidFill>
                  <a:schemeClr val="accent5">
                    <a:lumMod val="20000"/>
                    <a:lumOff val="80000"/>
                  </a:schemeClr>
                </a:solidFill>
                <a:latin typeface="Maiandra GD" panose="020E0502030308020204" pitchFamily="34" charset="0"/>
              </a:rPr>
              <a:t> User Testing</a:t>
            </a:r>
          </a:p>
        </p:txBody>
      </p:sp>
      <p:sp>
        <p:nvSpPr>
          <p:cNvPr id="205" name="Star: 4 Points 204">
            <a:extLst>
              <a:ext uri="{FF2B5EF4-FFF2-40B4-BE49-F238E27FC236}">
                <a16:creationId xmlns:a16="http://schemas.microsoft.com/office/drawing/2014/main" id="{AB12CC83-469C-4E05-9F35-1A6AA46F91F2}"/>
              </a:ext>
            </a:extLst>
          </p:cNvPr>
          <p:cNvSpPr/>
          <p:nvPr/>
        </p:nvSpPr>
        <p:spPr>
          <a:xfrm>
            <a:off x="3466381" y="344242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06" name="TextBox 205">
            <a:extLst>
              <a:ext uri="{FF2B5EF4-FFF2-40B4-BE49-F238E27FC236}">
                <a16:creationId xmlns:a16="http://schemas.microsoft.com/office/drawing/2014/main" id="{EF2B48F9-02F4-4A50-B780-0827DC903ABF}"/>
              </a:ext>
            </a:extLst>
          </p:cNvPr>
          <p:cNvSpPr txBox="1"/>
          <p:nvPr/>
        </p:nvSpPr>
        <p:spPr>
          <a:xfrm>
            <a:off x="3560135" y="3409763"/>
            <a:ext cx="1337479" cy="1169551"/>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Admin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Deleting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Tutor Entity</a:t>
            </a:r>
          </a:p>
        </p:txBody>
      </p:sp>
      <p:sp>
        <p:nvSpPr>
          <p:cNvPr id="224" name="Star: 4 Points 223">
            <a:extLst>
              <a:ext uri="{FF2B5EF4-FFF2-40B4-BE49-F238E27FC236}">
                <a16:creationId xmlns:a16="http://schemas.microsoft.com/office/drawing/2014/main" id="{019775D2-A15D-40C0-AF0B-62E9EA1303CF}"/>
              </a:ext>
            </a:extLst>
          </p:cNvPr>
          <p:cNvSpPr/>
          <p:nvPr/>
        </p:nvSpPr>
        <p:spPr>
          <a:xfrm>
            <a:off x="3466381" y="45696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32" name="TextBox 231">
            <a:extLst>
              <a:ext uri="{FF2B5EF4-FFF2-40B4-BE49-F238E27FC236}">
                <a16:creationId xmlns:a16="http://schemas.microsoft.com/office/drawing/2014/main" id="{124BB201-65BC-4D69-809E-21672CFC2CF3}"/>
              </a:ext>
            </a:extLst>
          </p:cNvPr>
          <p:cNvSpPr txBox="1"/>
          <p:nvPr/>
        </p:nvSpPr>
        <p:spPr>
          <a:xfrm>
            <a:off x="3560135" y="4537023"/>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Student </a:t>
            </a:r>
            <a:r>
              <a:rPr lang="en-US" sz="700" b="1" u="sng" dirty="0" err="1">
                <a:solidFill>
                  <a:schemeClr val="accent5">
                    <a:lumMod val="20000"/>
                    <a:lumOff val="80000"/>
                  </a:schemeClr>
                </a:solidFill>
                <a:latin typeface="Maiandra GD" panose="020E0502030308020204" pitchFamily="34" charset="0"/>
              </a:rPr>
              <a:t>Mgmt</a:t>
            </a:r>
            <a:r>
              <a:rPr lang="en-US" sz="700" b="1" u="sng" dirty="0">
                <a:solidFill>
                  <a:schemeClr val="accent5">
                    <a:lumMod val="20000"/>
                    <a:lumOff val="80000"/>
                  </a:schemeClr>
                </a:solidFill>
                <a:latin typeface="Maiandra GD" panose="020E0502030308020204" pitchFamily="34" charset="0"/>
              </a:rPr>
              <a:t>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Deleting of Students</a:t>
            </a:r>
          </a:p>
        </p:txBody>
      </p:sp>
      <p:sp>
        <p:nvSpPr>
          <p:cNvPr id="233" name="Star: 4 Points 232">
            <a:extLst>
              <a:ext uri="{FF2B5EF4-FFF2-40B4-BE49-F238E27FC236}">
                <a16:creationId xmlns:a16="http://schemas.microsoft.com/office/drawing/2014/main" id="{039DE3F0-CAF8-4057-910B-D502C2D581B3}"/>
              </a:ext>
            </a:extLst>
          </p:cNvPr>
          <p:cNvSpPr/>
          <p:nvPr/>
        </p:nvSpPr>
        <p:spPr>
          <a:xfrm>
            <a:off x="4981133"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34" name="TextBox 233">
            <a:extLst>
              <a:ext uri="{FF2B5EF4-FFF2-40B4-BE49-F238E27FC236}">
                <a16:creationId xmlns:a16="http://schemas.microsoft.com/office/drawing/2014/main" id="{8EF91552-D8B1-4632-B406-D188F62E1E89}"/>
              </a:ext>
            </a:extLst>
          </p:cNvPr>
          <p:cNvSpPr txBox="1"/>
          <p:nvPr/>
        </p:nvSpPr>
        <p:spPr>
          <a:xfrm>
            <a:off x="5074887" y="2492177"/>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Grades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Grades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Grades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Reading of Tutor Accounts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Grades Entity</a:t>
            </a:r>
          </a:p>
        </p:txBody>
      </p:sp>
      <p:sp>
        <p:nvSpPr>
          <p:cNvPr id="235" name="Star: 4 Points 234">
            <a:extLst>
              <a:ext uri="{FF2B5EF4-FFF2-40B4-BE49-F238E27FC236}">
                <a16:creationId xmlns:a16="http://schemas.microsoft.com/office/drawing/2014/main" id="{176234EE-FD80-404E-A3AD-C8BC8A58B5BF}"/>
              </a:ext>
            </a:extLst>
          </p:cNvPr>
          <p:cNvSpPr/>
          <p:nvPr/>
        </p:nvSpPr>
        <p:spPr>
          <a:xfrm>
            <a:off x="4981133" y="330005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40" name="TextBox 239">
            <a:extLst>
              <a:ext uri="{FF2B5EF4-FFF2-40B4-BE49-F238E27FC236}">
                <a16:creationId xmlns:a16="http://schemas.microsoft.com/office/drawing/2014/main" id="{1CB88551-48DF-4380-A0B9-DD54B10BBF66}"/>
              </a:ext>
            </a:extLst>
          </p:cNvPr>
          <p:cNvSpPr txBox="1"/>
          <p:nvPr/>
        </p:nvSpPr>
        <p:spPr>
          <a:xfrm>
            <a:off x="5074887" y="3262848"/>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Classes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Classes Entity</a:t>
            </a:r>
          </a:p>
        </p:txBody>
      </p:sp>
      <p:sp>
        <p:nvSpPr>
          <p:cNvPr id="241" name="Star: 4 Points 240">
            <a:extLst>
              <a:ext uri="{FF2B5EF4-FFF2-40B4-BE49-F238E27FC236}">
                <a16:creationId xmlns:a16="http://schemas.microsoft.com/office/drawing/2014/main" id="{552A8DCA-F7AE-4F4B-B3B9-8A0157637F8F}"/>
              </a:ext>
            </a:extLst>
          </p:cNvPr>
          <p:cNvSpPr/>
          <p:nvPr/>
        </p:nvSpPr>
        <p:spPr>
          <a:xfrm>
            <a:off x="4981133" y="361931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42" name="TextBox 241">
            <a:extLst>
              <a:ext uri="{FF2B5EF4-FFF2-40B4-BE49-F238E27FC236}">
                <a16:creationId xmlns:a16="http://schemas.microsoft.com/office/drawing/2014/main" id="{60D1A53B-EC90-41A8-92D1-54B51464FDC8}"/>
              </a:ext>
            </a:extLst>
          </p:cNvPr>
          <p:cNvSpPr txBox="1"/>
          <p:nvPr/>
        </p:nvSpPr>
        <p:spPr>
          <a:xfrm>
            <a:off x="5074887" y="3582106"/>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Schedule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Creation of Schedule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Schedule</a:t>
            </a:r>
          </a:p>
        </p:txBody>
      </p:sp>
      <p:sp>
        <p:nvSpPr>
          <p:cNvPr id="311" name="Rectangle: Rounded Corners 310">
            <a:extLst>
              <a:ext uri="{FF2B5EF4-FFF2-40B4-BE49-F238E27FC236}">
                <a16:creationId xmlns:a16="http://schemas.microsoft.com/office/drawing/2014/main" id="{11CFEF16-478B-4923-AAA9-8318FCAD8BAB}"/>
              </a:ext>
            </a:extLst>
          </p:cNvPr>
          <p:cNvSpPr/>
          <p:nvPr/>
        </p:nvSpPr>
        <p:spPr>
          <a:xfrm>
            <a:off x="580029" y="6232832"/>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a:extLst>
              <a:ext uri="{FF2B5EF4-FFF2-40B4-BE49-F238E27FC236}">
                <a16:creationId xmlns:a16="http://schemas.microsoft.com/office/drawing/2014/main" id="{364C6559-F9B7-4BCC-9A11-BEEEB94E84FE}"/>
              </a:ext>
            </a:extLst>
          </p:cNvPr>
          <p:cNvCxnSpPr>
            <a:cxnSpLocks/>
          </p:cNvCxnSpPr>
          <p:nvPr/>
        </p:nvCxnSpPr>
        <p:spPr>
          <a:xfrm>
            <a:off x="3378959"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3" name="Straight Connector 312">
            <a:extLst>
              <a:ext uri="{FF2B5EF4-FFF2-40B4-BE49-F238E27FC236}">
                <a16:creationId xmlns:a16="http://schemas.microsoft.com/office/drawing/2014/main" id="{FA58816F-9379-411F-9A00-DA9897FA6D7D}"/>
              </a:ext>
            </a:extLst>
          </p:cNvPr>
          <p:cNvCxnSpPr>
            <a:cxnSpLocks/>
          </p:cNvCxnSpPr>
          <p:nvPr/>
        </p:nvCxnSpPr>
        <p:spPr>
          <a:xfrm>
            <a:off x="1975514"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4" name="Straight Connector 313">
            <a:extLst>
              <a:ext uri="{FF2B5EF4-FFF2-40B4-BE49-F238E27FC236}">
                <a16:creationId xmlns:a16="http://schemas.microsoft.com/office/drawing/2014/main" id="{B69EDCDF-27BD-424D-95F3-C2B600D98369}"/>
              </a:ext>
            </a:extLst>
          </p:cNvPr>
          <p:cNvCxnSpPr>
            <a:cxnSpLocks/>
          </p:cNvCxnSpPr>
          <p:nvPr/>
        </p:nvCxnSpPr>
        <p:spPr>
          <a:xfrm>
            <a:off x="4848367" y="6232832"/>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5" name="TextBox 314">
            <a:extLst>
              <a:ext uri="{FF2B5EF4-FFF2-40B4-BE49-F238E27FC236}">
                <a16:creationId xmlns:a16="http://schemas.microsoft.com/office/drawing/2014/main" id="{A97EA14D-C9EF-4EED-9C31-128C3D57DCC8}"/>
              </a:ext>
            </a:extLst>
          </p:cNvPr>
          <p:cNvSpPr txBox="1"/>
          <p:nvPr/>
        </p:nvSpPr>
        <p:spPr>
          <a:xfrm>
            <a:off x="999700" y="6223734"/>
            <a:ext cx="618698"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4</a:t>
            </a:r>
          </a:p>
        </p:txBody>
      </p:sp>
      <p:sp>
        <p:nvSpPr>
          <p:cNvPr id="316" name="TextBox 315">
            <a:extLst>
              <a:ext uri="{FF2B5EF4-FFF2-40B4-BE49-F238E27FC236}">
                <a16:creationId xmlns:a16="http://schemas.microsoft.com/office/drawing/2014/main" id="{42B7883A-E298-4B14-869D-5EE2F661F23D}"/>
              </a:ext>
            </a:extLst>
          </p:cNvPr>
          <p:cNvSpPr txBox="1"/>
          <p:nvPr/>
        </p:nvSpPr>
        <p:spPr>
          <a:xfrm>
            <a:off x="2403144" y="6232832"/>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5</a:t>
            </a:r>
          </a:p>
        </p:txBody>
      </p:sp>
      <p:sp>
        <p:nvSpPr>
          <p:cNvPr id="317" name="TextBox 316">
            <a:extLst>
              <a:ext uri="{FF2B5EF4-FFF2-40B4-BE49-F238E27FC236}">
                <a16:creationId xmlns:a16="http://schemas.microsoft.com/office/drawing/2014/main" id="{0588B00C-F3B3-4F3A-925F-D76FDE12CA74}"/>
              </a:ext>
            </a:extLst>
          </p:cNvPr>
          <p:cNvSpPr txBox="1"/>
          <p:nvPr/>
        </p:nvSpPr>
        <p:spPr>
          <a:xfrm>
            <a:off x="3827062" y="6223733"/>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6</a:t>
            </a:r>
          </a:p>
        </p:txBody>
      </p:sp>
      <p:sp>
        <p:nvSpPr>
          <p:cNvPr id="318" name="TextBox 317">
            <a:extLst>
              <a:ext uri="{FF2B5EF4-FFF2-40B4-BE49-F238E27FC236}">
                <a16:creationId xmlns:a16="http://schemas.microsoft.com/office/drawing/2014/main" id="{CC7EB14C-5C3D-4B32-A343-10EE0BC70657}"/>
              </a:ext>
            </a:extLst>
          </p:cNvPr>
          <p:cNvSpPr txBox="1"/>
          <p:nvPr/>
        </p:nvSpPr>
        <p:spPr>
          <a:xfrm>
            <a:off x="5249270" y="6223733"/>
            <a:ext cx="616424" cy="307777"/>
          </a:xfrm>
          <a:prstGeom prst="rect">
            <a:avLst/>
          </a:prstGeom>
          <a:noFill/>
        </p:spPr>
        <p:txBody>
          <a:bodyPr wrap="square" rtlCol="0">
            <a:spAutoFit/>
          </a:bodyPr>
          <a:lstStyle/>
          <a:p>
            <a:r>
              <a:rPr lang="en-US" sz="1400" b="1" dirty="0" err="1">
                <a:latin typeface="Maiandra GD" panose="020E0502030308020204" pitchFamily="34" charset="0"/>
              </a:rPr>
              <a:t>Iter</a:t>
            </a:r>
            <a:r>
              <a:rPr lang="en-US" sz="1400" b="1" dirty="0">
                <a:latin typeface="Maiandra GD" panose="020E0502030308020204" pitchFamily="34" charset="0"/>
              </a:rPr>
              <a:t> 7</a:t>
            </a:r>
          </a:p>
        </p:txBody>
      </p:sp>
      <p:cxnSp>
        <p:nvCxnSpPr>
          <p:cNvPr id="319" name="OTLSHAPE_M_c6c892620afd42aba44c1b51ae7d3a52_Connector1">
            <a:extLst>
              <a:ext uri="{FF2B5EF4-FFF2-40B4-BE49-F238E27FC236}">
                <a16:creationId xmlns:a16="http://schemas.microsoft.com/office/drawing/2014/main" id="{791259A8-A204-41B0-85AE-31017BC4554C}"/>
              </a:ext>
            </a:extLst>
          </p:cNvPr>
          <p:cNvCxnSpPr>
            <a:cxnSpLocks/>
          </p:cNvCxnSpPr>
          <p:nvPr>
            <p:custDataLst>
              <p:tags r:id="rId6"/>
            </p:custDataLst>
          </p:nvPr>
        </p:nvCxnSpPr>
        <p:spPr>
          <a:xfrm>
            <a:off x="1280724" y="6030261"/>
            <a:ext cx="0" cy="193472"/>
          </a:xfrm>
          <a:prstGeom prst="line">
            <a:avLst/>
          </a:prstGeom>
          <a:ln w="952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0" name="OTLSHAPE_M_c6c892620afd42aba44c1b51ae7d3a52_Date">
            <a:extLst>
              <a:ext uri="{FF2B5EF4-FFF2-40B4-BE49-F238E27FC236}">
                <a16:creationId xmlns:a16="http://schemas.microsoft.com/office/drawing/2014/main" id="{6D832782-7993-4BA1-9662-6F0E6F6203B3}"/>
              </a:ext>
            </a:extLst>
          </p:cNvPr>
          <p:cNvSpPr txBox="1"/>
          <p:nvPr>
            <p:custDataLst>
              <p:tags r:id="rId7"/>
            </p:custDataLst>
          </p:nvPr>
        </p:nvSpPr>
        <p:spPr>
          <a:xfrm>
            <a:off x="1136538" y="5808615"/>
            <a:ext cx="288371" cy="107722"/>
          </a:xfrm>
          <a:prstGeom prst="rect">
            <a:avLst/>
          </a:prstGeom>
          <a:noFill/>
        </p:spPr>
        <p:txBody>
          <a:bodyPr vert="horz" wrap="square" lIns="0" tIns="0" rIns="0" bIns="0" rtlCol="0" anchor="ctr" anchorCtr="0">
            <a:spAutoFit/>
          </a:bodyPr>
          <a:lstStyle/>
          <a:p>
            <a:pPr algn="ctr"/>
            <a:r>
              <a:rPr lang="en-US" sz="700" b="1" spc="-12" dirty="0">
                <a:solidFill>
                  <a:schemeClr val="accent2"/>
                </a:solidFill>
                <a:latin typeface="Maiandra GD" panose="020E0502030308020204" pitchFamily="34" charset="0"/>
              </a:rPr>
              <a:t>17 Aug</a:t>
            </a:r>
          </a:p>
        </p:txBody>
      </p:sp>
      <p:sp>
        <p:nvSpPr>
          <p:cNvPr id="321" name="OTLSHAPE_M_c6c892620afd42aba44c1b51ae7d3a52_Shape">
            <a:extLst>
              <a:ext uri="{FF2B5EF4-FFF2-40B4-BE49-F238E27FC236}">
                <a16:creationId xmlns:a16="http://schemas.microsoft.com/office/drawing/2014/main" id="{856AC55F-0F8B-4F81-B636-D95B47165EA3}"/>
              </a:ext>
            </a:extLst>
          </p:cNvPr>
          <p:cNvSpPr/>
          <p:nvPr>
            <p:custDataLst>
              <p:tags r:id="rId8"/>
            </p:custDataLst>
          </p:nvPr>
        </p:nvSpPr>
        <p:spPr>
          <a:xfrm>
            <a:off x="1239536" y="5948179"/>
            <a:ext cx="101778" cy="84938"/>
          </a:xfrm>
          <a:prstGeom prst="teardrop">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D1C472C-DFFD-4B8B-B99E-E27F06C91B8F}"/>
              </a:ext>
            </a:extLst>
          </p:cNvPr>
          <p:cNvSpPr/>
          <p:nvPr/>
        </p:nvSpPr>
        <p:spPr>
          <a:xfrm>
            <a:off x="896964" y="5599064"/>
            <a:ext cx="786921"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Acceptance</a:t>
            </a:r>
          </a:p>
        </p:txBody>
      </p:sp>
      <p:sp>
        <p:nvSpPr>
          <p:cNvPr id="323" name="Rectangle: Top Corners Rounded 322">
            <a:extLst>
              <a:ext uri="{FF2B5EF4-FFF2-40B4-BE49-F238E27FC236}">
                <a16:creationId xmlns:a16="http://schemas.microsoft.com/office/drawing/2014/main" id="{4505860F-0284-487C-B079-E8231056DDBD}"/>
              </a:ext>
            </a:extLst>
          </p:cNvPr>
          <p:cNvSpPr/>
          <p:nvPr/>
        </p:nvSpPr>
        <p:spPr>
          <a:xfrm>
            <a:off x="649407" y="663771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4 Aug – 18 Aug </a:t>
            </a:r>
          </a:p>
        </p:txBody>
      </p:sp>
      <p:sp>
        <p:nvSpPr>
          <p:cNvPr id="324" name="Star: 4 Points 323">
            <a:extLst>
              <a:ext uri="{FF2B5EF4-FFF2-40B4-BE49-F238E27FC236}">
                <a16:creationId xmlns:a16="http://schemas.microsoft.com/office/drawing/2014/main" id="{09EF561F-6BCB-47BC-855F-0ACAFC54C5CD}"/>
              </a:ext>
            </a:extLst>
          </p:cNvPr>
          <p:cNvSpPr/>
          <p:nvPr/>
        </p:nvSpPr>
        <p:spPr>
          <a:xfrm>
            <a:off x="603915" y="698800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25" name="TextBox 324">
            <a:extLst>
              <a:ext uri="{FF2B5EF4-FFF2-40B4-BE49-F238E27FC236}">
                <a16:creationId xmlns:a16="http://schemas.microsoft.com/office/drawing/2014/main" id="{09D7C46D-659A-405B-A536-B05BCCBD4B85}"/>
              </a:ext>
            </a:extLst>
          </p:cNvPr>
          <p:cNvSpPr txBox="1"/>
          <p:nvPr/>
        </p:nvSpPr>
        <p:spPr>
          <a:xfrm>
            <a:off x="697669" y="6950800"/>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Maiandra GD" panose="020E0502030308020204" pitchFamily="34" charset="0"/>
              </a:rPr>
              <a:t>Acceptance Preparation (Slides, Rehearsal)</a:t>
            </a:r>
          </a:p>
        </p:txBody>
      </p:sp>
      <p:sp>
        <p:nvSpPr>
          <p:cNvPr id="326" name="Star: 4 Points 325">
            <a:extLst>
              <a:ext uri="{FF2B5EF4-FFF2-40B4-BE49-F238E27FC236}">
                <a16:creationId xmlns:a16="http://schemas.microsoft.com/office/drawing/2014/main" id="{9F4E9CE8-E0D7-4DB8-AA2A-49B68890F800}"/>
              </a:ext>
            </a:extLst>
          </p:cNvPr>
          <p:cNvSpPr/>
          <p:nvPr/>
        </p:nvSpPr>
        <p:spPr>
          <a:xfrm>
            <a:off x="603915" y="730373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27" name="TextBox 326">
            <a:extLst>
              <a:ext uri="{FF2B5EF4-FFF2-40B4-BE49-F238E27FC236}">
                <a16:creationId xmlns:a16="http://schemas.microsoft.com/office/drawing/2014/main" id="{45F8FA74-2E32-41F0-85A7-ED9797B3568F}"/>
              </a:ext>
            </a:extLst>
          </p:cNvPr>
          <p:cNvSpPr txBox="1"/>
          <p:nvPr/>
        </p:nvSpPr>
        <p:spPr>
          <a:xfrm>
            <a:off x="697669" y="7264332"/>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Schedule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Viewing of Schedule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Push Notifications for Upcoming Classes</a:t>
            </a:r>
          </a:p>
        </p:txBody>
      </p:sp>
      <p:sp>
        <p:nvSpPr>
          <p:cNvPr id="334" name="Rectangle: Top Corners Rounded 333">
            <a:extLst>
              <a:ext uri="{FF2B5EF4-FFF2-40B4-BE49-F238E27FC236}">
                <a16:creationId xmlns:a16="http://schemas.microsoft.com/office/drawing/2014/main" id="{21A74E29-369E-4FE4-A667-8EC7E2F9C71E}"/>
              </a:ext>
            </a:extLst>
          </p:cNvPr>
          <p:cNvSpPr/>
          <p:nvPr/>
        </p:nvSpPr>
        <p:spPr>
          <a:xfrm>
            <a:off x="2041595" y="663771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19 Aug – 2 Sep</a:t>
            </a:r>
          </a:p>
        </p:txBody>
      </p:sp>
      <p:sp>
        <p:nvSpPr>
          <p:cNvPr id="345" name="Rectangle: Top Corners Rounded 344">
            <a:extLst>
              <a:ext uri="{FF2B5EF4-FFF2-40B4-BE49-F238E27FC236}">
                <a16:creationId xmlns:a16="http://schemas.microsoft.com/office/drawing/2014/main" id="{4AE84985-D1DD-4627-BF67-49810654CF2F}"/>
              </a:ext>
            </a:extLst>
          </p:cNvPr>
          <p:cNvSpPr/>
          <p:nvPr/>
        </p:nvSpPr>
        <p:spPr>
          <a:xfrm>
            <a:off x="3523399" y="6633168"/>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3 Sep – 17 Sep </a:t>
            </a:r>
          </a:p>
        </p:txBody>
      </p:sp>
      <p:sp>
        <p:nvSpPr>
          <p:cNvPr id="348" name="Rectangle: Top Corners Rounded 347">
            <a:extLst>
              <a:ext uri="{FF2B5EF4-FFF2-40B4-BE49-F238E27FC236}">
                <a16:creationId xmlns:a16="http://schemas.microsoft.com/office/drawing/2014/main" id="{446DD110-D580-4128-BFA4-162B35155151}"/>
              </a:ext>
            </a:extLst>
          </p:cNvPr>
          <p:cNvSpPr/>
          <p:nvPr/>
        </p:nvSpPr>
        <p:spPr>
          <a:xfrm>
            <a:off x="4977566" y="6633168"/>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Maiandra GD" panose="020E0502030308020204" pitchFamily="34" charset="0"/>
              </a:rPr>
              <a:t>18 Sep – 2 Oct </a:t>
            </a:r>
          </a:p>
        </p:txBody>
      </p:sp>
      <p:sp>
        <p:nvSpPr>
          <p:cNvPr id="363" name="Star: 4 Points 362">
            <a:extLst>
              <a:ext uri="{FF2B5EF4-FFF2-40B4-BE49-F238E27FC236}">
                <a16:creationId xmlns:a16="http://schemas.microsoft.com/office/drawing/2014/main" id="{51C40754-9A3F-4BE8-86E3-3C5066A27129}"/>
              </a:ext>
            </a:extLst>
          </p:cNvPr>
          <p:cNvSpPr/>
          <p:nvPr/>
        </p:nvSpPr>
        <p:spPr>
          <a:xfrm>
            <a:off x="1986739" y="698567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64" name="TextBox 363">
            <a:extLst>
              <a:ext uri="{FF2B5EF4-FFF2-40B4-BE49-F238E27FC236}">
                <a16:creationId xmlns:a16="http://schemas.microsoft.com/office/drawing/2014/main" id="{9B0958E4-16AB-4C17-9F78-AC9EABAE2146}"/>
              </a:ext>
            </a:extLst>
          </p:cNvPr>
          <p:cNvSpPr txBox="1"/>
          <p:nvPr/>
        </p:nvSpPr>
        <p:spPr>
          <a:xfrm>
            <a:off x="2080493" y="694846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Updating of Reports</a:t>
            </a:r>
          </a:p>
        </p:txBody>
      </p:sp>
      <p:sp>
        <p:nvSpPr>
          <p:cNvPr id="369" name="Star: 4 Points 368">
            <a:extLst>
              <a:ext uri="{FF2B5EF4-FFF2-40B4-BE49-F238E27FC236}">
                <a16:creationId xmlns:a16="http://schemas.microsoft.com/office/drawing/2014/main" id="{5F5D4A4E-9432-4FC2-8871-F638F2FAA4D6}"/>
              </a:ext>
            </a:extLst>
          </p:cNvPr>
          <p:cNvSpPr/>
          <p:nvPr/>
        </p:nvSpPr>
        <p:spPr>
          <a:xfrm>
            <a:off x="3466381" y="698121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0" name="TextBox 369">
            <a:extLst>
              <a:ext uri="{FF2B5EF4-FFF2-40B4-BE49-F238E27FC236}">
                <a16:creationId xmlns:a16="http://schemas.microsoft.com/office/drawing/2014/main" id="{5B1B42E1-519E-4E2F-B1CA-9E37263124D7}"/>
              </a:ext>
            </a:extLst>
          </p:cNvPr>
          <p:cNvSpPr txBox="1"/>
          <p:nvPr/>
        </p:nvSpPr>
        <p:spPr>
          <a:xfrm>
            <a:off x="3560135" y="6944009"/>
            <a:ext cx="1337479" cy="738664"/>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Calculations (Expenses, Profits, Revenue)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Exporting of Reports to CSV</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Viewing of Report</a:t>
            </a:r>
          </a:p>
        </p:txBody>
      </p:sp>
      <p:sp>
        <p:nvSpPr>
          <p:cNvPr id="371" name="Star: 4 Points 370">
            <a:extLst>
              <a:ext uri="{FF2B5EF4-FFF2-40B4-BE49-F238E27FC236}">
                <a16:creationId xmlns:a16="http://schemas.microsoft.com/office/drawing/2014/main" id="{83735023-3CBE-482C-8CD9-854B883F293C}"/>
              </a:ext>
            </a:extLst>
          </p:cNvPr>
          <p:cNvSpPr/>
          <p:nvPr/>
        </p:nvSpPr>
        <p:spPr>
          <a:xfrm>
            <a:off x="4849205" y="697806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2" name="TextBox 371">
            <a:extLst>
              <a:ext uri="{FF2B5EF4-FFF2-40B4-BE49-F238E27FC236}">
                <a16:creationId xmlns:a16="http://schemas.microsoft.com/office/drawing/2014/main" id="{54498ABF-A36D-41C7-84CC-5615A323ECCF}"/>
              </a:ext>
            </a:extLst>
          </p:cNvPr>
          <p:cNvSpPr txBox="1"/>
          <p:nvPr/>
        </p:nvSpPr>
        <p:spPr>
          <a:xfrm>
            <a:off x="4942959" y="6940859"/>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Exporting of Reports (CSV)</a:t>
            </a:r>
          </a:p>
        </p:txBody>
      </p:sp>
      <p:sp>
        <p:nvSpPr>
          <p:cNvPr id="373" name="Star: 4 Points 372">
            <a:extLst>
              <a:ext uri="{FF2B5EF4-FFF2-40B4-BE49-F238E27FC236}">
                <a16:creationId xmlns:a16="http://schemas.microsoft.com/office/drawing/2014/main" id="{73D5E58C-7870-4AC8-B121-8007DB766149}"/>
              </a:ext>
            </a:extLst>
          </p:cNvPr>
          <p:cNvSpPr/>
          <p:nvPr/>
        </p:nvSpPr>
        <p:spPr>
          <a:xfrm>
            <a:off x="4859759" y="7345941"/>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74" name="TextBox 373">
            <a:extLst>
              <a:ext uri="{FF2B5EF4-FFF2-40B4-BE49-F238E27FC236}">
                <a16:creationId xmlns:a16="http://schemas.microsoft.com/office/drawing/2014/main" id="{EEB13586-8216-4182-8CDD-EB6B4F057DC1}"/>
              </a:ext>
            </a:extLst>
          </p:cNvPr>
          <p:cNvSpPr txBox="1"/>
          <p:nvPr/>
        </p:nvSpPr>
        <p:spPr>
          <a:xfrm>
            <a:off x="4953513" y="7308732"/>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Attendance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Push Notifications for Attendance Taking</a:t>
            </a:r>
          </a:p>
        </p:txBody>
      </p:sp>
      <p:cxnSp>
        <p:nvCxnSpPr>
          <p:cNvPr id="379" name="OTLSHAPE_M_c6c892620afd42aba44c1b51ae7d3a52_Connector1">
            <a:extLst>
              <a:ext uri="{FF2B5EF4-FFF2-40B4-BE49-F238E27FC236}">
                <a16:creationId xmlns:a16="http://schemas.microsoft.com/office/drawing/2014/main" id="{810E4D31-46FC-4A43-B59F-F8C58628BE06}"/>
              </a:ext>
            </a:extLst>
          </p:cNvPr>
          <p:cNvCxnSpPr>
            <a:cxnSpLocks/>
          </p:cNvCxnSpPr>
          <p:nvPr>
            <p:custDataLst>
              <p:tags r:id="rId9"/>
            </p:custDataLst>
          </p:nvPr>
        </p:nvCxnSpPr>
        <p:spPr>
          <a:xfrm>
            <a:off x="5567491" y="6023440"/>
            <a:ext cx="0" cy="193472"/>
          </a:xfrm>
          <a:prstGeom prst="line">
            <a:avLst/>
          </a:prstGeom>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1" name="OTLSHAPE_M_c6c892620afd42aba44c1b51ae7d3a52_Shape">
            <a:extLst>
              <a:ext uri="{FF2B5EF4-FFF2-40B4-BE49-F238E27FC236}">
                <a16:creationId xmlns:a16="http://schemas.microsoft.com/office/drawing/2014/main" id="{6CAD1142-5197-47C7-82EE-1148DA970675}"/>
              </a:ext>
            </a:extLst>
          </p:cNvPr>
          <p:cNvSpPr/>
          <p:nvPr>
            <p:custDataLst>
              <p:tags r:id="rId10"/>
            </p:custDataLst>
          </p:nvPr>
        </p:nvSpPr>
        <p:spPr>
          <a:xfrm>
            <a:off x="5526303" y="5941358"/>
            <a:ext cx="101778" cy="84938"/>
          </a:xfrm>
          <a:prstGeom prst="teardrop">
            <a:avLst/>
          </a:prstGeom>
          <a:solidFill>
            <a:srgbClr val="7030A0"/>
          </a:solidFill>
          <a:ln w="12700" cap="flat" cmpd="sng" algn="ctr">
            <a:solidFill>
              <a:srgbClr val="7030A0"/>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5308B317-E63D-4172-960D-0E81C9A9C3F5}"/>
              </a:ext>
            </a:extLst>
          </p:cNvPr>
          <p:cNvSpPr/>
          <p:nvPr/>
        </p:nvSpPr>
        <p:spPr>
          <a:xfrm>
            <a:off x="5183731" y="5588112"/>
            <a:ext cx="786921" cy="33855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Usability &amp; User Testing</a:t>
            </a:r>
          </a:p>
        </p:txBody>
      </p:sp>
      <p:cxnSp>
        <p:nvCxnSpPr>
          <p:cNvPr id="386" name="OTLSHAPE_M_c6c892620afd42aba44c1b51ae7d3a52_Connector1">
            <a:extLst>
              <a:ext uri="{FF2B5EF4-FFF2-40B4-BE49-F238E27FC236}">
                <a16:creationId xmlns:a16="http://schemas.microsoft.com/office/drawing/2014/main" id="{1B591328-FBA8-4A0A-8474-0BD9C4963B6B}"/>
              </a:ext>
            </a:extLst>
          </p:cNvPr>
          <p:cNvCxnSpPr>
            <a:cxnSpLocks/>
          </p:cNvCxnSpPr>
          <p:nvPr>
            <p:custDataLst>
              <p:tags r:id="rId11"/>
            </p:custDataLst>
          </p:nvPr>
        </p:nvCxnSpPr>
        <p:spPr>
          <a:xfrm>
            <a:off x="6043848" y="1579654"/>
            <a:ext cx="0" cy="193472"/>
          </a:xfrm>
          <a:prstGeom prst="line">
            <a:avLst/>
          </a:prstGeom>
          <a:ln w="9525" cap="flat" cmpd="sng" algn="ctr">
            <a:solidFill>
              <a:schemeClr val="accent5">
                <a:lumMod val="40000"/>
                <a:lumOff val="6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OTLSHAPE_M_c6c892620afd42aba44c1b51ae7d3a52_Shape">
            <a:extLst>
              <a:ext uri="{FF2B5EF4-FFF2-40B4-BE49-F238E27FC236}">
                <a16:creationId xmlns:a16="http://schemas.microsoft.com/office/drawing/2014/main" id="{CB8E3257-4A52-4214-8ECA-1E1B9B71EABB}"/>
              </a:ext>
            </a:extLst>
          </p:cNvPr>
          <p:cNvSpPr/>
          <p:nvPr>
            <p:custDataLst>
              <p:tags r:id="rId12"/>
            </p:custDataLst>
          </p:nvPr>
        </p:nvSpPr>
        <p:spPr>
          <a:xfrm>
            <a:off x="6002660" y="1497572"/>
            <a:ext cx="101778" cy="84938"/>
          </a:xfrm>
          <a:prstGeom prst="teardrop">
            <a:avLst/>
          </a:prstGeom>
          <a:solidFill>
            <a:schemeClr val="accent5">
              <a:lumMod val="60000"/>
              <a:lumOff val="40000"/>
            </a:schemeClr>
          </a:solidFill>
          <a:ln w="12700" cap="flat" cmpd="sng" algn="ctr">
            <a:solidFill>
              <a:schemeClr val="accent5">
                <a:lumMod val="40000"/>
                <a:lumOff val="60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15A75DBF-0AFD-4964-B57B-A06487782326}"/>
              </a:ext>
            </a:extLst>
          </p:cNvPr>
          <p:cNvSpPr/>
          <p:nvPr/>
        </p:nvSpPr>
        <p:spPr>
          <a:xfrm>
            <a:off x="5467131" y="1120342"/>
            <a:ext cx="1120802" cy="215444"/>
          </a:xfrm>
          <a:prstGeom prst="rect">
            <a:avLst/>
          </a:prstGeom>
        </p:spPr>
        <p:txBody>
          <a:bodyPr wrap="square">
            <a:spAutoFit/>
          </a:bodyPr>
          <a:lstStyle/>
          <a:p>
            <a:pPr algn="ctr"/>
            <a:r>
              <a:rPr lang="en-US" sz="800" b="1" spc="-10" dirty="0">
                <a:solidFill>
                  <a:schemeClr val="accent5">
                    <a:lumMod val="20000"/>
                    <a:lumOff val="80000"/>
                  </a:schemeClr>
                </a:solidFill>
                <a:latin typeface="Maiandra GD" panose="020E0502030308020204" pitchFamily="34" charset="0"/>
              </a:rPr>
              <a:t>Supervisor Meeting</a:t>
            </a:r>
          </a:p>
        </p:txBody>
      </p:sp>
      <p:sp>
        <p:nvSpPr>
          <p:cNvPr id="389" name="Rectangle 388">
            <a:extLst>
              <a:ext uri="{FF2B5EF4-FFF2-40B4-BE49-F238E27FC236}">
                <a16:creationId xmlns:a16="http://schemas.microsoft.com/office/drawing/2014/main" id="{22BD6CF0-C2A6-4418-8710-B88DDD25B073}"/>
              </a:ext>
            </a:extLst>
          </p:cNvPr>
          <p:cNvSpPr/>
          <p:nvPr/>
        </p:nvSpPr>
        <p:spPr>
          <a:xfrm>
            <a:off x="5638503" y="1260833"/>
            <a:ext cx="786921" cy="215444"/>
          </a:xfrm>
          <a:prstGeom prst="rect">
            <a:avLst/>
          </a:prstGeom>
        </p:spPr>
        <p:txBody>
          <a:bodyPr wrap="square">
            <a:spAutoFit/>
          </a:bodyPr>
          <a:lstStyle/>
          <a:p>
            <a:pPr algn="ctr"/>
            <a:r>
              <a:rPr lang="en-US" sz="800" b="1" spc="-10" dirty="0">
                <a:solidFill>
                  <a:schemeClr val="accent5">
                    <a:lumMod val="40000"/>
                    <a:lumOff val="60000"/>
                  </a:schemeClr>
                </a:solidFill>
                <a:latin typeface="Maiandra GD" panose="020E0502030308020204" pitchFamily="34" charset="0"/>
              </a:rPr>
              <a:t>27 Jul</a:t>
            </a:r>
          </a:p>
        </p:txBody>
      </p:sp>
      <p:sp>
        <p:nvSpPr>
          <p:cNvPr id="395" name="Star: 4 Points 394">
            <a:extLst>
              <a:ext uri="{FF2B5EF4-FFF2-40B4-BE49-F238E27FC236}">
                <a16:creationId xmlns:a16="http://schemas.microsoft.com/office/drawing/2014/main" id="{03B542EF-151A-449A-B634-9662517D184D}"/>
              </a:ext>
            </a:extLst>
          </p:cNvPr>
          <p:cNvSpPr/>
          <p:nvPr/>
        </p:nvSpPr>
        <p:spPr>
          <a:xfrm>
            <a:off x="606014" y="7773541"/>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96" name="TextBox 395">
            <a:extLst>
              <a:ext uri="{FF2B5EF4-FFF2-40B4-BE49-F238E27FC236}">
                <a16:creationId xmlns:a16="http://schemas.microsoft.com/office/drawing/2014/main" id="{9D895B1D-07B9-4476-9D0B-B25A90437DBC}"/>
              </a:ext>
            </a:extLst>
          </p:cNvPr>
          <p:cNvSpPr txBox="1"/>
          <p:nvPr/>
        </p:nvSpPr>
        <p:spPr>
          <a:xfrm>
            <a:off x="699768" y="7736332"/>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Financial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Writing of Reports using given format</a:t>
            </a:r>
          </a:p>
        </p:txBody>
      </p:sp>
      <p:sp>
        <p:nvSpPr>
          <p:cNvPr id="400" name="Star: 4 Points 399">
            <a:extLst>
              <a:ext uri="{FF2B5EF4-FFF2-40B4-BE49-F238E27FC236}">
                <a16:creationId xmlns:a16="http://schemas.microsoft.com/office/drawing/2014/main" id="{77AC73F3-9325-4AA6-93CD-7FC1C028932E}"/>
              </a:ext>
            </a:extLst>
          </p:cNvPr>
          <p:cNvSpPr/>
          <p:nvPr/>
        </p:nvSpPr>
        <p:spPr>
          <a:xfrm>
            <a:off x="1990937" y="7306224"/>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401" name="TextBox 400">
            <a:extLst>
              <a:ext uri="{FF2B5EF4-FFF2-40B4-BE49-F238E27FC236}">
                <a16:creationId xmlns:a16="http://schemas.microsoft.com/office/drawing/2014/main" id="{213D1D34-1160-43BA-A46A-B5C9E62288B1}"/>
              </a:ext>
            </a:extLst>
          </p:cNvPr>
          <p:cNvSpPr txBox="1"/>
          <p:nvPr/>
        </p:nvSpPr>
        <p:spPr>
          <a:xfrm>
            <a:off x="2084691" y="7269015"/>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Maiandra GD" panose="020E0502030308020204" pitchFamily="34" charset="0"/>
              </a:rPr>
              <a:t>Search Module</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Tutors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Students</a:t>
            </a:r>
          </a:p>
          <a:p>
            <a:pPr marL="171450" indent="-171450">
              <a:buFont typeface="Wingdings" panose="05000000000000000000" pitchFamily="2" charset="2"/>
              <a:buChar char="Ø"/>
            </a:pPr>
            <a:r>
              <a:rPr lang="en-US" sz="700" b="1" dirty="0">
                <a:solidFill>
                  <a:schemeClr val="accent5">
                    <a:lumMod val="20000"/>
                    <a:lumOff val="80000"/>
                  </a:schemeClr>
                </a:solidFill>
                <a:latin typeface="Maiandra GD" panose="020E0502030308020204" pitchFamily="34" charset="0"/>
              </a:rPr>
              <a:t>Searching of Reports</a:t>
            </a:r>
          </a:p>
        </p:txBody>
      </p:sp>
    </p:spTree>
    <p:extLst>
      <p:ext uri="{BB962C8B-B14F-4D97-AF65-F5344CB8AC3E}">
        <p14:creationId xmlns:p14="http://schemas.microsoft.com/office/powerpoint/2010/main" val="372904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441158" y="2155745"/>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800153"/>
            <a:ext cx="280419" cy="198808"/>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Maiandra GD" panose="020E050203030802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171949" y="217003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4494088"/>
            <a:ext cx="3147009" cy="1507449"/>
          </a:xfrm>
          <a:prstGeom prst="rect">
            <a:avLst/>
          </a:prstGeom>
        </p:spPr>
      </p:pic>
      <p:sp>
        <p:nvSpPr>
          <p:cNvPr id="23" name="Rectangle 22">
            <a:extLst>
              <a:ext uri="{FF2B5EF4-FFF2-40B4-BE49-F238E27FC236}">
                <a16:creationId xmlns:a16="http://schemas.microsoft.com/office/drawing/2014/main" id="{4CC0D0D8-1790-45EA-A6C3-2E2BCCB56815}"/>
              </a:ext>
            </a:extLst>
          </p:cNvPr>
          <p:cNvSpPr/>
          <p:nvPr/>
        </p:nvSpPr>
        <p:spPr>
          <a:xfrm>
            <a:off x="4441157" y="4962058"/>
            <a:ext cx="2102517"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976346"/>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48942F-3794-40EF-8E7D-3F4A1C051747}"/>
              </a:ext>
            </a:extLst>
          </p:cNvPr>
          <p:cNvSpPr/>
          <p:nvPr/>
        </p:nvSpPr>
        <p:spPr>
          <a:xfrm>
            <a:off x="4481767" y="5487954"/>
            <a:ext cx="1173834" cy="400110"/>
          </a:xfrm>
          <a:prstGeom prst="rect">
            <a:avLst/>
          </a:prstGeom>
          <a:noFill/>
        </p:spPr>
        <p:txBody>
          <a:bodyPr wrap="square" lIns="91440" tIns="45720" rIns="91440" bIns="45720">
            <a:spAutoFit/>
          </a:bodyPr>
          <a:lstStyle/>
          <a:p>
            <a:pPr algn="ctr"/>
            <a:r>
              <a:rPr lang="en-US" sz="2000" b="1" cap="none" spc="50" dirty="0">
                <a:ln w="0"/>
                <a:solidFill>
                  <a:schemeClr val="bg2"/>
                </a:solidFill>
                <a:effectLst>
                  <a:innerShdw blurRad="63500" dist="50800" dir="13500000">
                    <a:srgbClr val="000000">
                      <a:alpha val="50000"/>
                    </a:srgbClr>
                  </a:innerShdw>
                </a:effectLst>
                <a:latin typeface="Maiandra GD" panose="020E0502030308020204" pitchFamily="34" charset="0"/>
              </a:rPr>
              <a:t>Tutors</a:t>
            </a:r>
          </a:p>
        </p:txBody>
      </p:sp>
      <p:sp>
        <p:nvSpPr>
          <p:cNvPr id="26" name="Star: 6 Points 25">
            <a:extLst>
              <a:ext uri="{FF2B5EF4-FFF2-40B4-BE49-F238E27FC236}">
                <a16:creationId xmlns:a16="http://schemas.microsoft.com/office/drawing/2014/main" id="{8F378A2C-F399-4065-A6D5-DBB01B485C02}"/>
              </a:ext>
            </a:extLst>
          </p:cNvPr>
          <p:cNvSpPr/>
          <p:nvPr/>
        </p:nvSpPr>
        <p:spPr>
          <a:xfrm>
            <a:off x="4169694" y="5502242"/>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33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30563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3</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Maiandra GD" panose="020E0502030308020204" pitchFamily="34" charset="0"/>
              </a:rPr>
              <a:t>20 July 2018 </a:t>
            </a:r>
          </a:p>
          <a:p>
            <a:r>
              <a:rPr lang="en-US" sz="700" b="1" dirty="0">
                <a:solidFill>
                  <a:schemeClr val="accent3">
                    <a:lumMod val="60000"/>
                    <a:lumOff val="40000"/>
                  </a:schemeClr>
                </a:solidFill>
                <a:latin typeface="Maiandra GD" panose="020E0502030308020204" pitchFamily="34" charset="0"/>
              </a:rPr>
              <a:t>   –  3 Aug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61081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20" y="3323990"/>
            <a:ext cx="7609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800" b="1" dirty="0">
                <a:solidFill>
                  <a:schemeClr val="accent3">
                    <a:lumMod val="60000"/>
                    <a:lumOff val="40000"/>
                  </a:schemeClr>
                </a:solidFill>
                <a:latin typeface="Maiandra GD" panose="020E0502030308020204" pitchFamily="34" charset="0"/>
              </a:rPr>
              <a:t>17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631216"/>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Proposal Submission</a:t>
            </a:r>
          </a:p>
          <a:p>
            <a:pPr algn="ctr"/>
            <a:r>
              <a:rPr lang="en-US" sz="1000" b="1" dirty="0">
                <a:solidFill>
                  <a:schemeClr val="accent3">
                    <a:lumMod val="60000"/>
                    <a:lumOff val="40000"/>
                  </a:schemeClr>
                </a:solidFill>
                <a:latin typeface="Maiandra GD" panose="020E050203030802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1000" b="1" dirty="0">
                <a:solidFill>
                  <a:schemeClr val="accent3">
                    <a:lumMod val="60000"/>
                    <a:lumOff val="40000"/>
                  </a:schemeClr>
                </a:solidFill>
                <a:latin typeface="Maiandra GD" panose="020E0502030308020204" pitchFamily="34" charset="0"/>
              </a:rPr>
              <a:t>17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Mid Term</a:t>
            </a:r>
          </a:p>
          <a:p>
            <a:pPr algn="ctr"/>
            <a:r>
              <a:rPr lang="en-US" sz="1000" b="1" dirty="0">
                <a:solidFill>
                  <a:schemeClr val="accent3">
                    <a:lumMod val="60000"/>
                    <a:lumOff val="40000"/>
                  </a:schemeClr>
                </a:solidFill>
                <a:latin typeface="Maiandra GD" panose="020E050203030802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Poster Submission</a:t>
            </a:r>
          </a:p>
          <a:p>
            <a:pPr algn="ctr"/>
            <a:r>
              <a:rPr lang="en-US" sz="1000" b="1" dirty="0">
                <a:solidFill>
                  <a:schemeClr val="accent3">
                    <a:lumMod val="60000"/>
                    <a:lumOff val="40000"/>
                  </a:schemeClr>
                </a:solidFill>
                <a:latin typeface="Maiandra GD" panose="020E050203030802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Final Presentation</a:t>
            </a:r>
          </a:p>
          <a:p>
            <a:pPr algn="ctr"/>
            <a:r>
              <a:rPr lang="en-US" sz="1000" b="1" dirty="0">
                <a:solidFill>
                  <a:schemeClr val="accent3">
                    <a:lumMod val="60000"/>
                    <a:lumOff val="40000"/>
                  </a:schemeClr>
                </a:solidFill>
                <a:latin typeface="Maiandra GD" panose="020E050203030802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E0B102C-86BA-4241-95A7-93A6AE76C619}"/>
              </a:ext>
            </a:extLst>
          </p:cNvPr>
          <p:cNvSpPr txBox="1"/>
          <p:nvPr/>
        </p:nvSpPr>
        <p:spPr>
          <a:xfrm>
            <a:off x="3234056" y="3345885"/>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27 July 2018, Fri</a:t>
            </a:r>
          </a:p>
        </p:txBody>
      </p:sp>
      <p:cxnSp>
        <p:nvCxnSpPr>
          <p:cNvPr id="53" name="Straight Connector 52">
            <a:extLst>
              <a:ext uri="{FF2B5EF4-FFF2-40B4-BE49-F238E27FC236}">
                <a16:creationId xmlns:a16="http://schemas.microsoft.com/office/drawing/2014/main" id="{139F7BC4-3790-40F6-A394-9C41A6AE9017}"/>
              </a:ext>
            </a:extLst>
          </p:cNvPr>
          <p:cNvCxnSpPr>
            <a:cxnSpLocks/>
          </p:cNvCxnSpPr>
          <p:nvPr/>
        </p:nvCxnSpPr>
        <p:spPr>
          <a:xfrm>
            <a:off x="3604755" y="3004066"/>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30563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3</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Maiandra GD" panose="020E050203030802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Maiandra GD" panose="020E0502030308020204" pitchFamily="34" charset="0"/>
              </a:rPr>
              <a:t>20 July 2018 </a:t>
            </a:r>
          </a:p>
          <a:p>
            <a:r>
              <a:rPr lang="en-US" sz="700" b="1" dirty="0">
                <a:solidFill>
                  <a:schemeClr val="accent3">
                    <a:lumMod val="60000"/>
                    <a:lumOff val="40000"/>
                  </a:schemeClr>
                </a:solidFill>
                <a:latin typeface="Maiandra GD" panose="020E0502030308020204" pitchFamily="34" charset="0"/>
              </a:rPr>
              <a:t>   –  3 Aug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2841E8-0781-4CBD-8A97-DF250C76B5FA}"/>
              </a:ext>
            </a:extLst>
          </p:cNvPr>
          <p:cNvSpPr txBox="1"/>
          <p:nvPr/>
        </p:nvSpPr>
        <p:spPr>
          <a:xfrm>
            <a:off x="3129129" y="2890576"/>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20 June 2018, Tuesday</a:t>
            </a: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61081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20" y="3323990"/>
            <a:ext cx="760958" cy="246221"/>
          </a:xfrm>
          <a:prstGeom prst="rect">
            <a:avLst/>
          </a:prstGeom>
          <a:noFill/>
        </p:spPr>
        <p:txBody>
          <a:bodyPr wrap="square" rtlCol="0">
            <a:spAutoFit/>
          </a:bodyPr>
          <a:lstStyle/>
          <a:p>
            <a:r>
              <a:rPr lang="en-US" sz="1000" b="1" dirty="0">
                <a:solidFill>
                  <a:schemeClr val="accent3">
                    <a:lumMod val="60000"/>
                    <a:lumOff val="40000"/>
                  </a:schemeClr>
                </a:solidFill>
                <a:latin typeface="Maiandra GD" panose="020E050203030802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r>
              <a:rPr lang="en-US" sz="800" b="1" dirty="0">
                <a:solidFill>
                  <a:schemeClr val="accent3">
                    <a:lumMod val="60000"/>
                    <a:lumOff val="40000"/>
                  </a:schemeClr>
                </a:solidFill>
                <a:latin typeface="Maiandra GD" panose="020E0502030308020204" pitchFamily="34" charset="0"/>
              </a:rPr>
              <a:t>16 Aug 2018 – 21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1297220" y="4910432"/>
            <a:ext cx="4263558" cy="1631216"/>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This project aims to deliver two end products - a Web Application and Mobile Application. The Web Application would allow the centre to manage their curriculum calendar, generate Financial Report according to desired templates, document important financial transactions, track overdue payments and trigger reminders to be sent to parents and selectively retrieve or update student details. The Mobile Application provides Attendance Taking functionalities and reminders which serves a significant role in the calculation of tutor’s salaries and helps tutors to track the progress of individual students so that they could adjust the lesson plans to better benefit the students.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8"/>
            <a:ext cx="1744586" cy="276999"/>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09" y="7697339"/>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Proposal Submission</a:t>
            </a:r>
          </a:p>
          <a:p>
            <a:pPr algn="ctr"/>
            <a:r>
              <a:rPr lang="en-US" sz="1000" b="1" dirty="0">
                <a:solidFill>
                  <a:schemeClr val="accent3">
                    <a:lumMod val="60000"/>
                    <a:lumOff val="40000"/>
                  </a:schemeClr>
                </a:solidFill>
                <a:latin typeface="Maiandra GD" panose="020E050203030802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1" y="7691080"/>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Acceptance</a:t>
            </a:r>
          </a:p>
          <a:p>
            <a:pPr algn="ctr"/>
            <a:r>
              <a:rPr lang="en-US" sz="1000" b="1" dirty="0">
                <a:solidFill>
                  <a:schemeClr val="accent3">
                    <a:lumMod val="60000"/>
                    <a:lumOff val="40000"/>
                  </a:schemeClr>
                </a:solidFill>
                <a:latin typeface="Maiandra GD" panose="020E0502030308020204" pitchFamily="34" charset="0"/>
              </a:rPr>
              <a:t>16 Aug 2018 – 21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6" y="769457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Mid Term</a:t>
            </a:r>
          </a:p>
          <a:p>
            <a:pPr algn="ctr"/>
            <a:r>
              <a:rPr lang="en-US" sz="1000" b="1" dirty="0">
                <a:solidFill>
                  <a:schemeClr val="accent3">
                    <a:lumMod val="60000"/>
                    <a:lumOff val="40000"/>
                  </a:schemeClr>
                </a:solidFill>
                <a:latin typeface="Maiandra GD" panose="020E050203030802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Poster Submission</a:t>
            </a:r>
          </a:p>
          <a:p>
            <a:pPr algn="ctr"/>
            <a:r>
              <a:rPr lang="en-US" sz="1000" b="1" dirty="0">
                <a:solidFill>
                  <a:schemeClr val="accent3">
                    <a:lumMod val="60000"/>
                    <a:lumOff val="40000"/>
                  </a:schemeClr>
                </a:solidFill>
                <a:latin typeface="Maiandra GD" panose="020E050203030802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Maiandra GD" panose="020E0502030308020204" pitchFamily="34" charset="0"/>
              </a:rPr>
              <a:t>Final Presentation</a:t>
            </a:r>
          </a:p>
          <a:p>
            <a:pPr algn="ctr"/>
            <a:r>
              <a:rPr lang="en-US" sz="1000" b="1" dirty="0">
                <a:solidFill>
                  <a:schemeClr val="accent3">
                    <a:lumMod val="60000"/>
                    <a:lumOff val="40000"/>
                  </a:schemeClr>
                </a:solidFill>
                <a:latin typeface="Maiandra GD" panose="020E050203030802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241B093-A18D-4849-BBBD-8F7CB17F6DBD}"/>
              </a:ext>
            </a:extLst>
          </p:cNvPr>
          <p:cNvSpPr txBox="1"/>
          <p:nvPr/>
        </p:nvSpPr>
        <p:spPr>
          <a:xfrm>
            <a:off x="3191478" y="3345903"/>
            <a:ext cx="1247248" cy="215444"/>
          </a:xfrm>
          <a:prstGeom prst="rect">
            <a:avLst/>
          </a:prstGeom>
          <a:noFill/>
        </p:spPr>
        <p:txBody>
          <a:bodyPr wrap="square" rtlCol="0">
            <a:spAutoFit/>
          </a:bodyPr>
          <a:lstStyle/>
          <a:p>
            <a:r>
              <a:rPr lang="en-US" sz="800" b="1" dirty="0">
                <a:solidFill>
                  <a:schemeClr val="accent3">
                    <a:lumMod val="60000"/>
                    <a:lumOff val="40000"/>
                  </a:schemeClr>
                </a:solidFill>
                <a:latin typeface="Maiandra GD" panose="020E0502030308020204" pitchFamily="34" charset="0"/>
              </a:rPr>
              <a:t>27 July 2018, Friday</a:t>
            </a:r>
          </a:p>
        </p:txBody>
      </p:sp>
    </p:spTree>
    <p:extLst>
      <p:ext uri="{BB962C8B-B14F-4D97-AF65-F5344CB8AC3E}">
        <p14:creationId xmlns:p14="http://schemas.microsoft.com/office/powerpoint/2010/main" val="152625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8643" y="796451"/>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783400" y="776832"/>
            <a:ext cx="156261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1098406" y="1380207"/>
            <a:ext cx="4831308" cy="8032968"/>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We will be building an integrated system consisting of a Web Application and a Mobile Application. This system aims to support the operations management of the centre and the administrative duties that are to be carried out by the tutors on a daily basis.</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Web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Schedule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Curriculum Calendar</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Assignment of Tutors to Tuition Sessions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Curriculum Calendar</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Financial Report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Financial Reports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Creation &amp; Updating of Expenses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Exporting of Financial Reports as CSV</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Full Financial Report</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Student Management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Registration of new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 Information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Removal of Students from Database</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Payment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Payments made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overdue payments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Receipt Generation</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Receipts in PDF Format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Generation of </a:t>
            </a:r>
            <a:r>
              <a:rPr lang="en-US" sz="1200" b="1" dirty="0" err="1">
                <a:solidFill>
                  <a:schemeClr val="bg1"/>
                </a:solidFill>
                <a:latin typeface="Maiandra GD" panose="020E0502030308020204" pitchFamily="34" charset="0"/>
              </a:rPr>
              <a:t>Payslips</a:t>
            </a:r>
            <a:r>
              <a:rPr lang="en-US" sz="1200" b="1" dirty="0">
                <a:solidFill>
                  <a:schemeClr val="bg1"/>
                </a:solidFill>
                <a:latin typeface="Maiandra GD" panose="020E0502030308020204" pitchFamily="34" charset="0"/>
              </a:rPr>
              <a:t> in PDF Format</a:t>
            </a:r>
          </a:p>
          <a:p>
            <a:endParaRPr lang="en-US" sz="1200" b="1" dirty="0">
              <a:solidFill>
                <a:schemeClr val="bg1"/>
              </a:solidFill>
              <a:latin typeface="Maiandra GD" panose="020E0502030308020204" pitchFamily="34" charset="0"/>
            </a:endParaRPr>
          </a:p>
          <a:p>
            <a:r>
              <a:rPr lang="en-US" sz="1200" b="1" u="sng" dirty="0">
                <a:solidFill>
                  <a:schemeClr val="bg1"/>
                </a:solidFill>
                <a:latin typeface="Maiandra GD" panose="020E0502030308020204" pitchFamily="34" charset="0"/>
              </a:rPr>
              <a:t>Mobile Application</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Attendance Taking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Students’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Tracking of Tutors’ Attendances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Push Notifications as reminders for Attendance Taking</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Dashboard</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Summary of Financial Report</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Weekly Lesson Schedule</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Upcoming Class Listing (With Class Size and Timings)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Classes in need of Replacement Tutors</a:t>
            </a:r>
          </a:p>
          <a:p>
            <a:pPr marL="171450" indent="-171450">
              <a:buFont typeface="Arial" panose="020B0604020202020204" pitchFamily="34" charset="0"/>
              <a:buChar char="•"/>
            </a:pPr>
            <a:r>
              <a:rPr lang="en-US" sz="1200" b="1" dirty="0">
                <a:solidFill>
                  <a:schemeClr val="bg1"/>
                </a:solidFill>
                <a:latin typeface="Maiandra GD" panose="020E0502030308020204" pitchFamily="34" charset="0"/>
              </a:rPr>
              <a:t>Grades Tracking</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Adding of Grades to Students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Updating of Students’ Grades</a:t>
            </a:r>
          </a:p>
          <a:p>
            <a:pPr marL="628650" lvl="1" indent="-171450">
              <a:buFont typeface="Arial" panose="020B0604020202020204" pitchFamily="34" charset="0"/>
              <a:buChar char="•"/>
            </a:pPr>
            <a:r>
              <a:rPr lang="en-US" sz="1200" b="1" dirty="0">
                <a:solidFill>
                  <a:schemeClr val="bg1"/>
                </a:solidFill>
                <a:latin typeface="Maiandra GD" panose="020E0502030308020204" pitchFamily="34" charset="0"/>
              </a:rPr>
              <a:t>Viewing of Students’ Grades</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071A8B-8C08-4846-87CB-444B197339BD}"/>
              </a:ext>
            </a:extLst>
          </p:cNvPr>
          <p:cNvSpPr txBox="1"/>
          <p:nvPr/>
        </p:nvSpPr>
        <p:spPr>
          <a:xfrm>
            <a:off x="2427025" y="9634130"/>
            <a:ext cx="2317898" cy="338554"/>
          </a:xfrm>
          <a:prstGeom prst="rect">
            <a:avLst/>
          </a:prstGeom>
          <a:noFill/>
        </p:spPr>
        <p:txBody>
          <a:bodyPr wrap="square" rtlCol="0">
            <a:spAutoFit/>
          </a:bodyPr>
          <a:lstStyle/>
          <a:p>
            <a:r>
              <a:rPr lang="en-US" sz="1600" b="1" dirty="0">
                <a:solidFill>
                  <a:schemeClr val="bg1"/>
                </a:solidFill>
                <a:latin typeface="Maiandra GD" panose="020E0502030308020204" pitchFamily="34" charset="0"/>
              </a:rPr>
              <a:t>Project Motivation</a:t>
            </a:r>
          </a:p>
        </p:txBody>
      </p:sp>
      <p:sp>
        <p:nvSpPr>
          <p:cNvPr id="25" name="TextBox 24">
            <a:extLst>
              <a:ext uri="{FF2B5EF4-FFF2-40B4-BE49-F238E27FC236}">
                <a16:creationId xmlns:a16="http://schemas.microsoft.com/office/drawing/2014/main" id="{848B3F7D-3106-45A3-85D5-A2EF3D8D3AD5}"/>
              </a:ext>
            </a:extLst>
          </p:cNvPr>
          <p:cNvSpPr txBox="1"/>
          <p:nvPr/>
        </p:nvSpPr>
        <p:spPr>
          <a:xfrm>
            <a:off x="1013346" y="10168445"/>
            <a:ext cx="4831308" cy="1384995"/>
          </a:xfrm>
          <a:prstGeom prst="rect">
            <a:avLst/>
          </a:prstGeom>
          <a:noFill/>
        </p:spPr>
        <p:txBody>
          <a:bodyPr wrap="square" rtlCol="0">
            <a:spAutoFit/>
          </a:bodyPr>
          <a:lstStyle/>
          <a:p>
            <a:r>
              <a:rPr lang="en-US" sz="1200" b="1" dirty="0">
                <a:solidFill>
                  <a:schemeClr val="bg1"/>
                </a:solidFill>
                <a:latin typeface="Maiandra GD" panose="020E050203030802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Tree>
    <p:extLst>
      <p:ext uri="{BB962C8B-B14F-4D97-AF65-F5344CB8AC3E}">
        <p14:creationId xmlns:p14="http://schemas.microsoft.com/office/powerpoint/2010/main" val="143313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0"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778944"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Rounded 28">
            <a:extLst>
              <a:ext uri="{FF2B5EF4-FFF2-40B4-BE49-F238E27FC236}">
                <a16:creationId xmlns:a16="http://schemas.microsoft.com/office/drawing/2014/main" id="{469593E3-859C-4813-A352-2DB45C92B787}"/>
              </a:ext>
            </a:extLst>
          </p:cNvPr>
          <p:cNvSpPr/>
          <p:nvPr/>
        </p:nvSpPr>
        <p:spPr>
          <a:xfrm>
            <a:off x="3339121"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1899298"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459475" y="909851"/>
            <a:ext cx="1678675" cy="3280012"/>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BED2FFD-F1D3-4CCA-A536-7FB9B16E1B2A}"/>
              </a:ext>
            </a:extLst>
          </p:cNvPr>
          <p:cNvSpPr txBox="1"/>
          <p:nvPr/>
        </p:nvSpPr>
        <p:spPr>
          <a:xfrm>
            <a:off x="968991" y="909851"/>
            <a:ext cx="659642" cy="307777"/>
          </a:xfrm>
          <a:prstGeom prst="rect">
            <a:avLst/>
          </a:prstGeom>
          <a:noFill/>
        </p:spPr>
        <p:txBody>
          <a:bodyPr wrap="square" rtlCol="0">
            <a:spAutoFit/>
          </a:bodyPr>
          <a:lstStyle/>
          <a:p>
            <a:r>
              <a:rPr lang="en-US" sz="1400" b="1" dirty="0">
                <a:latin typeface="Maiandra GD" panose="020E050203030802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459474" y="1126648"/>
            <a:ext cx="1678675" cy="3077766"/>
          </a:xfrm>
          <a:prstGeom prst="rect">
            <a:avLst/>
          </a:prstGeom>
          <a:noFill/>
        </p:spPr>
        <p:txBody>
          <a:bodyPr wrap="square" rtlCol="0">
            <a:spAutoFit/>
          </a:bodyPr>
          <a:lstStyle/>
          <a:p>
            <a:r>
              <a:rPr lang="en-US" sz="600" u="sng" dirty="0">
                <a:latin typeface="Maiandra GD" panose="020E0502030308020204" pitchFamily="34" charset="0"/>
              </a:rPr>
              <a:t>Accounts Module</a:t>
            </a:r>
          </a:p>
          <a:p>
            <a:pPr marL="171450" indent="-171450">
              <a:buFont typeface="Arial" panose="020B0604020202020204" pitchFamily="34" charset="0"/>
              <a:buChar char="•"/>
            </a:pPr>
            <a:r>
              <a:rPr lang="en-US" sz="600" dirty="0">
                <a:latin typeface="Maiandra GD" panose="020E0502030308020204" pitchFamily="34" charset="0"/>
              </a:rPr>
              <a:t>Profile Management</a:t>
            </a:r>
          </a:p>
          <a:p>
            <a:pPr marL="171450" indent="-171450">
              <a:buFont typeface="Arial" panose="020B0604020202020204" pitchFamily="34" charset="0"/>
              <a:buChar char="•"/>
            </a:pPr>
            <a:r>
              <a:rPr lang="en-US" sz="600" dirty="0">
                <a:latin typeface="Maiandra GD" panose="020E0502030308020204" pitchFamily="34" charset="0"/>
              </a:rPr>
              <a:t>Login/Logout</a:t>
            </a:r>
          </a:p>
          <a:p>
            <a:pPr marL="171450" indent="-171450">
              <a:buFont typeface="Arial" panose="020B0604020202020204" pitchFamily="34" charset="0"/>
              <a:buChar char="•"/>
            </a:pPr>
            <a:r>
              <a:rPr lang="en-US" sz="600" dirty="0">
                <a:latin typeface="Maiandra GD" panose="020E0502030308020204" pitchFamily="34" charset="0"/>
              </a:rPr>
              <a:t>Reset Password</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Admin Module</a:t>
            </a:r>
          </a:p>
          <a:p>
            <a:pPr marL="171450" indent="-171450">
              <a:buFont typeface="Arial" panose="020B0604020202020204" pitchFamily="34" charset="0"/>
              <a:buChar char="•"/>
            </a:pPr>
            <a:r>
              <a:rPr lang="en-US" sz="600" dirty="0">
                <a:latin typeface="Maiandra GD" panose="020E0502030308020204" pitchFamily="34" charset="0"/>
              </a:rPr>
              <a:t>Access Control</a:t>
            </a:r>
          </a:p>
          <a:p>
            <a:pPr marL="171450" indent="-171450">
              <a:buFont typeface="Arial" panose="020B0604020202020204" pitchFamily="34" charset="0"/>
              <a:buChar char="•"/>
            </a:pPr>
            <a:r>
              <a:rPr lang="en-US" sz="600" dirty="0">
                <a:latin typeface="Maiandra GD" panose="020E0502030308020204" pitchFamily="34" charset="0"/>
              </a:rPr>
              <a:t>User Management</a:t>
            </a:r>
          </a:p>
          <a:p>
            <a:pPr marL="171450" indent="-171450">
              <a:buFont typeface="Arial" panose="020B0604020202020204" pitchFamily="34" charset="0"/>
              <a:buChar char="•"/>
            </a:pPr>
            <a:r>
              <a:rPr lang="en-US" sz="600" dirty="0">
                <a:latin typeface="Maiandra GD" panose="020E0502030308020204" pitchFamily="34" charset="0"/>
              </a:rPr>
              <a:t>Tutor Management</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Sign Ups</a:t>
            </a:r>
          </a:p>
          <a:p>
            <a:pPr marL="171450" indent="-171450">
              <a:buFont typeface="Arial" panose="020B0604020202020204" pitchFamily="34" charset="0"/>
              <a:buChar char="•"/>
            </a:pPr>
            <a:r>
              <a:rPr lang="en-US" sz="600" dirty="0">
                <a:latin typeface="Maiandra GD" panose="020E0502030308020204" pitchFamily="34" charset="0"/>
              </a:rPr>
              <a:t>Data Retrieval</a:t>
            </a:r>
          </a:p>
          <a:p>
            <a:pPr marL="171450" indent="-171450">
              <a:buFont typeface="Arial" panose="020B0604020202020204" pitchFamily="34" charset="0"/>
              <a:buChar char="•"/>
            </a:pPr>
            <a:r>
              <a:rPr lang="en-US" sz="600" dirty="0">
                <a:latin typeface="Maiandra GD" panose="020E0502030308020204" pitchFamily="34" charset="0"/>
              </a:rPr>
              <a:t>Managing Student Details</a:t>
            </a:r>
          </a:p>
          <a:p>
            <a:endParaRPr lang="en-US" sz="600" dirty="0">
              <a:latin typeface="Maiandra GD" panose="020E0502030308020204" pitchFamily="34" charset="0"/>
            </a:endParaRPr>
          </a:p>
          <a:p>
            <a:r>
              <a:rPr lang="en-US" sz="600" u="sng" dirty="0">
                <a:latin typeface="Maiandra GD" panose="020E0502030308020204" pitchFamily="34" charset="0"/>
              </a:rPr>
              <a:t>Financial Module</a:t>
            </a:r>
          </a:p>
          <a:p>
            <a:pPr marL="171450" indent="-171450">
              <a:buFont typeface="Arial" panose="020B0604020202020204" pitchFamily="34" charset="0"/>
              <a:buChar char="•"/>
            </a:pPr>
            <a:r>
              <a:rPr lang="en-US" sz="600" dirty="0">
                <a:latin typeface="Maiandra GD" panose="020E0502030308020204" pitchFamily="34" charset="0"/>
              </a:rPr>
              <a:t>Exporting of Financial Report</a:t>
            </a:r>
          </a:p>
          <a:p>
            <a:pPr marL="171450" indent="-171450">
              <a:buFont typeface="Arial" panose="020B0604020202020204" pitchFamily="34" charset="0"/>
              <a:buChar char="•"/>
            </a:pPr>
            <a:r>
              <a:rPr lang="en-US" sz="600" dirty="0">
                <a:latin typeface="Maiandra GD" panose="020E0502030308020204" pitchFamily="34" charset="0"/>
              </a:rPr>
              <a:t>Updating of Financial Report</a:t>
            </a:r>
          </a:p>
          <a:p>
            <a:pPr marL="171450" indent="-171450">
              <a:buFont typeface="Arial" panose="020B0604020202020204" pitchFamily="34" charset="0"/>
              <a:buChar char="•"/>
            </a:pPr>
            <a:r>
              <a:rPr lang="en-US" sz="600" dirty="0">
                <a:latin typeface="Maiandra GD" panose="020E0502030308020204" pitchFamily="34" charset="0"/>
              </a:rPr>
              <a:t>Writing of new Financial Report</a:t>
            </a:r>
          </a:p>
          <a:p>
            <a:pPr marL="171450" indent="-171450">
              <a:buFont typeface="Arial" panose="020B0604020202020204" pitchFamily="34" charset="0"/>
              <a:buChar char="•"/>
            </a:pPr>
            <a:r>
              <a:rPr lang="en-US" sz="600" dirty="0">
                <a:latin typeface="Maiandra GD" panose="020E0502030308020204" pitchFamily="34" charset="0"/>
              </a:rPr>
              <a:t>Viewing of Full Reports</a:t>
            </a:r>
          </a:p>
          <a:p>
            <a:pPr marL="171450" indent="-171450">
              <a:buFont typeface="Arial" panose="020B0604020202020204" pitchFamily="34" charset="0"/>
              <a:buChar char="•"/>
            </a:pPr>
            <a:r>
              <a:rPr lang="en-US" sz="600" dirty="0">
                <a:latin typeface="Maiandra GD" panose="020E0502030308020204" pitchFamily="34" charset="0"/>
              </a:rPr>
              <a:t>Calculations for expenses. revenue, tutor fees and profits</a:t>
            </a:r>
          </a:p>
          <a:p>
            <a:endParaRPr lang="en-US" sz="800" dirty="0">
              <a:latin typeface="Maiandra GD" panose="020E0502030308020204" pitchFamily="34" charset="0"/>
            </a:endParaRPr>
          </a:p>
          <a:p>
            <a:r>
              <a:rPr lang="en-US" sz="600" u="sng" dirty="0">
                <a:latin typeface="Maiandra GD" panose="020E0502030308020204" pitchFamily="34" charset="0"/>
              </a:rPr>
              <a:t>Schedule Module</a:t>
            </a:r>
          </a:p>
          <a:p>
            <a:pPr marL="171450" indent="-171450">
              <a:buFont typeface="Arial" panose="020B0604020202020204" pitchFamily="34" charset="0"/>
              <a:buChar char="•"/>
            </a:pPr>
            <a:r>
              <a:rPr lang="en-US" sz="600" dirty="0">
                <a:latin typeface="Maiandra GD" panose="020E0502030308020204" pitchFamily="34" charset="0"/>
              </a:rPr>
              <a:t>Creation of Schedule</a:t>
            </a:r>
          </a:p>
          <a:p>
            <a:pPr marL="171450" indent="-171450">
              <a:buFont typeface="Arial" panose="020B0604020202020204" pitchFamily="34" charset="0"/>
              <a:buChar char="•"/>
            </a:pPr>
            <a:r>
              <a:rPr lang="en-US" sz="600" dirty="0">
                <a:latin typeface="Maiandra GD" panose="020E0502030308020204" pitchFamily="34" charset="0"/>
              </a:rPr>
              <a:t>Updating of Schedule</a:t>
            </a:r>
          </a:p>
          <a:p>
            <a:pPr marL="171450" indent="-171450">
              <a:buFont typeface="Arial" panose="020B0604020202020204" pitchFamily="34" charset="0"/>
              <a:buChar char="•"/>
            </a:pPr>
            <a:r>
              <a:rPr lang="en-US" sz="600" dirty="0">
                <a:latin typeface="Maiandra GD" panose="020E0502030308020204" pitchFamily="34" charset="0"/>
              </a:rPr>
              <a:t>Viewing of Schedule</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Expenses Module</a:t>
            </a:r>
          </a:p>
          <a:p>
            <a:pPr marL="171450" indent="-171450">
              <a:buFont typeface="Arial" panose="020B0604020202020204" pitchFamily="34" charset="0"/>
              <a:buChar char="•"/>
            </a:pPr>
            <a:r>
              <a:rPr lang="en-US" sz="600" dirty="0">
                <a:latin typeface="Maiandra GD" panose="020E0502030308020204" pitchFamily="34" charset="0"/>
              </a:rPr>
              <a:t>Creation of Expenses</a:t>
            </a:r>
          </a:p>
          <a:p>
            <a:pPr marL="171450" indent="-171450">
              <a:buFont typeface="Arial" panose="020B0604020202020204" pitchFamily="34" charset="0"/>
              <a:buChar char="•"/>
            </a:pPr>
            <a:r>
              <a:rPr lang="en-US" sz="600" dirty="0">
                <a:latin typeface="Maiandra GD" panose="020E0502030308020204" pitchFamily="34" charset="0"/>
              </a:rPr>
              <a:t>Updating of Expenses</a:t>
            </a:r>
          </a:p>
          <a:p>
            <a:pPr marL="171450" indent="-171450">
              <a:buFont typeface="Arial" panose="020B0604020202020204" pitchFamily="34" charset="0"/>
              <a:buChar char="•"/>
            </a:pPr>
            <a:r>
              <a:rPr lang="en-US" sz="600" dirty="0">
                <a:latin typeface="Maiandra GD" panose="020E050203030802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2220001" y="909851"/>
            <a:ext cx="1241977" cy="307777"/>
          </a:xfrm>
          <a:prstGeom prst="rect">
            <a:avLst/>
          </a:prstGeom>
          <a:noFill/>
        </p:spPr>
        <p:txBody>
          <a:bodyPr wrap="square" rtlCol="0">
            <a:spAutoFit/>
          </a:bodyPr>
          <a:lstStyle/>
          <a:p>
            <a:r>
              <a:rPr lang="en-US" sz="1400" b="1" dirty="0">
                <a:latin typeface="Maiandra GD" panose="020E0502030308020204" pitchFamily="34" charset="0"/>
              </a:rPr>
              <a:t>SECONDARY</a:t>
            </a:r>
          </a:p>
        </p:txBody>
      </p:sp>
      <p:sp>
        <p:nvSpPr>
          <p:cNvPr id="33" name="TextBox 32">
            <a:extLst>
              <a:ext uri="{FF2B5EF4-FFF2-40B4-BE49-F238E27FC236}">
                <a16:creationId xmlns:a16="http://schemas.microsoft.com/office/drawing/2014/main" id="{4B47DB2A-7917-451C-81F6-A587B94F855C}"/>
              </a:ext>
            </a:extLst>
          </p:cNvPr>
          <p:cNvSpPr txBox="1"/>
          <p:nvPr/>
        </p:nvSpPr>
        <p:spPr>
          <a:xfrm>
            <a:off x="2169963" y="1149393"/>
            <a:ext cx="1408009" cy="1938992"/>
          </a:xfrm>
          <a:prstGeom prst="rect">
            <a:avLst/>
          </a:prstGeom>
          <a:noFill/>
        </p:spPr>
        <p:txBody>
          <a:bodyPr wrap="square" rtlCol="0">
            <a:spAutoFit/>
          </a:bodyPr>
          <a:lstStyle/>
          <a:p>
            <a:r>
              <a:rPr lang="en-US" sz="600" u="sng" dirty="0">
                <a:latin typeface="Maiandra GD" panose="020E0502030308020204" pitchFamily="34" charset="0"/>
              </a:rPr>
              <a:t>Payment Module</a:t>
            </a:r>
          </a:p>
          <a:p>
            <a:pPr marL="171450" indent="-171450">
              <a:buFont typeface="Arial" panose="020B0604020202020204" pitchFamily="34" charset="0"/>
              <a:buChar char="•"/>
            </a:pPr>
            <a:r>
              <a:rPr lang="en-US" sz="600" dirty="0">
                <a:latin typeface="Maiandra GD" panose="020E0502030308020204" pitchFamily="34" charset="0"/>
              </a:rPr>
              <a:t>Payment Tracking</a:t>
            </a:r>
          </a:p>
          <a:p>
            <a:pPr marL="171450" indent="-171450">
              <a:buFont typeface="Arial" panose="020B0604020202020204" pitchFamily="34" charset="0"/>
              <a:buChar char="•"/>
            </a:pPr>
            <a:r>
              <a:rPr lang="en-US" sz="600" dirty="0">
                <a:latin typeface="Maiandra GD" panose="020E0502030308020204" pitchFamily="34" charset="0"/>
              </a:rPr>
              <a:t>SMS Reminders for Payment</a:t>
            </a:r>
          </a:p>
          <a:p>
            <a:pPr marL="171450" indent="-171450">
              <a:buFont typeface="Arial" panose="020B0604020202020204" pitchFamily="34" charset="0"/>
              <a:buChar char="•"/>
            </a:pPr>
            <a:r>
              <a:rPr lang="en-US" sz="600" dirty="0">
                <a:latin typeface="Maiandra GD" panose="020E0502030308020204" pitchFamily="34" charset="0"/>
              </a:rPr>
              <a:t>SMS Reminders for Late Payment</a:t>
            </a:r>
          </a:p>
          <a:p>
            <a:pPr marL="171450" indent="-171450">
              <a:buFont typeface="Arial" panose="020B0604020202020204" pitchFamily="34" charset="0"/>
              <a:buChar char="•"/>
            </a:pPr>
            <a:r>
              <a:rPr lang="en-US" sz="600" dirty="0">
                <a:latin typeface="Maiandra GD" panose="020E0502030308020204" pitchFamily="34" charset="0"/>
              </a:rPr>
              <a:t>List of Payments made</a:t>
            </a:r>
          </a:p>
          <a:p>
            <a:pPr marL="171450" indent="-171450">
              <a:buFont typeface="Arial" panose="020B0604020202020204" pitchFamily="34" charset="0"/>
              <a:buChar char="•"/>
            </a:pPr>
            <a:r>
              <a:rPr lang="en-US" sz="600" dirty="0">
                <a:latin typeface="Maiandra GD" panose="020E0502030308020204" pitchFamily="34" charset="0"/>
              </a:rPr>
              <a:t>Updating of Payment Status</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Classes Module</a:t>
            </a:r>
          </a:p>
          <a:p>
            <a:pPr marL="171450" indent="-171450">
              <a:buFont typeface="Arial" panose="020B0604020202020204" pitchFamily="34" charset="0"/>
              <a:buChar char="•"/>
            </a:pPr>
            <a:r>
              <a:rPr lang="en-US" sz="600" dirty="0">
                <a:latin typeface="Maiandra GD" panose="020E0502030308020204" pitchFamily="34" charset="0"/>
              </a:rPr>
              <a:t>Upcoming Classes</a:t>
            </a:r>
          </a:p>
          <a:p>
            <a:pPr marL="171450" indent="-171450">
              <a:buFont typeface="Arial" panose="020B0604020202020204" pitchFamily="34" charset="0"/>
              <a:buChar char="•"/>
            </a:pPr>
            <a:r>
              <a:rPr lang="en-US" sz="600" dirty="0">
                <a:latin typeface="Maiandra GD" panose="020E0502030308020204" pitchFamily="34" charset="0"/>
              </a:rPr>
              <a:t>Tutor Assignments</a:t>
            </a:r>
          </a:p>
          <a:p>
            <a:pPr marL="171450" indent="-171450">
              <a:buFont typeface="Arial" panose="020B0604020202020204" pitchFamily="34" charset="0"/>
              <a:buChar char="•"/>
            </a:pPr>
            <a:r>
              <a:rPr lang="en-US" sz="600" dirty="0">
                <a:latin typeface="Maiandra GD" panose="020E0502030308020204" pitchFamily="34" charset="0"/>
              </a:rPr>
              <a:t>Push Notifications for upcoming classes</a:t>
            </a:r>
          </a:p>
          <a:p>
            <a:endParaRPr lang="en-US" sz="600" dirty="0">
              <a:latin typeface="Maiandra GD" panose="020E0502030308020204" pitchFamily="34" charset="0"/>
            </a:endParaRPr>
          </a:p>
          <a:p>
            <a:r>
              <a:rPr lang="en-US" sz="600" u="sng" dirty="0">
                <a:latin typeface="Maiandra GD" panose="020E0502030308020204" pitchFamily="34" charset="0"/>
              </a:rPr>
              <a:t>Student Management Module</a:t>
            </a:r>
          </a:p>
          <a:p>
            <a:pPr marL="171450" indent="-171450">
              <a:buFont typeface="Arial" panose="020B0604020202020204" pitchFamily="34" charset="0"/>
              <a:buChar char="•"/>
            </a:pPr>
            <a:r>
              <a:rPr lang="en-US" sz="600" dirty="0">
                <a:latin typeface="Maiandra GD" panose="020E0502030308020204" pitchFamily="34" charset="0"/>
              </a:rPr>
              <a:t>Tutor Attendance Taking</a:t>
            </a:r>
          </a:p>
          <a:p>
            <a:pPr marL="171450" indent="-171450">
              <a:buFont typeface="Arial" panose="020B0604020202020204" pitchFamily="34" charset="0"/>
              <a:buChar char="•"/>
            </a:pPr>
            <a:r>
              <a:rPr lang="en-US" sz="600" dirty="0">
                <a:latin typeface="Maiandra GD" panose="020E0502030308020204" pitchFamily="34" charset="0"/>
              </a:rPr>
              <a:t>Students Attendance Taking</a:t>
            </a:r>
          </a:p>
          <a:p>
            <a:pPr marL="171450" indent="-171450">
              <a:buFont typeface="Arial" panose="020B0604020202020204" pitchFamily="34" charset="0"/>
              <a:buChar char="•"/>
            </a:pPr>
            <a:r>
              <a:rPr lang="en-US" sz="600" dirty="0">
                <a:latin typeface="Maiandra GD" panose="020E0502030308020204" pitchFamily="34" charset="0"/>
              </a:rPr>
              <a:t>Push Notifications (Reminder for Attendance Taking)</a:t>
            </a:r>
          </a:p>
          <a:p>
            <a:endParaRPr lang="en-US" sz="600" dirty="0">
              <a:latin typeface="Maiandra GD" panose="020E0502030308020204" pitchFamily="34" charset="0"/>
            </a:endParaRPr>
          </a:p>
        </p:txBody>
      </p:sp>
      <p:sp>
        <p:nvSpPr>
          <p:cNvPr id="34" name="TextBox 33">
            <a:extLst>
              <a:ext uri="{FF2B5EF4-FFF2-40B4-BE49-F238E27FC236}">
                <a16:creationId xmlns:a16="http://schemas.microsoft.com/office/drawing/2014/main" id="{1F461F41-F512-4B79-B782-DC0C021CA068}"/>
              </a:ext>
            </a:extLst>
          </p:cNvPr>
          <p:cNvSpPr txBox="1"/>
          <p:nvPr/>
        </p:nvSpPr>
        <p:spPr>
          <a:xfrm>
            <a:off x="3794006" y="909851"/>
            <a:ext cx="1000903" cy="307777"/>
          </a:xfrm>
          <a:prstGeom prst="rect">
            <a:avLst/>
          </a:prstGeom>
          <a:noFill/>
        </p:spPr>
        <p:txBody>
          <a:bodyPr wrap="square" rtlCol="0">
            <a:spAutoFit/>
          </a:bodyPr>
          <a:lstStyle/>
          <a:p>
            <a:r>
              <a:rPr lang="en-US" sz="1400" b="1" dirty="0">
                <a:latin typeface="Maiandra GD" panose="020E0502030308020204" pitchFamily="34" charset="0"/>
              </a:rPr>
              <a:t>TERTIARY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580195" y="1149393"/>
            <a:ext cx="1408009" cy="923330"/>
          </a:xfrm>
          <a:prstGeom prst="rect">
            <a:avLst/>
          </a:prstGeom>
          <a:noFill/>
        </p:spPr>
        <p:txBody>
          <a:bodyPr wrap="square" rtlCol="0">
            <a:spAutoFit/>
          </a:bodyPr>
          <a:lstStyle/>
          <a:p>
            <a:r>
              <a:rPr lang="en-US" sz="600" u="sng" dirty="0">
                <a:latin typeface="Maiandra GD" panose="020E0502030308020204" pitchFamily="34" charset="0"/>
              </a:rPr>
              <a:t>Receipts Module</a:t>
            </a:r>
          </a:p>
          <a:p>
            <a:pPr marL="171450" indent="-171450">
              <a:buFont typeface="Arial" panose="020B0604020202020204" pitchFamily="34" charset="0"/>
              <a:buChar char="•"/>
            </a:pPr>
            <a:r>
              <a:rPr lang="en-US" sz="600" dirty="0">
                <a:latin typeface="Maiandra GD" panose="020E0502030308020204" pitchFamily="34" charset="0"/>
              </a:rPr>
              <a:t>Pay Slip Generation</a:t>
            </a:r>
          </a:p>
          <a:p>
            <a:pPr marL="171450" indent="-171450">
              <a:buFont typeface="Arial" panose="020B0604020202020204" pitchFamily="34" charset="0"/>
              <a:buChar char="•"/>
            </a:pPr>
            <a:r>
              <a:rPr lang="en-US" sz="600" dirty="0">
                <a:latin typeface="Maiandra GD" panose="020E0502030308020204" pitchFamily="34" charset="0"/>
              </a:rPr>
              <a:t>Invoice Generation</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Grades Module</a:t>
            </a:r>
          </a:p>
          <a:p>
            <a:pPr marL="171450" indent="-171450">
              <a:buFont typeface="Arial" panose="020B0604020202020204" pitchFamily="34" charset="0"/>
              <a:buChar char="•"/>
            </a:pPr>
            <a:r>
              <a:rPr lang="en-US" sz="600" dirty="0">
                <a:latin typeface="Maiandra GD" panose="020E0502030308020204" pitchFamily="34" charset="0"/>
              </a:rPr>
              <a:t>Grades Modification</a:t>
            </a:r>
          </a:p>
          <a:p>
            <a:pPr marL="171450" indent="-171450">
              <a:buFont typeface="Arial" panose="020B0604020202020204" pitchFamily="34" charset="0"/>
              <a:buChar char="•"/>
            </a:pPr>
            <a:r>
              <a:rPr lang="en-US" sz="600" dirty="0">
                <a:latin typeface="Maiandra GD" panose="020E0502030308020204" pitchFamily="34" charset="0"/>
              </a:rPr>
              <a:t>Adding of Grades</a:t>
            </a:r>
          </a:p>
          <a:p>
            <a:pPr marL="171450" indent="-171450">
              <a:buFont typeface="Arial" panose="020B0604020202020204" pitchFamily="34" charset="0"/>
              <a:buChar char="•"/>
            </a:pPr>
            <a:r>
              <a:rPr lang="en-US" sz="600" dirty="0">
                <a:latin typeface="Maiandra GD" panose="020E0502030308020204" pitchFamily="34" charset="0"/>
              </a:rPr>
              <a:t>Grades Viewing</a:t>
            </a:r>
          </a:p>
          <a:p>
            <a:endParaRPr lang="en-US" sz="600" dirty="0">
              <a:latin typeface="Maiandra GD" panose="020E050203030802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5247483" y="909851"/>
            <a:ext cx="1000903" cy="523220"/>
          </a:xfrm>
          <a:prstGeom prst="rect">
            <a:avLst/>
          </a:prstGeom>
          <a:noFill/>
        </p:spPr>
        <p:txBody>
          <a:bodyPr wrap="square" rtlCol="0">
            <a:spAutoFit/>
          </a:bodyPr>
          <a:lstStyle/>
          <a:p>
            <a:pPr algn="ctr"/>
            <a:r>
              <a:rPr lang="en-US" sz="1400" b="1" dirty="0">
                <a:latin typeface="Maiandra GD" panose="020E050203030802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5049610" y="1381405"/>
            <a:ext cx="1408009" cy="1477328"/>
          </a:xfrm>
          <a:prstGeom prst="rect">
            <a:avLst/>
          </a:prstGeom>
          <a:noFill/>
        </p:spPr>
        <p:txBody>
          <a:bodyPr wrap="square" rtlCol="0">
            <a:spAutoFit/>
          </a:bodyPr>
          <a:lstStyle/>
          <a:p>
            <a:r>
              <a:rPr lang="en-US" sz="600" u="sng" dirty="0">
                <a:latin typeface="Maiandra GD" panose="020E0502030308020204" pitchFamily="34" charset="0"/>
              </a:rPr>
              <a:t>Search Module</a:t>
            </a:r>
          </a:p>
          <a:p>
            <a:pPr marL="171450" indent="-171450">
              <a:buFont typeface="Arial" panose="020B0604020202020204" pitchFamily="34" charset="0"/>
              <a:buChar char="•"/>
            </a:pPr>
            <a:r>
              <a:rPr lang="en-US" sz="600" dirty="0">
                <a:latin typeface="Maiandra GD" panose="020E0502030308020204" pitchFamily="34" charset="0"/>
              </a:rPr>
              <a:t>Search Students</a:t>
            </a:r>
          </a:p>
          <a:p>
            <a:pPr marL="171450" indent="-171450">
              <a:buFont typeface="Arial" panose="020B0604020202020204" pitchFamily="34" charset="0"/>
              <a:buChar char="•"/>
            </a:pPr>
            <a:r>
              <a:rPr lang="en-US" sz="600" dirty="0">
                <a:latin typeface="Maiandra GD" panose="020E0502030308020204" pitchFamily="34" charset="0"/>
              </a:rPr>
              <a:t>Search Tutors</a:t>
            </a:r>
          </a:p>
          <a:p>
            <a:pPr marL="171450" indent="-171450">
              <a:buFont typeface="Arial" panose="020B0604020202020204" pitchFamily="34" charset="0"/>
              <a:buChar char="•"/>
            </a:pPr>
            <a:r>
              <a:rPr lang="en-US" sz="600" dirty="0">
                <a:latin typeface="Maiandra GD" panose="020E0502030308020204" pitchFamily="34" charset="0"/>
              </a:rPr>
              <a:t>Search Reports (By Month, By Year)</a:t>
            </a:r>
          </a:p>
          <a:p>
            <a:pPr marL="171450" indent="-171450">
              <a:buFont typeface="Arial" panose="020B0604020202020204" pitchFamily="34" charset="0"/>
              <a:buChar char="•"/>
            </a:pPr>
            <a:endParaRPr lang="en-US" sz="600" dirty="0">
              <a:latin typeface="Maiandra GD" panose="020E0502030308020204" pitchFamily="34" charset="0"/>
            </a:endParaRPr>
          </a:p>
          <a:p>
            <a:r>
              <a:rPr lang="en-US" sz="600" u="sng" dirty="0">
                <a:latin typeface="Maiandra GD" panose="020E0502030308020204" pitchFamily="34" charset="0"/>
              </a:rPr>
              <a:t>Dashboard Module</a:t>
            </a:r>
          </a:p>
          <a:p>
            <a:pPr marL="171450" indent="-171450">
              <a:buFont typeface="Arial" panose="020B0604020202020204" pitchFamily="34" charset="0"/>
              <a:buChar char="•"/>
            </a:pPr>
            <a:r>
              <a:rPr lang="en-US" sz="600" dirty="0">
                <a:latin typeface="Maiandra GD" panose="020E0502030308020204" pitchFamily="34" charset="0"/>
              </a:rPr>
              <a:t>Summary of Financial Report</a:t>
            </a:r>
          </a:p>
          <a:p>
            <a:pPr marL="171450" indent="-171450">
              <a:buFont typeface="Arial" panose="020B0604020202020204" pitchFamily="34" charset="0"/>
              <a:buChar char="•"/>
            </a:pPr>
            <a:r>
              <a:rPr lang="en-US" sz="600" dirty="0">
                <a:latin typeface="Maiandra GD" panose="020E0502030308020204" pitchFamily="34" charset="0"/>
              </a:rPr>
              <a:t>List of Late Payments</a:t>
            </a:r>
          </a:p>
          <a:p>
            <a:pPr marL="171450" indent="-171450">
              <a:buFont typeface="Arial" panose="020B0604020202020204" pitchFamily="34" charset="0"/>
              <a:buChar char="•"/>
            </a:pPr>
            <a:r>
              <a:rPr lang="en-US" sz="600" dirty="0">
                <a:latin typeface="Maiandra GD" panose="020E0502030308020204" pitchFamily="34" charset="0"/>
              </a:rPr>
              <a:t>List of Classes which needs Replacement</a:t>
            </a:r>
          </a:p>
          <a:p>
            <a:pPr marL="171450" indent="-171450">
              <a:buFont typeface="Arial" panose="020B0604020202020204" pitchFamily="34" charset="0"/>
              <a:buChar char="•"/>
            </a:pPr>
            <a:r>
              <a:rPr lang="en-US" sz="600" dirty="0">
                <a:latin typeface="Maiandra GD" panose="020E0502030308020204" pitchFamily="34" charset="0"/>
              </a:rPr>
              <a:t>Class Listing (With Class Sizes, Timings)</a:t>
            </a:r>
          </a:p>
          <a:p>
            <a:pPr marL="171450" indent="-171450">
              <a:buFont typeface="Arial" panose="020B0604020202020204" pitchFamily="34" charset="0"/>
              <a:buChar char="•"/>
            </a:pPr>
            <a:r>
              <a:rPr lang="en-US" sz="600" dirty="0">
                <a:latin typeface="Maiandra GD" panose="020E0502030308020204" pitchFamily="34" charset="0"/>
              </a:rPr>
              <a:t>Weekly Lesson Schedule</a:t>
            </a:r>
          </a:p>
          <a:p>
            <a:endParaRPr lang="en-US" sz="600" dirty="0">
              <a:latin typeface="Maiandra GD" panose="020E0502030308020204" pitchFamily="34" charset="0"/>
            </a:endParaRPr>
          </a:p>
        </p:txBody>
      </p:sp>
    </p:spTree>
    <p:extLst>
      <p:ext uri="{BB962C8B-B14F-4D97-AF65-F5344CB8AC3E}">
        <p14:creationId xmlns:p14="http://schemas.microsoft.com/office/powerpoint/2010/main" val="49594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5" y="2346189"/>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2432784"/>
            <a:ext cx="3508571"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Consume buffer days</a:t>
            </a:r>
          </a:p>
          <a:p>
            <a:pPr marL="171450" indent="-171450">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89" y="3547512"/>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Gross over-estimated effort required</a:t>
            </a:r>
          </a:p>
          <a:p>
            <a:pPr marL="171450" indent="-171450">
              <a:buFont typeface="Arial" panose="020B0604020202020204" pitchFamily="34" charset="0"/>
              <a:buChar char="•"/>
            </a:pPr>
            <a:r>
              <a:rPr lang="en-US" sz="1200" dirty="0">
                <a:latin typeface="Maiandra GD" panose="020E0502030308020204" pitchFamily="34" charset="0"/>
              </a:rPr>
              <a:t>Re-estimate tasks for future iterations</a:t>
            </a:r>
          </a:p>
          <a:p>
            <a:pPr marL="171450" indent="-171450">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4"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6" y="4193050"/>
            <a:ext cx="348977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50" indent="-171450">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5"/>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i="0" cap="none" spc="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xmlns="">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1" cy="253916"/>
          </a:xfrm>
          <a:prstGeom prst="rect">
            <a:avLst/>
          </a:prstGeom>
          <a:noFill/>
        </p:spPr>
        <p:txBody>
          <a:bodyPr wrap="none" lIns="91440" tIns="45720" rIns="91440" bIns="45720">
            <a:spAutoFit/>
          </a:bodyPr>
          <a:lstStyle/>
          <a:p>
            <a:pPr algn="ctr"/>
            <a:r>
              <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a:t>
            </a: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pact Bugs</a:t>
            </a:r>
            <a:endParaRPr lang="en-US" sz="105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1" y="4462312"/>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2"/>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4" y="4786578"/>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0"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2" y="5251727"/>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7" y="5056776"/>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1"/>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8" y="6074825"/>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4"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0"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8"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5"/>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7"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4" y="6883195"/>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 y="8"/>
            <a:ext cx="6890831" cy="1219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10E60670-2297-DF43-B455-CF238004982A}"/>
              </a:ext>
            </a:extLst>
          </p:cNvPr>
          <p:cNvGraphicFramePr>
            <a:graphicFrameLocks noGrp="1"/>
          </p:cNvGraphicFramePr>
          <p:nvPr>
            <p:extLst>
              <p:ext uri="{D42A27DB-BD31-4B8C-83A1-F6EECF244321}">
                <p14:modId xmlns:p14="http://schemas.microsoft.com/office/powerpoint/2010/main" val="1050486999"/>
              </p:ext>
            </p:extLst>
          </p:nvPr>
        </p:nvGraphicFramePr>
        <p:xfrm>
          <a:off x="139700" y="4572000"/>
          <a:ext cx="6648451" cy="5029200"/>
        </p:xfrm>
        <a:graphic>
          <a:graphicData uri="http://schemas.openxmlformats.org/drawingml/2006/table">
            <a:tbl>
              <a:tblPr firstRow="1" bandRow="1">
                <a:noFill/>
                <a:tableStyleId>{5C22544A-7EE6-4342-B048-85BDC9FD1C3A}</a:tableStyleId>
              </a:tblPr>
              <a:tblGrid>
                <a:gridCol w="420112">
                  <a:extLst>
                    <a:ext uri="{9D8B030D-6E8A-4147-A177-3AD203B41FA5}">
                      <a16:colId xmlns:a16="http://schemas.microsoft.com/office/drawing/2014/main" val="2862326288"/>
                    </a:ext>
                  </a:extLst>
                </a:gridCol>
                <a:gridCol w="1479445">
                  <a:extLst>
                    <a:ext uri="{9D8B030D-6E8A-4147-A177-3AD203B41FA5}">
                      <a16:colId xmlns:a16="http://schemas.microsoft.com/office/drawing/2014/main" val="3899018182"/>
                    </a:ext>
                  </a:extLst>
                </a:gridCol>
                <a:gridCol w="1334641">
                  <a:extLst>
                    <a:ext uri="{9D8B030D-6E8A-4147-A177-3AD203B41FA5}">
                      <a16:colId xmlns:a16="http://schemas.microsoft.com/office/drawing/2014/main" val="3445595520"/>
                    </a:ext>
                  </a:extLst>
                </a:gridCol>
                <a:gridCol w="728202">
                  <a:extLst>
                    <a:ext uri="{9D8B030D-6E8A-4147-A177-3AD203B41FA5}">
                      <a16:colId xmlns:a16="http://schemas.microsoft.com/office/drawing/2014/main" val="2243951275"/>
                    </a:ext>
                  </a:extLst>
                </a:gridCol>
                <a:gridCol w="660400">
                  <a:extLst>
                    <a:ext uri="{9D8B030D-6E8A-4147-A177-3AD203B41FA5}">
                      <a16:colId xmlns:a16="http://schemas.microsoft.com/office/drawing/2014/main" val="2594212254"/>
                    </a:ext>
                  </a:extLst>
                </a:gridCol>
                <a:gridCol w="457200">
                  <a:extLst>
                    <a:ext uri="{9D8B030D-6E8A-4147-A177-3AD203B41FA5}">
                      <a16:colId xmlns:a16="http://schemas.microsoft.com/office/drawing/2014/main" val="2857930958"/>
                    </a:ext>
                  </a:extLst>
                </a:gridCol>
                <a:gridCol w="1568451">
                  <a:extLst>
                    <a:ext uri="{9D8B030D-6E8A-4147-A177-3AD203B41FA5}">
                      <a16:colId xmlns:a16="http://schemas.microsoft.com/office/drawing/2014/main" val="2172188569"/>
                    </a:ext>
                  </a:extLst>
                </a:gridCol>
              </a:tblGrid>
              <a:tr h="370840">
                <a:tc>
                  <a:txBody>
                    <a:bodyPr/>
                    <a:lstStyle/>
                    <a:p>
                      <a:pPr algn="ctr"/>
                      <a:r>
                        <a:rPr lang="en-US" sz="1000" dirty="0"/>
                        <a:t>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Risk Statement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Consequences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Likelihood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Mitigation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91607126"/>
                  </a:ext>
                </a:extLst>
              </a:tr>
              <a:tr h="370840">
                <a:tc>
                  <a:txBody>
                    <a:bodyPr/>
                    <a:lstStyle/>
                    <a:p>
                      <a:pPr algn="ctr"/>
                      <a:r>
                        <a:rPr lang="en-US" sz="800" dirty="0">
                          <a:solidFill>
                            <a:schemeClr val="bg2"/>
                          </a:solidFill>
                          <a:latin typeface="Trebuchet MS" panose="020B070302020209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Miscommunication of project requirements between the team and the client.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Product might not match the client’s needs and time would be spent on reconstructing the product to fit the client’s expectations, resulting in possible delay of the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conduct frequent user testing in order to ensure that the implemented functionalities matches that of what the client desires and to receive constant feedback from the client so that the changes that have to be made to the system would not snowball and instead fixed consistently in small amount.</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50606947"/>
                  </a:ext>
                </a:extLst>
              </a:tr>
              <a:tr h="37084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team might not be used to the new development environment and languages implemented for the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More time would be taken to complete a functionality and could result in a delay in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decide on the architecture of the system before the project officially commences and to have the team familiarise themselves with the selected languages and platforms. In addition, we would have 2 members with one being more experienced to work on different parts of one functionality so that when faced with issues, the members could seek help from the more experienced member and this reduces time taken to complete the functionality.</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257048814"/>
                  </a:ext>
                </a:extLst>
              </a:tr>
              <a:tr h="37084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There might be low confidence in the new system as the client has been implementing the paper-based system ever since the start of operations and might not be able to garner the same faith in the new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client might not be willing to implement the system after the completion of the product, resulting in resource wastages.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Conduct Parallel Testing in which the client would implement both the paper-based and new system together for a period of 3 months to ensure that the new system is able to fully replace the old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705393"/>
                  </a:ext>
                </a:extLst>
              </a:tr>
            </a:tbl>
          </a:graphicData>
        </a:graphic>
      </p:graphicFrame>
    </p:spTree>
    <p:extLst>
      <p:ext uri="{BB962C8B-B14F-4D97-AF65-F5344CB8AC3E}">
        <p14:creationId xmlns:p14="http://schemas.microsoft.com/office/powerpoint/2010/main" val="2710076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1321</TotalTime>
  <Words>2274</Words>
  <Application>Microsoft Macintosh PowerPoint</Application>
  <PresentationFormat>Widescreen</PresentationFormat>
  <Paragraphs>547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DengXian</vt:lpstr>
      <vt:lpstr>Arial</vt:lpstr>
      <vt:lpstr>Calibri</vt:lpstr>
      <vt:lpstr>Calibri Light</vt:lpstr>
      <vt:lpstr>Cambria Math</vt:lpstr>
      <vt:lpstr>Maiandra GD</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TANG Hui Xin</cp:lastModifiedBy>
  <cp:revision>79</cp:revision>
  <dcterms:created xsi:type="dcterms:W3CDTF">2018-06-21T14:07:32Z</dcterms:created>
  <dcterms:modified xsi:type="dcterms:W3CDTF">2018-08-03T03:32:45Z</dcterms:modified>
</cp:coreProperties>
</file>