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6" r:id="rId3"/>
    <p:sldId id="257" r:id="rId4"/>
    <p:sldId id="258" r:id="rId5"/>
    <p:sldId id="259" r:id="rId6"/>
    <p:sldId id="262" r:id="rId7"/>
    <p:sldId id="263" r:id="rId8"/>
    <p:sldId id="269" r:id="rId9"/>
    <p:sldId id="268" r:id="rId10"/>
    <p:sldId id="267" r:id="rId11"/>
    <p:sldId id="260" r:id="rId12"/>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13" autoAdjust="0"/>
    <p:restoredTop sz="94660"/>
  </p:normalViewPr>
  <p:slideViewPr>
    <p:cSldViewPr snapToGrid="0">
      <p:cViewPr>
        <p:scale>
          <a:sx n="100" d="100"/>
          <a:sy n="100" d="100"/>
        </p:scale>
        <p:origin x="1032" y="-2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5"/>
            <a:ext cx="5143500" cy="2943577"/>
          </a:xfrm>
        </p:spPr>
        <p:txBody>
          <a:bodyPr/>
          <a:lstStyle>
            <a:lvl1pPr marL="0" indent="0" algn="ctr">
              <a:buNone/>
              <a:defRPr sz="1800"/>
            </a:lvl1pPr>
            <a:lvl2pPr marL="342883" indent="0" algn="ctr">
              <a:buNone/>
              <a:defRPr sz="1500"/>
            </a:lvl2pPr>
            <a:lvl3pPr marL="685766" indent="0" algn="ctr">
              <a:buNone/>
              <a:defRPr sz="1350"/>
            </a:lvl3pPr>
            <a:lvl4pPr marL="1028649" indent="0" algn="ctr">
              <a:buNone/>
              <a:defRPr sz="1200"/>
            </a:lvl4pPr>
            <a:lvl5pPr marL="1371532" indent="0" algn="ctr">
              <a:buNone/>
              <a:defRPr sz="1200"/>
            </a:lvl5pPr>
            <a:lvl6pPr marL="1714415" indent="0" algn="ctr">
              <a:buNone/>
              <a:defRPr sz="1200"/>
            </a:lvl6pPr>
            <a:lvl7pPr marL="2057298" indent="0" algn="ctr">
              <a:buNone/>
              <a:defRPr sz="1200"/>
            </a:lvl7pPr>
            <a:lvl8pPr marL="2400181" indent="0" algn="ctr">
              <a:buNone/>
              <a:defRPr sz="1200"/>
            </a:lvl8pPr>
            <a:lvl9pPr marL="2743064"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C1DC53-9CC5-458A-B04C-4467225BFBE6}" type="datetimeFigureOut">
              <a:rPr lang="en-US" smtClean="0"/>
              <a:t>8/14/2018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2727321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1DC53-9CC5-458A-B04C-4467225BFBE6}" type="datetimeFigureOut">
              <a:rPr lang="en-US" smtClean="0"/>
              <a:t>8/14/2018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3767394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1DC53-9CC5-458A-B04C-4467225BFBE6}" type="datetimeFigureOut">
              <a:rPr lang="en-US" smtClean="0"/>
              <a:t>8/14/2018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1953736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1DC53-9CC5-458A-B04C-4467225BFBE6}" type="datetimeFigureOut">
              <a:rPr lang="en-US" smtClean="0"/>
              <a:t>8/14/2018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207520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50"/>
            <a:ext cx="5915025" cy="2666999"/>
          </a:xfrm>
        </p:spPr>
        <p:txBody>
          <a:bodyPr/>
          <a:lstStyle>
            <a:lvl1pPr marL="0" indent="0">
              <a:buNone/>
              <a:defRPr sz="1800">
                <a:solidFill>
                  <a:schemeClr val="tx1"/>
                </a:solidFill>
              </a:defRPr>
            </a:lvl1pPr>
            <a:lvl2pPr marL="342883" indent="0">
              <a:buNone/>
              <a:defRPr sz="1500">
                <a:solidFill>
                  <a:schemeClr val="tx1">
                    <a:tint val="75000"/>
                  </a:schemeClr>
                </a:solidFill>
              </a:defRPr>
            </a:lvl2pPr>
            <a:lvl3pPr marL="685766" indent="0">
              <a:buNone/>
              <a:defRPr sz="1350">
                <a:solidFill>
                  <a:schemeClr val="tx1">
                    <a:tint val="75000"/>
                  </a:schemeClr>
                </a:solidFill>
              </a:defRPr>
            </a:lvl3pPr>
            <a:lvl4pPr marL="1028649" indent="0">
              <a:buNone/>
              <a:defRPr sz="1200">
                <a:solidFill>
                  <a:schemeClr val="tx1">
                    <a:tint val="75000"/>
                  </a:schemeClr>
                </a:solidFill>
              </a:defRPr>
            </a:lvl4pPr>
            <a:lvl5pPr marL="1371532" indent="0">
              <a:buNone/>
              <a:defRPr sz="1200">
                <a:solidFill>
                  <a:schemeClr val="tx1">
                    <a:tint val="75000"/>
                  </a:schemeClr>
                </a:solidFill>
              </a:defRPr>
            </a:lvl5pPr>
            <a:lvl6pPr marL="1714415" indent="0">
              <a:buNone/>
              <a:defRPr sz="1200">
                <a:solidFill>
                  <a:schemeClr val="tx1">
                    <a:tint val="75000"/>
                  </a:schemeClr>
                </a:solidFill>
              </a:defRPr>
            </a:lvl6pPr>
            <a:lvl7pPr marL="2057298" indent="0">
              <a:buNone/>
              <a:defRPr sz="1200">
                <a:solidFill>
                  <a:schemeClr val="tx1">
                    <a:tint val="75000"/>
                  </a:schemeClr>
                </a:solidFill>
              </a:defRPr>
            </a:lvl7pPr>
            <a:lvl8pPr marL="2400181" indent="0">
              <a:buNone/>
              <a:defRPr sz="1200">
                <a:solidFill>
                  <a:schemeClr val="tx1">
                    <a:tint val="75000"/>
                  </a:schemeClr>
                </a:solidFill>
              </a:defRPr>
            </a:lvl8pPr>
            <a:lvl9pPr marL="2743064"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C1DC53-9CC5-458A-B04C-4467225BFBE6}" type="datetimeFigureOut">
              <a:rPr lang="en-US" smtClean="0"/>
              <a:t>8/14/2018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384703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C1DC53-9CC5-458A-B04C-4467225BFBE6}" type="datetimeFigureOut">
              <a:rPr lang="en-US" smtClean="0"/>
              <a:t>8/14/2018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751853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2" y="2988734"/>
            <a:ext cx="2901255" cy="1464732"/>
          </a:xfrm>
        </p:spPr>
        <p:txBody>
          <a:bodyPr anchor="b"/>
          <a:lstStyle>
            <a:lvl1pPr marL="0" indent="0">
              <a:buNone/>
              <a:defRPr sz="1800" b="1"/>
            </a:lvl1pPr>
            <a:lvl2pPr marL="342883" indent="0">
              <a:buNone/>
              <a:defRPr sz="1500" b="1"/>
            </a:lvl2pPr>
            <a:lvl3pPr marL="685766" indent="0">
              <a:buNone/>
              <a:defRPr sz="1350" b="1"/>
            </a:lvl3pPr>
            <a:lvl4pPr marL="1028649" indent="0">
              <a:buNone/>
              <a:defRPr sz="1200" b="1"/>
            </a:lvl4pPr>
            <a:lvl5pPr marL="1371532" indent="0">
              <a:buNone/>
              <a:defRPr sz="1200" b="1"/>
            </a:lvl5pPr>
            <a:lvl6pPr marL="1714415" indent="0">
              <a:buNone/>
              <a:defRPr sz="1200" b="1"/>
            </a:lvl6pPr>
            <a:lvl7pPr marL="2057298" indent="0">
              <a:buNone/>
              <a:defRPr sz="1200" b="1"/>
            </a:lvl7pPr>
            <a:lvl8pPr marL="2400181" indent="0">
              <a:buNone/>
              <a:defRPr sz="1200" b="1"/>
            </a:lvl8pPr>
            <a:lvl9pPr marL="2743064" indent="0">
              <a:buNone/>
              <a:defRPr sz="1200" b="1"/>
            </a:lvl9pPr>
          </a:lstStyle>
          <a:p>
            <a:pPr lvl="0"/>
            <a:r>
              <a:rPr lang="en-US"/>
              <a:t>Edit Master text styles</a:t>
            </a:r>
          </a:p>
        </p:txBody>
      </p:sp>
      <p:sp>
        <p:nvSpPr>
          <p:cNvPr id="4" name="Content Placeholder 3"/>
          <p:cNvSpPr>
            <a:spLocks noGrp="1"/>
          </p:cNvSpPr>
          <p:nvPr>
            <p:ph sz="half" idx="2"/>
          </p:nvPr>
        </p:nvSpPr>
        <p:spPr>
          <a:xfrm>
            <a:off x="472382" y="4453469"/>
            <a:ext cx="2901255" cy="65503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4" y="2988734"/>
            <a:ext cx="2915543" cy="1464732"/>
          </a:xfrm>
        </p:spPr>
        <p:txBody>
          <a:bodyPr anchor="b"/>
          <a:lstStyle>
            <a:lvl1pPr marL="0" indent="0">
              <a:buNone/>
              <a:defRPr sz="1800" b="1"/>
            </a:lvl1pPr>
            <a:lvl2pPr marL="342883" indent="0">
              <a:buNone/>
              <a:defRPr sz="1500" b="1"/>
            </a:lvl2pPr>
            <a:lvl3pPr marL="685766" indent="0">
              <a:buNone/>
              <a:defRPr sz="1350" b="1"/>
            </a:lvl3pPr>
            <a:lvl4pPr marL="1028649" indent="0">
              <a:buNone/>
              <a:defRPr sz="1200" b="1"/>
            </a:lvl4pPr>
            <a:lvl5pPr marL="1371532" indent="0">
              <a:buNone/>
              <a:defRPr sz="1200" b="1"/>
            </a:lvl5pPr>
            <a:lvl6pPr marL="1714415" indent="0">
              <a:buNone/>
              <a:defRPr sz="1200" b="1"/>
            </a:lvl6pPr>
            <a:lvl7pPr marL="2057298" indent="0">
              <a:buNone/>
              <a:defRPr sz="1200" b="1"/>
            </a:lvl7pPr>
            <a:lvl8pPr marL="2400181" indent="0">
              <a:buNone/>
              <a:defRPr sz="1200" b="1"/>
            </a:lvl8pPr>
            <a:lvl9pPr marL="2743064" indent="0">
              <a:buNone/>
              <a:defRPr sz="1200" b="1"/>
            </a:lvl9pPr>
          </a:lstStyle>
          <a:p>
            <a:pPr lvl="0"/>
            <a:r>
              <a:rPr lang="en-US"/>
              <a:t>Edit Master text styles</a:t>
            </a:r>
          </a:p>
        </p:txBody>
      </p:sp>
      <p:sp>
        <p:nvSpPr>
          <p:cNvPr id="6" name="Content Placeholder 5"/>
          <p:cNvSpPr>
            <a:spLocks noGrp="1"/>
          </p:cNvSpPr>
          <p:nvPr>
            <p:ph sz="quarter" idx="4"/>
          </p:nvPr>
        </p:nvSpPr>
        <p:spPr>
          <a:xfrm>
            <a:off x="3471864" y="4453469"/>
            <a:ext cx="2915543" cy="65503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C1DC53-9CC5-458A-B04C-4467225BFBE6}" type="datetimeFigureOut">
              <a:rPr lang="en-US" smtClean="0"/>
              <a:t>8/14/2018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2557865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C1DC53-9CC5-458A-B04C-4467225BFBE6}" type="datetimeFigureOut">
              <a:rPr lang="en-US" smtClean="0"/>
              <a:t>8/14/2018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422513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C1DC53-9CC5-458A-B04C-4467225BFBE6}" type="datetimeFigureOut">
              <a:rPr lang="en-US" smtClean="0"/>
              <a:t>8/14/2018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369994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883" indent="0">
              <a:buNone/>
              <a:defRPr sz="1050"/>
            </a:lvl2pPr>
            <a:lvl3pPr marL="685766" indent="0">
              <a:buNone/>
              <a:defRPr sz="900"/>
            </a:lvl3pPr>
            <a:lvl4pPr marL="1028649" indent="0">
              <a:buNone/>
              <a:defRPr sz="750"/>
            </a:lvl4pPr>
            <a:lvl5pPr marL="1371532" indent="0">
              <a:buNone/>
              <a:defRPr sz="750"/>
            </a:lvl5pPr>
            <a:lvl6pPr marL="1714415" indent="0">
              <a:buNone/>
              <a:defRPr sz="750"/>
            </a:lvl6pPr>
            <a:lvl7pPr marL="2057298" indent="0">
              <a:buNone/>
              <a:defRPr sz="750"/>
            </a:lvl7pPr>
            <a:lvl8pPr marL="2400181" indent="0">
              <a:buNone/>
              <a:defRPr sz="750"/>
            </a:lvl8pPr>
            <a:lvl9pPr marL="2743064"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5C1DC53-9CC5-458A-B04C-4467225BFBE6}" type="datetimeFigureOut">
              <a:rPr lang="en-US" smtClean="0"/>
              <a:t>8/14/2018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3080841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883" indent="0">
              <a:buNone/>
              <a:defRPr sz="2100"/>
            </a:lvl2pPr>
            <a:lvl3pPr marL="685766" indent="0">
              <a:buNone/>
              <a:defRPr sz="1800"/>
            </a:lvl3pPr>
            <a:lvl4pPr marL="1028649" indent="0">
              <a:buNone/>
              <a:defRPr sz="1500"/>
            </a:lvl4pPr>
            <a:lvl5pPr marL="1371532" indent="0">
              <a:buNone/>
              <a:defRPr sz="1500"/>
            </a:lvl5pPr>
            <a:lvl6pPr marL="1714415" indent="0">
              <a:buNone/>
              <a:defRPr sz="1500"/>
            </a:lvl6pPr>
            <a:lvl7pPr marL="2057298" indent="0">
              <a:buNone/>
              <a:defRPr sz="1500"/>
            </a:lvl7pPr>
            <a:lvl8pPr marL="2400181" indent="0">
              <a:buNone/>
              <a:defRPr sz="1500"/>
            </a:lvl8pPr>
            <a:lvl9pPr marL="2743064"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883" indent="0">
              <a:buNone/>
              <a:defRPr sz="1050"/>
            </a:lvl2pPr>
            <a:lvl3pPr marL="685766" indent="0">
              <a:buNone/>
              <a:defRPr sz="900"/>
            </a:lvl3pPr>
            <a:lvl4pPr marL="1028649" indent="0">
              <a:buNone/>
              <a:defRPr sz="750"/>
            </a:lvl4pPr>
            <a:lvl5pPr marL="1371532" indent="0">
              <a:buNone/>
              <a:defRPr sz="750"/>
            </a:lvl5pPr>
            <a:lvl6pPr marL="1714415" indent="0">
              <a:buNone/>
              <a:defRPr sz="750"/>
            </a:lvl6pPr>
            <a:lvl7pPr marL="2057298" indent="0">
              <a:buNone/>
              <a:defRPr sz="750"/>
            </a:lvl7pPr>
            <a:lvl8pPr marL="2400181" indent="0">
              <a:buNone/>
              <a:defRPr sz="750"/>
            </a:lvl8pPr>
            <a:lvl9pPr marL="2743064"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5C1DC53-9CC5-458A-B04C-4467225BFBE6}" type="datetimeFigureOut">
              <a:rPr lang="en-US" smtClean="0"/>
              <a:t>8/14/2018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A8A50-51BA-49EC-A8CE-2061A57F78CF}" type="slidenum">
              <a:rPr lang="en-US" smtClean="0"/>
              <a:t>‹#›</a:t>
            </a:fld>
            <a:endParaRPr lang="en-US"/>
          </a:p>
        </p:txBody>
      </p:sp>
    </p:spTree>
    <p:extLst>
      <p:ext uri="{BB962C8B-B14F-4D97-AF65-F5344CB8AC3E}">
        <p14:creationId xmlns:p14="http://schemas.microsoft.com/office/powerpoint/2010/main" val="1604995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3"/>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A5C1DC53-9CC5-458A-B04C-4467225BFBE6}" type="datetimeFigureOut">
              <a:rPr lang="en-US" smtClean="0"/>
              <a:t>8/14/2018</a:t>
            </a:fld>
            <a:endParaRPr lang="en-US"/>
          </a:p>
        </p:txBody>
      </p:sp>
      <p:sp>
        <p:nvSpPr>
          <p:cNvPr id="5" name="Footer Placeholder 4"/>
          <p:cNvSpPr>
            <a:spLocks noGrp="1"/>
          </p:cNvSpPr>
          <p:nvPr>
            <p:ph type="ftr" sz="quarter" idx="3"/>
          </p:nvPr>
        </p:nvSpPr>
        <p:spPr>
          <a:xfrm>
            <a:off x="2271713" y="11300183"/>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11300183"/>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8F1A8A50-51BA-49EC-A8CE-2061A57F78CF}" type="slidenum">
              <a:rPr lang="en-US" smtClean="0"/>
              <a:t>‹#›</a:t>
            </a:fld>
            <a:endParaRPr lang="en-US"/>
          </a:p>
        </p:txBody>
      </p:sp>
    </p:spTree>
    <p:extLst>
      <p:ext uri="{BB962C8B-B14F-4D97-AF65-F5344CB8AC3E}">
        <p14:creationId xmlns:p14="http://schemas.microsoft.com/office/powerpoint/2010/main" val="3379950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76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2" indent="-171442" algn="l" defTabSz="68576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08" indent="-171442" algn="l" defTabSz="68576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091"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857"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40"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3"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66" rtl="0" eaLnBrk="1" latinLnBrk="0" hangingPunct="1">
        <a:defRPr sz="1350" kern="1200">
          <a:solidFill>
            <a:schemeClr val="tx1"/>
          </a:solidFill>
          <a:latin typeface="+mn-lt"/>
          <a:ea typeface="+mn-ea"/>
          <a:cs typeface="+mn-cs"/>
        </a:defRPr>
      </a:lvl1pPr>
      <a:lvl2pPr marL="342883"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8" algn="l" defTabSz="685766" rtl="0" eaLnBrk="1" latinLnBrk="0" hangingPunct="1">
        <a:defRPr sz="1350" kern="1200">
          <a:solidFill>
            <a:schemeClr val="tx1"/>
          </a:solidFill>
          <a:latin typeface="+mn-lt"/>
          <a:ea typeface="+mn-ea"/>
          <a:cs typeface="+mn-cs"/>
        </a:defRPr>
      </a:lvl7pPr>
      <a:lvl8pPr marL="2400181"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 y="8"/>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2" name="Star: 4 Points 1">
            <a:extLst>
              <a:ext uri="{FF2B5EF4-FFF2-40B4-BE49-F238E27FC236}">
                <a16:creationId xmlns:a16="http://schemas.microsoft.com/office/drawing/2014/main" id="{F63B67AD-1D30-496D-93D3-5BA9AC104ED9}"/>
              </a:ext>
            </a:extLst>
          </p:cNvPr>
          <p:cNvSpPr/>
          <p:nvPr/>
        </p:nvSpPr>
        <p:spPr>
          <a:xfrm>
            <a:off x="1773082" y="856527"/>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86AC564-A7C8-48A2-B2BE-BD09B5A2D809}"/>
              </a:ext>
            </a:extLst>
          </p:cNvPr>
          <p:cNvSpPr txBox="1"/>
          <p:nvPr/>
        </p:nvSpPr>
        <p:spPr>
          <a:xfrm>
            <a:off x="2178196" y="839165"/>
            <a:ext cx="2951010"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Client Meeting Minutes</a:t>
            </a:r>
          </a:p>
        </p:txBody>
      </p:sp>
      <p:sp>
        <p:nvSpPr>
          <p:cNvPr id="58" name="Star: 4 Points 57">
            <a:extLst>
              <a:ext uri="{FF2B5EF4-FFF2-40B4-BE49-F238E27FC236}">
                <a16:creationId xmlns:a16="http://schemas.microsoft.com/office/drawing/2014/main" id="{0885F634-DB49-4E06-BFC7-B4034BEEA98B}"/>
              </a:ext>
            </a:extLst>
          </p:cNvPr>
          <p:cNvSpPr/>
          <p:nvPr/>
        </p:nvSpPr>
        <p:spPr>
          <a:xfrm>
            <a:off x="1566581" y="3652115"/>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0ECC1B26-372F-4158-9B79-2635CBDDF490}"/>
              </a:ext>
            </a:extLst>
          </p:cNvPr>
          <p:cNvSpPr txBox="1"/>
          <p:nvPr/>
        </p:nvSpPr>
        <p:spPr>
          <a:xfrm>
            <a:off x="1971695" y="3634753"/>
            <a:ext cx="4094018"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Supervisor Meeting Minutes</a:t>
            </a:r>
          </a:p>
        </p:txBody>
      </p:sp>
      <p:sp>
        <p:nvSpPr>
          <p:cNvPr id="67" name="Star: 4 Points 66">
            <a:extLst>
              <a:ext uri="{FF2B5EF4-FFF2-40B4-BE49-F238E27FC236}">
                <a16:creationId xmlns:a16="http://schemas.microsoft.com/office/drawing/2014/main" id="{3078C9C0-2A19-49AE-BAD6-FC42EAE9F7D0}"/>
              </a:ext>
            </a:extLst>
          </p:cNvPr>
          <p:cNvSpPr/>
          <p:nvPr/>
        </p:nvSpPr>
        <p:spPr>
          <a:xfrm>
            <a:off x="1865982" y="7277215"/>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9705500A-6E1C-4632-87FB-EC0433EBC264}"/>
              </a:ext>
            </a:extLst>
          </p:cNvPr>
          <p:cNvSpPr txBox="1"/>
          <p:nvPr/>
        </p:nvSpPr>
        <p:spPr>
          <a:xfrm>
            <a:off x="2271096" y="7259852"/>
            <a:ext cx="4094018"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Team Meeting Minutes</a:t>
            </a:r>
          </a:p>
        </p:txBody>
      </p:sp>
    </p:spTree>
    <p:extLst>
      <p:ext uri="{BB962C8B-B14F-4D97-AF65-F5344CB8AC3E}">
        <p14:creationId xmlns:p14="http://schemas.microsoft.com/office/powerpoint/2010/main" val="1599507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6" y="0"/>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5BBE9B47-E64E-40F5-9C40-8A113CA62388}"/>
              </a:ext>
            </a:extLst>
          </p:cNvPr>
          <p:cNvSpPr/>
          <p:nvPr/>
        </p:nvSpPr>
        <p:spPr>
          <a:xfrm>
            <a:off x="585715" y="1774209"/>
            <a:ext cx="5686567" cy="304800"/>
          </a:xfrm>
          <a:prstGeom prst="roundRect">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603020202020204" pitchFamily="34" charset="0"/>
            </a:endParaRPr>
          </a:p>
        </p:txBody>
      </p:sp>
      <p:cxnSp>
        <p:nvCxnSpPr>
          <p:cNvPr id="4" name="Straight Connector 3">
            <a:extLst>
              <a:ext uri="{FF2B5EF4-FFF2-40B4-BE49-F238E27FC236}">
                <a16:creationId xmlns:a16="http://schemas.microsoft.com/office/drawing/2014/main" id="{43AAE84B-AC5A-479A-ABB3-C36C99C9B047}"/>
              </a:ext>
            </a:extLst>
          </p:cNvPr>
          <p:cNvCxnSpPr>
            <a:cxnSpLocks/>
          </p:cNvCxnSpPr>
          <p:nvPr/>
        </p:nvCxnSpPr>
        <p:spPr>
          <a:xfrm>
            <a:off x="3384645" y="1774209"/>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124" name="Straight Connector 123">
            <a:extLst>
              <a:ext uri="{FF2B5EF4-FFF2-40B4-BE49-F238E27FC236}">
                <a16:creationId xmlns:a16="http://schemas.microsoft.com/office/drawing/2014/main" id="{AC8AE971-27E0-408F-A23C-02BEFADA45F4}"/>
              </a:ext>
            </a:extLst>
          </p:cNvPr>
          <p:cNvCxnSpPr>
            <a:cxnSpLocks/>
          </p:cNvCxnSpPr>
          <p:nvPr/>
        </p:nvCxnSpPr>
        <p:spPr>
          <a:xfrm>
            <a:off x="1981200" y="1774209"/>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125" name="Straight Connector 124">
            <a:extLst>
              <a:ext uri="{FF2B5EF4-FFF2-40B4-BE49-F238E27FC236}">
                <a16:creationId xmlns:a16="http://schemas.microsoft.com/office/drawing/2014/main" id="{CD9BCA8D-BFE1-45D0-8303-3C523063C289}"/>
              </a:ext>
            </a:extLst>
          </p:cNvPr>
          <p:cNvCxnSpPr>
            <a:cxnSpLocks/>
          </p:cNvCxnSpPr>
          <p:nvPr/>
        </p:nvCxnSpPr>
        <p:spPr>
          <a:xfrm>
            <a:off x="4854053" y="1774209"/>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6" name="TextBox 5">
            <a:extLst>
              <a:ext uri="{FF2B5EF4-FFF2-40B4-BE49-F238E27FC236}">
                <a16:creationId xmlns:a16="http://schemas.microsoft.com/office/drawing/2014/main" id="{2AA9F3F8-8AE0-48B4-923B-D216435A0E9F}"/>
              </a:ext>
            </a:extLst>
          </p:cNvPr>
          <p:cNvSpPr txBox="1"/>
          <p:nvPr/>
        </p:nvSpPr>
        <p:spPr>
          <a:xfrm>
            <a:off x="1005385" y="1765111"/>
            <a:ext cx="783839" cy="307777"/>
          </a:xfrm>
          <a:prstGeom prst="rect">
            <a:avLst/>
          </a:prstGeom>
          <a:noFill/>
        </p:spPr>
        <p:txBody>
          <a:bodyPr wrap="square" rtlCol="0">
            <a:spAutoFit/>
          </a:bodyPr>
          <a:lstStyle/>
          <a:p>
            <a:r>
              <a:rPr lang="en-US" sz="1400" b="1" dirty="0" err="1">
                <a:latin typeface="Trebuchet MS" panose="020B0603020202020204" pitchFamily="34" charset="0"/>
              </a:rPr>
              <a:t>Iter</a:t>
            </a:r>
            <a:r>
              <a:rPr lang="en-US" sz="1400" b="1" dirty="0">
                <a:latin typeface="Trebuchet MS" panose="020B0603020202020204" pitchFamily="34" charset="0"/>
              </a:rPr>
              <a:t> 0</a:t>
            </a:r>
          </a:p>
        </p:txBody>
      </p:sp>
      <p:sp>
        <p:nvSpPr>
          <p:cNvPr id="129" name="TextBox 128">
            <a:extLst>
              <a:ext uri="{FF2B5EF4-FFF2-40B4-BE49-F238E27FC236}">
                <a16:creationId xmlns:a16="http://schemas.microsoft.com/office/drawing/2014/main" id="{EE28FFE5-7843-46FB-9D80-F093A86FF0AC}"/>
              </a:ext>
            </a:extLst>
          </p:cNvPr>
          <p:cNvSpPr txBox="1"/>
          <p:nvPr/>
        </p:nvSpPr>
        <p:spPr>
          <a:xfrm>
            <a:off x="2408830" y="1774209"/>
            <a:ext cx="715374" cy="307777"/>
          </a:xfrm>
          <a:prstGeom prst="rect">
            <a:avLst/>
          </a:prstGeom>
          <a:noFill/>
        </p:spPr>
        <p:txBody>
          <a:bodyPr wrap="square" rtlCol="0">
            <a:spAutoFit/>
          </a:bodyPr>
          <a:lstStyle/>
          <a:p>
            <a:r>
              <a:rPr lang="en-US" sz="1400" b="1" dirty="0" err="1">
                <a:latin typeface="Trebuchet MS" panose="020B0603020202020204" pitchFamily="34" charset="0"/>
              </a:rPr>
              <a:t>Iter</a:t>
            </a:r>
            <a:r>
              <a:rPr lang="en-US" sz="1400" b="1" dirty="0">
                <a:latin typeface="Trebuchet MS" panose="020B0603020202020204" pitchFamily="34" charset="0"/>
              </a:rPr>
              <a:t> 1</a:t>
            </a:r>
          </a:p>
        </p:txBody>
      </p:sp>
      <p:sp>
        <p:nvSpPr>
          <p:cNvPr id="133" name="TextBox 132">
            <a:extLst>
              <a:ext uri="{FF2B5EF4-FFF2-40B4-BE49-F238E27FC236}">
                <a16:creationId xmlns:a16="http://schemas.microsoft.com/office/drawing/2014/main" id="{65327EC1-002E-4339-B0AB-D5B385D5A964}"/>
              </a:ext>
            </a:extLst>
          </p:cNvPr>
          <p:cNvSpPr txBox="1"/>
          <p:nvPr/>
        </p:nvSpPr>
        <p:spPr>
          <a:xfrm>
            <a:off x="3832747" y="1765110"/>
            <a:ext cx="749601" cy="307777"/>
          </a:xfrm>
          <a:prstGeom prst="rect">
            <a:avLst/>
          </a:prstGeom>
          <a:noFill/>
        </p:spPr>
        <p:txBody>
          <a:bodyPr wrap="square" rtlCol="0">
            <a:spAutoFit/>
          </a:bodyPr>
          <a:lstStyle/>
          <a:p>
            <a:r>
              <a:rPr lang="en-US" sz="1400" b="1" dirty="0" err="1">
                <a:latin typeface="Trebuchet MS" panose="020B0603020202020204" pitchFamily="34" charset="0"/>
              </a:rPr>
              <a:t>Iter</a:t>
            </a:r>
            <a:r>
              <a:rPr lang="en-US" sz="1400" b="1" dirty="0">
                <a:latin typeface="Trebuchet MS" panose="020B0603020202020204" pitchFamily="34" charset="0"/>
              </a:rPr>
              <a:t> 2</a:t>
            </a:r>
          </a:p>
        </p:txBody>
      </p:sp>
      <p:sp>
        <p:nvSpPr>
          <p:cNvPr id="134" name="TextBox 133">
            <a:extLst>
              <a:ext uri="{FF2B5EF4-FFF2-40B4-BE49-F238E27FC236}">
                <a16:creationId xmlns:a16="http://schemas.microsoft.com/office/drawing/2014/main" id="{E2A61991-C4BF-4144-A1EB-28A1778E16B0}"/>
              </a:ext>
            </a:extLst>
          </p:cNvPr>
          <p:cNvSpPr txBox="1"/>
          <p:nvPr/>
        </p:nvSpPr>
        <p:spPr>
          <a:xfrm>
            <a:off x="5254955" y="1765110"/>
            <a:ext cx="676025" cy="307777"/>
          </a:xfrm>
          <a:prstGeom prst="rect">
            <a:avLst/>
          </a:prstGeom>
          <a:noFill/>
        </p:spPr>
        <p:txBody>
          <a:bodyPr wrap="square" rtlCol="0">
            <a:spAutoFit/>
          </a:bodyPr>
          <a:lstStyle/>
          <a:p>
            <a:r>
              <a:rPr lang="en-US" sz="1400" b="1" dirty="0" err="1">
                <a:latin typeface="Trebuchet MS" panose="020B0603020202020204" pitchFamily="34" charset="0"/>
              </a:rPr>
              <a:t>Iter</a:t>
            </a:r>
            <a:r>
              <a:rPr lang="en-US" sz="1400" b="1" dirty="0">
                <a:latin typeface="Trebuchet MS" panose="020B0603020202020204" pitchFamily="34" charset="0"/>
              </a:rPr>
              <a:t> 3</a:t>
            </a:r>
          </a:p>
        </p:txBody>
      </p:sp>
      <p:sp>
        <p:nvSpPr>
          <p:cNvPr id="8" name="Rectangle: Top Corners Rounded 7">
            <a:extLst>
              <a:ext uri="{FF2B5EF4-FFF2-40B4-BE49-F238E27FC236}">
                <a16:creationId xmlns:a16="http://schemas.microsoft.com/office/drawing/2014/main" id="{9852B46C-B3B1-4F66-A54B-B66248159873}"/>
              </a:ext>
            </a:extLst>
          </p:cNvPr>
          <p:cNvSpPr/>
          <p:nvPr/>
        </p:nvSpPr>
        <p:spPr>
          <a:xfrm>
            <a:off x="655093" y="2179093"/>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Trebuchet MS" panose="020B0603020202020204" pitchFamily="34" charset="0"/>
              </a:rPr>
              <a:t>6 Jun – 20 Jun </a:t>
            </a:r>
          </a:p>
        </p:txBody>
      </p:sp>
      <p:sp>
        <p:nvSpPr>
          <p:cNvPr id="9" name="Star: 4 Points 8">
            <a:extLst>
              <a:ext uri="{FF2B5EF4-FFF2-40B4-BE49-F238E27FC236}">
                <a16:creationId xmlns:a16="http://schemas.microsoft.com/office/drawing/2014/main" id="{40C775B8-E060-44A3-BD9F-5539AD179172}"/>
              </a:ext>
            </a:extLst>
          </p:cNvPr>
          <p:cNvSpPr/>
          <p:nvPr/>
        </p:nvSpPr>
        <p:spPr>
          <a:xfrm>
            <a:off x="609601" y="2529386"/>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1" name="TextBox 10">
            <a:extLst>
              <a:ext uri="{FF2B5EF4-FFF2-40B4-BE49-F238E27FC236}">
                <a16:creationId xmlns:a16="http://schemas.microsoft.com/office/drawing/2014/main" id="{577721BC-5C28-490D-A6DB-ABC6E00E6241}"/>
              </a:ext>
            </a:extLst>
          </p:cNvPr>
          <p:cNvSpPr txBox="1"/>
          <p:nvPr/>
        </p:nvSpPr>
        <p:spPr>
          <a:xfrm>
            <a:off x="703355" y="2492177"/>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Trebuchet MS" panose="020B0603020202020204" pitchFamily="34" charset="0"/>
              </a:rPr>
              <a:t>Requirements Gathering</a:t>
            </a:r>
          </a:p>
        </p:txBody>
      </p:sp>
      <p:sp>
        <p:nvSpPr>
          <p:cNvPr id="139" name="Star: 4 Points 138">
            <a:extLst>
              <a:ext uri="{FF2B5EF4-FFF2-40B4-BE49-F238E27FC236}">
                <a16:creationId xmlns:a16="http://schemas.microsoft.com/office/drawing/2014/main" id="{F9A4112B-55B9-42AF-8FD7-8818A5ED5A96}"/>
              </a:ext>
            </a:extLst>
          </p:cNvPr>
          <p:cNvSpPr/>
          <p:nvPr/>
        </p:nvSpPr>
        <p:spPr>
          <a:xfrm>
            <a:off x="609601" y="279195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40" name="TextBox 139">
            <a:extLst>
              <a:ext uri="{FF2B5EF4-FFF2-40B4-BE49-F238E27FC236}">
                <a16:creationId xmlns:a16="http://schemas.microsoft.com/office/drawing/2014/main" id="{6E8CE9FF-73F6-4560-987B-E902E4AB2747}"/>
              </a:ext>
            </a:extLst>
          </p:cNvPr>
          <p:cNvSpPr txBox="1"/>
          <p:nvPr/>
        </p:nvSpPr>
        <p:spPr>
          <a:xfrm>
            <a:off x="703355" y="2704702"/>
            <a:ext cx="1337479" cy="307777"/>
          </a:xfrm>
          <a:prstGeom prst="rect">
            <a:avLst/>
          </a:prstGeom>
          <a:noFill/>
        </p:spPr>
        <p:txBody>
          <a:bodyPr wrap="square" rtlCol="0">
            <a:spAutoFit/>
          </a:bodyPr>
          <a:lstStyle/>
          <a:p>
            <a:r>
              <a:rPr lang="en-US" sz="700" b="1" dirty="0">
                <a:solidFill>
                  <a:schemeClr val="accent5">
                    <a:lumMod val="20000"/>
                    <a:lumOff val="80000"/>
                  </a:schemeClr>
                </a:solidFill>
                <a:latin typeface="Trebuchet MS" panose="020B0603020202020204" pitchFamily="34" charset="0"/>
              </a:rPr>
              <a:t>Technical Research (Libraries, Frameworks)</a:t>
            </a:r>
          </a:p>
        </p:txBody>
      </p:sp>
      <p:sp>
        <p:nvSpPr>
          <p:cNvPr id="143" name="Star: 4 Points 142">
            <a:extLst>
              <a:ext uri="{FF2B5EF4-FFF2-40B4-BE49-F238E27FC236}">
                <a16:creationId xmlns:a16="http://schemas.microsoft.com/office/drawing/2014/main" id="{37892A21-2FD1-40C2-B049-560F8F1BFC9E}"/>
              </a:ext>
            </a:extLst>
          </p:cNvPr>
          <p:cNvSpPr/>
          <p:nvPr/>
        </p:nvSpPr>
        <p:spPr>
          <a:xfrm>
            <a:off x="616048" y="307271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44" name="TextBox 143">
            <a:extLst>
              <a:ext uri="{FF2B5EF4-FFF2-40B4-BE49-F238E27FC236}">
                <a16:creationId xmlns:a16="http://schemas.microsoft.com/office/drawing/2014/main" id="{C89C28C0-831B-49E3-B6E1-D077F67E0D0B}"/>
              </a:ext>
            </a:extLst>
          </p:cNvPr>
          <p:cNvSpPr txBox="1"/>
          <p:nvPr/>
        </p:nvSpPr>
        <p:spPr>
          <a:xfrm>
            <a:off x="709802" y="3035501"/>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Trebuchet MS" panose="020B0603020202020204" pitchFamily="34" charset="0"/>
              </a:rPr>
              <a:t>Logo Design</a:t>
            </a:r>
          </a:p>
        </p:txBody>
      </p:sp>
      <p:sp>
        <p:nvSpPr>
          <p:cNvPr id="145" name="Star: 4 Points 144">
            <a:extLst>
              <a:ext uri="{FF2B5EF4-FFF2-40B4-BE49-F238E27FC236}">
                <a16:creationId xmlns:a16="http://schemas.microsoft.com/office/drawing/2014/main" id="{737F3E13-3652-4216-B7F7-01352724EC0F}"/>
              </a:ext>
            </a:extLst>
          </p:cNvPr>
          <p:cNvSpPr/>
          <p:nvPr/>
        </p:nvSpPr>
        <p:spPr>
          <a:xfrm>
            <a:off x="609601" y="3300623"/>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46" name="TextBox 145">
            <a:extLst>
              <a:ext uri="{FF2B5EF4-FFF2-40B4-BE49-F238E27FC236}">
                <a16:creationId xmlns:a16="http://schemas.microsoft.com/office/drawing/2014/main" id="{7F3877FC-B9E2-4B05-B833-99101E5A3163}"/>
              </a:ext>
            </a:extLst>
          </p:cNvPr>
          <p:cNvSpPr txBox="1"/>
          <p:nvPr/>
        </p:nvSpPr>
        <p:spPr>
          <a:xfrm>
            <a:off x="703355" y="3263414"/>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Trebuchet MS" panose="020B0603020202020204" pitchFamily="34" charset="0"/>
              </a:rPr>
              <a:t>Roles Assignment</a:t>
            </a:r>
          </a:p>
        </p:txBody>
      </p:sp>
      <p:sp>
        <p:nvSpPr>
          <p:cNvPr id="150" name="Star: 4 Points 149">
            <a:extLst>
              <a:ext uri="{FF2B5EF4-FFF2-40B4-BE49-F238E27FC236}">
                <a16:creationId xmlns:a16="http://schemas.microsoft.com/office/drawing/2014/main" id="{0DAA00BE-C414-4052-9E35-3F57D5AC1ED1}"/>
              </a:ext>
            </a:extLst>
          </p:cNvPr>
          <p:cNvSpPr/>
          <p:nvPr/>
        </p:nvSpPr>
        <p:spPr>
          <a:xfrm>
            <a:off x="609601" y="351741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51" name="TextBox 150">
            <a:extLst>
              <a:ext uri="{FF2B5EF4-FFF2-40B4-BE49-F238E27FC236}">
                <a16:creationId xmlns:a16="http://schemas.microsoft.com/office/drawing/2014/main" id="{E64DF7EB-1148-414F-B94A-8F0ADA457521}"/>
              </a:ext>
            </a:extLst>
          </p:cNvPr>
          <p:cNvSpPr txBox="1"/>
          <p:nvPr/>
        </p:nvSpPr>
        <p:spPr>
          <a:xfrm>
            <a:off x="703355" y="3480201"/>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Trebuchet MS" panose="020B0603020202020204" pitchFamily="34" charset="0"/>
              </a:rPr>
              <a:t>Proposal Preparation</a:t>
            </a:r>
          </a:p>
        </p:txBody>
      </p:sp>
      <p:sp>
        <p:nvSpPr>
          <p:cNvPr id="152" name="Rectangle: Top Corners Rounded 151">
            <a:extLst>
              <a:ext uri="{FF2B5EF4-FFF2-40B4-BE49-F238E27FC236}">
                <a16:creationId xmlns:a16="http://schemas.microsoft.com/office/drawing/2014/main" id="{98EEBE3C-1EEB-47B6-9C30-655E9386E338}"/>
              </a:ext>
            </a:extLst>
          </p:cNvPr>
          <p:cNvSpPr/>
          <p:nvPr/>
        </p:nvSpPr>
        <p:spPr>
          <a:xfrm>
            <a:off x="2047281" y="2179093"/>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Trebuchet MS" panose="020B0603020202020204" pitchFamily="34" charset="0"/>
              </a:rPr>
              <a:t>21 Jun – 4 Jul </a:t>
            </a:r>
          </a:p>
        </p:txBody>
      </p:sp>
      <p:sp>
        <p:nvSpPr>
          <p:cNvPr id="153" name="Star: 4 Points 152">
            <a:extLst>
              <a:ext uri="{FF2B5EF4-FFF2-40B4-BE49-F238E27FC236}">
                <a16:creationId xmlns:a16="http://schemas.microsoft.com/office/drawing/2014/main" id="{D0DEE542-8562-4B65-9BD1-D17AEBC62A53}"/>
              </a:ext>
            </a:extLst>
          </p:cNvPr>
          <p:cNvSpPr/>
          <p:nvPr/>
        </p:nvSpPr>
        <p:spPr>
          <a:xfrm>
            <a:off x="2040834" y="2529386"/>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54" name="TextBox 153">
            <a:extLst>
              <a:ext uri="{FF2B5EF4-FFF2-40B4-BE49-F238E27FC236}">
                <a16:creationId xmlns:a16="http://schemas.microsoft.com/office/drawing/2014/main" id="{8F45B9B8-AD4D-4784-BE88-D1744F270F7A}"/>
              </a:ext>
            </a:extLst>
          </p:cNvPr>
          <p:cNvSpPr txBox="1"/>
          <p:nvPr/>
        </p:nvSpPr>
        <p:spPr>
          <a:xfrm>
            <a:off x="2134588" y="2492177"/>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Trebuchet MS" panose="020B0603020202020204" pitchFamily="34" charset="0"/>
              </a:rPr>
              <a:t>Design ER Diagram</a:t>
            </a:r>
          </a:p>
        </p:txBody>
      </p:sp>
      <p:sp>
        <p:nvSpPr>
          <p:cNvPr id="155" name="Star: 4 Points 154">
            <a:extLst>
              <a:ext uri="{FF2B5EF4-FFF2-40B4-BE49-F238E27FC236}">
                <a16:creationId xmlns:a16="http://schemas.microsoft.com/office/drawing/2014/main" id="{5096AF2D-A7A0-49D9-A36D-BA2AECD89C92}"/>
              </a:ext>
            </a:extLst>
          </p:cNvPr>
          <p:cNvSpPr/>
          <p:nvPr/>
        </p:nvSpPr>
        <p:spPr>
          <a:xfrm>
            <a:off x="2040834" y="2764656"/>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56" name="TextBox 155">
            <a:extLst>
              <a:ext uri="{FF2B5EF4-FFF2-40B4-BE49-F238E27FC236}">
                <a16:creationId xmlns:a16="http://schemas.microsoft.com/office/drawing/2014/main" id="{E1CF2729-32E8-4746-B8EB-2DEA0E42983E}"/>
              </a:ext>
            </a:extLst>
          </p:cNvPr>
          <p:cNvSpPr txBox="1"/>
          <p:nvPr/>
        </p:nvSpPr>
        <p:spPr>
          <a:xfrm>
            <a:off x="2134588" y="2727447"/>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Trebuchet MS" panose="020B0603020202020204" pitchFamily="34" charset="0"/>
              </a:rPr>
              <a:t>Use Case Diagram</a:t>
            </a:r>
          </a:p>
        </p:txBody>
      </p:sp>
      <p:sp>
        <p:nvSpPr>
          <p:cNvPr id="157" name="Star: 4 Points 156">
            <a:extLst>
              <a:ext uri="{FF2B5EF4-FFF2-40B4-BE49-F238E27FC236}">
                <a16:creationId xmlns:a16="http://schemas.microsoft.com/office/drawing/2014/main" id="{64EB021B-ACC2-4B70-A536-0CD2807059FE}"/>
              </a:ext>
            </a:extLst>
          </p:cNvPr>
          <p:cNvSpPr/>
          <p:nvPr/>
        </p:nvSpPr>
        <p:spPr>
          <a:xfrm>
            <a:off x="2047281" y="3040867"/>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58" name="TextBox 157">
            <a:extLst>
              <a:ext uri="{FF2B5EF4-FFF2-40B4-BE49-F238E27FC236}">
                <a16:creationId xmlns:a16="http://schemas.microsoft.com/office/drawing/2014/main" id="{BDFB7CBC-138E-4063-BCED-2647C6D338A8}"/>
              </a:ext>
            </a:extLst>
          </p:cNvPr>
          <p:cNvSpPr txBox="1"/>
          <p:nvPr/>
        </p:nvSpPr>
        <p:spPr>
          <a:xfrm>
            <a:off x="2136486" y="2999109"/>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Trebuchet MS" panose="020B0603020202020204" pitchFamily="34" charset="0"/>
              </a:rPr>
              <a:t>Draft Sequence Diagrams</a:t>
            </a:r>
          </a:p>
        </p:txBody>
      </p:sp>
      <p:sp>
        <p:nvSpPr>
          <p:cNvPr id="159" name="Star: 4 Points 158">
            <a:extLst>
              <a:ext uri="{FF2B5EF4-FFF2-40B4-BE49-F238E27FC236}">
                <a16:creationId xmlns:a16="http://schemas.microsoft.com/office/drawing/2014/main" id="{0F484EFD-B0B2-45D1-ADFF-B5AA6370866B}"/>
              </a:ext>
            </a:extLst>
          </p:cNvPr>
          <p:cNvSpPr/>
          <p:nvPr/>
        </p:nvSpPr>
        <p:spPr>
          <a:xfrm>
            <a:off x="2040834" y="3277878"/>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60" name="TextBox 159">
            <a:extLst>
              <a:ext uri="{FF2B5EF4-FFF2-40B4-BE49-F238E27FC236}">
                <a16:creationId xmlns:a16="http://schemas.microsoft.com/office/drawing/2014/main" id="{EC02290F-3024-414C-9B3A-D94AB1B8EE27}"/>
              </a:ext>
            </a:extLst>
          </p:cNvPr>
          <p:cNvSpPr txBox="1"/>
          <p:nvPr/>
        </p:nvSpPr>
        <p:spPr>
          <a:xfrm>
            <a:off x="2139137" y="3240669"/>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Trebuchet MS" panose="020B0603020202020204" pitchFamily="34" charset="0"/>
              </a:rPr>
              <a:t>Firebase Database Setup</a:t>
            </a:r>
          </a:p>
        </p:txBody>
      </p:sp>
      <p:sp>
        <p:nvSpPr>
          <p:cNvPr id="161" name="Star: 4 Points 160">
            <a:extLst>
              <a:ext uri="{FF2B5EF4-FFF2-40B4-BE49-F238E27FC236}">
                <a16:creationId xmlns:a16="http://schemas.microsoft.com/office/drawing/2014/main" id="{3D7D3498-BB53-4D57-948B-AF5D079B78C4}"/>
              </a:ext>
            </a:extLst>
          </p:cNvPr>
          <p:cNvSpPr/>
          <p:nvPr/>
        </p:nvSpPr>
        <p:spPr>
          <a:xfrm>
            <a:off x="3476242" y="5130198"/>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62" name="TextBox 161">
            <a:extLst>
              <a:ext uri="{FF2B5EF4-FFF2-40B4-BE49-F238E27FC236}">
                <a16:creationId xmlns:a16="http://schemas.microsoft.com/office/drawing/2014/main" id="{8F2377DA-154A-4D49-994A-57163BFA0B0B}"/>
              </a:ext>
            </a:extLst>
          </p:cNvPr>
          <p:cNvSpPr txBox="1"/>
          <p:nvPr/>
        </p:nvSpPr>
        <p:spPr>
          <a:xfrm>
            <a:off x="3605481" y="5101173"/>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Trebuchet MS" panose="020B0603020202020204" pitchFamily="34" charset="0"/>
              </a:rPr>
              <a:t>UI Design</a:t>
            </a:r>
          </a:p>
        </p:txBody>
      </p:sp>
      <p:sp>
        <p:nvSpPr>
          <p:cNvPr id="163" name="Rectangle: Top Corners Rounded 162">
            <a:extLst>
              <a:ext uri="{FF2B5EF4-FFF2-40B4-BE49-F238E27FC236}">
                <a16:creationId xmlns:a16="http://schemas.microsoft.com/office/drawing/2014/main" id="{7D054491-C6F3-4A77-960C-4782B3F6878D}"/>
              </a:ext>
            </a:extLst>
          </p:cNvPr>
          <p:cNvSpPr/>
          <p:nvPr/>
        </p:nvSpPr>
        <p:spPr>
          <a:xfrm>
            <a:off x="3529085" y="2174545"/>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Trebuchet MS" panose="020B0603020202020204" pitchFamily="34" charset="0"/>
              </a:rPr>
              <a:t>5 Jul – 19 Jul </a:t>
            </a:r>
          </a:p>
        </p:txBody>
      </p:sp>
      <p:sp>
        <p:nvSpPr>
          <p:cNvPr id="164" name="Star: 4 Points 163">
            <a:extLst>
              <a:ext uri="{FF2B5EF4-FFF2-40B4-BE49-F238E27FC236}">
                <a16:creationId xmlns:a16="http://schemas.microsoft.com/office/drawing/2014/main" id="{7948B067-BD8C-413C-9DFF-AB218E8365BE}"/>
              </a:ext>
            </a:extLst>
          </p:cNvPr>
          <p:cNvSpPr/>
          <p:nvPr/>
        </p:nvSpPr>
        <p:spPr>
          <a:xfrm>
            <a:off x="3481165" y="251668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65" name="TextBox 164">
            <a:extLst>
              <a:ext uri="{FF2B5EF4-FFF2-40B4-BE49-F238E27FC236}">
                <a16:creationId xmlns:a16="http://schemas.microsoft.com/office/drawing/2014/main" id="{5AE06760-73B7-4D77-97B2-EA927AC27603}"/>
              </a:ext>
            </a:extLst>
          </p:cNvPr>
          <p:cNvSpPr txBox="1"/>
          <p:nvPr/>
        </p:nvSpPr>
        <p:spPr>
          <a:xfrm>
            <a:off x="3574920" y="-1687669"/>
            <a:ext cx="1337479" cy="954107"/>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Account Module</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Login/Logout (Web, App)</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Reset Password (Web, App) </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Access Control</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Creation of Users Entity</a:t>
            </a:r>
          </a:p>
        </p:txBody>
      </p:sp>
      <p:sp>
        <p:nvSpPr>
          <p:cNvPr id="179" name="Rectangle: Top Corners Rounded 178">
            <a:extLst>
              <a:ext uri="{FF2B5EF4-FFF2-40B4-BE49-F238E27FC236}">
                <a16:creationId xmlns:a16="http://schemas.microsoft.com/office/drawing/2014/main" id="{15BFA52E-B716-4569-8FF6-146BBB6AE394}"/>
              </a:ext>
            </a:extLst>
          </p:cNvPr>
          <p:cNvSpPr/>
          <p:nvPr/>
        </p:nvSpPr>
        <p:spPr>
          <a:xfrm>
            <a:off x="4983252" y="2174545"/>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Trebuchet MS" panose="020B0603020202020204" pitchFamily="34" charset="0"/>
              </a:rPr>
              <a:t>20 Jul – 3 Aug </a:t>
            </a:r>
          </a:p>
        </p:txBody>
      </p:sp>
      <p:sp>
        <p:nvSpPr>
          <p:cNvPr id="205" name="Star: 4 Points 204">
            <a:extLst>
              <a:ext uri="{FF2B5EF4-FFF2-40B4-BE49-F238E27FC236}">
                <a16:creationId xmlns:a16="http://schemas.microsoft.com/office/drawing/2014/main" id="{AB12CC83-469C-4E05-9F35-1A6AA46F91F2}"/>
              </a:ext>
            </a:extLst>
          </p:cNvPr>
          <p:cNvSpPr/>
          <p:nvPr/>
        </p:nvSpPr>
        <p:spPr>
          <a:xfrm>
            <a:off x="3466381" y="3442422"/>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206" name="TextBox 205">
            <a:extLst>
              <a:ext uri="{FF2B5EF4-FFF2-40B4-BE49-F238E27FC236}">
                <a16:creationId xmlns:a16="http://schemas.microsoft.com/office/drawing/2014/main" id="{EF2B48F9-02F4-4A50-B780-0827DC903ABF}"/>
              </a:ext>
            </a:extLst>
          </p:cNvPr>
          <p:cNvSpPr txBox="1"/>
          <p:nvPr/>
        </p:nvSpPr>
        <p:spPr>
          <a:xfrm>
            <a:off x="3560135" y="-757378"/>
            <a:ext cx="1468270" cy="1061829"/>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Admin Module</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Creation of Tutor Accounts</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Updating of Tutor Accounts</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Reading of Tutor Accounts</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Deleting of Tutor Accounts</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Creation of Tutor Entity</a:t>
            </a:r>
          </a:p>
        </p:txBody>
      </p:sp>
      <p:sp>
        <p:nvSpPr>
          <p:cNvPr id="224" name="Star: 4 Points 223">
            <a:extLst>
              <a:ext uri="{FF2B5EF4-FFF2-40B4-BE49-F238E27FC236}">
                <a16:creationId xmlns:a16="http://schemas.microsoft.com/office/drawing/2014/main" id="{019775D2-A15D-40C0-AF0B-62E9EA1303CF}"/>
              </a:ext>
            </a:extLst>
          </p:cNvPr>
          <p:cNvSpPr/>
          <p:nvPr/>
        </p:nvSpPr>
        <p:spPr>
          <a:xfrm>
            <a:off x="3466380" y="4510785"/>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232" name="TextBox 231">
            <a:extLst>
              <a:ext uri="{FF2B5EF4-FFF2-40B4-BE49-F238E27FC236}">
                <a16:creationId xmlns:a16="http://schemas.microsoft.com/office/drawing/2014/main" id="{124BB201-65BC-4D69-809E-21672CFC2CF3}"/>
              </a:ext>
            </a:extLst>
          </p:cNvPr>
          <p:cNvSpPr txBox="1"/>
          <p:nvPr/>
        </p:nvSpPr>
        <p:spPr>
          <a:xfrm>
            <a:off x="3551521" y="4472219"/>
            <a:ext cx="1337479" cy="630942"/>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Student </a:t>
            </a:r>
            <a:r>
              <a:rPr lang="en-US" sz="700" b="1" u="sng" dirty="0" err="1">
                <a:solidFill>
                  <a:schemeClr val="accent5">
                    <a:lumMod val="20000"/>
                    <a:lumOff val="80000"/>
                  </a:schemeClr>
                </a:solidFill>
                <a:latin typeface="Trebuchet MS" panose="020B0603020202020204" pitchFamily="34" charset="0"/>
              </a:rPr>
              <a:t>Mgmt</a:t>
            </a:r>
            <a:r>
              <a:rPr lang="en-US" sz="700" b="1" u="sng" dirty="0">
                <a:solidFill>
                  <a:schemeClr val="accent5">
                    <a:lumMod val="20000"/>
                    <a:lumOff val="80000"/>
                  </a:schemeClr>
                </a:solidFill>
                <a:latin typeface="Trebuchet MS" panose="020B0603020202020204" pitchFamily="34" charset="0"/>
              </a:rPr>
              <a:t> Module</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Creation of Students</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Updating of Students</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Reading of Students</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Deleting of Students</a:t>
            </a:r>
          </a:p>
        </p:txBody>
      </p:sp>
      <p:sp>
        <p:nvSpPr>
          <p:cNvPr id="233" name="Star: 4 Points 232">
            <a:extLst>
              <a:ext uri="{FF2B5EF4-FFF2-40B4-BE49-F238E27FC236}">
                <a16:creationId xmlns:a16="http://schemas.microsoft.com/office/drawing/2014/main" id="{039DE3F0-CAF8-4057-910B-D502C2D581B3}"/>
              </a:ext>
            </a:extLst>
          </p:cNvPr>
          <p:cNvSpPr/>
          <p:nvPr/>
        </p:nvSpPr>
        <p:spPr>
          <a:xfrm>
            <a:off x="4981133" y="2529386"/>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234" name="TextBox 233">
            <a:extLst>
              <a:ext uri="{FF2B5EF4-FFF2-40B4-BE49-F238E27FC236}">
                <a16:creationId xmlns:a16="http://schemas.microsoft.com/office/drawing/2014/main" id="{8EF91552-D8B1-4632-B406-D188F62E1E89}"/>
              </a:ext>
            </a:extLst>
          </p:cNvPr>
          <p:cNvSpPr txBox="1"/>
          <p:nvPr/>
        </p:nvSpPr>
        <p:spPr>
          <a:xfrm>
            <a:off x="5074887" y="-1675241"/>
            <a:ext cx="1448680" cy="738664"/>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Grades Module</a:t>
            </a:r>
          </a:p>
          <a:p>
            <a:pPr marL="228589" indent="-228589">
              <a:buFont typeface="Arial" panose="020B0604020202020204" pitchFamily="34" charset="0"/>
              <a:buChar char="•"/>
            </a:pPr>
            <a:r>
              <a:rPr lang="en-US" sz="700" dirty="0">
                <a:solidFill>
                  <a:schemeClr val="accent5">
                    <a:lumMod val="20000"/>
                    <a:lumOff val="80000"/>
                  </a:schemeClr>
                </a:solidFill>
                <a:latin typeface="Trebuchet MS" panose="020B0603020202020204" pitchFamily="34" charset="0"/>
              </a:rPr>
              <a:t>Creation of Grades</a:t>
            </a:r>
          </a:p>
          <a:p>
            <a:pPr marL="228589" indent="-228589">
              <a:buFont typeface="Arial" panose="020B0604020202020204" pitchFamily="34" charset="0"/>
              <a:buChar char="•"/>
            </a:pPr>
            <a:r>
              <a:rPr lang="en-US" sz="700" dirty="0">
                <a:solidFill>
                  <a:schemeClr val="accent5">
                    <a:lumMod val="20000"/>
                    <a:lumOff val="80000"/>
                  </a:schemeClr>
                </a:solidFill>
                <a:latin typeface="Trebuchet MS" panose="020B0603020202020204" pitchFamily="34" charset="0"/>
              </a:rPr>
              <a:t>Updating of Grades</a:t>
            </a:r>
          </a:p>
          <a:p>
            <a:pPr marL="228589" indent="-228589">
              <a:buFont typeface="Arial" panose="020B0604020202020204" pitchFamily="34" charset="0"/>
              <a:buChar char="•"/>
            </a:pPr>
            <a:r>
              <a:rPr lang="en-US" sz="700" dirty="0">
                <a:solidFill>
                  <a:schemeClr val="accent5">
                    <a:lumMod val="20000"/>
                    <a:lumOff val="80000"/>
                  </a:schemeClr>
                </a:solidFill>
                <a:latin typeface="Trebuchet MS" panose="020B0603020202020204" pitchFamily="34" charset="0"/>
              </a:rPr>
              <a:t>Reading of Tutor Accounts</a:t>
            </a:r>
          </a:p>
          <a:p>
            <a:pPr marL="228589" indent="-228589">
              <a:buFont typeface="Arial" panose="020B0604020202020204" pitchFamily="34" charset="0"/>
              <a:buChar char="•"/>
            </a:pPr>
            <a:r>
              <a:rPr lang="en-US" sz="700" dirty="0">
                <a:solidFill>
                  <a:schemeClr val="accent5">
                    <a:lumMod val="20000"/>
                    <a:lumOff val="80000"/>
                  </a:schemeClr>
                </a:solidFill>
                <a:latin typeface="Trebuchet MS" panose="020B0603020202020204" pitchFamily="34" charset="0"/>
              </a:rPr>
              <a:t>Creation of Grades Entity</a:t>
            </a:r>
          </a:p>
        </p:txBody>
      </p:sp>
      <p:sp>
        <p:nvSpPr>
          <p:cNvPr id="235" name="Star: 4 Points 234">
            <a:extLst>
              <a:ext uri="{FF2B5EF4-FFF2-40B4-BE49-F238E27FC236}">
                <a16:creationId xmlns:a16="http://schemas.microsoft.com/office/drawing/2014/main" id="{176234EE-FD80-404E-A3AD-C8BC8A58B5BF}"/>
              </a:ext>
            </a:extLst>
          </p:cNvPr>
          <p:cNvSpPr/>
          <p:nvPr/>
        </p:nvSpPr>
        <p:spPr>
          <a:xfrm>
            <a:off x="4981133" y="3300057"/>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240" name="TextBox 239">
            <a:extLst>
              <a:ext uri="{FF2B5EF4-FFF2-40B4-BE49-F238E27FC236}">
                <a16:creationId xmlns:a16="http://schemas.microsoft.com/office/drawing/2014/main" id="{1CB88551-48DF-4380-A0B9-DD54B10BBF66}"/>
              </a:ext>
            </a:extLst>
          </p:cNvPr>
          <p:cNvSpPr txBox="1"/>
          <p:nvPr/>
        </p:nvSpPr>
        <p:spPr>
          <a:xfrm>
            <a:off x="5074887" y="3262848"/>
            <a:ext cx="1337479" cy="415498"/>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Classes Module</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Creation of Classes Entity</a:t>
            </a:r>
          </a:p>
        </p:txBody>
      </p:sp>
      <p:sp>
        <p:nvSpPr>
          <p:cNvPr id="241" name="Star: 4 Points 240">
            <a:extLst>
              <a:ext uri="{FF2B5EF4-FFF2-40B4-BE49-F238E27FC236}">
                <a16:creationId xmlns:a16="http://schemas.microsoft.com/office/drawing/2014/main" id="{552A8DCA-F7AE-4F4B-B3B9-8A0157637F8F}"/>
              </a:ext>
            </a:extLst>
          </p:cNvPr>
          <p:cNvSpPr/>
          <p:nvPr/>
        </p:nvSpPr>
        <p:spPr>
          <a:xfrm>
            <a:off x="4981133" y="3619315"/>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242" name="TextBox 241">
            <a:extLst>
              <a:ext uri="{FF2B5EF4-FFF2-40B4-BE49-F238E27FC236}">
                <a16:creationId xmlns:a16="http://schemas.microsoft.com/office/drawing/2014/main" id="{60D1A53B-EC90-41A8-92D1-54B51464FDC8}"/>
              </a:ext>
            </a:extLst>
          </p:cNvPr>
          <p:cNvSpPr txBox="1"/>
          <p:nvPr/>
        </p:nvSpPr>
        <p:spPr>
          <a:xfrm>
            <a:off x="5074888" y="-585034"/>
            <a:ext cx="1337479" cy="415498"/>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Schedule Module</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Creation of Schedule</a:t>
            </a:r>
          </a:p>
          <a:p>
            <a:pPr marL="171442" indent="-171442">
              <a:buFont typeface="Wingdings" panose="05000000000000000000" pitchFamily="2" charset="2"/>
              <a:buChar char="Ø"/>
            </a:pPr>
            <a:r>
              <a:rPr lang="en-US" sz="700" b="1" dirty="0">
                <a:solidFill>
                  <a:schemeClr val="accent5">
                    <a:lumMod val="20000"/>
                    <a:lumOff val="80000"/>
                  </a:schemeClr>
                </a:solidFill>
                <a:latin typeface="Trebuchet MS" panose="020B0603020202020204" pitchFamily="34" charset="0"/>
              </a:rPr>
              <a:t>Updating of Schedule</a:t>
            </a:r>
          </a:p>
        </p:txBody>
      </p:sp>
      <p:sp>
        <p:nvSpPr>
          <p:cNvPr id="311" name="Rectangle: Rounded Corners 310">
            <a:extLst>
              <a:ext uri="{FF2B5EF4-FFF2-40B4-BE49-F238E27FC236}">
                <a16:creationId xmlns:a16="http://schemas.microsoft.com/office/drawing/2014/main" id="{11CFEF16-478B-4923-AAA9-8318FCAD8BAB}"/>
              </a:ext>
            </a:extLst>
          </p:cNvPr>
          <p:cNvSpPr/>
          <p:nvPr/>
        </p:nvSpPr>
        <p:spPr>
          <a:xfrm>
            <a:off x="580030" y="6665200"/>
            <a:ext cx="5686567" cy="304800"/>
          </a:xfrm>
          <a:prstGeom prst="roundRect">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603020202020204" pitchFamily="34" charset="0"/>
            </a:endParaRPr>
          </a:p>
        </p:txBody>
      </p:sp>
      <p:cxnSp>
        <p:nvCxnSpPr>
          <p:cNvPr id="312" name="Straight Connector 311">
            <a:extLst>
              <a:ext uri="{FF2B5EF4-FFF2-40B4-BE49-F238E27FC236}">
                <a16:creationId xmlns:a16="http://schemas.microsoft.com/office/drawing/2014/main" id="{364C6559-F9B7-4BCC-9A11-BEEEB94E84FE}"/>
              </a:ext>
            </a:extLst>
          </p:cNvPr>
          <p:cNvCxnSpPr>
            <a:cxnSpLocks/>
          </p:cNvCxnSpPr>
          <p:nvPr/>
        </p:nvCxnSpPr>
        <p:spPr>
          <a:xfrm>
            <a:off x="3378959" y="6665200"/>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313" name="Straight Connector 312">
            <a:extLst>
              <a:ext uri="{FF2B5EF4-FFF2-40B4-BE49-F238E27FC236}">
                <a16:creationId xmlns:a16="http://schemas.microsoft.com/office/drawing/2014/main" id="{FA58816F-9379-411F-9A00-DA9897FA6D7D}"/>
              </a:ext>
            </a:extLst>
          </p:cNvPr>
          <p:cNvCxnSpPr>
            <a:cxnSpLocks/>
          </p:cNvCxnSpPr>
          <p:nvPr/>
        </p:nvCxnSpPr>
        <p:spPr>
          <a:xfrm>
            <a:off x="1975514" y="6665200"/>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314" name="Straight Connector 313">
            <a:extLst>
              <a:ext uri="{FF2B5EF4-FFF2-40B4-BE49-F238E27FC236}">
                <a16:creationId xmlns:a16="http://schemas.microsoft.com/office/drawing/2014/main" id="{B69EDCDF-27BD-424D-95F3-C2B600D98369}"/>
              </a:ext>
            </a:extLst>
          </p:cNvPr>
          <p:cNvCxnSpPr>
            <a:cxnSpLocks/>
          </p:cNvCxnSpPr>
          <p:nvPr/>
        </p:nvCxnSpPr>
        <p:spPr>
          <a:xfrm>
            <a:off x="4848367" y="6665200"/>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315" name="TextBox 314">
            <a:extLst>
              <a:ext uri="{FF2B5EF4-FFF2-40B4-BE49-F238E27FC236}">
                <a16:creationId xmlns:a16="http://schemas.microsoft.com/office/drawing/2014/main" id="{A97EA14D-C9EF-4EED-9C31-128C3D57DCC8}"/>
              </a:ext>
            </a:extLst>
          </p:cNvPr>
          <p:cNvSpPr txBox="1"/>
          <p:nvPr/>
        </p:nvSpPr>
        <p:spPr>
          <a:xfrm>
            <a:off x="999700" y="6656102"/>
            <a:ext cx="706271" cy="307777"/>
          </a:xfrm>
          <a:prstGeom prst="rect">
            <a:avLst/>
          </a:prstGeom>
          <a:noFill/>
        </p:spPr>
        <p:txBody>
          <a:bodyPr wrap="square" rtlCol="0">
            <a:spAutoFit/>
          </a:bodyPr>
          <a:lstStyle/>
          <a:p>
            <a:r>
              <a:rPr lang="en-US" sz="1400" b="1" dirty="0" err="1">
                <a:latin typeface="Trebuchet MS" panose="020B0603020202020204" pitchFamily="34" charset="0"/>
              </a:rPr>
              <a:t>Iter</a:t>
            </a:r>
            <a:r>
              <a:rPr lang="en-US" sz="1400" b="1" dirty="0">
                <a:latin typeface="Trebuchet MS" panose="020B0603020202020204" pitchFamily="34" charset="0"/>
              </a:rPr>
              <a:t> 4</a:t>
            </a:r>
          </a:p>
        </p:txBody>
      </p:sp>
      <p:sp>
        <p:nvSpPr>
          <p:cNvPr id="316" name="TextBox 315">
            <a:extLst>
              <a:ext uri="{FF2B5EF4-FFF2-40B4-BE49-F238E27FC236}">
                <a16:creationId xmlns:a16="http://schemas.microsoft.com/office/drawing/2014/main" id="{42B7883A-E298-4B14-869D-5EE2F661F23D}"/>
              </a:ext>
            </a:extLst>
          </p:cNvPr>
          <p:cNvSpPr txBox="1"/>
          <p:nvPr/>
        </p:nvSpPr>
        <p:spPr>
          <a:xfrm>
            <a:off x="2403144" y="6665200"/>
            <a:ext cx="698307" cy="307777"/>
          </a:xfrm>
          <a:prstGeom prst="rect">
            <a:avLst/>
          </a:prstGeom>
          <a:noFill/>
        </p:spPr>
        <p:txBody>
          <a:bodyPr wrap="square" rtlCol="0">
            <a:spAutoFit/>
          </a:bodyPr>
          <a:lstStyle/>
          <a:p>
            <a:r>
              <a:rPr lang="en-US" sz="1400" b="1" dirty="0" err="1">
                <a:latin typeface="Trebuchet MS" panose="020B0603020202020204" pitchFamily="34" charset="0"/>
              </a:rPr>
              <a:t>Iter</a:t>
            </a:r>
            <a:r>
              <a:rPr lang="en-US" sz="1400" b="1" dirty="0">
                <a:latin typeface="Trebuchet MS" panose="020B0603020202020204" pitchFamily="34" charset="0"/>
              </a:rPr>
              <a:t> 5</a:t>
            </a:r>
          </a:p>
        </p:txBody>
      </p:sp>
      <p:sp>
        <p:nvSpPr>
          <p:cNvPr id="317" name="TextBox 316">
            <a:extLst>
              <a:ext uri="{FF2B5EF4-FFF2-40B4-BE49-F238E27FC236}">
                <a16:creationId xmlns:a16="http://schemas.microsoft.com/office/drawing/2014/main" id="{0588B00C-F3B3-4F3A-925F-D76FDE12CA74}"/>
              </a:ext>
            </a:extLst>
          </p:cNvPr>
          <p:cNvSpPr txBox="1"/>
          <p:nvPr/>
        </p:nvSpPr>
        <p:spPr>
          <a:xfrm>
            <a:off x="3827062" y="6656101"/>
            <a:ext cx="755285" cy="307777"/>
          </a:xfrm>
          <a:prstGeom prst="rect">
            <a:avLst/>
          </a:prstGeom>
          <a:noFill/>
        </p:spPr>
        <p:txBody>
          <a:bodyPr wrap="square" rtlCol="0">
            <a:spAutoFit/>
          </a:bodyPr>
          <a:lstStyle/>
          <a:p>
            <a:r>
              <a:rPr lang="en-US" sz="1400" b="1" dirty="0" err="1">
                <a:latin typeface="Trebuchet MS" panose="020B0603020202020204" pitchFamily="34" charset="0"/>
              </a:rPr>
              <a:t>Iter</a:t>
            </a:r>
            <a:r>
              <a:rPr lang="en-US" sz="1400" b="1" dirty="0">
                <a:latin typeface="Trebuchet MS" panose="020B0603020202020204" pitchFamily="34" charset="0"/>
              </a:rPr>
              <a:t> 6</a:t>
            </a:r>
          </a:p>
        </p:txBody>
      </p:sp>
      <p:sp>
        <p:nvSpPr>
          <p:cNvPr id="318" name="TextBox 317">
            <a:extLst>
              <a:ext uri="{FF2B5EF4-FFF2-40B4-BE49-F238E27FC236}">
                <a16:creationId xmlns:a16="http://schemas.microsoft.com/office/drawing/2014/main" id="{CC7EB14C-5C3D-4B32-A343-10EE0BC70657}"/>
              </a:ext>
            </a:extLst>
          </p:cNvPr>
          <p:cNvSpPr txBox="1"/>
          <p:nvPr/>
        </p:nvSpPr>
        <p:spPr>
          <a:xfrm>
            <a:off x="5249270" y="6656101"/>
            <a:ext cx="721381" cy="307777"/>
          </a:xfrm>
          <a:prstGeom prst="rect">
            <a:avLst/>
          </a:prstGeom>
          <a:noFill/>
        </p:spPr>
        <p:txBody>
          <a:bodyPr wrap="square" rtlCol="0">
            <a:spAutoFit/>
          </a:bodyPr>
          <a:lstStyle/>
          <a:p>
            <a:r>
              <a:rPr lang="en-US" sz="1400" b="1" dirty="0" err="1">
                <a:latin typeface="Trebuchet MS" panose="020B0603020202020204" pitchFamily="34" charset="0"/>
              </a:rPr>
              <a:t>Iter</a:t>
            </a:r>
            <a:r>
              <a:rPr lang="en-US" sz="1400" b="1" dirty="0">
                <a:latin typeface="Trebuchet MS" panose="020B0603020202020204" pitchFamily="34" charset="0"/>
              </a:rPr>
              <a:t> 7</a:t>
            </a:r>
          </a:p>
        </p:txBody>
      </p:sp>
      <p:sp>
        <p:nvSpPr>
          <p:cNvPr id="323" name="Rectangle: Top Corners Rounded 322">
            <a:extLst>
              <a:ext uri="{FF2B5EF4-FFF2-40B4-BE49-F238E27FC236}">
                <a16:creationId xmlns:a16="http://schemas.microsoft.com/office/drawing/2014/main" id="{4505860F-0284-487C-B079-E8231056DDBD}"/>
              </a:ext>
            </a:extLst>
          </p:cNvPr>
          <p:cNvSpPr/>
          <p:nvPr/>
        </p:nvSpPr>
        <p:spPr>
          <a:xfrm>
            <a:off x="649408" y="7070084"/>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Trebuchet MS" panose="020B0603020202020204" pitchFamily="34" charset="0"/>
              </a:rPr>
              <a:t>4 Aug – 18 Aug </a:t>
            </a:r>
          </a:p>
        </p:txBody>
      </p:sp>
      <p:sp>
        <p:nvSpPr>
          <p:cNvPr id="324" name="Star: 4 Points 323">
            <a:extLst>
              <a:ext uri="{FF2B5EF4-FFF2-40B4-BE49-F238E27FC236}">
                <a16:creationId xmlns:a16="http://schemas.microsoft.com/office/drawing/2014/main" id="{09EF561F-6BCB-47BC-855F-0ACAFC54C5CD}"/>
              </a:ext>
            </a:extLst>
          </p:cNvPr>
          <p:cNvSpPr/>
          <p:nvPr/>
        </p:nvSpPr>
        <p:spPr>
          <a:xfrm>
            <a:off x="603916" y="7420378"/>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325" name="TextBox 324">
            <a:extLst>
              <a:ext uri="{FF2B5EF4-FFF2-40B4-BE49-F238E27FC236}">
                <a16:creationId xmlns:a16="http://schemas.microsoft.com/office/drawing/2014/main" id="{09D7C46D-659A-405B-A536-B05BCCBD4B85}"/>
              </a:ext>
            </a:extLst>
          </p:cNvPr>
          <p:cNvSpPr txBox="1"/>
          <p:nvPr/>
        </p:nvSpPr>
        <p:spPr>
          <a:xfrm>
            <a:off x="697670" y="7383169"/>
            <a:ext cx="1337479" cy="415498"/>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Acceptance Preparation</a:t>
            </a:r>
          </a:p>
          <a:p>
            <a:pPr marL="171442" indent="-171442">
              <a:buFont typeface="Arial" panose="020B0604020202020204" pitchFamily="34" charset="0"/>
              <a:buChar char="•"/>
            </a:pPr>
            <a:r>
              <a:rPr lang="en-US" sz="700" dirty="0">
                <a:solidFill>
                  <a:schemeClr val="accent5">
                    <a:lumMod val="20000"/>
                    <a:lumOff val="80000"/>
                  </a:schemeClr>
                </a:solidFill>
                <a:latin typeface="Trebuchet MS" panose="020B0603020202020204" pitchFamily="34" charset="0"/>
              </a:rPr>
              <a:t>Slides</a:t>
            </a:r>
          </a:p>
          <a:p>
            <a:pPr marL="171442" indent="-171442">
              <a:buFont typeface="Arial" panose="020B0604020202020204" pitchFamily="34" charset="0"/>
              <a:buChar char="•"/>
            </a:pPr>
            <a:r>
              <a:rPr lang="en-US" sz="700" dirty="0">
                <a:solidFill>
                  <a:schemeClr val="accent5">
                    <a:lumMod val="20000"/>
                    <a:lumOff val="80000"/>
                  </a:schemeClr>
                </a:solidFill>
                <a:latin typeface="Trebuchet MS" panose="020B0603020202020204" pitchFamily="34" charset="0"/>
              </a:rPr>
              <a:t>Rehearsal</a:t>
            </a:r>
          </a:p>
        </p:txBody>
      </p:sp>
      <p:sp>
        <p:nvSpPr>
          <p:cNvPr id="326" name="Star: 4 Points 325">
            <a:extLst>
              <a:ext uri="{FF2B5EF4-FFF2-40B4-BE49-F238E27FC236}">
                <a16:creationId xmlns:a16="http://schemas.microsoft.com/office/drawing/2014/main" id="{9F4E9CE8-E0D7-4DB8-AA2A-49B68890F800}"/>
              </a:ext>
            </a:extLst>
          </p:cNvPr>
          <p:cNvSpPr/>
          <p:nvPr/>
        </p:nvSpPr>
        <p:spPr>
          <a:xfrm>
            <a:off x="602698" y="7884719"/>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327" name="TextBox 326">
            <a:extLst>
              <a:ext uri="{FF2B5EF4-FFF2-40B4-BE49-F238E27FC236}">
                <a16:creationId xmlns:a16="http://schemas.microsoft.com/office/drawing/2014/main" id="{45F8FA74-2E32-41F0-85A7-ED9797B3568F}"/>
              </a:ext>
            </a:extLst>
          </p:cNvPr>
          <p:cNvSpPr txBox="1"/>
          <p:nvPr/>
        </p:nvSpPr>
        <p:spPr>
          <a:xfrm>
            <a:off x="684287" y="7835876"/>
            <a:ext cx="1337479" cy="307777"/>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Accounts Module</a:t>
            </a:r>
          </a:p>
          <a:p>
            <a:pPr marL="171442" indent="-171442">
              <a:buFont typeface="Arial" panose="020B0604020202020204" pitchFamily="34" charset="0"/>
              <a:buChar char="•"/>
            </a:pPr>
            <a:r>
              <a:rPr lang="en-US" sz="700" dirty="0">
                <a:solidFill>
                  <a:schemeClr val="accent5">
                    <a:lumMod val="20000"/>
                    <a:lumOff val="80000"/>
                  </a:schemeClr>
                </a:solidFill>
                <a:latin typeface="Trebuchet MS" panose="020B0603020202020204" pitchFamily="34" charset="0"/>
              </a:rPr>
              <a:t>Login Authentication</a:t>
            </a:r>
          </a:p>
        </p:txBody>
      </p:sp>
      <p:sp>
        <p:nvSpPr>
          <p:cNvPr id="334" name="Rectangle: Top Corners Rounded 333">
            <a:extLst>
              <a:ext uri="{FF2B5EF4-FFF2-40B4-BE49-F238E27FC236}">
                <a16:creationId xmlns:a16="http://schemas.microsoft.com/office/drawing/2014/main" id="{21A74E29-369E-4FE4-A667-8EC7E2F9C71E}"/>
              </a:ext>
            </a:extLst>
          </p:cNvPr>
          <p:cNvSpPr/>
          <p:nvPr/>
        </p:nvSpPr>
        <p:spPr>
          <a:xfrm>
            <a:off x="2041596" y="7070084"/>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Trebuchet MS" panose="020B0603020202020204" pitchFamily="34" charset="0"/>
              </a:rPr>
              <a:t>19 Aug – 2 Sep</a:t>
            </a:r>
          </a:p>
        </p:txBody>
      </p:sp>
      <p:sp>
        <p:nvSpPr>
          <p:cNvPr id="345" name="Rectangle: Top Corners Rounded 344">
            <a:extLst>
              <a:ext uri="{FF2B5EF4-FFF2-40B4-BE49-F238E27FC236}">
                <a16:creationId xmlns:a16="http://schemas.microsoft.com/office/drawing/2014/main" id="{4AE84985-D1DD-4627-BF67-49810654CF2F}"/>
              </a:ext>
            </a:extLst>
          </p:cNvPr>
          <p:cNvSpPr/>
          <p:nvPr/>
        </p:nvSpPr>
        <p:spPr>
          <a:xfrm>
            <a:off x="3523400" y="7065536"/>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Trebuchet MS" panose="020B0603020202020204" pitchFamily="34" charset="0"/>
              </a:rPr>
              <a:t>3 Sep – 17 Sep </a:t>
            </a:r>
          </a:p>
        </p:txBody>
      </p:sp>
      <p:sp>
        <p:nvSpPr>
          <p:cNvPr id="348" name="Rectangle: Top Corners Rounded 347">
            <a:extLst>
              <a:ext uri="{FF2B5EF4-FFF2-40B4-BE49-F238E27FC236}">
                <a16:creationId xmlns:a16="http://schemas.microsoft.com/office/drawing/2014/main" id="{446DD110-D580-4128-BFA4-162B35155151}"/>
              </a:ext>
            </a:extLst>
          </p:cNvPr>
          <p:cNvSpPr/>
          <p:nvPr/>
        </p:nvSpPr>
        <p:spPr>
          <a:xfrm>
            <a:off x="4977567" y="7065536"/>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Trebuchet MS" panose="020B0603020202020204" pitchFamily="34" charset="0"/>
              </a:rPr>
              <a:t>18 Sep – 2 Oct </a:t>
            </a:r>
          </a:p>
        </p:txBody>
      </p:sp>
      <p:sp>
        <p:nvSpPr>
          <p:cNvPr id="363" name="Star: 4 Points 362">
            <a:extLst>
              <a:ext uri="{FF2B5EF4-FFF2-40B4-BE49-F238E27FC236}">
                <a16:creationId xmlns:a16="http://schemas.microsoft.com/office/drawing/2014/main" id="{51C40754-9A3F-4BE8-86E3-3C5066A27129}"/>
              </a:ext>
            </a:extLst>
          </p:cNvPr>
          <p:cNvSpPr/>
          <p:nvPr/>
        </p:nvSpPr>
        <p:spPr>
          <a:xfrm>
            <a:off x="1986740" y="7418039"/>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364" name="TextBox 363">
            <a:extLst>
              <a:ext uri="{FF2B5EF4-FFF2-40B4-BE49-F238E27FC236}">
                <a16:creationId xmlns:a16="http://schemas.microsoft.com/office/drawing/2014/main" id="{9B0958E4-16AB-4C17-9F78-AC9EABAE2146}"/>
              </a:ext>
            </a:extLst>
          </p:cNvPr>
          <p:cNvSpPr txBox="1"/>
          <p:nvPr/>
        </p:nvSpPr>
        <p:spPr>
          <a:xfrm>
            <a:off x="2080494" y="7380830"/>
            <a:ext cx="1337479" cy="307777"/>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Financial Module</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Updating of Reports</a:t>
            </a:r>
          </a:p>
        </p:txBody>
      </p:sp>
      <p:sp>
        <p:nvSpPr>
          <p:cNvPr id="369" name="Star: 4 Points 368">
            <a:extLst>
              <a:ext uri="{FF2B5EF4-FFF2-40B4-BE49-F238E27FC236}">
                <a16:creationId xmlns:a16="http://schemas.microsoft.com/office/drawing/2014/main" id="{5F5D4A4E-9432-4FC2-8871-F638F2FAA4D6}"/>
              </a:ext>
            </a:extLst>
          </p:cNvPr>
          <p:cNvSpPr/>
          <p:nvPr/>
        </p:nvSpPr>
        <p:spPr>
          <a:xfrm>
            <a:off x="3466381" y="7413586"/>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370" name="TextBox 369">
            <a:extLst>
              <a:ext uri="{FF2B5EF4-FFF2-40B4-BE49-F238E27FC236}">
                <a16:creationId xmlns:a16="http://schemas.microsoft.com/office/drawing/2014/main" id="{5B1B42E1-519E-4E2F-B1CA-9E37263124D7}"/>
              </a:ext>
            </a:extLst>
          </p:cNvPr>
          <p:cNvSpPr txBox="1"/>
          <p:nvPr/>
        </p:nvSpPr>
        <p:spPr>
          <a:xfrm>
            <a:off x="3560136" y="7376377"/>
            <a:ext cx="1337479" cy="738664"/>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Financial Module</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Calculations (Expenses, Profits, Revenue)</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Exporting of Reports to CSV</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Viewing of Report</a:t>
            </a:r>
          </a:p>
        </p:txBody>
      </p:sp>
      <p:sp>
        <p:nvSpPr>
          <p:cNvPr id="371" name="Star: 4 Points 370">
            <a:extLst>
              <a:ext uri="{FF2B5EF4-FFF2-40B4-BE49-F238E27FC236}">
                <a16:creationId xmlns:a16="http://schemas.microsoft.com/office/drawing/2014/main" id="{83735023-3CBE-482C-8CD9-854B883F293C}"/>
              </a:ext>
            </a:extLst>
          </p:cNvPr>
          <p:cNvSpPr/>
          <p:nvPr/>
        </p:nvSpPr>
        <p:spPr>
          <a:xfrm>
            <a:off x="4849205" y="7410436"/>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372" name="TextBox 371">
            <a:extLst>
              <a:ext uri="{FF2B5EF4-FFF2-40B4-BE49-F238E27FC236}">
                <a16:creationId xmlns:a16="http://schemas.microsoft.com/office/drawing/2014/main" id="{54498ABF-A36D-41C7-84CC-5615A323ECCF}"/>
              </a:ext>
            </a:extLst>
          </p:cNvPr>
          <p:cNvSpPr txBox="1"/>
          <p:nvPr/>
        </p:nvSpPr>
        <p:spPr>
          <a:xfrm>
            <a:off x="4942960" y="7373227"/>
            <a:ext cx="1337479" cy="415498"/>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Financial Module</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Exporting of Reports (CSV)</a:t>
            </a:r>
          </a:p>
        </p:txBody>
      </p:sp>
      <p:sp>
        <p:nvSpPr>
          <p:cNvPr id="373" name="Star: 4 Points 372">
            <a:extLst>
              <a:ext uri="{FF2B5EF4-FFF2-40B4-BE49-F238E27FC236}">
                <a16:creationId xmlns:a16="http://schemas.microsoft.com/office/drawing/2014/main" id="{73D5E58C-7870-4AC8-B121-8007DB766149}"/>
              </a:ext>
            </a:extLst>
          </p:cNvPr>
          <p:cNvSpPr/>
          <p:nvPr/>
        </p:nvSpPr>
        <p:spPr>
          <a:xfrm>
            <a:off x="4859759" y="7778309"/>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374" name="TextBox 373">
            <a:extLst>
              <a:ext uri="{FF2B5EF4-FFF2-40B4-BE49-F238E27FC236}">
                <a16:creationId xmlns:a16="http://schemas.microsoft.com/office/drawing/2014/main" id="{EEB13586-8216-4182-8CDD-EB6B4F057DC1}"/>
              </a:ext>
            </a:extLst>
          </p:cNvPr>
          <p:cNvSpPr txBox="1"/>
          <p:nvPr/>
        </p:nvSpPr>
        <p:spPr>
          <a:xfrm>
            <a:off x="4953514" y="7741101"/>
            <a:ext cx="1337479" cy="415498"/>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Attendance Module</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Push Notifications for Attendance Taking</a:t>
            </a:r>
          </a:p>
        </p:txBody>
      </p:sp>
      <p:sp>
        <p:nvSpPr>
          <p:cNvPr id="395" name="Star: 4 Points 394">
            <a:extLst>
              <a:ext uri="{FF2B5EF4-FFF2-40B4-BE49-F238E27FC236}">
                <a16:creationId xmlns:a16="http://schemas.microsoft.com/office/drawing/2014/main" id="{03B542EF-151A-449A-B634-9662517D184D}"/>
              </a:ext>
            </a:extLst>
          </p:cNvPr>
          <p:cNvSpPr/>
          <p:nvPr/>
        </p:nvSpPr>
        <p:spPr>
          <a:xfrm>
            <a:off x="616048" y="8224603"/>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396" name="TextBox 395">
            <a:extLst>
              <a:ext uri="{FF2B5EF4-FFF2-40B4-BE49-F238E27FC236}">
                <a16:creationId xmlns:a16="http://schemas.microsoft.com/office/drawing/2014/main" id="{9D895B1D-07B9-4476-9D0B-B25A90437DBC}"/>
              </a:ext>
            </a:extLst>
          </p:cNvPr>
          <p:cNvSpPr txBox="1"/>
          <p:nvPr/>
        </p:nvSpPr>
        <p:spPr>
          <a:xfrm>
            <a:off x="691983" y="8181567"/>
            <a:ext cx="1337479" cy="846386"/>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Admin Module</a:t>
            </a:r>
          </a:p>
          <a:p>
            <a:pPr marL="171442" indent="-171442">
              <a:buFont typeface="Arial" panose="020B0604020202020204" pitchFamily="34" charset="0"/>
              <a:buChar char="•"/>
            </a:pPr>
            <a:r>
              <a:rPr lang="en-US" sz="700" dirty="0">
                <a:solidFill>
                  <a:schemeClr val="accent5">
                    <a:lumMod val="20000"/>
                    <a:lumOff val="80000"/>
                  </a:schemeClr>
                </a:solidFill>
                <a:latin typeface="Trebuchet MS" panose="020B0603020202020204" pitchFamily="34" charset="0"/>
              </a:rPr>
              <a:t>Admin CRUD</a:t>
            </a:r>
          </a:p>
          <a:p>
            <a:pPr marL="171442" indent="-171442">
              <a:buFont typeface="Arial" panose="020B0604020202020204" pitchFamily="34" charset="0"/>
              <a:buChar char="•"/>
            </a:pPr>
            <a:r>
              <a:rPr lang="en-US" sz="700" dirty="0">
                <a:solidFill>
                  <a:schemeClr val="accent5">
                    <a:lumMod val="20000"/>
                    <a:lumOff val="80000"/>
                  </a:schemeClr>
                </a:solidFill>
                <a:latin typeface="Trebuchet MS" panose="020B0603020202020204" pitchFamily="34" charset="0"/>
              </a:rPr>
              <a:t>Branch CRUD</a:t>
            </a:r>
          </a:p>
          <a:p>
            <a:pPr marL="171442" indent="-171442">
              <a:buFont typeface="Arial" panose="020B0604020202020204" pitchFamily="34" charset="0"/>
              <a:buChar char="•"/>
            </a:pPr>
            <a:r>
              <a:rPr lang="en-US" sz="700" dirty="0">
                <a:solidFill>
                  <a:schemeClr val="accent5">
                    <a:lumMod val="20000"/>
                    <a:lumOff val="80000"/>
                  </a:schemeClr>
                </a:solidFill>
                <a:latin typeface="Trebuchet MS" panose="020B0603020202020204" pitchFamily="34" charset="0"/>
              </a:rPr>
              <a:t>Verification emails when accounts are created</a:t>
            </a:r>
          </a:p>
          <a:p>
            <a:pPr marL="171442" indent="-171442">
              <a:buFont typeface="Arial" panose="020B0604020202020204" pitchFamily="34" charset="0"/>
              <a:buChar char="•"/>
            </a:pPr>
            <a:r>
              <a:rPr lang="en-US" sz="700" dirty="0">
                <a:solidFill>
                  <a:schemeClr val="accent5">
                    <a:lumMod val="20000"/>
                    <a:lumOff val="80000"/>
                  </a:schemeClr>
                </a:solidFill>
                <a:latin typeface="Trebuchet MS" panose="020B0603020202020204" pitchFamily="34" charset="0"/>
              </a:rPr>
              <a:t>Class Registration</a:t>
            </a:r>
          </a:p>
        </p:txBody>
      </p:sp>
      <p:sp>
        <p:nvSpPr>
          <p:cNvPr id="400" name="Star: 4 Points 399">
            <a:extLst>
              <a:ext uri="{FF2B5EF4-FFF2-40B4-BE49-F238E27FC236}">
                <a16:creationId xmlns:a16="http://schemas.microsoft.com/office/drawing/2014/main" id="{77AC73F3-9325-4AA6-93CD-7FC1C028932E}"/>
              </a:ext>
            </a:extLst>
          </p:cNvPr>
          <p:cNvSpPr/>
          <p:nvPr/>
        </p:nvSpPr>
        <p:spPr>
          <a:xfrm>
            <a:off x="1990937" y="7738593"/>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401" name="TextBox 400">
            <a:extLst>
              <a:ext uri="{FF2B5EF4-FFF2-40B4-BE49-F238E27FC236}">
                <a16:creationId xmlns:a16="http://schemas.microsoft.com/office/drawing/2014/main" id="{213D1D34-1160-43BA-A46A-B5C9E62288B1}"/>
              </a:ext>
            </a:extLst>
          </p:cNvPr>
          <p:cNvSpPr txBox="1"/>
          <p:nvPr/>
        </p:nvSpPr>
        <p:spPr>
          <a:xfrm>
            <a:off x="2084692" y="7701383"/>
            <a:ext cx="1337479" cy="523220"/>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Search Module</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Searching of Tutors</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Searching of Students</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Searching of Reports</a:t>
            </a:r>
          </a:p>
        </p:txBody>
      </p:sp>
      <p:sp>
        <p:nvSpPr>
          <p:cNvPr id="3" name="Scroll: Vertical 2">
            <a:extLst>
              <a:ext uri="{FF2B5EF4-FFF2-40B4-BE49-F238E27FC236}">
                <a16:creationId xmlns:a16="http://schemas.microsoft.com/office/drawing/2014/main" id="{F0EBFBB2-7F9F-4E78-B518-C05B69EC89D6}"/>
              </a:ext>
            </a:extLst>
          </p:cNvPr>
          <p:cNvSpPr/>
          <p:nvPr/>
        </p:nvSpPr>
        <p:spPr>
          <a:xfrm>
            <a:off x="627338" y="1175911"/>
            <a:ext cx="1306770" cy="471282"/>
          </a:xfrm>
          <a:prstGeom prst="verticalScroll">
            <a:avLst/>
          </a:prstGeom>
          <a:solidFill>
            <a:schemeClr val="accent5">
              <a:lumMod val="20000"/>
              <a:lumOff val="80000"/>
            </a:schemeClr>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b="1" u="sng" dirty="0">
                <a:solidFill>
                  <a:schemeClr val="tx1"/>
                </a:solidFill>
                <a:latin typeface="Trebuchet MS" panose="020B0603020202020204" pitchFamily="34" charset="0"/>
              </a:rPr>
              <a:t>Proposal Submission</a:t>
            </a:r>
          </a:p>
          <a:p>
            <a:pPr marL="171442" indent="-171442">
              <a:buFont typeface="Arial" panose="020B0604020202020204" pitchFamily="34" charset="0"/>
              <a:buChar char="•"/>
            </a:pPr>
            <a:r>
              <a:rPr lang="en-US" sz="800" dirty="0">
                <a:solidFill>
                  <a:schemeClr val="tx1"/>
                </a:solidFill>
                <a:latin typeface="Trebuchet MS" panose="020B0603020202020204" pitchFamily="34" charset="0"/>
              </a:rPr>
              <a:t>20 Jun 2018</a:t>
            </a:r>
            <a:endParaRPr lang="en-SG" sz="800" dirty="0">
              <a:solidFill>
                <a:schemeClr val="tx1"/>
              </a:solidFill>
              <a:latin typeface="Trebuchet MS" panose="020B0603020202020204" pitchFamily="34" charset="0"/>
            </a:endParaRPr>
          </a:p>
        </p:txBody>
      </p:sp>
      <p:sp>
        <p:nvSpPr>
          <p:cNvPr id="94" name="Scroll: Vertical 93">
            <a:extLst>
              <a:ext uri="{FF2B5EF4-FFF2-40B4-BE49-F238E27FC236}">
                <a16:creationId xmlns:a16="http://schemas.microsoft.com/office/drawing/2014/main" id="{CB56E47D-2429-4079-9D09-033A699654B0}"/>
              </a:ext>
            </a:extLst>
          </p:cNvPr>
          <p:cNvSpPr/>
          <p:nvPr/>
        </p:nvSpPr>
        <p:spPr>
          <a:xfrm>
            <a:off x="4888999" y="751028"/>
            <a:ext cx="1356984" cy="893465"/>
          </a:xfrm>
          <a:prstGeom prst="verticalScroll">
            <a:avLst/>
          </a:prstGeom>
          <a:solidFill>
            <a:schemeClr val="accent5">
              <a:lumMod val="20000"/>
              <a:lumOff val="80000"/>
            </a:schemeClr>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800" b="1" u="sng" dirty="0">
                <a:solidFill>
                  <a:schemeClr val="tx1"/>
                </a:solidFill>
                <a:latin typeface="Trebuchet MS" panose="020B0603020202020204" pitchFamily="34" charset="0"/>
              </a:rPr>
              <a:t>Supervisor Meeting</a:t>
            </a:r>
          </a:p>
          <a:p>
            <a:pPr marL="171442" indent="-171442">
              <a:buFont typeface="Arial" panose="020B0604020202020204" pitchFamily="34" charset="0"/>
              <a:buChar char="•"/>
            </a:pPr>
            <a:r>
              <a:rPr lang="en-US" sz="800" dirty="0">
                <a:solidFill>
                  <a:schemeClr val="tx1"/>
                </a:solidFill>
                <a:latin typeface="Trebuchet MS" panose="020B0603020202020204" pitchFamily="34" charset="0"/>
              </a:rPr>
              <a:t>27 July 2018</a:t>
            </a:r>
          </a:p>
          <a:p>
            <a:endParaRPr lang="en-US" sz="800" dirty="0">
              <a:solidFill>
                <a:schemeClr val="tx1"/>
              </a:solidFill>
              <a:latin typeface="Trebuchet MS" panose="020B0603020202020204" pitchFamily="34" charset="0"/>
            </a:endParaRPr>
          </a:p>
          <a:p>
            <a:r>
              <a:rPr lang="en-US" sz="800" b="1" u="sng" dirty="0">
                <a:solidFill>
                  <a:schemeClr val="tx1"/>
                </a:solidFill>
                <a:latin typeface="Trebuchet MS" panose="020B0603020202020204" pitchFamily="34" charset="0"/>
              </a:rPr>
              <a:t>User Testing</a:t>
            </a:r>
          </a:p>
          <a:p>
            <a:pPr marL="171442" indent="-171442">
              <a:buFont typeface="Arial" panose="020B0604020202020204" pitchFamily="34" charset="0"/>
              <a:buChar char="•"/>
            </a:pPr>
            <a:r>
              <a:rPr lang="en-US" sz="800" dirty="0">
                <a:solidFill>
                  <a:schemeClr val="tx1"/>
                </a:solidFill>
                <a:latin typeface="Trebuchet MS" panose="020B0603020202020204" pitchFamily="34" charset="0"/>
              </a:rPr>
              <a:t>28 July 2018</a:t>
            </a:r>
            <a:endParaRPr lang="en-SG" sz="800" dirty="0">
              <a:solidFill>
                <a:schemeClr val="tx1"/>
              </a:solidFill>
              <a:latin typeface="Trebuchet MS" panose="020B0603020202020204" pitchFamily="34" charset="0"/>
            </a:endParaRPr>
          </a:p>
        </p:txBody>
      </p:sp>
      <p:sp>
        <p:nvSpPr>
          <p:cNvPr id="5" name="Rectangle 4">
            <a:extLst>
              <a:ext uri="{FF2B5EF4-FFF2-40B4-BE49-F238E27FC236}">
                <a16:creationId xmlns:a16="http://schemas.microsoft.com/office/drawing/2014/main" id="{3D4FC948-BCC2-410E-89AE-9E460D0F57B5}"/>
              </a:ext>
            </a:extLst>
          </p:cNvPr>
          <p:cNvSpPr/>
          <p:nvPr/>
        </p:nvSpPr>
        <p:spPr>
          <a:xfrm>
            <a:off x="677839" y="9051337"/>
            <a:ext cx="1266524" cy="307777"/>
          </a:xfrm>
          <a:prstGeom prst="rect">
            <a:avLst/>
          </a:prstGeom>
        </p:spPr>
        <p:txBody>
          <a:bodyPr wrap="square">
            <a:spAutoFit/>
          </a:bodyPr>
          <a:lstStyle/>
          <a:p>
            <a:r>
              <a:rPr lang="en-US" sz="700" b="1" u="sng" dirty="0">
                <a:solidFill>
                  <a:schemeClr val="accent5">
                    <a:lumMod val="20000"/>
                    <a:lumOff val="80000"/>
                  </a:schemeClr>
                </a:solidFill>
                <a:latin typeface="Trebuchet MS" panose="020B0603020202020204" pitchFamily="34" charset="0"/>
              </a:rPr>
              <a:t>Student </a:t>
            </a:r>
            <a:r>
              <a:rPr lang="en-US" sz="700" b="1" u="sng" dirty="0" err="1">
                <a:solidFill>
                  <a:schemeClr val="accent5">
                    <a:lumMod val="20000"/>
                    <a:lumOff val="80000"/>
                  </a:schemeClr>
                </a:solidFill>
                <a:latin typeface="Trebuchet MS" panose="020B0603020202020204" pitchFamily="34" charset="0"/>
              </a:rPr>
              <a:t>Mgmt</a:t>
            </a:r>
            <a:r>
              <a:rPr lang="en-US" sz="700" b="1" u="sng" dirty="0">
                <a:solidFill>
                  <a:schemeClr val="accent5">
                    <a:lumMod val="20000"/>
                    <a:lumOff val="80000"/>
                  </a:schemeClr>
                </a:solidFill>
                <a:latin typeface="Trebuchet MS" panose="020B0603020202020204" pitchFamily="34" charset="0"/>
              </a:rPr>
              <a:t> Module</a:t>
            </a:r>
          </a:p>
          <a:p>
            <a:pPr marL="171442" indent="-171442">
              <a:buFont typeface="Arial" panose="020B0604020202020204" pitchFamily="34" charset="0"/>
              <a:buChar char="•"/>
            </a:pPr>
            <a:r>
              <a:rPr lang="en-US" sz="700" dirty="0">
                <a:solidFill>
                  <a:schemeClr val="accent5">
                    <a:lumMod val="20000"/>
                    <a:lumOff val="80000"/>
                  </a:schemeClr>
                </a:solidFill>
                <a:latin typeface="Trebuchet MS" panose="020B0603020202020204" pitchFamily="34" charset="0"/>
              </a:rPr>
              <a:t>Student Mass Update</a:t>
            </a:r>
          </a:p>
        </p:txBody>
      </p:sp>
      <p:sp>
        <p:nvSpPr>
          <p:cNvPr id="7" name="Rectangle 6">
            <a:extLst>
              <a:ext uri="{FF2B5EF4-FFF2-40B4-BE49-F238E27FC236}">
                <a16:creationId xmlns:a16="http://schemas.microsoft.com/office/drawing/2014/main" id="{98D1EBC6-C556-4A3A-B8F3-1B267C9F9F94}"/>
              </a:ext>
            </a:extLst>
          </p:cNvPr>
          <p:cNvSpPr/>
          <p:nvPr/>
        </p:nvSpPr>
        <p:spPr>
          <a:xfrm>
            <a:off x="677946" y="9394049"/>
            <a:ext cx="1057053" cy="307777"/>
          </a:xfrm>
          <a:prstGeom prst="rect">
            <a:avLst/>
          </a:prstGeom>
        </p:spPr>
        <p:txBody>
          <a:bodyPr wrap="square">
            <a:spAutoFit/>
          </a:bodyPr>
          <a:lstStyle/>
          <a:p>
            <a:r>
              <a:rPr lang="en-US" sz="700" b="1" u="sng" dirty="0">
                <a:solidFill>
                  <a:schemeClr val="accent5">
                    <a:lumMod val="20000"/>
                    <a:lumOff val="80000"/>
                  </a:schemeClr>
                </a:solidFill>
                <a:latin typeface="Trebuchet MS" panose="020B0603020202020204" pitchFamily="34" charset="0"/>
              </a:rPr>
              <a:t>Schedule Module</a:t>
            </a:r>
          </a:p>
          <a:p>
            <a:pPr marL="171442" indent="-171442">
              <a:buFont typeface="Arial" panose="020B0604020202020204" pitchFamily="34" charset="0"/>
              <a:buChar char="•"/>
            </a:pPr>
            <a:r>
              <a:rPr lang="en-US" sz="700" dirty="0">
                <a:solidFill>
                  <a:schemeClr val="accent5">
                    <a:lumMod val="20000"/>
                    <a:lumOff val="80000"/>
                  </a:schemeClr>
                </a:solidFill>
                <a:latin typeface="Trebuchet MS" panose="020B0603020202020204" pitchFamily="34" charset="0"/>
              </a:rPr>
              <a:t>Schedule CRUD</a:t>
            </a:r>
          </a:p>
        </p:txBody>
      </p:sp>
      <p:sp>
        <p:nvSpPr>
          <p:cNvPr id="97" name="Star: 4 Points 96">
            <a:extLst>
              <a:ext uri="{FF2B5EF4-FFF2-40B4-BE49-F238E27FC236}">
                <a16:creationId xmlns:a16="http://schemas.microsoft.com/office/drawing/2014/main" id="{C4D693F8-A114-4A3D-BD25-EAD62C86FB18}"/>
              </a:ext>
            </a:extLst>
          </p:cNvPr>
          <p:cNvSpPr/>
          <p:nvPr/>
        </p:nvSpPr>
        <p:spPr>
          <a:xfrm>
            <a:off x="602697" y="9065868"/>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98" name="Star: 4 Points 97">
            <a:extLst>
              <a:ext uri="{FF2B5EF4-FFF2-40B4-BE49-F238E27FC236}">
                <a16:creationId xmlns:a16="http://schemas.microsoft.com/office/drawing/2014/main" id="{0BD47DAB-74C4-4923-8CE9-CCDCB935C4B5}"/>
              </a:ext>
            </a:extLst>
          </p:cNvPr>
          <p:cNvSpPr/>
          <p:nvPr/>
        </p:nvSpPr>
        <p:spPr>
          <a:xfrm>
            <a:off x="609600" y="9440507"/>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99" name="Scroll: Vertical 98">
            <a:extLst>
              <a:ext uri="{FF2B5EF4-FFF2-40B4-BE49-F238E27FC236}">
                <a16:creationId xmlns:a16="http://schemas.microsoft.com/office/drawing/2014/main" id="{4712A1DC-6347-46AE-913E-8F44F01F98E8}"/>
              </a:ext>
            </a:extLst>
          </p:cNvPr>
          <p:cNvSpPr/>
          <p:nvPr/>
        </p:nvSpPr>
        <p:spPr>
          <a:xfrm>
            <a:off x="554690" y="5991897"/>
            <a:ext cx="1512823" cy="471282"/>
          </a:xfrm>
          <a:prstGeom prst="verticalScroll">
            <a:avLst/>
          </a:prstGeom>
          <a:solidFill>
            <a:schemeClr val="accent5">
              <a:lumMod val="20000"/>
              <a:lumOff val="80000"/>
            </a:schemeClr>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b="1" u="sng" dirty="0">
                <a:solidFill>
                  <a:schemeClr val="tx1"/>
                </a:solidFill>
                <a:latin typeface="Trebuchet MS" panose="020B0603020202020204" pitchFamily="34" charset="0"/>
              </a:rPr>
              <a:t>Acceptance Presentation</a:t>
            </a:r>
          </a:p>
          <a:p>
            <a:pPr marL="171442" indent="-171442">
              <a:buFont typeface="Arial" panose="020B0604020202020204" pitchFamily="34" charset="0"/>
              <a:buChar char="•"/>
            </a:pPr>
            <a:r>
              <a:rPr lang="en-US" sz="800" dirty="0">
                <a:solidFill>
                  <a:schemeClr val="tx1"/>
                </a:solidFill>
                <a:latin typeface="Trebuchet MS" panose="020B0603020202020204" pitchFamily="34" charset="0"/>
              </a:rPr>
              <a:t>17 Aug 2018</a:t>
            </a:r>
            <a:endParaRPr lang="en-SG" sz="800" dirty="0">
              <a:solidFill>
                <a:schemeClr val="tx1"/>
              </a:solidFill>
              <a:latin typeface="Trebuchet MS" panose="020B0603020202020204" pitchFamily="34" charset="0"/>
            </a:endParaRPr>
          </a:p>
        </p:txBody>
      </p:sp>
      <p:sp>
        <p:nvSpPr>
          <p:cNvPr id="100" name="Scroll: Vertical 99">
            <a:extLst>
              <a:ext uri="{FF2B5EF4-FFF2-40B4-BE49-F238E27FC236}">
                <a16:creationId xmlns:a16="http://schemas.microsoft.com/office/drawing/2014/main" id="{1723DC5C-FF75-4C5C-AEF7-F6E7214AE0CB}"/>
              </a:ext>
            </a:extLst>
          </p:cNvPr>
          <p:cNvSpPr/>
          <p:nvPr/>
        </p:nvSpPr>
        <p:spPr>
          <a:xfrm>
            <a:off x="5011211" y="5983047"/>
            <a:ext cx="1082157" cy="498217"/>
          </a:xfrm>
          <a:prstGeom prst="verticalScroll">
            <a:avLst/>
          </a:prstGeom>
          <a:solidFill>
            <a:schemeClr val="accent5">
              <a:lumMod val="20000"/>
              <a:lumOff val="80000"/>
            </a:schemeClr>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800" b="1" u="sng" dirty="0">
                <a:solidFill>
                  <a:schemeClr val="tx1"/>
                </a:solidFill>
                <a:latin typeface="Trebuchet MS" panose="020B0603020202020204" pitchFamily="34" charset="0"/>
              </a:rPr>
              <a:t>User Testing</a:t>
            </a:r>
          </a:p>
          <a:p>
            <a:pPr marL="171442" indent="-171442">
              <a:buFont typeface="Arial" panose="020B0604020202020204" pitchFamily="34" charset="0"/>
              <a:buChar char="•"/>
            </a:pPr>
            <a:r>
              <a:rPr lang="en-US" sz="800" dirty="0">
                <a:solidFill>
                  <a:schemeClr val="tx1"/>
                </a:solidFill>
                <a:latin typeface="Trebuchet MS" panose="020B0603020202020204" pitchFamily="34" charset="0"/>
              </a:rPr>
              <a:t>30 Sep 2018</a:t>
            </a:r>
            <a:endParaRPr lang="en-SG" sz="800"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3729045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 y="8"/>
            <a:ext cx="6858000" cy="12192000"/>
          </a:xfrm>
          <a:prstGeom prst="rect">
            <a:avLst/>
          </a:prstGeom>
          <a:noFill/>
          <a:extLst>
            <a:ext uri="{909E8E84-426E-40DD-AFC4-6F175D3DCCD1}">
              <a14:hiddenFill xmlns:a14="http://schemas.microsoft.com/office/drawing/2010/main">
                <a:solidFill>
                  <a:srgbClr val="FFFFFF"/>
                </a:solidFill>
              </a14:hiddenFill>
            </a:ext>
          </a:extLst>
        </p:spPr>
      </p:pic>
      <p:sp>
        <p:nvSpPr>
          <p:cNvPr id="15" name="Star: 4 Points 14">
            <a:extLst>
              <a:ext uri="{FF2B5EF4-FFF2-40B4-BE49-F238E27FC236}">
                <a16:creationId xmlns:a16="http://schemas.microsoft.com/office/drawing/2014/main" id="{B5659845-BE08-483A-B1B8-95E33E453281}"/>
              </a:ext>
            </a:extLst>
          </p:cNvPr>
          <p:cNvSpPr/>
          <p:nvPr/>
        </p:nvSpPr>
        <p:spPr>
          <a:xfrm>
            <a:off x="2857255" y="783751"/>
            <a:ext cx="288826" cy="268092"/>
          </a:xfrm>
          <a:prstGeom prst="star4">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rebuchet MS" panose="020B0703020202090204" pitchFamily="34" charset="0"/>
            </a:endParaRPr>
          </a:p>
        </p:txBody>
      </p:sp>
      <p:sp>
        <p:nvSpPr>
          <p:cNvPr id="16" name="TextBox 15">
            <a:extLst>
              <a:ext uri="{FF2B5EF4-FFF2-40B4-BE49-F238E27FC236}">
                <a16:creationId xmlns:a16="http://schemas.microsoft.com/office/drawing/2014/main" id="{89CE9049-A598-45D4-A57B-922543F0B1FF}"/>
              </a:ext>
            </a:extLst>
          </p:cNvPr>
          <p:cNvSpPr txBox="1"/>
          <p:nvPr/>
        </p:nvSpPr>
        <p:spPr>
          <a:xfrm>
            <a:off x="3140588" y="705392"/>
            <a:ext cx="1562618" cy="461665"/>
          </a:xfrm>
          <a:prstGeom prst="rect">
            <a:avLst/>
          </a:prstGeom>
          <a:noFill/>
        </p:spPr>
        <p:txBody>
          <a:bodyPr wrap="square" rtlCol="0">
            <a:spAutoFit/>
          </a:bodyPr>
          <a:lstStyle/>
          <a:p>
            <a:r>
              <a:rPr lang="en-US" sz="2400" b="1" dirty="0">
                <a:solidFill>
                  <a:schemeClr val="bg1"/>
                </a:solidFill>
                <a:latin typeface="Trebuchet MS" panose="020B0703020202090204" pitchFamily="34" charset="0"/>
              </a:rPr>
              <a:t>Client</a:t>
            </a:r>
          </a:p>
        </p:txBody>
      </p:sp>
      <p:pic>
        <p:nvPicPr>
          <p:cNvPr id="17" name="Picture 16">
            <a:extLst>
              <a:ext uri="{FF2B5EF4-FFF2-40B4-BE49-F238E27FC236}">
                <a16:creationId xmlns:a16="http://schemas.microsoft.com/office/drawing/2014/main" id="{00000000-0008-0000-0100-000012000000}"/>
              </a:ext>
            </a:extLst>
          </p:cNvPr>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37859" y="1416309"/>
            <a:ext cx="3147009" cy="1507449"/>
          </a:xfrm>
          <a:prstGeom prst="rect">
            <a:avLst/>
          </a:prstGeom>
        </p:spPr>
      </p:pic>
      <p:sp>
        <p:nvSpPr>
          <p:cNvPr id="4" name="Rectangle 3">
            <a:extLst>
              <a:ext uri="{FF2B5EF4-FFF2-40B4-BE49-F238E27FC236}">
                <a16:creationId xmlns:a16="http://schemas.microsoft.com/office/drawing/2014/main" id="{FE6BF094-4920-4B3E-AFF2-1109628582A7}"/>
              </a:ext>
            </a:extLst>
          </p:cNvPr>
          <p:cNvSpPr/>
          <p:nvPr/>
        </p:nvSpPr>
        <p:spPr>
          <a:xfrm>
            <a:off x="4698333" y="1980815"/>
            <a:ext cx="1173834" cy="400110"/>
          </a:xfrm>
          <a:prstGeom prst="rect">
            <a:avLst/>
          </a:prstGeom>
          <a:noFill/>
        </p:spPr>
        <p:txBody>
          <a:bodyPr wrap="square" lIns="91440" tIns="45720" rIns="91440" bIns="45720">
            <a:spAutoFit/>
          </a:bodyPr>
          <a:lstStyle/>
          <a:p>
            <a:pPr algn="ctr"/>
            <a:r>
              <a:rPr lang="en-US" sz="2000" b="1" spc="50" dirty="0">
                <a:ln w="0"/>
                <a:solidFill>
                  <a:schemeClr val="bg2"/>
                </a:solidFill>
                <a:effectLst>
                  <a:innerShdw blurRad="63500" dist="50800" dir="13500000">
                    <a:srgbClr val="000000">
                      <a:alpha val="50000"/>
                    </a:srgbClr>
                  </a:innerShdw>
                </a:effectLst>
                <a:latin typeface="Trebuchet MS" panose="020B0703020202090204" pitchFamily="34" charset="0"/>
              </a:rPr>
              <a:t>Adam</a:t>
            </a:r>
          </a:p>
        </p:txBody>
      </p:sp>
      <p:sp>
        <p:nvSpPr>
          <p:cNvPr id="19" name="Star: 4 Points 18">
            <a:extLst>
              <a:ext uri="{FF2B5EF4-FFF2-40B4-BE49-F238E27FC236}">
                <a16:creationId xmlns:a16="http://schemas.microsoft.com/office/drawing/2014/main" id="{71CA0C0F-B070-48B8-9FE0-FBFDC3704FBE}"/>
              </a:ext>
            </a:extLst>
          </p:cNvPr>
          <p:cNvSpPr/>
          <p:nvPr/>
        </p:nvSpPr>
        <p:spPr>
          <a:xfrm>
            <a:off x="2828679" y="3774753"/>
            <a:ext cx="280419" cy="198808"/>
          </a:xfrm>
          <a:prstGeom prst="star4">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Trebuchet MS" panose="020B0703020202090204" pitchFamily="34" charset="0"/>
            </a:endParaRPr>
          </a:p>
        </p:txBody>
      </p:sp>
      <p:sp>
        <p:nvSpPr>
          <p:cNvPr id="20" name="TextBox 19">
            <a:extLst>
              <a:ext uri="{FF2B5EF4-FFF2-40B4-BE49-F238E27FC236}">
                <a16:creationId xmlns:a16="http://schemas.microsoft.com/office/drawing/2014/main" id="{BEB7E314-90BC-4252-A7ED-062E1318D666}"/>
              </a:ext>
            </a:extLst>
          </p:cNvPr>
          <p:cNvSpPr txBox="1"/>
          <p:nvPr/>
        </p:nvSpPr>
        <p:spPr>
          <a:xfrm>
            <a:off x="3126300" y="3637658"/>
            <a:ext cx="1517136" cy="461665"/>
          </a:xfrm>
          <a:prstGeom prst="rect">
            <a:avLst/>
          </a:prstGeom>
          <a:noFill/>
        </p:spPr>
        <p:txBody>
          <a:bodyPr wrap="square" rtlCol="0">
            <a:spAutoFit/>
          </a:bodyPr>
          <a:lstStyle/>
          <a:p>
            <a:r>
              <a:rPr lang="en-US" sz="2400" b="1" dirty="0">
                <a:solidFill>
                  <a:schemeClr val="bg1"/>
                </a:solidFill>
                <a:latin typeface="Trebuchet MS" panose="020B0703020202090204" pitchFamily="34" charset="0"/>
              </a:rPr>
              <a:t>Users</a:t>
            </a:r>
          </a:p>
        </p:txBody>
      </p:sp>
      <p:sp>
        <p:nvSpPr>
          <p:cNvPr id="5" name="Star: 6 Points 4">
            <a:extLst>
              <a:ext uri="{FF2B5EF4-FFF2-40B4-BE49-F238E27FC236}">
                <a16:creationId xmlns:a16="http://schemas.microsoft.com/office/drawing/2014/main" id="{7F4947C6-E901-4ACA-9188-D1CCC138413A}"/>
              </a:ext>
            </a:extLst>
          </p:cNvPr>
          <p:cNvSpPr/>
          <p:nvPr/>
        </p:nvSpPr>
        <p:spPr>
          <a:xfrm>
            <a:off x="4429124" y="1995103"/>
            <a:ext cx="428623" cy="400110"/>
          </a:xfrm>
          <a:prstGeom prst="star6">
            <a:avLst/>
          </a:prstGeom>
          <a:solidFill>
            <a:schemeClr val="accent3">
              <a:lumMod val="60000"/>
              <a:lumOff val="40000"/>
            </a:schemeClr>
          </a:solidFill>
          <a:ln>
            <a:noFill/>
          </a:ln>
          <a:effectLst>
            <a:glow rad="1397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pic>
        <p:nvPicPr>
          <p:cNvPr id="22" name="Picture 21">
            <a:extLst>
              <a:ext uri="{FF2B5EF4-FFF2-40B4-BE49-F238E27FC236}">
                <a16:creationId xmlns:a16="http://schemas.microsoft.com/office/drawing/2014/main" id="{4A6D3490-A33B-423F-9336-D2C1ACBEB079}"/>
              </a:ext>
            </a:extLst>
          </p:cNvPr>
          <p:cNvPicPr>
            <a:picLocks noChangeAspect="1"/>
          </p:cNvPicPr>
          <p:nvPr/>
        </p:nvPicPr>
        <p:blipFill>
          <a:blip r:embed="rId4">
            <a:duotone>
              <a:schemeClr val="accent3">
                <a:shade val="45000"/>
                <a:satMod val="135000"/>
              </a:schemeClr>
              <a:prstClr val="white"/>
            </a:duotone>
            <a:extLst>
              <a:ext uri="{BEBA8EAE-BF5A-486C-A8C5-ECC9F3942E4B}">
                <a14:imgProps xmlns:a14="http://schemas.microsoft.com/office/drawing/2010/main">
                  <a14:imgLayer>
                    <a14:imgEffect>
                      <a14:artisticMarker/>
                    </a14:imgEffect>
                  </a14:imgLayer>
                </a14:imgProps>
              </a:ext>
              <a:ext uri="{28A0092B-C50C-407E-A947-70E740481C1C}">
                <a14:useLocalDpi xmlns:a14="http://schemas.microsoft.com/office/drawing/2010/main" val="0"/>
              </a:ext>
            </a:extLst>
          </a:blip>
          <a:stretch>
            <a:fillRect/>
          </a:stretch>
        </p:blipFill>
        <p:spPr>
          <a:xfrm>
            <a:off x="737860" y="4494089"/>
            <a:ext cx="3147009" cy="1507449"/>
          </a:xfrm>
          <a:prstGeom prst="rect">
            <a:avLst/>
          </a:prstGeom>
          <a:noFill/>
        </p:spPr>
      </p:pic>
      <p:sp>
        <p:nvSpPr>
          <p:cNvPr id="23" name="Rectangle 22">
            <a:extLst>
              <a:ext uri="{FF2B5EF4-FFF2-40B4-BE49-F238E27FC236}">
                <a16:creationId xmlns:a16="http://schemas.microsoft.com/office/drawing/2014/main" id="{4CC0D0D8-1790-45EA-A6C3-2E2BCCB56815}"/>
              </a:ext>
            </a:extLst>
          </p:cNvPr>
          <p:cNvSpPr/>
          <p:nvPr/>
        </p:nvSpPr>
        <p:spPr>
          <a:xfrm>
            <a:off x="4038022" y="4639750"/>
            <a:ext cx="2102517" cy="307777"/>
          </a:xfrm>
          <a:prstGeom prst="rect">
            <a:avLst/>
          </a:prstGeom>
          <a:noFill/>
        </p:spPr>
        <p:txBody>
          <a:bodyPr wrap="square" lIns="91440" tIns="45720" rIns="91440" bIns="45720">
            <a:spAutoFit/>
          </a:bodyPr>
          <a:lstStyle/>
          <a:p>
            <a:pPr algn="ctr"/>
            <a:r>
              <a:rPr lang="en-US" sz="1400" b="1" spc="50" dirty="0">
                <a:ln w="0"/>
                <a:solidFill>
                  <a:schemeClr val="bg2"/>
                </a:solidFill>
                <a:effectLst>
                  <a:innerShdw blurRad="63500" dist="50800" dir="13500000">
                    <a:srgbClr val="000000">
                      <a:alpha val="50000"/>
                    </a:srgbClr>
                  </a:innerShdw>
                </a:effectLst>
                <a:latin typeface="Trebuchet MS" panose="020B0703020202090204" pitchFamily="34" charset="0"/>
              </a:rPr>
              <a:t>Management</a:t>
            </a:r>
          </a:p>
        </p:txBody>
      </p:sp>
      <p:sp>
        <p:nvSpPr>
          <p:cNvPr id="24" name="Star: 6 Points 23">
            <a:extLst>
              <a:ext uri="{FF2B5EF4-FFF2-40B4-BE49-F238E27FC236}">
                <a16:creationId xmlns:a16="http://schemas.microsoft.com/office/drawing/2014/main" id="{DCBEA0DF-9F2A-4739-B3CD-C53E84FED61E}"/>
              </a:ext>
            </a:extLst>
          </p:cNvPr>
          <p:cNvSpPr/>
          <p:nvPr/>
        </p:nvSpPr>
        <p:spPr>
          <a:xfrm>
            <a:off x="4171949" y="4691546"/>
            <a:ext cx="257175" cy="243354"/>
          </a:xfrm>
          <a:prstGeom prst="star6">
            <a:avLst/>
          </a:prstGeom>
          <a:solidFill>
            <a:schemeClr val="accent3">
              <a:lumMod val="60000"/>
              <a:lumOff val="40000"/>
            </a:schemeClr>
          </a:solidFill>
          <a:ln>
            <a:noFill/>
          </a:ln>
          <a:effectLst>
            <a:glow rad="1397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rebuchet MS" panose="020B0703020202090204" pitchFamily="34" charset="0"/>
            </a:endParaRPr>
          </a:p>
        </p:txBody>
      </p:sp>
      <p:sp>
        <p:nvSpPr>
          <p:cNvPr id="25" name="Rectangle 24">
            <a:extLst>
              <a:ext uri="{FF2B5EF4-FFF2-40B4-BE49-F238E27FC236}">
                <a16:creationId xmlns:a16="http://schemas.microsoft.com/office/drawing/2014/main" id="{0D48942F-3794-40EF-8E7D-3F4A1C051747}"/>
              </a:ext>
            </a:extLst>
          </p:cNvPr>
          <p:cNvSpPr/>
          <p:nvPr/>
        </p:nvSpPr>
        <p:spPr>
          <a:xfrm>
            <a:off x="4270830" y="4995014"/>
            <a:ext cx="1173834" cy="307777"/>
          </a:xfrm>
          <a:prstGeom prst="rect">
            <a:avLst/>
          </a:prstGeom>
          <a:noFill/>
        </p:spPr>
        <p:txBody>
          <a:bodyPr wrap="square" lIns="91440" tIns="45720" rIns="91440" bIns="45720">
            <a:spAutoFit/>
          </a:bodyPr>
          <a:lstStyle/>
          <a:p>
            <a:pPr algn="ctr"/>
            <a:r>
              <a:rPr lang="en-US" sz="1400" b="1" spc="50" dirty="0">
                <a:ln w="0"/>
                <a:solidFill>
                  <a:schemeClr val="bg2"/>
                </a:solidFill>
                <a:effectLst>
                  <a:innerShdw blurRad="63500" dist="50800" dir="13500000">
                    <a:srgbClr val="000000">
                      <a:alpha val="50000"/>
                    </a:srgbClr>
                  </a:innerShdw>
                </a:effectLst>
                <a:latin typeface="Trebuchet MS" panose="020B0703020202090204" pitchFamily="34" charset="0"/>
              </a:rPr>
              <a:t>Tutors</a:t>
            </a:r>
          </a:p>
        </p:txBody>
      </p:sp>
      <p:sp>
        <p:nvSpPr>
          <p:cNvPr id="18" name="Star: 6 Points 23">
            <a:extLst>
              <a:ext uri="{FF2B5EF4-FFF2-40B4-BE49-F238E27FC236}">
                <a16:creationId xmlns:a16="http://schemas.microsoft.com/office/drawing/2014/main" id="{51ED2650-2B6D-0248-B22C-E39ACB4307A0}"/>
              </a:ext>
            </a:extLst>
          </p:cNvPr>
          <p:cNvSpPr/>
          <p:nvPr/>
        </p:nvSpPr>
        <p:spPr>
          <a:xfrm>
            <a:off x="4171949" y="5027226"/>
            <a:ext cx="257175" cy="243354"/>
          </a:xfrm>
          <a:prstGeom prst="star6">
            <a:avLst/>
          </a:prstGeom>
          <a:solidFill>
            <a:schemeClr val="accent3">
              <a:lumMod val="60000"/>
              <a:lumOff val="40000"/>
            </a:schemeClr>
          </a:solidFill>
          <a:ln>
            <a:noFill/>
          </a:ln>
          <a:effectLst>
            <a:glow rad="1397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rebuchet MS" panose="020B0703020202090204" pitchFamily="34" charset="0"/>
            </a:endParaRPr>
          </a:p>
        </p:txBody>
      </p:sp>
      <p:sp>
        <p:nvSpPr>
          <p:cNvPr id="21" name="Rectangle 20">
            <a:extLst>
              <a:ext uri="{FF2B5EF4-FFF2-40B4-BE49-F238E27FC236}">
                <a16:creationId xmlns:a16="http://schemas.microsoft.com/office/drawing/2014/main" id="{1DA7D686-BD5F-8744-B5FA-CC7073113E07}"/>
              </a:ext>
            </a:extLst>
          </p:cNvPr>
          <p:cNvSpPr/>
          <p:nvPr/>
        </p:nvSpPr>
        <p:spPr>
          <a:xfrm>
            <a:off x="4274212" y="5343466"/>
            <a:ext cx="1173834" cy="307777"/>
          </a:xfrm>
          <a:prstGeom prst="rect">
            <a:avLst/>
          </a:prstGeom>
          <a:noFill/>
        </p:spPr>
        <p:txBody>
          <a:bodyPr wrap="square" lIns="91440" tIns="45720" rIns="91440" bIns="45720">
            <a:spAutoFit/>
          </a:bodyPr>
          <a:lstStyle/>
          <a:p>
            <a:pPr algn="ctr"/>
            <a:r>
              <a:rPr lang="en-US" sz="1400" b="1" spc="50" dirty="0">
                <a:ln w="0"/>
                <a:solidFill>
                  <a:schemeClr val="bg2"/>
                </a:solidFill>
                <a:effectLst>
                  <a:innerShdw blurRad="63500" dist="50800" dir="13500000">
                    <a:srgbClr val="000000">
                      <a:alpha val="50000"/>
                    </a:srgbClr>
                  </a:innerShdw>
                </a:effectLst>
                <a:latin typeface="Trebuchet MS" panose="020B0703020202090204" pitchFamily="34" charset="0"/>
              </a:rPr>
              <a:t>Parents</a:t>
            </a:r>
          </a:p>
        </p:txBody>
      </p:sp>
      <p:sp>
        <p:nvSpPr>
          <p:cNvPr id="27" name="Star: 6 Points 23">
            <a:extLst>
              <a:ext uri="{FF2B5EF4-FFF2-40B4-BE49-F238E27FC236}">
                <a16:creationId xmlns:a16="http://schemas.microsoft.com/office/drawing/2014/main" id="{B89B2013-B2D4-794C-861F-AFC45D051D3B}"/>
              </a:ext>
            </a:extLst>
          </p:cNvPr>
          <p:cNvSpPr/>
          <p:nvPr/>
        </p:nvSpPr>
        <p:spPr>
          <a:xfrm>
            <a:off x="4175332" y="5375678"/>
            <a:ext cx="257175" cy="243354"/>
          </a:xfrm>
          <a:prstGeom prst="star6">
            <a:avLst/>
          </a:prstGeom>
          <a:solidFill>
            <a:schemeClr val="accent3">
              <a:lumMod val="60000"/>
              <a:lumOff val="40000"/>
            </a:schemeClr>
          </a:solidFill>
          <a:ln>
            <a:noFill/>
          </a:ln>
          <a:effectLst>
            <a:glow rad="1397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rebuchet MS" panose="020B0703020202090204" pitchFamily="34" charset="0"/>
            </a:endParaRPr>
          </a:p>
        </p:txBody>
      </p:sp>
      <p:sp>
        <p:nvSpPr>
          <p:cNvPr id="28" name="Rectangle 27">
            <a:extLst>
              <a:ext uri="{FF2B5EF4-FFF2-40B4-BE49-F238E27FC236}">
                <a16:creationId xmlns:a16="http://schemas.microsoft.com/office/drawing/2014/main" id="{26723FAE-4C2D-1E4F-8D9C-D2EBECF36DB1}"/>
              </a:ext>
            </a:extLst>
          </p:cNvPr>
          <p:cNvSpPr/>
          <p:nvPr/>
        </p:nvSpPr>
        <p:spPr>
          <a:xfrm>
            <a:off x="4275903" y="5693503"/>
            <a:ext cx="1173834" cy="307777"/>
          </a:xfrm>
          <a:prstGeom prst="rect">
            <a:avLst/>
          </a:prstGeom>
          <a:noFill/>
        </p:spPr>
        <p:txBody>
          <a:bodyPr wrap="square" lIns="91440" tIns="45720" rIns="91440" bIns="45720">
            <a:spAutoFit/>
          </a:bodyPr>
          <a:lstStyle/>
          <a:p>
            <a:pPr algn="ctr"/>
            <a:r>
              <a:rPr lang="en-US" sz="1400" b="1" spc="50" dirty="0">
                <a:ln w="0"/>
                <a:solidFill>
                  <a:schemeClr val="bg2"/>
                </a:solidFill>
                <a:effectLst>
                  <a:innerShdw blurRad="63500" dist="50800" dir="13500000">
                    <a:srgbClr val="000000">
                      <a:alpha val="50000"/>
                    </a:srgbClr>
                  </a:innerShdw>
                </a:effectLst>
                <a:latin typeface="Trebuchet MS" panose="020B0703020202090204" pitchFamily="34" charset="0"/>
              </a:rPr>
              <a:t>Students</a:t>
            </a:r>
          </a:p>
        </p:txBody>
      </p:sp>
      <p:sp>
        <p:nvSpPr>
          <p:cNvPr id="29" name="Star: 6 Points 23">
            <a:extLst>
              <a:ext uri="{FF2B5EF4-FFF2-40B4-BE49-F238E27FC236}">
                <a16:creationId xmlns:a16="http://schemas.microsoft.com/office/drawing/2014/main" id="{778F673D-ACD3-C845-A012-05B28F154B5F}"/>
              </a:ext>
            </a:extLst>
          </p:cNvPr>
          <p:cNvSpPr/>
          <p:nvPr/>
        </p:nvSpPr>
        <p:spPr>
          <a:xfrm>
            <a:off x="4177023" y="5725715"/>
            <a:ext cx="257175" cy="243354"/>
          </a:xfrm>
          <a:prstGeom prst="star6">
            <a:avLst/>
          </a:prstGeom>
          <a:solidFill>
            <a:schemeClr val="accent3">
              <a:lumMod val="60000"/>
              <a:lumOff val="40000"/>
            </a:schemeClr>
          </a:solidFill>
          <a:ln>
            <a:noFill/>
          </a:ln>
          <a:effectLst>
            <a:glow rad="1397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Trebuchet MS" panose="020B0703020202090204" pitchFamily="34" charset="0"/>
            </a:endParaRPr>
          </a:p>
        </p:txBody>
      </p:sp>
      <p:sp>
        <p:nvSpPr>
          <p:cNvPr id="2" name="Rectangle 1">
            <a:extLst>
              <a:ext uri="{FF2B5EF4-FFF2-40B4-BE49-F238E27FC236}">
                <a16:creationId xmlns:a16="http://schemas.microsoft.com/office/drawing/2014/main" id="{F212B4B8-25B0-4C7A-9870-BFD1E37B8126}"/>
              </a:ext>
            </a:extLst>
          </p:cNvPr>
          <p:cNvSpPr/>
          <p:nvPr/>
        </p:nvSpPr>
        <p:spPr>
          <a:xfrm rot="20494725">
            <a:off x="434613" y="6681208"/>
            <a:ext cx="2864502" cy="923330"/>
          </a:xfrm>
          <a:prstGeom prst="rect">
            <a:avLst/>
          </a:prstGeom>
          <a:noFill/>
          <a:ln>
            <a:noFill/>
          </a:ln>
          <a:effectLst>
            <a:glow rad="139700">
              <a:schemeClr val="accent5">
                <a:satMod val="175000"/>
                <a:alpha val="40000"/>
              </a:schemeClr>
            </a:glow>
          </a:effectLst>
          <a:scene3d>
            <a:camera prst="orthographicFront">
              <a:rot lat="0" lon="0" rev="0"/>
            </a:camera>
            <a:lightRig rig="contrasting" dir="t">
              <a:rot lat="0" lon="0" rev="7800000"/>
            </a:lightRig>
          </a:scene3d>
          <a:sp3d>
            <a:bevelT w="139700" h="139700"/>
          </a:sp3d>
        </p:spPr>
        <p:txBody>
          <a:bodyPr wrap="none" lIns="91440" tIns="45720" rIns="91440" bIns="45720">
            <a:spAutoFit/>
          </a:bodyPr>
          <a:lstStyle/>
          <a:p>
            <a:pPr algn="ct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rebuchet MS" panose="020B0603020202020204" pitchFamily="34" charset="0"/>
              </a:rPr>
              <a:t>X Factor</a:t>
            </a:r>
          </a:p>
        </p:txBody>
      </p:sp>
      <p:sp>
        <p:nvSpPr>
          <p:cNvPr id="3" name="Star: 4 Points 2">
            <a:extLst>
              <a:ext uri="{FF2B5EF4-FFF2-40B4-BE49-F238E27FC236}">
                <a16:creationId xmlns:a16="http://schemas.microsoft.com/office/drawing/2014/main" id="{E6CE87C3-8974-4B89-803C-90D4117F9707}"/>
              </a:ext>
            </a:extLst>
          </p:cNvPr>
          <p:cNvSpPr/>
          <p:nvPr/>
        </p:nvSpPr>
        <p:spPr>
          <a:xfrm>
            <a:off x="1159933" y="7996767"/>
            <a:ext cx="317500" cy="338242"/>
          </a:xfrm>
          <a:prstGeom prst="star4">
            <a:avLst/>
          </a:prstGeom>
          <a:solidFill>
            <a:schemeClr val="accent5">
              <a:lumMod val="20000"/>
              <a:lumOff val="80000"/>
            </a:schemeClr>
          </a:solidFill>
          <a:ln>
            <a:noFill/>
          </a:ln>
          <a:effectLst>
            <a:glow rad="1397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6" name="TextBox 5">
            <a:extLst>
              <a:ext uri="{FF2B5EF4-FFF2-40B4-BE49-F238E27FC236}">
                <a16:creationId xmlns:a16="http://schemas.microsoft.com/office/drawing/2014/main" id="{2FDFF030-9F2C-4E92-AF78-7AF9EFC445A4}"/>
              </a:ext>
            </a:extLst>
          </p:cNvPr>
          <p:cNvSpPr txBox="1"/>
          <p:nvPr/>
        </p:nvSpPr>
        <p:spPr>
          <a:xfrm>
            <a:off x="1579792" y="8529690"/>
            <a:ext cx="4373033" cy="646331"/>
          </a:xfrm>
          <a:prstGeom prst="rect">
            <a:avLst/>
          </a:prstGeom>
          <a:noFill/>
        </p:spPr>
        <p:txBody>
          <a:bodyPr wrap="square" rtlCol="0">
            <a:spAutoFit/>
          </a:bodyPr>
          <a:lstStyle/>
          <a:p>
            <a:r>
              <a:rPr lang="en-US" dirty="0">
                <a:solidFill>
                  <a:schemeClr val="accent5">
                    <a:lumMod val="20000"/>
                    <a:lumOff val="80000"/>
                  </a:schemeClr>
                </a:solidFill>
                <a:latin typeface="Trebuchet MS" panose="020B0603020202020204" pitchFamily="34" charset="0"/>
              </a:rPr>
              <a:t>Reduction in time taken to complete daily administrative tasks for up to 70%</a:t>
            </a:r>
            <a:endParaRPr lang="en-SG" dirty="0">
              <a:solidFill>
                <a:schemeClr val="accent5">
                  <a:lumMod val="20000"/>
                  <a:lumOff val="80000"/>
                </a:schemeClr>
              </a:solidFill>
              <a:latin typeface="Trebuchet MS" panose="020B0603020202020204" pitchFamily="34" charset="0"/>
            </a:endParaRPr>
          </a:p>
        </p:txBody>
      </p:sp>
      <p:sp>
        <p:nvSpPr>
          <p:cNvPr id="26" name="Star: 4 Points 25">
            <a:extLst>
              <a:ext uri="{FF2B5EF4-FFF2-40B4-BE49-F238E27FC236}">
                <a16:creationId xmlns:a16="http://schemas.microsoft.com/office/drawing/2014/main" id="{F898CEA2-CA99-4D66-B43A-0336A645CF2B}"/>
              </a:ext>
            </a:extLst>
          </p:cNvPr>
          <p:cNvSpPr/>
          <p:nvPr/>
        </p:nvSpPr>
        <p:spPr>
          <a:xfrm>
            <a:off x="1159933" y="8675737"/>
            <a:ext cx="317500" cy="338242"/>
          </a:xfrm>
          <a:prstGeom prst="star4">
            <a:avLst/>
          </a:prstGeom>
          <a:solidFill>
            <a:schemeClr val="accent5">
              <a:lumMod val="20000"/>
              <a:lumOff val="80000"/>
            </a:schemeClr>
          </a:solidFill>
          <a:ln>
            <a:noFill/>
          </a:ln>
          <a:effectLst>
            <a:glow rad="1397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30" name="TextBox 29">
            <a:extLst>
              <a:ext uri="{FF2B5EF4-FFF2-40B4-BE49-F238E27FC236}">
                <a16:creationId xmlns:a16="http://schemas.microsoft.com/office/drawing/2014/main" id="{2BE7C014-B245-4C64-A262-056353DAB5C4}"/>
              </a:ext>
            </a:extLst>
          </p:cNvPr>
          <p:cNvSpPr txBox="1"/>
          <p:nvPr/>
        </p:nvSpPr>
        <p:spPr>
          <a:xfrm>
            <a:off x="1579793" y="7848345"/>
            <a:ext cx="4373033" cy="646331"/>
          </a:xfrm>
          <a:prstGeom prst="rect">
            <a:avLst/>
          </a:prstGeom>
          <a:noFill/>
        </p:spPr>
        <p:txBody>
          <a:bodyPr wrap="square" rtlCol="0">
            <a:spAutoFit/>
          </a:bodyPr>
          <a:lstStyle/>
          <a:p>
            <a:r>
              <a:rPr lang="en-US" dirty="0">
                <a:solidFill>
                  <a:schemeClr val="accent5">
                    <a:lumMod val="20000"/>
                    <a:lumOff val="80000"/>
                  </a:schemeClr>
                </a:solidFill>
                <a:latin typeface="Trebuchet MS" panose="020B0603020202020204" pitchFamily="34" charset="0"/>
              </a:rPr>
              <a:t>Have the Portal go into live deployment with actual users by Mid Term</a:t>
            </a:r>
            <a:endParaRPr lang="en-SG" dirty="0">
              <a:solidFill>
                <a:schemeClr val="accent5">
                  <a:lumMod val="20000"/>
                  <a:lumOff val="80000"/>
                </a:schemeClr>
              </a:solidFill>
              <a:latin typeface="Trebuchet MS" panose="020B0603020202020204" pitchFamily="34" charset="0"/>
            </a:endParaRPr>
          </a:p>
        </p:txBody>
      </p:sp>
    </p:spTree>
    <p:extLst>
      <p:ext uri="{BB962C8B-B14F-4D97-AF65-F5344CB8AC3E}">
        <p14:creationId xmlns:p14="http://schemas.microsoft.com/office/powerpoint/2010/main" val="4252334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 y="0"/>
            <a:ext cx="6858000" cy="12192000"/>
          </a:xfrm>
          <a:prstGeom prst="rect">
            <a:avLst/>
          </a:prstGeom>
          <a:noFill/>
          <a:extLst>
            <a:ext uri="{909E8E84-426E-40DD-AFC4-6F175D3DCCD1}">
              <a14:hiddenFill xmlns:a14="http://schemas.microsoft.com/office/drawing/2010/main">
                <a:solidFill>
                  <a:srgbClr val="FFFFFF"/>
                </a:solidFill>
              </a14:hiddenFill>
            </a:ext>
          </a:extLst>
        </p:spPr>
      </p:pic>
      <p:sp>
        <p:nvSpPr>
          <p:cNvPr id="18" name="Diamond 17">
            <a:extLst>
              <a:ext uri="{FF2B5EF4-FFF2-40B4-BE49-F238E27FC236}">
                <a16:creationId xmlns:a16="http://schemas.microsoft.com/office/drawing/2014/main" id="{0934F340-D1E6-4C00-86BD-645E1F874BF2}"/>
              </a:ext>
            </a:extLst>
          </p:cNvPr>
          <p:cNvSpPr/>
          <p:nvPr/>
        </p:nvSpPr>
        <p:spPr>
          <a:xfrm>
            <a:off x="564102" y="2574873"/>
            <a:ext cx="1123665" cy="1267693"/>
          </a:xfrm>
          <a:prstGeom prst="diamond">
            <a:avLst/>
          </a:prstGeom>
          <a:noFill/>
          <a:ln>
            <a:solidFill>
              <a:schemeClr val="accent3">
                <a:lumMod val="75000"/>
              </a:schemeClr>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19" name="TextBox 18">
            <a:extLst>
              <a:ext uri="{FF2B5EF4-FFF2-40B4-BE49-F238E27FC236}">
                <a16:creationId xmlns:a16="http://schemas.microsoft.com/office/drawing/2014/main" id="{F6BB8CDB-5494-49BE-9844-939B6D7CE355}"/>
              </a:ext>
            </a:extLst>
          </p:cNvPr>
          <p:cNvSpPr txBox="1"/>
          <p:nvPr/>
        </p:nvSpPr>
        <p:spPr>
          <a:xfrm>
            <a:off x="514064" y="2270076"/>
            <a:ext cx="1545168" cy="276999"/>
          </a:xfrm>
          <a:prstGeom prst="rect">
            <a:avLst/>
          </a:prstGeom>
          <a:noFill/>
        </p:spPr>
        <p:txBody>
          <a:bodyPr wrap="square" rtlCol="0">
            <a:spAutoFit/>
          </a:bodyPr>
          <a:lstStyle/>
          <a:p>
            <a:r>
              <a:rPr lang="en-US" sz="1200" b="1" dirty="0">
                <a:solidFill>
                  <a:schemeClr val="bg1"/>
                </a:solidFill>
                <a:latin typeface="Trebuchet MS" panose="020B0703020202090204" pitchFamily="34" charset="0"/>
              </a:rPr>
              <a:t>Current Iteration</a:t>
            </a:r>
          </a:p>
        </p:txBody>
      </p:sp>
      <p:cxnSp>
        <p:nvCxnSpPr>
          <p:cNvPr id="21" name="Straight Connector 20">
            <a:extLst>
              <a:ext uri="{FF2B5EF4-FFF2-40B4-BE49-F238E27FC236}">
                <a16:creationId xmlns:a16="http://schemas.microsoft.com/office/drawing/2014/main" id="{78CCD315-9FDA-4A1A-BF65-71A958CC39AF}"/>
              </a:ext>
            </a:extLst>
          </p:cNvPr>
          <p:cNvCxnSpPr/>
          <p:nvPr/>
        </p:nvCxnSpPr>
        <p:spPr>
          <a:xfrm>
            <a:off x="800662" y="3198125"/>
            <a:ext cx="627633"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0DBD30F-336E-4DF1-A8E3-5D59948C6FCC}"/>
              </a:ext>
            </a:extLst>
          </p:cNvPr>
          <p:cNvSpPr txBox="1"/>
          <p:nvPr/>
        </p:nvSpPr>
        <p:spPr>
          <a:xfrm>
            <a:off x="976218" y="2784494"/>
            <a:ext cx="221635" cy="400110"/>
          </a:xfrm>
          <a:prstGeom prst="rect">
            <a:avLst/>
          </a:prstGeom>
          <a:noFill/>
        </p:spPr>
        <p:txBody>
          <a:bodyPr wrap="square" rtlCol="0">
            <a:spAutoFit/>
          </a:bodyPr>
          <a:lstStyle/>
          <a:p>
            <a:r>
              <a:rPr lang="en-US" sz="2000" b="1" dirty="0">
                <a:solidFill>
                  <a:schemeClr val="accent3">
                    <a:lumMod val="60000"/>
                    <a:lumOff val="40000"/>
                  </a:schemeClr>
                </a:solidFill>
                <a:latin typeface="Trebuchet MS" panose="020B0703020202090204" pitchFamily="34" charset="0"/>
              </a:rPr>
              <a:t>4</a:t>
            </a:r>
          </a:p>
        </p:txBody>
      </p:sp>
      <p:sp>
        <p:nvSpPr>
          <p:cNvPr id="24" name="TextBox 23">
            <a:extLst>
              <a:ext uri="{FF2B5EF4-FFF2-40B4-BE49-F238E27FC236}">
                <a16:creationId xmlns:a16="http://schemas.microsoft.com/office/drawing/2014/main" id="{3232423A-78A3-4D16-AF3E-3BE4BC54B9BA}"/>
              </a:ext>
            </a:extLst>
          </p:cNvPr>
          <p:cNvSpPr txBox="1"/>
          <p:nvPr/>
        </p:nvSpPr>
        <p:spPr>
          <a:xfrm>
            <a:off x="929734" y="3208719"/>
            <a:ext cx="536237" cy="400110"/>
          </a:xfrm>
          <a:prstGeom prst="rect">
            <a:avLst/>
          </a:prstGeom>
          <a:noFill/>
        </p:spPr>
        <p:txBody>
          <a:bodyPr wrap="square" rtlCol="0">
            <a:spAutoFit/>
          </a:bodyPr>
          <a:lstStyle/>
          <a:p>
            <a:r>
              <a:rPr lang="en-US" sz="2000" b="1" dirty="0">
                <a:solidFill>
                  <a:schemeClr val="accent3">
                    <a:lumMod val="60000"/>
                    <a:lumOff val="40000"/>
                  </a:schemeClr>
                </a:solidFill>
                <a:latin typeface="Trebuchet MS" panose="020B0703020202090204" pitchFamily="34" charset="0"/>
              </a:rPr>
              <a:t>11</a:t>
            </a:r>
          </a:p>
        </p:txBody>
      </p:sp>
      <p:sp>
        <p:nvSpPr>
          <p:cNvPr id="25" name="TextBox 24">
            <a:extLst>
              <a:ext uri="{FF2B5EF4-FFF2-40B4-BE49-F238E27FC236}">
                <a16:creationId xmlns:a16="http://schemas.microsoft.com/office/drawing/2014/main" id="{24308431-E0CC-4AAB-A861-364C52B09EA8}"/>
              </a:ext>
            </a:extLst>
          </p:cNvPr>
          <p:cNvSpPr txBox="1"/>
          <p:nvPr/>
        </p:nvSpPr>
        <p:spPr>
          <a:xfrm>
            <a:off x="104627" y="3508801"/>
            <a:ext cx="1305636" cy="307777"/>
          </a:xfrm>
          <a:prstGeom prst="rect">
            <a:avLst/>
          </a:prstGeom>
          <a:noFill/>
        </p:spPr>
        <p:txBody>
          <a:bodyPr wrap="square" rtlCol="0">
            <a:spAutoFit/>
          </a:bodyPr>
          <a:lstStyle/>
          <a:p>
            <a:r>
              <a:rPr lang="en-US" sz="700" b="1" dirty="0">
                <a:solidFill>
                  <a:schemeClr val="accent3">
                    <a:lumMod val="60000"/>
                    <a:lumOff val="40000"/>
                  </a:schemeClr>
                </a:solidFill>
                <a:latin typeface="Trebuchet MS" panose="020B0703020202090204" pitchFamily="34" charset="0"/>
              </a:rPr>
              <a:t>4 Aug 2018 </a:t>
            </a:r>
          </a:p>
          <a:p>
            <a:r>
              <a:rPr lang="en-US" sz="700" b="1" dirty="0">
                <a:solidFill>
                  <a:schemeClr val="accent3">
                    <a:lumMod val="60000"/>
                    <a:lumOff val="40000"/>
                  </a:schemeClr>
                </a:solidFill>
                <a:latin typeface="Trebuchet MS" panose="020B0703020202090204" pitchFamily="34" charset="0"/>
              </a:rPr>
              <a:t>   –  17 Aug 2018</a:t>
            </a:r>
          </a:p>
        </p:txBody>
      </p:sp>
      <p:sp>
        <p:nvSpPr>
          <p:cNvPr id="22" name="Star: 4 Points 21">
            <a:extLst>
              <a:ext uri="{FF2B5EF4-FFF2-40B4-BE49-F238E27FC236}">
                <a16:creationId xmlns:a16="http://schemas.microsoft.com/office/drawing/2014/main" id="{EB3ACAFF-45B5-435D-8D08-852973641265}"/>
              </a:ext>
            </a:extLst>
          </p:cNvPr>
          <p:cNvSpPr/>
          <p:nvPr/>
        </p:nvSpPr>
        <p:spPr>
          <a:xfrm>
            <a:off x="309344" y="2289699"/>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27" name="Star: 4 Points 26">
            <a:extLst>
              <a:ext uri="{FF2B5EF4-FFF2-40B4-BE49-F238E27FC236}">
                <a16:creationId xmlns:a16="http://schemas.microsoft.com/office/drawing/2014/main" id="{9B021A65-94AA-4E77-BF9A-7085502D13BF}"/>
              </a:ext>
            </a:extLst>
          </p:cNvPr>
          <p:cNvSpPr/>
          <p:nvPr/>
        </p:nvSpPr>
        <p:spPr>
          <a:xfrm>
            <a:off x="2463469" y="2289694"/>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28" name="TextBox 27">
            <a:extLst>
              <a:ext uri="{FF2B5EF4-FFF2-40B4-BE49-F238E27FC236}">
                <a16:creationId xmlns:a16="http://schemas.microsoft.com/office/drawing/2014/main" id="{BFF42036-1CB8-4CB3-90B5-D9C95BCC0D04}"/>
              </a:ext>
            </a:extLst>
          </p:cNvPr>
          <p:cNvSpPr txBox="1"/>
          <p:nvPr/>
        </p:nvSpPr>
        <p:spPr>
          <a:xfrm>
            <a:off x="2718226" y="2270076"/>
            <a:ext cx="1763078" cy="276999"/>
          </a:xfrm>
          <a:prstGeom prst="rect">
            <a:avLst/>
          </a:prstGeom>
          <a:noFill/>
        </p:spPr>
        <p:txBody>
          <a:bodyPr wrap="square" rtlCol="0">
            <a:spAutoFit/>
          </a:bodyPr>
          <a:lstStyle/>
          <a:p>
            <a:r>
              <a:rPr lang="en-US" sz="1200" b="1" dirty="0">
                <a:solidFill>
                  <a:schemeClr val="bg1"/>
                </a:solidFill>
                <a:latin typeface="Trebuchet MS" panose="020B0703020202090204" pitchFamily="34" charset="0"/>
              </a:rPr>
              <a:t>Upcoming Meetings</a:t>
            </a:r>
          </a:p>
        </p:txBody>
      </p:sp>
      <p:sp>
        <p:nvSpPr>
          <p:cNvPr id="29" name="TextBox 28">
            <a:extLst>
              <a:ext uri="{FF2B5EF4-FFF2-40B4-BE49-F238E27FC236}">
                <a16:creationId xmlns:a16="http://schemas.microsoft.com/office/drawing/2014/main" id="{E8737336-F1D6-4B51-9582-7CF7BCDC3708}"/>
              </a:ext>
            </a:extLst>
          </p:cNvPr>
          <p:cNvSpPr txBox="1"/>
          <p:nvPr/>
        </p:nvSpPr>
        <p:spPr>
          <a:xfrm>
            <a:off x="2549904" y="2875188"/>
            <a:ext cx="814230" cy="246221"/>
          </a:xfrm>
          <a:prstGeom prst="rect">
            <a:avLst/>
          </a:prstGeom>
          <a:noFill/>
        </p:spPr>
        <p:txBody>
          <a:bodyPr wrap="square" rtlCol="0">
            <a:spAutoFit/>
          </a:bodyPr>
          <a:lstStyle/>
          <a:p>
            <a:r>
              <a:rPr lang="en-US" sz="1000" b="1" dirty="0">
                <a:solidFill>
                  <a:schemeClr val="accent3">
                    <a:lumMod val="60000"/>
                    <a:lumOff val="40000"/>
                  </a:schemeClr>
                </a:solidFill>
                <a:latin typeface="Trebuchet MS" panose="020B0703020202090204" pitchFamily="34" charset="0"/>
              </a:rPr>
              <a:t>Internal</a:t>
            </a:r>
          </a:p>
        </p:txBody>
      </p:sp>
      <p:sp>
        <p:nvSpPr>
          <p:cNvPr id="26" name="Star: 6 Points 25">
            <a:extLst>
              <a:ext uri="{FF2B5EF4-FFF2-40B4-BE49-F238E27FC236}">
                <a16:creationId xmlns:a16="http://schemas.microsoft.com/office/drawing/2014/main" id="{1588E952-5E2E-455B-BC3C-89C4797DC0D5}"/>
              </a:ext>
            </a:extLst>
          </p:cNvPr>
          <p:cNvSpPr/>
          <p:nvPr/>
        </p:nvSpPr>
        <p:spPr>
          <a:xfrm>
            <a:off x="2483940" y="2923235"/>
            <a:ext cx="131928" cy="150126"/>
          </a:xfrm>
          <a:prstGeom prst="star6">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32" name="TextBox 31">
            <a:extLst>
              <a:ext uri="{FF2B5EF4-FFF2-40B4-BE49-F238E27FC236}">
                <a16:creationId xmlns:a16="http://schemas.microsoft.com/office/drawing/2014/main" id="{62AF6329-4532-4295-B51A-B1ADE201E420}"/>
              </a:ext>
            </a:extLst>
          </p:cNvPr>
          <p:cNvSpPr txBox="1"/>
          <p:nvPr/>
        </p:nvSpPr>
        <p:spPr>
          <a:xfrm>
            <a:off x="2549904" y="3109474"/>
            <a:ext cx="633858" cy="246221"/>
          </a:xfrm>
          <a:prstGeom prst="rect">
            <a:avLst/>
          </a:prstGeom>
          <a:noFill/>
        </p:spPr>
        <p:txBody>
          <a:bodyPr wrap="square" rtlCol="0">
            <a:spAutoFit/>
          </a:bodyPr>
          <a:lstStyle/>
          <a:p>
            <a:r>
              <a:rPr lang="en-US" sz="1000" b="1" dirty="0">
                <a:solidFill>
                  <a:schemeClr val="accent3">
                    <a:lumMod val="60000"/>
                    <a:lumOff val="40000"/>
                  </a:schemeClr>
                </a:solidFill>
                <a:latin typeface="Trebuchet MS" panose="020B0703020202090204" pitchFamily="34" charset="0"/>
              </a:rPr>
              <a:t>Client</a:t>
            </a:r>
          </a:p>
        </p:txBody>
      </p:sp>
      <p:cxnSp>
        <p:nvCxnSpPr>
          <p:cNvPr id="35" name="Straight Connector 34">
            <a:extLst>
              <a:ext uri="{FF2B5EF4-FFF2-40B4-BE49-F238E27FC236}">
                <a16:creationId xmlns:a16="http://schemas.microsoft.com/office/drawing/2014/main" id="{1677C70E-AEB9-4892-A4C6-2CECFE85D170}"/>
              </a:ext>
            </a:extLst>
          </p:cNvPr>
          <p:cNvCxnSpPr>
            <a:cxnSpLocks/>
          </p:cNvCxnSpPr>
          <p:nvPr/>
        </p:nvCxnSpPr>
        <p:spPr>
          <a:xfrm>
            <a:off x="3807663" y="3234521"/>
            <a:ext cx="100233"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616E1F9-5879-4AD2-BC5E-2DA565D2F84B}"/>
              </a:ext>
            </a:extLst>
          </p:cNvPr>
          <p:cNvSpPr txBox="1"/>
          <p:nvPr/>
        </p:nvSpPr>
        <p:spPr>
          <a:xfrm>
            <a:off x="2557619" y="3323990"/>
            <a:ext cx="964357" cy="246221"/>
          </a:xfrm>
          <a:prstGeom prst="rect">
            <a:avLst/>
          </a:prstGeom>
          <a:noFill/>
        </p:spPr>
        <p:txBody>
          <a:bodyPr wrap="square" rtlCol="0">
            <a:spAutoFit/>
          </a:bodyPr>
          <a:lstStyle/>
          <a:p>
            <a:r>
              <a:rPr lang="en-US" sz="1000" b="1" dirty="0">
                <a:solidFill>
                  <a:schemeClr val="accent3">
                    <a:lumMod val="60000"/>
                    <a:lumOff val="40000"/>
                  </a:schemeClr>
                </a:solidFill>
                <a:latin typeface="Trebuchet MS" panose="020B0703020202090204" pitchFamily="34" charset="0"/>
              </a:rPr>
              <a:t>Supervisor</a:t>
            </a:r>
          </a:p>
        </p:txBody>
      </p:sp>
      <p:sp>
        <p:nvSpPr>
          <p:cNvPr id="39" name="Star: 6 Points 38">
            <a:extLst>
              <a:ext uri="{FF2B5EF4-FFF2-40B4-BE49-F238E27FC236}">
                <a16:creationId xmlns:a16="http://schemas.microsoft.com/office/drawing/2014/main" id="{AB15281D-FE1F-45CC-8F54-1542EF5BFB67}"/>
              </a:ext>
            </a:extLst>
          </p:cNvPr>
          <p:cNvSpPr/>
          <p:nvPr/>
        </p:nvSpPr>
        <p:spPr>
          <a:xfrm>
            <a:off x="2483940" y="3161696"/>
            <a:ext cx="131928" cy="150126"/>
          </a:xfrm>
          <a:prstGeom prst="star6">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41" name="Star: 4 Points 40">
            <a:extLst>
              <a:ext uri="{FF2B5EF4-FFF2-40B4-BE49-F238E27FC236}">
                <a16:creationId xmlns:a16="http://schemas.microsoft.com/office/drawing/2014/main" id="{AC8F6FC9-ED0B-4EED-BCF2-D9B31DA11C5C}"/>
              </a:ext>
            </a:extLst>
          </p:cNvPr>
          <p:cNvSpPr/>
          <p:nvPr/>
        </p:nvSpPr>
        <p:spPr>
          <a:xfrm>
            <a:off x="4926185" y="2289694"/>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42" name="TextBox 41">
            <a:extLst>
              <a:ext uri="{FF2B5EF4-FFF2-40B4-BE49-F238E27FC236}">
                <a16:creationId xmlns:a16="http://schemas.microsoft.com/office/drawing/2014/main" id="{57A281A5-856D-40F6-AE5B-877F2EDBCA75}"/>
              </a:ext>
            </a:extLst>
          </p:cNvPr>
          <p:cNvSpPr txBox="1"/>
          <p:nvPr/>
        </p:nvSpPr>
        <p:spPr>
          <a:xfrm>
            <a:off x="5180942" y="2270076"/>
            <a:ext cx="1548965" cy="276999"/>
          </a:xfrm>
          <a:prstGeom prst="rect">
            <a:avLst/>
          </a:prstGeom>
          <a:noFill/>
        </p:spPr>
        <p:txBody>
          <a:bodyPr wrap="square" rtlCol="0">
            <a:spAutoFit/>
          </a:bodyPr>
          <a:lstStyle/>
          <a:p>
            <a:r>
              <a:rPr lang="en-US" sz="1200" b="1" dirty="0">
                <a:solidFill>
                  <a:schemeClr val="bg1"/>
                </a:solidFill>
                <a:latin typeface="Trebuchet MS" panose="020B0703020202090204" pitchFamily="34" charset="0"/>
              </a:rPr>
              <a:t>Upcoming Events</a:t>
            </a:r>
          </a:p>
        </p:txBody>
      </p:sp>
      <p:pic>
        <p:nvPicPr>
          <p:cNvPr id="43" name="Graphic 42" descr="Television">
            <a:extLst>
              <a:ext uri="{FF2B5EF4-FFF2-40B4-BE49-F238E27FC236}">
                <a16:creationId xmlns:a16="http://schemas.microsoft.com/office/drawing/2014/main" id="{A82E2F90-00B4-4408-9A24-FBC5383BF3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87413" y="2723063"/>
            <a:ext cx="914400" cy="914400"/>
          </a:xfrm>
          <a:prstGeom prst="rect">
            <a:avLst/>
          </a:prstGeom>
          <a:effectLst>
            <a:glow rad="139700">
              <a:schemeClr val="accent3">
                <a:satMod val="175000"/>
                <a:alpha val="40000"/>
              </a:schemeClr>
            </a:glow>
          </a:effectLst>
        </p:spPr>
      </p:pic>
      <p:sp>
        <p:nvSpPr>
          <p:cNvPr id="45" name="TextBox 44">
            <a:extLst>
              <a:ext uri="{FF2B5EF4-FFF2-40B4-BE49-F238E27FC236}">
                <a16:creationId xmlns:a16="http://schemas.microsoft.com/office/drawing/2014/main" id="{8FAF49A6-21C4-450A-A039-B6081CF4E8D2}"/>
              </a:ext>
            </a:extLst>
          </p:cNvPr>
          <p:cNvSpPr txBox="1"/>
          <p:nvPr/>
        </p:nvSpPr>
        <p:spPr>
          <a:xfrm>
            <a:off x="5086663" y="3510596"/>
            <a:ext cx="1515899" cy="369332"/>
          </a:xfrm>
          <a:prstGeom prst="rect">
            <a:avLst/>
          </a:prstGeom>
          <a:noFill/>
        </p:spPr>
        <p:txBody>
          <a:bodyPr wrap="square" rtlCol="0">
            <a:spAutoFit/>
          </a:bodyPr>
          <a:lstStyle/>
          <a:p>
            <a:pPr algn="ctr"/>
            <a:r>
              <a:rPr lang="en-US" sz="1000" b="1" dirty="0">
                <a:solidFill>
                  <a:schemeClr val="accent3">
                    <a:lumMod val="60000"/>
                    <a:lumOff val="40000"/>
                  </a:schemeClr>
                </a:solidFill>
                <a:latin typeface="Trebuchet MS" panose="020B0703020202090204" pitchFamily="34" charset="0"/>
              </a:rPr>
              <a:t>Acceptance</a:t>
            </a:r>
          </a:p>
          <a:p>
            <a:pPr algn="ctr"/>
            <a:r>
              <a:rPr lang="en-US" sz="800" b="1" dirty="0">
                <a:solidFill>
                  <a:schemeClr val="accent3">
                    <a:lumMod val="60000"/>
                    <a:lumOff val="40000"/>
                  </a:schemeClr>
                </a:solidFill>
                <a:latin typeface="Trebuchet MS" panose="020B0703020202090204" pitchFamily="34" charset="0"/>
              </a:rPr>
              <a:t>17 Aug 2018</a:t>
            </a:r>
          </a:p>
        </p:txBody>
      </p:sp>
      <p:sp>
        <p:nvSpPr>
          <p:cNvPr id="46" name="Star: 4 Points 45">
            <a:extLst>
              <a:ext uri="{FF2B5EF4-FFF2-40B4-BE49-F238E27FC236}">
                <a16:creationId xmlns:a16="http://schemas.microsoft.com/office/drawing/2014/main" id="{34DE8F71-A459-4141-9473-26D12129F00E}"/>
              </a:ext>
            </a:extLst>
          </p:cNvPr>
          <p:cNvSpPr/>
          <p:nvPr/>
        </p:nvSpPr>
        <p:spPr>
          <a:xfrm>
            <a:off x="2226912" y="4533279"/>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47" name="TextBox 46">
            <a:extLst>
              <a:ext uri="{FF2B5EF4-FFF2-40B4-BE49-F238E27FC236}">
                <a16:creationId xmlns:a16="http://schemas.microsoft.com/office/drawing/2014/main" id="{ED98F0BE-88E8-4A01-9C9F-DAE2A5BE578C}"/>
              </a:ext>
            </a:extLst>
          </p:cNvPr>
          <p:cNvSpPr txBox="1"/>
          <p:nvPr/>
        </p:nvSpPr>
        <p:spPr>
          <a:xfrm>
            <a:off x="2481669" y="4513661"/>
            <a:ext cx="1950631" cy="276999"/>
          </a:xfrm>
          <a:prstGeom prst="rect">
            <a:avLst/>
          </a:prstGeom>
          <a:noFill/>
        </p:spPr>
        <p:txBody>
          <a:bodyPr wrap="square" rtlCol="0">
            <a:spAutoFit/>
          </a:bodyPr>
          <a:lstStyle/>
          <a:p>
            <a:r>
              <a:rPr lang="en-US" sz="1200" b="1" dirty="0">
                <a:solidFill>
                  <a:schemeClr val="bg1"/>
                </a:solidFill>
                <a:latin typeface="Trebuchet MS" panose="020B0703020202090204" pitchFamily="34" charset="0"/>
              </a:rPr>
              <a:t>Thriving Stones Project</a:t>
            </a:r>
          </a:p>
        </p:txBody>
      </p:sp>
      <p:sp>
        <p:nvSpPr>
          <p:cNvPr id="48" name="TextBox 47">
            <a:extLst>
              <a:ext uri="{FF2B5EF4-FFF2-40B4-BE49-F238E27FC236}">
                <a16:creationId xmlns:a16="http://schemas.microsoft.com/office/drawing/2014/main" id="{3E1E94CD-F6AA-45F8-9E3A-BC50343332AB}"/>
              </a:ext>
            </a:extLst>
          </p:cNvPr>
          <p:cNvSpPr txBox="1"/>
          <p:nvPr/>
        </p:nvSpPr>
        <p:spPr>
          <a:xfrm>
            <a:off x="816894" y="4946784"/>
            <a:ext cx="5094481" cy="1631216"/>
          </a:xfrm>
          <a:prstGeom prst="rect">
            <a:avLst/>
          </a:prstGeom>
          <a:noFill/>
        </p:spPr>
        <p:txBody>
          <a:bodyPr wrap="square" rtlCol="0">
            <a:spAutoFit/>
          </a:bodyPr>
          <a:lstStyle/>
          <a:p>
            <a:pPr algn="ctr"/>
            <a:r>
              <a:rPr lang="en-US" sz="1000" dirty="0">
                <a:solidFill>
                  <a:schemeClr val="accent3">
                    <a:lumMod val="60000"/>
                    <a:lumOff val="40000"/>
                  </a:schemeClr>
                </a:solidFill>
                <a:latin typeface="Trebuchet MS" panose="020B0703020202090204" pitchFamily="34" charset="0"/>
              </a:rPr>
              <a:t>This project aims to deliver a Web Portal as the final product. The Web Portal serves as a management system and communication bridge between the parents, students and Centre. The Portal provides the Centre with management functionalities such as the creation of user accounts, planning of schedule, management of student details and generation of Financial Reports while allowing for easier data management across the various branches. On the Customer Relations aspect, the Portal allows for busy parents to keep track of their children’s progress on the go without needing to physically make a trip down to the Centre. The reward system implemented for the students are aimed at motivating them through recognition of their efforts in various areas to achieve better results.</a:t>
            </a:r>
          </a:p>
        </p:txBody>
      </p:sp>
      <p:sp>
        <p:nvSpPr>
          <p:cNvPr id="50" name="Star: 4 Points 49">
            <a:extLst>
              <a:ext uri="{FF2B5EF4-FFF2-40B4-BE49-F238E27FC236}">
                <a16:creationId xmlns:a16="http://schemas.microsoft.com/office/drawing/2014/main" id="{DBAA7C01-A75D-4CA9-B572-674C3C52BE09}"/>
              </a:ext>
            </a:extLst>
          </p:cNvPr>
          <p:cNvSpPr/>
          <p:nvPr/>
        </p:nvSpPr>
        <p:spPr>
          <a:xfrm>
            <a:off x="2649994" y="7156766"/>
            <a:ext cx="254758" cy="237751"/>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51" name="TextBox 50">
            <a:extLst>
              <a:ext uri="{FF2B5EF4-FFF2-40B4-BE49-F238E27FC236}">
                <a16:creationId xmlns:a16="http://schemas.microsoft.com/office/drawing/2014/main" id="{E2C3D629-1AA0-4CF4-873E-548AC4E7FBB8}"/>
              </a:ext>
            </a:extLst>
          </p:cNvPr>
          <p:cNvSpPr txBox="1"/>
          <p:nvPr/>
        </p:nvSpPr>
        <p:spPr>
          <a:xfrm>
            <a:off x="2904751" y="7137149"/>
            <a:ext cx="1744586" cy="276999"/>
          </a:xfrm>
          <a:prstGeom prst="rect">
            <a:avLst/>
          </a:prstGeom>
          <a:noFill/>
        </p:spPr>
        <p:txBody>
          <a:bodyPr wrap="square" rtlCol="0">
            <a:spAutoFit/>
          </a:bodyPr>
          <a:lstStyle/>
          <a:p>
            <a:r>
              <a:rPr lang="en-US" sz="1200" b="1" dirty="0">
                <a:solidFill>
                  <a:schemeClr val="bg1"/>
                </a:solidFill>
                <a:latin typeface="Trebuchet MS" panose="020B0703020202090204" pitchFamily="34" charset="0"/>
              </a:rPr>
              <a:t>Road Ahead</a:t>
            </a:r>
          </a:p>
        </p:txBody>
      </p:sp>
      <p:sp>
        <p:nvSpPr>
          <p:cNvPr id="44" name="Star: 6 Points 43">
            <a:extLst>
              <a:ext uri="{FF2B5EF4-FFF2-40B4-BE49-F238E27FC236}">
                <a16:creationId xmlns:a16="http://schemas.microsoft.com/office/drawing/2014/main" id="{DAD738D9-21EA-4122-8604-43BE6DB1EA76}"/>
              </a:ext>
            </a:extLst>
          </p:cNvPr>
          <p:cNvSpPr/>
          <p:nvPr/>
        </p:nvSpPr>
        <p:spPr>
          <a:xfrm>
            <a:off x="951810" y="7697340"/>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54" name="TextBox 53">
            <a:extLst>
              <a:ext uri="{FF2B5EF4-FFF2-40B4-BE49-F238E27FC236}">
                <a16:creationId xmlns:a16="http://schemas.microsoft.com/office/drawing/2014/main" id="{6AEBD077-5A4F-44EB-9782-4C6DB1A66F10}"/>
              </a:ext>
            </a:extLst>
          </p:cNvPr>
          <p:cNvSpPr txBox="1"/>
          <p:nvPr/>
        </p:nvSpPr>
        <p:spPr>
          <a:xfrm>
            <a:off x="448022" y="8345710"/>
            <a:ext cx="1660640"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Trebuchet MS" panose="020B0703020202090204" pitchFamily="34" charset="0"/>
              </a:rPr>
              <a:t>Proposal Submission</a:t>
            </a:r>
          </a:p>
          <a:p>
            <a:pPr algn="ctr"/>
            <a:r>
              <a:rPr lang="en-US" sz="1000" b="1" dirty="0">
                <a:solidFill>
                  <a:schemeClr val="accent3">
                    <a:lumMod val="60000"/>
                    <a:lumOff val="40000"/>
                  </a:schemeClr>
                </a:solidFill>
                <a:latin typeface="Trebuchet MS" panose="020B0703020202090204" pitchFamily="34" charset="0"/>
              </a:rPr>
              <a:t>20 June 2018</a:t>
            </a:r>
          </a:p>
        </p:txBody>
      </p:sp>
      <p:sp>
        <p:nvSpPr>
          <p:cNvPr id="57" name="Star: 6 Points 56">
            <a:extLst>
              <a:ext uri="{FF2B5EF4-FFF2-40B4-BE49-F238E27FC236}">
                <a16:creationId xmlns:a16="http://schemas.microsoft.com/office/drawing/2014/main" id="{8F7E4762-C795-4F95-B31D-CAE20D576E39}"/>
              </a:ext>
            </a:extLst>
          </p:cNvPr>
          <p:cNvSpPr/>
          <p:nvPr/>
        </p:nvSpPr>
        <p:spPr>
          <a:xfrm>
            <a:off x="2990032" y="7691081"/>
            <a:ext cx="631331" cy="641445"/>
          </a:xfrm>
          <a:prstGeom prst="star6">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58" name="TextBox 57">
            <a:extLst>
              <a:ext uri="{FF2B5EF4-FFF2-40B4-BE49-F238E27FC236}">
                <a16:creationId xmlns:a16="http://schemas.microsoft.com/office/drawing/2014/main" id="{3A63446B-D6E0-4C3A-9D89-12CF4A8487EE}"/>
              </a:ext>
            </a:extLst>
          </p:cNvPr>
          <p:cNvSpPr txBox="1"/>
          <p:nvPr/>
        </p:nvSpPr>
        <p:spPr>
          <a:xfrm>
            <a:off x="2404736" y="8345710"/>
            <a:ext cx="1829865"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Trebuchet MS" panose="020B0703020202090204" pitchFamily="34" charset="0"/>
              </a:rPr>
              <a:t>Acceptance</a:t>
            </a:r>
          </a:p>
          <a:p>
            <a:pPr algn="ctr"/>
            <a:r>
              <a:rPr lang="en-US" sz="1000" b="1" dirty="0">
                <a:solidFill>
                  <a:schemeClr val="accent3">
                    <a:lumMod val="60000"/>
                    <a:lumOff val="40000"/>
                  </a:schemeClr>
                </a:solidFill>
                <a:latin typeface="Trebuchet MS" panose="020B0703020202090204" pitchFamily="34" charset="0"/>
              </a:rPr>
              <a:t>17 Aug 2018</a:t>
            </a:r>
          </a:p>
        </p:txBody>
      </p:sp>
      <p:sp>
        <p:nvSpPr>
          <p:cNvPr id="59" name="Star: 6 Points 58">
            <a:extLst>
              <a:ext uri="{FF2B5EF4-FFF2-40B4-BE49-F238E27FC236}">
                <a16:creationId xmlns:a16="http://schemas.microsoft.com/office/drawing/2014/main" id="{69C43A7E-7C8F-4BE5-9208-BDEDB502C972}"/>
              </a:ext>
            </a:extLst>
          </p:cNvPr>
          <p:cNvSpPr/>
          <p:nvPr/>
        </p:nvSpPr>
        <p:spPr>
          <a:xfrm>
            <a:off x="5325827" y="7694573"/>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60" name="TextBox 59">
            <a:extLst>
              <a:ext uri="{FF2B5EF4-FFF2-40B4-BE49-F238E27FC236}">
                <a16:creationId xmlns:a16="http://schemas.microsoft.com/office/drawing/2014/main" id="{5B60AC44-7DF4-4153-A43E-DEAA6494F15F}"/>
              </a:ext>
            </a:extLst>
          </p:cNvPr>
          <p:cNvSpPr txBox="1"/>
          <p:nvPr/>
        </p:nvSpPr>
        <p:spPr>
          <a:xfrm>
            <a:off x="4822039" y="8342943"/>
            <a:ext cx="1660640" cy="553998"/>
          </a:xfrm>
          <a:prstGeom prst="rect">
            <a:avLst/>
          </a:prstGeom>
          <a:noFill/>
        </p:spPr>
        <p:txBody>
          <a:bodyPr wrap="square" rtlCol="0">
            <a:spAutoFit/>
          </a:bodyPr>
          <a:lstStyle/>
          <a:p>
            <a:pPr algn="ctr"/>
            <a:r>
              <a:rPr lang="en-US" sz="1000" b="1" dirty="0">
                <a:solidFill>
                  <a:schemeClr val="accent3">
                    <a:lumMod val="60000"/>
                    <a:lumOff val="40000"/>
                  </a:schemeClr>
                </a:solidFill>
                <a:latin typeface="Trebuchet MS" panose="020B0703020202090204" pitchFamily="34" charset="0"/>
              </a:rPr>
              <a:t>Mid Term</a:t>
            </a:r>
          </a:p>
          <a:p>
            <a:pPr algn="ctr"/>
            <a:r>
              <a:rPr lang="en-US" sz="1000" b="1" dirty="0">
                <a:solidFill>
                  <a:schemeClr val="accent3">
                    <a:lumMod val="60000"/>
                    <a:lumOff val="40000"/>
                  </a:schemeClr>
                </a:solidFill>
                <a:latin typeface="Trebuchet MS" panose="020B0703020202090204" pitchFamily="34" charset="0"/>
              </a:rPr>
              <a:t>4 Oct 2018 – 10 Oct 2018</a:t>
            </a:r>
          </a:p>
        </p:txBody>
      </p:sp>
      <p:sp>
        <p:nvSpPr>
          <p:cNvPr id="61" name="Star: 6 Points 60">
            <a:extLst>
              <a:ext uri="{FF2B5EF4-FFF2-40B4-BE49-F238E27FC236}">
                <a16:creationId xmlns:a16="http://schemas.microsoft.com/office/drawing/2014/main" id="{F43AD530-6E69-4CBC-9763-6964DE5E7535}"/>
              </a:ext>
            </a:extLst>
          </p:cNvPr>
          <p:cNvSpPr/>
          <p:nvPr/>
        </p:nvSpPr>
        <p:spPr>
          <a:xfrm>
            <a:off x="1827455" y="9348382"/>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62" name="TextBox 61">
            <a:extLst>
              <a:ext uri="{FF2B5EF4-FFF2-40B4-BE49-F238E27FC236}">
                <a16:creationId xmlns:a16="http://schemas.microsoft.com/office/drawing/2014/main" id="{1F12AC0B-7FDA-436C-80E1-04BFD4944F63}"/>
              </a:ext>
            </a:extLst>
          </p:cNvPr>
          <p:cNvSpPr txBox="1"/>
          <p:nvPr/>
        </p:nvSpPr>
        <p:spPr>
          <a:xfrm>
            <a:off x="1323668" y="9996753"/>
            <a:ext cx="1660640"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Trebuchet MS" panose="020B0703020202090204" pitchFamily="34" charset="0"/>
              </a:rPr>
              <a:t>Poster Submission</a:t>
            </a:r>
          </a:p>
          <a:p>
            <a:pPr algn="ctr"/>
            <a:r>
              <a:rPr lang="en-US" sz="1000" b="1" dirty="0">
                <a:solidFill>
                  <a:schemeClr val="accent3">
                    <a:lumMod val="60000"/>
                    <a:lumOff val="40000"/>
                  </a:schemeClr>
                </a:solidFill>
                <a:latin typeface="Trebuchet MS" panose="020B0703020202090204" pitchFamily="34" charset="0"/>
              </a:rPr>
              <a:t>29 Oct 2018</a:t>
            </a:r>
          </a:p>
        </p:txBody>
      </p:sp>
      <p:sp>
        <p:nvSpPr>
          <p:cNvPr id="63" name="Star: 6 Points 62">
            <a:extLst>
              <a:ext uri="{FF2B5EF4-FFF2-40B4-BE49-F238E27FC236}">
                <a16:creationId xmlns:a16="http://schemas.microsoft.com/office/drawing/2014/main" id="{41D76A85-44A4-48EF-A9AE-87B429624E03}"/>
              </a:ext>
            </a:extLst>
          </p:cNvPr>
          <p:cNvSpPr/>
          <p:nvPr/>
        </p:nvSpPr>
        <p:spPr>
          <a:xfrm>
            <a:off x="4252582" y="9348382"/>
            <a:ext cx="631331" cy="641445"/>
          </a:xfrm>
          <a:prstGeom prst="star6">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64" name="TextBox 63">
            <a:extLst>
              <a:ext uri="{FF2B5EF4-FFF2-40B4-BE49-F238E27FC236}">
                <a16:creationId xmlns:a16="http://schemas.microsoft.com/office/drawing/2014/main" id="{560C461A-960B-4BC5-B9DE-481B2CBB90F3}"/>
              </a:ext>
            </a:extLst>
          </p:cNvPr>
          <p:cNvSpPr txBox="1"/>
          <p:nvPr/>
        </p:nvSpPr>
        <p:spPr>
          <a:xfrm>
            <a:off x="3653314" y="9996753"/>
            <a:ext cx="1829865" cy="400110"/>
          </a:xfrm>
          <a:prstGeom prst="rect">
            <a:avLst/>
          </a:prstGeom>
          <a:noFill/>
        </p:spPr>
        <p:txBody>
          <a:bodyPr wrap="square" rtlCol="0">
            <a:spAutoFit/>
          </a:bodyPr>
          <a:lstStyle/>
          <a:p>
            <a:pPr algn="ctr"/>
            <a:r>
              <a:rPr lang="en-US" sz="1000" b="1" dirty="0">
                <a:solidFill>
                  <a:schemeClr val="accent3">
                    <a:lumMod val="60000"/>
                    <a:lumOff val="40000"/>
                  </a:schemeClr>
                </a:solidFill>
                <a:latin typeface="Trebuchet MS" panose="020B0703020202090204" pitchFamily="34" charset="0"/>
              </a:rPr>
              <a:t>Final Presentation</a:t>
            </a:r>
          </a:p>
          <a:p>
            <a:pPr algn="ctr"/>
            <a:r>
              <a:rPr lang="en-US" sz="1000" b="1" dirty="0">
                <a:solidFill>
                  <a:schemeClr val="accent3">
                    <a:lumMod val="60000"/>
                    <a:lumOff val="40000"/>
                  </a:schemeClr>
                </a:solidFill>
                <a:latin typeface="Trebuchet MS" panose="020B0703020202090204" pitchFamily="34" charset="0"/>
              </a:rPr>
              <a:t>19 Nov 2018 – 27 Nov 2018</a:t>
            </a:r>
          </a:p>
        </p:txBody>
      </p:sp>
      <p:sp>
        <p:nvSpPr>
          <p:cNvPr id="52" name="Star: 6 Points 51">
            <a:extLst>
              <a:ext uri="{FF2B5EF4-FFF2-40B4-BE49-F238E27FC236}">
                <a16:creationId xmlns:a16="http://schemas.microsoft.com/office/drawing/2014/main" id="{72D415A4-00F9-424A-AD16-39F70CCDCC3B}"/>
              </a:ext>
            </a:extLst>
          </p:cNvPr>
          <p:cNvSpPr/>
          <p:nvPr/>
        </p:nvSpPr>
        <p:spPr>
          <a:xfrm>
            <a:off x="2483940" y="3373375"/>
            <a:ext cx="131928" cy="150126"/>
          </a:xfrm>
          <a:prstGeom prst="star6">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49" name="TextBox 48">
            <a:extLst>
              <a:ext uri="{FF2B5EF4-FFF2-40B4-BE49-F238E27FC236}">
                <a16:creationId xmlns:a16="http://schemas.microsoft.com/office/drawing/2014/main" id="{9E0B102C-86BA-4241-95A7-93A6AE76C619}"/>
              </a:ext>
            </a:extLst>
          </p:cNvPr>
          <p:cNvSpPr txBox="1"/>
          <p:nvPr/>
        </p:nvSpPr>
        <p:spPr>
          <a:xfrm>
            <a:off x="3320997" y="2882378"/>
            <a:ext cx="1282847" cy="215444"/>
          </a:xfrm>
          <a:prstGeom prst="rect">
            <a:avLst/>
          </a:prstGeom>
          <a:noFill/>
        </p:spPr>
        <p:txBody>
          <a:bodyPr wrap="square" rtlCol="0">
            <a:spAutoFit/>
          </a:bodyPr>
          <a:lstStyle/>
          <a:p>
            <a:r>
              <a:rPr lang="en-US" sz="800" b="1" dirty="0">
                <a:solidFill>
                  <a:schemeClr val="accent3">
                    <a:lumMod val="60000"/>
                    <a:lumOff val="40000"/>
                  </a:schemeClr>
                </a:solidFill>
                <a:latin typeface="Trebuchet MS" panose="020B0703020202090204" pitchFamily="34" charset="0"/>
              </a:rPr>
              <a:t>17 August 2018, Fri</a:t>
            </a:r>
          </a:p>
        </p:txBody>
      </p:sp>
      <p:cxnSp>
        <p:nvCxnSpPr>
          <p:cNvPr id="40" name="Straight Connector 39">
            <a:extLst>
              <a:ext uri="{FF2B5EF4-FFF2-40B4-BE49-F238E27FC236}">
                <a16:creationId xmlns:a16="http://schemas.microsoft.com/office/drawing/2014/main" id="{0EE41901-A1C7-4EC2-9A88-82AB35478F68}"/>
              </a:ext>
            </a:extLst>
          </p:cNvPr>
          <p:cNvCxnSpPr>
            <a:cxnSpLocks/>
          </p:cNvCxnSpPr>
          <p:nvPr/>
        </p:nvCxnSpPr>
        <p:spPr>
          <a:xfrm>
            <a:off x="3807663" y="3450610"/>
            <a:ext cx="100233"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3752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 y="0"/>
            <a:ext cx="6858000" cy="12192000"/>
          </a:xfrm>
          <a:prstGeom prst="rect">
            <a:avLst/>
          </a:prstGeom>
          <a:noFill/>
          <a:extLst>
            <a:ext uri="{909E8E84-426E-40DD-AFC4-6F175D3DCCD1}">
              <a14:hiddenFill xmlns:a14="http://schemas.microsoft.com/office/drawing/2010/main">
                <a:solidFill>
                  <a:srgbClr val="FFFFFF"/>
                </a:solidFill>
              </a14:hiddenFill>
            </a:ext>
          </a:extLst>
        </p:spPr>
      </p:pic>
      <p:sp>
        <p:nvSpPr>
          <p:cNvPr id="18" name="Star: 4 Points 17">
            <a:extLst>
              <a:ext uri="{FF2B5EF4-FFF2-40B4-BE49-F238E27FC236}">
                <a16:creationId xmlns:a16="http://schemas.microsoft.com/office/drawing/2014/main" id="{D776038A-E4C2-45FD-AD06-1FA7EC89F4B3}"/>
              </a:ext>
            </a:extLst>
          </p:cNvPr>
          <p:cNvSpPr/>
          <p:nvPr/>
        </p:nvSpPr>
        <p:spPr>
          <a:xfrm>
            <a:off x="2521555" y="1023274"/>
            <a:ext cx="288826" cy="268092"/>
          </a:xfrm>
          <a:prstGeom prst="star4">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C34BEE1-8F3D-431C-AD03-EA8876E51B9E}"/>
              </a:ext>
            </a:extLst>
          </p:cNvPr>
          <p:cNvSpPr txBox="1"/>
          <p:nvPr/>
        </p:nvSpPr>
        <p:spPr>
          <a:xfrm>
            <a:off x="2800165" y="1003655"/>
            <a:ext cx="1562618" cy="338554"/>
          </a:xfrm>
          <a:prstGeom prst="rect">
            <a:avLst/>
          </a:prstGeom>
          <a:noFill/>
        </p:spPr>
        <p:txBody>
          <a:bodyPr wrap="square" rtlCol="0">
            <a:spAutoFit/>
          </a:bodyPr>
          <a:lstStyle/>
          <a:p>
            <a:r>
              <a:rPr lang="en-US" sz="1600" b="1" dirty="0">
                <a:solidFill>
                  <a:schemeClr val="bg1"/>
                </a:solidFill>
                <a:latin typeface="Trebuchet MS" panose="020B0703020202090204" pitchFamily="34" charset="0"/>
              </a:rPr>
              <a:t>Our Project</a:t>
            </a:r>
          </a:p>
        </p:txBody>
      </p:sp>
      <p:sp>
        <p:nvSpPr>
          <p:cNvPr id="4" name="TextBox 3">
            <a:extLst>
              <a:ext uri="{FF2B5EF4-FFF2-40B4-BE49-F238E27FC236}">
                <a16:creationId xmlns:a16="http://schemas.microsoft.com/office/drawing/2014/main" id="{34CFB08C-15A0-4E18-97C1-183DD4C97D34}"/>
              </a:ext>
            </a:extLst>
          </p:cNvPr>
          <p:cNvSpPr txBox="1"/>
          <p:nvPr/>
        </p:nvSpPr>
        <p:spPr>
          <a:xfrm>
            <a:off x="302149" y="1380207"/>
            <a:ext cx="6408751" cy="1015663"/>
          </a:xfrm>
          <a:prstGeom prst="rect">
            <a:avLst/>
          </a:prstGeom>
          <a:noFill/>
        </p:spPr>
        <p:txBody>
          <a:bodyPr wrap="square" rtlCol="0">
            <a:spAutoFit/>
          </a:bodyPr>
          <a:lstStyle/>
          <a:p>
            <a:r>
              <a:rPr lang="en-US" sz="1200" b="1" dirty="0">
                <a:solidFill>
                  <a:schemeClr val="bg1"/>
                </a:solidFill>
                <a:latin typeface="Trebuchet MS" panose="020B0703020202090204" pitchFamily="34" charset="0"/>
              </a:rPr>
              <a:t>We will be building an integrated Web Application which aims to support the operations management of the centre and the administrative duties that are to be carried out by the tutors on a daily basis, provide a platform for parents to monitor the performance of their children and to encourage the students to work harder through the implementation of a Reward System.</a:t>
            </a:r>
          </a:p>
        </p:txBody>
      </p:sp>
      <p:sp>
        <p:nvSpPr>
          <p:cNvPr id="23" name="Star: 4 Points 22">
            <a:extLst>
              <a:ext uri="{FF2B5EF4-FFF2-40B4-BE49-F238E27FC236}">
                <a16:creationId xmlns:a16="http://schemas.microsoft.com/office/drawing/2014/main" id="{AF9D7B9D-7602-4397-819D-3EF473B964CC}"/>
              </a:ext>
            </a:extLst>
          </p:cNvPr>
          <p:cNvSpPr/>
          <p:nvPr/>
        </p:nvSpPr>
        <p:spPr>
          <a:xfrm>
            <a:off x="2164455" y="9684170"/>
            <a:ext cx="288826" cy="268092"/>
          </a:xfrm>
          <a:prstGeom prst="star4">
            <a:avLst/>
          </a:prstGeom>
          <a:solidFill>
            <a:schemeClr val="accent3">
              <a:lumMod val="75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 Same Side Corner Rectangle 2">
            <a:extLst>
              <a:ext uri="{FF2B5EF4-FFF2-40B4-BE49-F238E27FC236}">
                <a16:creationId xmlns:a16="http://schemas.microsoft.com/office/drawing/2014/main" id="{16A1051B-07ED-374B-A5A1-DCB33689AF51}"/>
              </a:ext>
            </a:extLst>
          </p:cNvPr>
          <p:cNvSpPr/>
          <p:nvPr/>
        </p:nvSpPr>
        <p:spPr>
          <a:xfrm>
            <a:off x="463924" y="2616090"/>
            <a:ext cx="1844944" cy="215941"/>
          </a:xfrm>
          <a:prstGeom prst="round2SameRect">
            <a:avLst/>
          </a:prstGeom>
          <a:solidFill>
            <a:schemeClr val="bg1"/>
          </a:solidFill>
          <a:ln>
            <a:noFill/>
          </a:ln>
          <a:effectLst>
            <a:glow rad="1397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rebuchet MS" panose="020B0703020202090204" pitchFamily="34" charset="0"/>
              </a:rPr>
              <a:t>Schedule Management</a:t>
            </a:r>
          </a:p>
        </p:txBody>
      </p:sp>
      <p:sp>
        <p:nvSpPr>
          <p:cNvPr id="5" name="Rectangle 4">
            <a:extLst>
              <a:ext uri="{FF2B5EF4-FFF2-40B4-BE49-F238E27FC236}">
                <a16:creationId xmlns:a16="http://schemas.microsoft.com/office/drawing/2014/main" id="{D12E5CEA-EF46-E04A-94F3-FEFFF30FFCF3}"/>
              </a:ext>
            </a:extLst>
          </p:cNvPr>
          <p:cNvSpPr/>
          <p:nvPr/>
        </p:nvSpPr>
        <p:spPr>
          <a:xfrm>
            <a:off x="463924" y="2951103"/>
            <a:ext cx="1844944" cy="1196788"/>
          </a:xfrm>
          <a:prstGeom prst="rect">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Creation of Curriculum Calendar</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Updating of Curriculum Calendar</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Assignment of Tutors to Tuition Sessions</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Viewing of Curriculum Calendar</a:t>
            </a:r>
          </a:p>
        </p:txBody>
      </p:sp>
      <p:sp>
        <p:nvSpPr>
          <p:cNvPr id="14" name="Round Same Side Corner Rectangle 13">
            <a:extLst>
              <a:ext uri="{FF2B5EF4-FFF2-40B4-BE49-F238E27FC236}">
                <a16:creationId xmlns:a16="http://schemas.microsoft.com/office/drawing/2014/main" id="{09E8DCFC-A89B-F341-AF9D-D2C4F183740A}"/>
              </a:ext>
            </a:extLst>
          </p:cNvPr>
          <p:cNvSpPr/>
          <p:nvPr/>
        </p:nvSpPr>
        <p:spPr>
          <a:xfrm>
            <a:off x="476850" y="4388861"/>
            <a:ext cx="1844944" cy="215941"/>
          </a:xfrm>
          <a:prstGeom prst="round2SameRect">
            <a:avLst/>
          </a:prstGeom>
          <a:solidFill>
            <a:schemeClr val="bg1"/>
          </a:solidFill>
          <a:ln>
            <a:noFill/>
          </a:ln>
          <a:effectLst>
            <a:glow rad="1397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Trebuchet MS" panose="020B0703020202090204" pitchFamily="34" charset="0"/>
              </a:rPr>
              <a:t>Financial Report Management</a:t>
            </a:r>
          </a:p>
        </p:txBody>
      </p:sp>
      <p:sp>
        <p:nvSpPr>
          <p:cNvPr id="15" name="Rectangle 14">
            <a:extLst>
              <a:ext uri="{FF2B5EF4-FFF2-40B4-BE49-F238E27FC236}">
                <a16:creationId xmlns:a16="http://schemas.microsoft.com/office/drawing/2014/main" id="{AC8BA5F4-B75B-2346-92D9-2BC8A280613A}"/>
              </a:ext>
            </a:extLst>
          </p:cNvPr>
          <p:cNvSpPr/>
          <p:nvPr/>
        </p:nvSpPr>
        <p:spPr>
          <a:xfrm>
            <a:off x="476850" y="4723873"/>
            <a:ext cx="1844944" cy="1488142"/>
          </a:xfrm>
          <a:prstGeom prst="rect">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Creation of Financial Reports</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Updating of Financial Reports</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Creation &amp; Updating of Expenses</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Exporting of Financial Reports as CSV</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Viewing of full Financial Report</a:t>
            </a:r>
          </a:p>
        </p:txBody>
      </p:sp>
      <p:sp>
        <p:nvSpPr>
          <p:cNvPr id="16" name="Round Same Side Corner Rectangle 15">
            <a:extLst>
              <a:ext uri="{FF2B5EF4-FFF2-40B4-BE49-F238E27FC236}">
                <a16:creationId xmlns:a16="http://schemas.microsoft.com/office/drawing/2014/main" id="{62D10FE5-3D66-6341-A886-0C747C9C41C9}"/>
              </a:ext>
            </a:extLst>
          </p:cNvPr>
          <p:cNvSpPr/>
          <p:nvPr/>
        </p:nvSpPr>
        <p:spPr>
          <a:xfrm>
            <a:off x="2552696" y="2616090"/>
            <a:ext cx="1844944" cy="215941"/>
          </a:xfrm>
          <a:prstGeom prst="round2SameRect">
            <a:avLst/>
          </a:prstGeom>
          <a:solidFill>
            <a:schemeClr val="bg1"/>
          </a:solidFill>
          <a:ln>
            <a:noFill/>
          </a:ln>
          <a:effectLst>
            <a:glow rad="1397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rebuchet MS" panose="020B0703020202090204" pitchFamily="34" charset="0"/>
              </a:rPr>
              <a:t>Student Management</a:t>
            </a:r>
          </a:p>
        </p:txBody>
      </p:sp>
      <p:sp>
        <p:nvSpPr>
          <p:cNvPr id="17" name="Rectangle 16">
            <a:extLst>
              <a:ext uri="{FF2B5EF4-FFF2-40B4-BE49-F238E27FC236}">
                <a16:creationId xmlns:a16="http://schemas.microsoft.com/office/drawing/2014/main" id="{23F8E54F-B97D-4241-B68B-78B150EE573F}"/>
              </a:ext>
            </a:extLst>
          </p:cNvPr>
          <p:cNvSpPr/>
          <p:nvPr/>
        </p:nvSpPr>
        <p:spPr>
          <a:xfrm>
            <a:off x="2552696" y="2951103"/>
            <a:ext cx="1844944" cy="773206"/>
          </a:xfrm>
          <a:prstGeom prst="rect">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Registration of new Students</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Updating of Student Information</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Removal of Students from Database</a:t>
            </a:r>
          </a:p>
        </p:txBody>
      </p:sp>
      <p:sp>
        <p:nvSpPr>
          <p:cNvPr id="20" name="Round Same Side Corner Rectangle 19">
            <a:extLst>
              <a:ext uri="{FF2B5EF4-FFF2-40B4-BE49-F238E27FC236}">
                <a16:creationId xmlns:a16="http://schemas.microsoft.com/office/drawing/2014/main" id="{D332ACA9-05E7-6743-8138-0860730976D3}"/>
              </a:ext>
            </a:extLst>
          </p:cNvPr>
          <p:cNvSpPr/>
          <p:nvPr/>
        </p:nvSpPr>
        <p:spPr>
          <a:xfrm>
            <a:off x="2552696" y="3896574"/>
            <a:ext cx="1844944" cy="215941"/>
          </a:xfrm>
          <a:prstGeom prst="round2SameRect">
            <a:avLst/>
          </a:prstGeom>
          <a:solidFill>
            <a:schemeClr val="bg1"/>
          </a:solidFill>
          <a:ln>
            <a:noFill/>
          </a:ln>
          <a:effectLst>
            <a:glow rad="1397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rebuchet MS" panose="020B0703020202090204" pitchFamily="34" charset="0"/>
              </a:rPr>
              <a:t>Payment Tracking</a:t>
            </a:r>
          </a:p>
        </p:txBody>
      </p:sp>
      <p:sp>
        <p:nvSpPr>
          <p:cNvPr id="21" name="Rectangle 20">
            <a:extLst>
              <a:ext uri="{FF2B5EF4-FFF2-40B4-BE49-F238E27FC236}">
                <a16:creationId xmlns:a16="http://schemas.microsoft.com/office/drawing/2014/main" id="{96061F04-44DA-6E48-9E2D-6D48DFE6378B}"/>
              </a:ext>
            </a:extLst>
          </p:cNvPr>
          <p:cNvSpPr/>
          <p:nvPr/>
        </p:nvSpPr>
        <p:spPr>
          <a:xfrm>
            <a:off x="2552696" y="4231588"/>
            <a:ext cx="1844944" cy="488109"/>
          </a:xfrm>
          <a:prstGeom prst="rect">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Tracking of Payments made</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Tracking of overdue payments</a:t>
            </a:r>
          </a:p>
        </p:txBody>
      </p:sp>
      <p:sp>
        <p:nvSpPr>
          <p:cNvPr id="22" name="Round Same Side Corner Rectangle 21">
            <a:extLst>
              <a:ext uri="{FF2B5EF4-FFF2-40B4-BE49-F238E27FC236}">
                <a16:creationId xmlns:a16="http://schemas.microsoft.com/office/drawing/2014/main" id="{AA8A96FF-DEB5-844A-A140-180E0009E803}"/>
              </a:ext>
            </a:extLst>
          </p:cNvPr>
          <p:cNvSpPr/>
          <p:nvPr/>
        </p:nvSpPr>
        <p:spPr>
          <a:xfrm>
            <a:off x="2552696" y="4880575"/>
            <a:ext cx="1844944" cy="215941"/>
          </a:xfrm>
          <a:prstGeom prst="round2SameRect">
            <a:avLst/>
          </a:prstGeom>
          <a:solidFill>
            <a:schemeClr val="bg1"/>
          </a:solidFill>
          <a:ln>
            <a:noFill/>
          </a:ln>
          <a:effectLst>
            <a:glow rad="1397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rebuchet MS" panose="020B0703020202090204" pitchFamily="34" charset="0"/>
              </a:rPr>
              <a:t>Receipt Generation</a:t>
            </a:r>
          </a:p>
        </p:txBody>
      </p:sp>
      <p:sp>
        <p:nvSpPr>
          <p:cNvPr id="26" name="Rectangle 25">
            <a:extLst>
              <a:ext uri="{FF2B5EF4-FFF2-40B4-BE49-F238E27FC236}">
                <a16:creationId xmlns:a16="http://schemas.microsoft.com/office/drawing/2014/main" id="{5B43CD80-9E18-1D41-8F20-1D5637819A06}"/>
              </a:ext>
            </a:extLst>
          </p:cNvPr>
          <p:cNvSpPr/>
          <p:nvPr/>
        </p:nvSpPr>
        <p:spPr>
          <a:xfrm>
            <a:off x="2552696" y="5215588"/>
            <a:ext cx="1844944" cy="645459"/>
          </a:xfrm>
          <a:prstGeom prst="rect">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Generation of Receipts in PDF Format</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Generation of Pay Slips in PDF Format</a:t>
            </a:r>
          </a:p>
        </p:txBody>
      </p:sp>
      <p:sp>
        <p:nvSpPr>
          <p:cNvPr id="27" name="Round Same Side Corner Rectangle 26">
            <a:extLst>
              <a:ext uri="{FF2B5EF4-FFF2-40B4-BE49-F238E27FC236}">
                <a16:creationId xmlns:a16="http://schemas.microsoft.com/office/drawing/2014/main" id="{28152210-0E33-4443-8CF2-EBFA66F92AD4}"/>
              </a:ext>
            </a:extLst>
          </p:cNvPr>
          <p:cNvSpPr/>
          <p:nvPr/>
        </p:nvSpPr>
        <p:spPr>
          <a:xfrm>
            <a:off x="4583206" y="2620987"/>
            <a:ext cx="1844944" cy="215941"/>
          </a:xfrm>
          <a:prstGeom prst="round2SameRect">
            <a:avLst/>
          </a:prstGeom>
          <a:solidFill>
            <a:schemeClr val="bg1"/>
          </a:solidFill>
          <a:ln>
            <a:noFill/>
          </a:ln>
          <a:effectLst>
            <a:glow rad="1397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rebuchet MS" panose="020B0703020202090204" pitchFamily="34" charset="0"/>
              </a:rPr>
              <a:t>Attendance Taking</a:t>
            </a:r>
          </a:p>
        </p:txBody>
      </p:sp>
      <p:sp>
        <p:nvSpPr>
          <p:cNvPr id="28" name="Rectangle 27">
            <a:extLst>
              <a:ext uri="{FF2B5EF4-FFF2-40B4-BE49-F238E27FC236}">
                <a16:creationId xmlns:a16="http://schemas.microsoft.com/office/drawing/2014/main" id="{C0DC88B4-E835-6044-8872-8278C34737A7}"/>
              </a:ext>
            </a:extLst>
          </p:cNvPr>
          <p:cNvSpPr/>
          <p:nvPr/>
        </p:nvSpPr>
        <p:spPr>
          <a:xfrm>
            <a:off x="4583206" y="2956000"/>
            <a:ext cx="1844944" cy="627116"/>
          </a:xfrm>
          <a:prstGeom prst="rect">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Tracking of Students’ Attendance</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Tracking of Tutors’ Attendance</a:t>
            </a:r>
          </a:p>
        </p:txBody>
      </p:sp>
      <p:sp>
        <p:nvSpPr>
          <p:cNvPr id="29" name="Round Same Side Corner Rectangle 28">
            <a:extLst>
              <a:ext uri="{FF2B5EF4-FFF2-40B4-BE49-F238E27FC236}">
                <a16:creationId xmlns:a16="http://schemas.microsoft.com/office/drawing/2014/main" id="{FBA93BEE-0EDD-CA49-B5C7-15B4EB4576CA}"/>
              </a:ext>
            </a:extLst>
          </p:cNvPr>
          <p:cNvSpPr/>
          <p:nvPr/>
        </p:nvSpPr>
        <p:spPr>
          <a:xfrm>
            <a:off x="4583206" y="3740289"/>
            <a:ext cx="1844944" cy="215941"/>
          </a:xfrm>
          <a:prstGeom prst="round2SameRect">
            <a:avLst/>
          </a:prstGeom>
          <a:solidFill>
            <a:schemeClr val="bg1"/>
          </a:solidFill>
          <a:ln>
            <a:noFill/>
          </a:ln>
          <a:effectLst>
            <a:glow rad="1397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rebuchet MS" panose="020B0703020202090204" pitchFamily="34" charset="0"/>
              </a:rPr>
              <a:t>Dashboard</a:t>
            </a:r>
          </a:p>
        </p:txBody>
      </p:sp>
      <p:sp>
        <p:nvSpPr>
          <p:cNvPr id="30" name="Rectangle 29">
            <a:extLst>
              <a:ext uri="{FF2B5EF4-FFF2-40B4-BE49-F238E27FC236}">
                <a16:creationId xmlns:a16="http://schemas.microsoft.com/office/drawing/2014/main" id="{2EB0BE80-4927-2B46-A5E2-7B21AB01A737}"/>
              </a:ext>
            </a:extLst>
          </p:cNvPr>
          <p:cNvSpPr/>
          <p:nvPr/>
        </p:nvSpPr>
        <p:spPr>
          <a:xfrm>
            <a:off x="4583206" y="4075302"/>
            <a:ext cx="1844944" cy="805272"/>
          </a:xfrm>
          <a:prstGeom prst="rect">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Summary of Financial Report</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Weekly Lesson Schedule</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Upcoming Class Listing</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Classes in need of Replacement Tutors</a:t>
            </a:r>
          </a:p>
        </p:txBody>
      </p:sp>
      <p:sp>
        <p:nvSpPr>
          <p:cNvPr id="31" name="Round Same Side Corner Rectangle 30">
            <a:extLst>
              <a:ext uri="{FF2B5EF4-FFF2-40B4-BE49-F238E27FC236}">
                <a16:creationId xmlns:a16="http://schemas.microsoft.com/office/drawing/2014/main" id="{A5D6D519-BCFC-2740-B946-CA71AE4E94DE}"/>
              </a:ext>
            </a:extLst>
          </p:cNvPr>
          <p:cNvSpPr/>
          <p:nvPr/>
        </p:nvSpPr>
        <p:spPr>
          <a:xfrm>
            <a:off x="4583206" y="5032493"/>
            <a:ext cx="1844944" cy="215941"/>
          </a:xfrm>
          <a:prstGeom prst="round2SameRect">
            <a:avLst/>
          </a:prstGeom>
          <a:solidFill>
            <a:schemeClr val="bg1"/>
          </a:solidFill>
          <a:ln>
            <a:noFill/>
          </a:ln>
          <a:effectLst>
            <a:glow rad="1397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rebuchet MS" panose="020B0703020202090204" pitchFamily="34" charset="0"/>
              </a:rPr>
              <a:t>Reward</a:t>
            </a:r>
          </a:p>
        </p:txBody>
      </p:sp>
      <p:sp>
        <p:nvSpPr>
          <p:cNvPr id="32" name="Rectangle 31">
            <a:extLst>
              <a:ext uri="{FF2B5EF4-FFF2-40B4-BE49-F238E27FC236}">
                <a16:creationId xmlns:a16="http://schemas.microsoft.com/office/drawing/2014/main" id="{C74BDEDF-F592-624B-ADF0-3452DD6CCBCD}"/>
              </a:ext>
            </a:extLst>
          </p:cNvPr>
          <p:cNvSpPr/>
          <p:nvPr/>
        </p:nvSpPr>
        <p:spPr>
          <a:xfrm>
            <a:off x="4583206" y="5367505"/>
            <a:ext cx="1844944" cy="507256"/>
          </a:xfrm>
          <a:prstGeom prst="rect">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Allocation of reward points</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Updating of reward points</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Tracking of reward points</a:t>
            </a:r>
          </a:p>
        </p:txBody>
      </p:sp>
      <p:sp>
        <p:nvSpPr>
          <p:cNvPr id="33" name="Round Same Side Corner Rectangle 32">
            <a:extLst>
              <a:ext uri="{FF2B5EF4-FFF2-40B4-BE49-F238E27FC236}">
                <a16:creationId xmlns:a16="http://schemas.microsoft.com/office/drawing/2014/main" id="{083CDDDF-5910-E242-A859-E506644D7C29}"/>
              </a:ext>
            </a:extLst>
          </p:cNvPr>
          <p:cNvSpPr/>
          <p:nvPr/>
        </p:nvSpPr>
        <p:spPr>
          <a:xfrm>
            <a:off x="4583206" y="6008285"/>
            <a:ext cx="1844944" cy="215941"/>
          </a:xfrm>
          <a:prstGeom prst="round2SameRect">
            <a:avLst/>
          </a:prstGeom>
          <a:solidFill>
            <a:schemeClr val="bg1"/>
          </a:solidFill>
          <a:ln>
            <a:noFill/>
          </a:ln>
          <a:effectLst>
            <a:glow rad="139700">
              <a:schemeClr val="accent3">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rebuchet MS" panose="020B0703020202090204" pitchFamily="34" charset="0"/>
              </a:rPr>
              <a:t>Grades Tracking</a:t>
            </a:r>
          </a:p>
        </p:txBody>
      </p:sp>
      <p:sp>
        <p:nvSpPr>
          <p:cNvPr id="34" name="Rectangle 33">
            <a:extLst>
              <a:ext uri="{FF2B5EF4-FFF2-40B4-BE49-F238E27FC236}">
                <a16:creationId xmlns:a16="http://schemas.microsoft.com/office/drawing/2014/main" id="{EB027F21-AB86-2142-83CF-5A76C88CE946}"/>
              </a:ext>
            </a:extLst>
          </p:cNvPr>
          <p:cNvSpPr/>
          <p:nvPr/>
        </p:nvSpPr>
        <p:spPr>
          <a:xfrm>
            <a:off x="4583206" y="6343298"/>
            <a:ext cx="1844944" cy="608305"/>
          </a:xfrm>
          <a:prstGeom prst="rect">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Adding of Grades</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Updating of Grades</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Viewing of Grades</a:t>
            </a:r>
          </a:p>
          <a:p>
            <a:pPr marL="171442" indent="-171442">
              <a:buFont typeface="Arial" panose="020B0604020202020204" pitchFamily="34" charset="0"/>
              <a:buChar char="•"/>
            </a:pPr>
            <a:r>
              <a:rPr lang="en-US" sz="900" dirty="0">
                <a:solidFill>
                  <a:schemeClr val="tx1"/>
                </a:solidFill>
                <a:latin typeface="Trebuchet MS" panose="020B0703020202090204" pitchFamily="34" charset="0"/>
                <a:cs typeface="Calibri" panose="020F0502020204030204" pitchFamily="34" charset="0"/>
              </a:rPr>
              <a:t>Deleting of Grades</a:t>
            </a:r>
          </a:p>
        </p:txBody>
      </p:sp>
    </p:spTree>
    <p:extLst>
      <p:ext uri="{BB962C8B-B14F-4D97-AF65-F5344CB8AC3E}">
        <p14:creationId xmlns:p14="http://schemas.microsoft.com/office/powerpoint/2010/main" val="1433136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 y="0"/>
            <a:ext cx="6858000" cy="1219200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Single Corner Rounded 29">
            <a:extLst>
              <a:ext uri="{FF2B5EF4-FFF2-40B4-BE49-F238E27FC236}">
                <a16:creationId xmlns:a16="http://schemas.microsoft.com/office/drawing/2014/main" id="{EF28C16E-C891-454E-ACA6-0B4516629CB8}"/>
              </a:ext>
            </a:extLst>
          </p:cNvPr>
          <p:cNvSpPr/>
          <p:nvPr/>
        </p:nvSpPr>
        <p:spPr>
          <a:xfrm>
            <a:off x="4485617" y="1101237"/>
            <a:ext cx="1678675" cy="3074978"/>
          </a:xfrm>
          <a:prstGeom prst="round1Rect">
            <a:avLst/>
          </a:prstGeom>
          <a:solidFill>
            <a:schemeClr val="bg2"/>
          </a:solidFill>
          <a:ln>
            <a:solidFill>
              <a:schemeClr val="bg2"/>
            </a:solid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28" name="Rectangle: Single Corner Rounded 27">
            <a:extLst>
              <a:ext uri="{FF2B5EF4-FFF2-40B4-BE49-F238E27FC236}">
                <a16:creationId xmlns:a16="http://schemas.microsoft.com/office/drawing/2014/main" id="{B1FDF199-4467-478D-82E9-54DD58A1E288}"/>
              </a:ext>
            </a:extLst>
          </p:cNvPr>
          <p:cNvSpPr/>
          <p:nvPr/>
        </p:nvSpPr>
        <p:spPr>
          <a:xfrm>
            <a:off x="3066248" y="1101237"/>
            <a:ext cx="1678675" cy="3074978"/>
          </a:xfrm>
          <a:prstGeom prst="round1Rect">
            <a:avLst/>
          </a:prstGeom>
          <a:solidFill>
            <a:schemeClr val="bg2"/>
          </a:solidFill>
          <a:ln>
            <a:solidFill>
              <a:schemeClr val="bg2"/>
            </a:solid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703020202090204" pitchFamily="34" charset="0"/>
            </a:endParaRPr>
          </a:p>
        </p:txBody>
      </p:sp>
      <p:sp>
        <p:nvSpPr>
          <p:cNvPr id="2" name="Rectangle: Single Corner Rounded 1">
            <a:extLst>
              <a:ext uri="{FF2B5EF4-FFF2-40B4-BE49-F238E27FC236}">
                <a16:creationId xmlns:a16="http://schemas.microsoft.com/office/drawing/2014/main" id="{3A48FA3A-6DBE-4C5B-9A18-5623044AD144}"/>
              </a:ext>
            </a:extLst>
          </p:cNvPr>
          <p:cNvSpPr/>
          <p:nvPr/>
        </p:nvSpPr>
        <p:spPr>
          <a:xfrm>
            <a:off x="776929" y="1101237"/>
            <a:ext cx="2686351" cy="3074978"/>
          </a:xfrm>
          <a:prstGeom prst="round1Rect">
            <a:avLst/>
          </a:prstGeom>
          <a:solidFill>
            <a:schemeClr val="bg2"/>
          </a:solidFill>
          <a:ln>
            <a:solidFill>
              <a:schemeClr val="bg2"/>
            </a:solid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rebuchet MS" panose="020B0703020202090204" pitchFamily="34" charset="0"/>
            </a:endParaRPr>
          </a:p>
        </p:txBody>
      </p:sp>
      <p:sp>
        <p:nvSpPr>
          <p:cNvPr id="3" name="TextBox 2">
            <a:extLst>
              <a:ext uri="{FF2B5EF4-FFF2-40B4-BE49-F238E27FC236}">
                <a16:creationId xmlns:a16="http://schemas.microsoft.com/office/drawing/2014/main" id="{3BED2FFD-F1D3-4CCA-A536-7FB9B16E1B2A}"/>
              </a:ext>
            </a:extLst>
          </p:cNvPr>
          <p:cNvSpPr txBox="1"/>
          <p:nvPr/>
        </p:nvSpPr>
        <p:spPr>
          <a:xfrm>
            <a:off x="1724990" y="1097719"/>
            <a:ext cx="659642" cy="307777"/>
          </a:xfrm>
          <a:prstGeom prst="rect">
            <a:avLst/>
          </a:prstGeom>
          <a:noFill/>
        </p:spPr>
        <p:txBody>
          <a:bodyPr wrap="square" rtlCol="0">
            <a:spAutoFit/>
          </a:bodyPr>
          <a:lstStyle/>
          <a:p>
            <a:r>
              <a:rPr lang="en-US" sz="1400" b="1" dirty="0">
                <a:latin typeface="Trebuchet MS" panose="020B0703020202090204" pitchFamily="34" charset="0"/>
              </a:rPr>
              <a:t>CORE</a:t>
            </a:r>
          </a:p>
        </p:txBody>
      </p:sp>
      <p:sp>
        <p:nvSpPr>
          <p:cNvPr id="31" name="TextBox 30">
            <a:extLst>
              <a:ext uri="{FF2B5EF4-FFF2-40B4-BE49-F238E27FC236}">
                <a16:creationId xmlns:a16="http://schemas.microsoft.com/office/drawing/2014/main" id="{5D1FD95B-3F1A-4A98-84BA-BB3104C94C09}"/>
              </a:ext>
            </a:extLst>
          </p:cNvPr>
          <p:cNvSpPr txBox="1"/>
          <p:nvPr/>
        </p:nvSpPr>
        <p:spPr>
          <a:xfrm>
            <a:off x="776929" y="-2849106"/>
            <a:ext cx="1541579" cy="2769989"/>
          </a:xfrm>
          <a:prstGeom prst="rect">
            <a:avLst/>
          </a:prstGeom>
          <a:noFill/>
        </p:spPr>
        <p:txBody>
          <a:bodyPr wrap="square" rtlCol="0">
            <a:spAutoFit/>
          </a:bodyPr>
          <a:lstStyle/>
          <a:p>
            <a:r>
              <a:rPr lang="en-US" sz="600" u="sng" dirty="0">
                <a:latin typeface="Trebuchet MS" panose="020B0703020202090204" pitchFamily="34" charset="0"/>
              </a:rPr>
              <a:t>Accounts Module</a:t>
            </a:r>
          </a:p>
          <a:p>
            <a:pPr marL="171442" indent="-171442">
              <a:buFont typeface="Arial" panose="020B0604020202020204" pitchFamily="34" charset="0"/>
              <a:buChar char="•"/>
            </a:pPr>
            <a:r>
              <a:rPr lang="en-US" sz="600" dirty="0">
                <a:latin typeface="Trebuchet MS" panose="020B0703020202090204" pitchFamily="34" charset="0"/>
              </a:rPr>
              <a:t>Profile Management</a:t>
            </a:r>
          </a:p>
          <a:p>
            <a:pPr marL="171442" indent="-171442">
              <a:buFont typeface="Arial" panose="020B0604020202020204" pitchFamily="34" charset="0"/>
              <a:buChar char="•"/>
            </a:pPr>
            <a:r>
              <a:rPr lang="en-US" sz="600" dirty="0">
                <a:latin typeface="Trebuchet MS" panose="020B0703020202090204" pitchFamily="34" charset="0"/>
              </a:rPr>
              <a:t>Login/Logout</a:t>
            </a:r>
          </a:p>
          <a:p>
            <a:pPr marL="171442" indent="-171442">
              <a:buFont typeface="Arial" panose="020B0604020202020204" pitchFamily="34" charset="0"/>
              <a:buChar char="•"/>
            </a:pPr>
            <a:r>
              <a:rPr lang="en-US" sz="600" dirty="0">
                <a:latin typeface="Trebuchet MS" panose="020B0703020202090204" pitchFamily="34" charset="0"/>
              </a:rPr>
              <a:t>Reset Password</a:t>
            </a:r>
          </a:p>
          <a:p>
            <a:pPr marL="171442" indent="-171442">
              <a:buFont typeface="Arial" panose="020B0604020202020204" pitchFamily="34" charset="0"/>
              <a:buChar char="•"/>
            </a:pPr>
            <a:endParaRPr lang="en-US" sz="600" dirty="0">
              <a:latin typeface="Trebuchet MS" panose="020B0703020202090204" pitchFamily="34" charset="0"/>
            </a:endParaRPr>
          </a:p>
          <a:p>
            <a:r>
              <a:rPr lang="en-US" sz="600" u="sng" dirty="0">
                <a:latin typeface="Trebuchet MS" panose="020B0703020202090204" pitchFamily="34" charset="0"/>
              </a:rPr>
              <a:t>Admin Module</a:t>
            </a:r>
          </a:p>
          <a:p>
            <a:pPr marL="171442" indent="-171442">
              <a:buFont typeface="Arial" panose="020B0604020202020204" pitchFamily="34" charset="0"/>
              <a:buChar char="•"/>
            </a:pPr>
            <a:r>
              <a:rPr lang="en-US" sz="600" dirty="0">
                <a:latin typeface="Trebuchet MS" panose="020B0703020202090204" pitchFamily="34" charset="0"/>
              </a:rPr>
              <a:t>Access Control</a:t>
            </a:r>
          </a:p>
          <a:p>
            <a:pPr marL="171442" indent="-171442">
              <a:buFont typeface="Arial" panose="020B0604020202020204" pitchFamily="34" charset="0"/>
              <a:buChar char="•"/>
            </a:pPr>
            <a:r>
              <a:rPr lang="en-US" sz="600" dirty="0">
                <a:latin typeface="Trebuchet MS" panose="020B0703020202090204" pitchFamily="34" charset="0"/>
              </a:rPr>
              <a:t>User Management</a:t>
            </a:r>
          </a:p>
          <a:p>
            <a:pPr marL="171442" indent="-171442">
              <a:buFont typeface="Arial" panose="020B0604020202020204" pitchFamily="34" charset="0"/>
              <a:buChar char="•"/>
            </a:pPr>
            <a:r>
              <a:rPr lang="en-US" sz="600" dirty="0">
                <a:latin typeface="Trebuchet MS" panose="020B0703020202090204" pitchFamily="34" charset="0"/>
              </a:rPr>
              <a:t>Tutor Management</a:t>
            </a:r>
          </a:p>
          <a:p>
            <a:pPr marL="171442" indent="-171442">
              <a:buFont typeface="Arial" panose="020B0604020202020204" pitchFamily="34" charset="0"/>
              <a:buChar char="•"/>
            </a:pPr>
            <a:r>
              <a:rPr lang="en-US" sz="600" dirty="0">
                <a:latin typeface="Trebuchet MS" panose="020B0703020202090204" pitchFamily="34" charset="0"/>
              </a:rPr>
              <a:t>Branches Management</a:t>
            </a:r>
          </a:p>
          <a:p>
            <a:pPr marL="171442" indent="-171442">
              <a:buFont typeface="Arial" panose="020B0604020202020204" pitchFamily="34" charset="0"/>
              <a:buChar char="•"/>
            </a:pPr>
            <a:r>
              <a:rPr lang="en-US" sz="600" dirty="0">
                <a:latin typeface="Trebuchet MS" panose="020B0703020202090204" pitchFamily="34" charset="0"/>
              </a:rPr>
              <a:t>Subject Management</a:t>
            </a:r>
          </a:p>
          <a:p>
            <a:endParaRPr lang="en-US" sz="600" dirty="0">
              <a:latin typeface="Trebuchet MS" panose="020B0703020202090204" pitchFamily="34" charset="0"/>
            </a:endParaRPr>
          </a:p>
          <a:p>
            <a:r>
              <a:rPr lang="en-US" sz="600" u="sng" dirty="0">
                <a:latin typeface="Trebuchet MS" panose="020B0703020202090204" pitchFamily="34" charset="0"/>
              </a:rPr>
              <a:t>Student Management Module</a:t>
            </a:r>
          </a:p>
          <a:p>
            <a:pPr marL="171442" indent="-171442">
              <a:buFont typeface="Arial" panose="020B0604020202020204" pitchFamily="34" charset="0"/>
              <a:buChar char="•"/>
            </a:pPr>
            <a:r>
              <a:rPr lang="en-US" sz="600" dirty="0">
                <a:latin typeface="Trebuchet MS" panose="020B0703020202090204" pitchFamily="34" charset="0"/>
              </a:rPr>
              <a:t>Sign Ups</a:t>
            </a:r>
          </a:p>
          <a:p>
            <a:pPr marL="171442" indent="-171442">
              <a:buFont typeface="Arial" panose="020B0604020202020204" pitchFamily="34" charset="0"/>
              <a:buChar char="•"/>
            </a:pPr>
            <a:r>
              <a:rPr lang="en-US" sz="600" dirty="0">
                <a:latin typeface="Trebuchet MS" panose="020B0703020202090204" pitchFamily="34" charset="0"/>
              </a:rPr>
              <a:t>Viewing List of Students</a:t>
            </a:r>
          </a:p>
          <a:p>
            <a:pPr marL="171442" indent="-171442">
              <a:buFont typeface="Arial" panose="020B0604020202020204" pitchFamily="34" charset="0"/>
              <a:buChar char="•"/>
            </a:pPr>
            <a:r>
              <a:rPr lang="en-US" sz="600" dirty="0">
                <a:latin typeface="Trebuchet MS" panose="020B0703020202090204" pitchFamily="34" charset="0"/>
              </a:rPr>
              <a:t>Managing Student Details</a:t>
            </a:r>
          </a:p>
          <a:p>
            <a:endParaRPr lang="en-US" sz="600" dirty="0">
              <a:latin typeface="Trebuchet MS" panose="020B0703020202090204" pitchFamily="34" charset="0"/>
            </a:endParaRPr>
          </a:p>
          <a:p>
            <a:r>
              <a:rPr lang="en-US" sz="600" u="sng" dirty="0">
                <a:latin typeface="Trebuchet MS" panose="020B0703020202090204" pitchFamily="34" charset="0"/>
              </a:rPr>
              <a:t>Financial Module</a:t>
            </a:r>
          </a:p>
          <a:p>
            <a:pPr marL="171442" indent="-171442">
              <a:buFont typeface="Arial" panose="020B0604020202020204" pitchFamily="34" charset="0"/>
              <a:buChar char="•"/>
            </a:pPr>
            <a:r>
              <a:rPr lang="en-US" sz="600" dirty="0">
                <a:latin typeface="Trebuchet MS" panose="020B0703020202090204" pitchFamily="34" charset="0"/>
              </a:rPr>
              <a:t>Exporting of Financial Report</a:t>
            </a:r>
          </a:p>
          <a:p>
            <a:pPr marL="171442" indent="-171442">
              <a:buFont typeface="Arial" panose="020B0604020202020204" pitchFamily="34" charset="0"/>
              <a:buChar char="•"/>
            </a:pPr>
            <a:r>
              <a:rPr lang="en-US" sz="600" dirty="0">
                <a:latin typeface="Trebuchet MS" panose="020B0703020202090204" pitchFamily="34" charset="0"/>
              </a:rPr>
              <a:t>Updating of Financial Report</a:t>
            </a:r>
          </a:p>
          <a:p>
            <a:pPr marL="171442" indent="-171442">
              <a:buFont typeface="Arial" panose="020B0604020202020204" pitchFamily="34" charset="0"/>
              <a:buChar char="•"/>
            </a:pPr>
            <a:r>
              <a:rPr lang="en-US" sz="600" dirty="0">
                <a:latin typeface="Trebuchet MS" panose="020B0703020202090204" pitchFamily="34" charset="0"/>
              </a:rPr>
              <a:t>Writing of new Financial Report</a:t>
            </a:r>
          </a:p>
          <a:p>
            <a:pPr marL="171442" indent="-171442">
              <a:buFont typeface="Arial" panose="020B0604020202020204" pitchFamily="34" charset="0"/>
              <a:buChar char="•"/>
            </a:pPr>
            <a:r>
              <a:rPr lang="en-US" sz="600" dirty="0">
                <a:latin typeface="Trebuchet MS" panose="020B0703020202090204" pitchFamily="34" charset="0"/>
              </a:rPr>
              <a:t>Viewing of Full Reports</a:t>
            </a:r>
          </a:p>
          <a:p>
            <a:pPr marL="171442" indent="-171442">
              <a:buFont typeface="Arial" panose="020B0604020202020204" pitchFamily="34" charset="0"/>
              <a:buChar char="•"/>
            </a:pPr>
            <a:r>
              <a:rPr lang="en-US" sz="600" dirty="0">
                <a:latin typeface="Trebuchet MS" panose="020B0703020202090204" pitchFamily="34" charset="0"/>
              </a:rPr>
              <a:t>Calculations for expenses. revenue, tutor fees and profits</a:t>
            </a:r>
          </a:p>
          <a:p>
            <a:endParaRPr lang="en-US" sz="600" dirty="0">
              <a:latin typeface="Trebuchet MS" panose="020B0703020202090204" pitchFamily="34" charset="0"/>
            </a:endParaRPr>
          </a:p>
          <a:p>
            <a:r>
              <a:rPr lang="en-US" sz="600" u="sng" dirty="0">
                <a:latin typeface="Trebuchet MS" panose="020B0703020202090204" pitchFamily="34" charset="0"/>
              </a:rPr>
              <a:t>Expenses Module</a:t>
            </a:r>
          </a:p>
          <a:p>
            <a:pPr marL="171442" indent="-171442">
              <a:buFont typeface="Arial" panose="020B0604020202020204" pitchFamily="34" charset="0"/>
              <a:buChar char="•"/>
            </a:pPr>
            <a:r>
              <a:rPr lang="en-US" sz="600" dirty="0">
                <a:latin typeface="Trebuchet MS" panose="020B0703020202090204" pitchFamily="34" charset="0"/>
              </a:rPr>
              <a:t>Creation of Expenses</a:t>
            </a:r>
          </a:p>
          <a:p>
            <a:pPr marL="171442" indent="-171442">
              <a:buFont typeface="Arial" panose="020B0604020202020204" pitchFamily="34" charset="0"/>
              <a:buChar char="•"/>
            </a:pPr>
            <a:r>
              <a:rPr lang="en-US" sz="600" dirty="0">
                <a:latin typeface="Trebuchet MS" panose="020B0703020202090204" pitchFamily="34" charset="0"/>
              </a:rPr>
              <a:t>Updating of Expenses</a:t>
            </a:r>
          </a:p>
          <a:p>
            <a:pPr marL="171442" indent="-171442">
              <a:buFont typeface="Arial" panose="020B0604020202020204" pitchFamily="34" charset="0"/>
              <a:buChar char="•"/>
            </a:pPr>
            <a:r>
              <a:rPr lang="en-US" sz="600" dirty="0">
                <a:latin typeface="Trebuchet MS" panose="020B0703020202090204" pitchFamily="34" charset="0"/>
              </a:rPr>
              <a:t>Deleting of Expenses</a:t>
            </a:r>
          </a:p>
        </p:txBody>
      </p:sp>
      <p:sp>
        <p:nvSpPr>
          <p:cNvPr id="32" name="TextBox 31">
            <a:extLst>
              <a:ext uri="{FF2B5EF4-FFF2-40B4-BE49-F238E27FC236}">
                <a16:creationId xmlns:a16="http://schemas.microsoft.com/office/drawing/2014/main" id="{0CB51E5B-2467-44FE-BD1E-566378A645F1}"/>
              </a:ext>
            </a:extLst>
          </p:cNvPr>
          <p:cNvSpPr txBox="1"/>
          <p:nvPr/>
        </p:nvSpPr>
        <p:spPr>
          <a:xfrm>
            <a:off x="3415034" y="1099665"/>
            <a:ext cx="1241977" cy="307777"/>
          </a:xfrm>
          <a:prstGeom prst="rect">
            <a:avLst/>
          </a:prstGeom>
          <a:noFill/>
        </p:spPr>
        <p:txBody>
          <a:bodyPr wrap="square" rtlCol="0">
            <a:spAutoFit/>
          </a:bodyPr>
          <a:lstStyle/>
          <a:p>
            <a:r>
              <a:rPr lang="en-US" sz="1400" b="1" dirty="0">
                <a:latin typeface="Trebuchet MS" panose="020B0703020202090204" pitchFamily="34" charset="0"/>
              </a:rPr>
              <a:t>SECONDARY</a:t>
            </a:r>
          </a:p>
        </p:txBody>
      </p:sp>
      <p:sp>
        <p:nvSpPr>
          <p:cNvPr id="35" name="TextBox 34">
            <a:extLst>
              <a:ext uri="{FF2B5EF4-FFF2-40B4-BE49-F238E27FC236}">
                <a16:creationId xmlns:a16="http://schemas.microsoft.com/office/drawing/2014/main" id="{7B918C95-89BD-46C1-B93A-8A2DF5EA2BB0}"/>
              </a:ext>
            </a:extLst>
          </p:cNvPr>
          <p:cNvSpPr txBox="1"/>
          <p:nvPr/>
        </p:nvSpPr>
        <p:spPr>
          <a:xfrm>
            <a:off x="3643467" y="-2849106"/>
            <a:ext cx="1104540" cy="1846659"/>
          </a:xfrm>
          <a:prstGeom prst="rect">
            <a:avLst/>
          </a:prstGeom>
          <a:noFill/>
        </p:spPr>
        <p:txBody>
          <a:bodyPr wrap="square" rtlCol="0">
            <a:spAutoFit/>
          </a:bodyPr>
          <a:lstStyle/>
          <a:p>
            <a:r>
              <a:rPr lang="en-US" sz="600" u="sng" dirty="0">
                <a:latin typeface="Trebuchet MS" panose="020B0703020202090204" pitchFamily="34" charset="0"/>
              </a:rPr>
              <a:t>Receipts Module</a:t>
            </a:r>
          </a:p>
          <a:p>
            <a:pPr marL="171442" indent="-171442">
              <a:buFont typeface="Arial" panose="020B0604020202020204" pitchFamily="34" charset="0"/>
              <a:buChar char="•"/>
            </a:pPr>
            <a:r>
              <a:rPr lang="en-US" sz="600" dirty="0">
                <a:latin typeface="Trebuchet MS" panose="020B0703020202090204" pitchFamily="34" charset="0"/>
              </a:rPr>
              <a:t>Pay Slip Generation</a:t>
            </a:r>
          </a:p>
          <a:p>
            <a:pPr marL="171442" indent="-171442">
              <a:buFont typeface="Arial" panose="020B0604020202020204" pitchFamily="34" charset="0"/>
              <a:buChar char="•"/>
            </a:pPr>
            <a:r>
              <a:rPr lang="en-US" sz="600" dirty="0">
                <a:latin typeface="Trebuchet MS" panose="020B0703020202090204" pitchFamily="34" charset="0"/>
              </a:rPr>
              <a:t>Invoice Generation</a:t>
            </a:r>
          </a:p>
          <a:p>
            <a:pPr marL="171442" indent="-171442">
              <a:buFont typeface="Arial" panose="020B0604020202020204" pitchFamily="34" charset="0"/>
              <a:buChar char="•"/>
            </a:pPr>
            <a:endParaRPr lang="en-US" sz="600" dirty="0">
              <a:latin typeface="Trebuchet MS" panose="020B0703020202090204" pitchFamily="34" charset="0"/>
            </a:endParaRPr>
          </a:p>
          <a:p>
            <a:r>
              <a:rPr lang="en-US" sz="600" u="sng" dirty="0">
                <a:latin typeface="Trebuchet MS" panose="020B0703020202090204" pitchFamily="34" charset="0"/>
              </a:rPr>
              <a:t>Grades Module</a:t>
            </a:r>
          </a:p>
          <a:p>
            <a:pPr marL="171442" indent="-171442">
              <a:buFont typeface="Arial" panose="020B0604020202020204" pitchFamily="34" charset="0"/>
              <a:buChar char="•"/>
            </a:pPr>
            <a:r>
              <a:rPr lang="en-US" sz="600" dirty="0">
                <a:latin typeface="Trebuchet MS" panose="020B0703020202090204" pitchFamily="34" charset="0"/>
              </a:rPr>
              <a:t>Grades Modification</a:t>
            </a:r>
          </a:p>
          <a:p>
            <a:pPr marL="171442" indent="-171442">
              <a:buFont typeface="Arial" panose="020B0604020202020204" pitchFamily="34" charset="0"/>
              <a:buChar char="•"/>
            </a:pPr>
            <a:r>
              <a:rPr lang="en-US" sz="600" dirty="0">
                <a:latin typeface="Trebuchet MS" panose="020B0703020202090204" pitchFamily="34" charset="0"/>
              </a:rPr>
              <a:t>Adding of Grades</a:t>
            </a:r>
          </a:p>
          <a:p>
            <a:pPr marL="171442" indent="-171442">
              <a:buFont typeface="Arial" panose="020B0604020202020204" pitchFamily="34" charset="0"/>
              <a:buChar char="•"/>
            </a:pPr>
            <a:r>
              <a:rPr lang="en-US" sz="600" dirty="0">
                <a:latin typeface="Trebuchet MS" panose="020B0703020202090204" pitchFamily="34" charset="0"/>
              </a:rPr>
              <a:t>Grades Viewing</a:t>
            </a:r>
          </a:p>
          <a:p>
            <a:pPr marL="171442" indent="-171442">
              <a:buFont typeface="Arial" panose="020B0604020202020204" pitchFamily="34" charset="0"/>
              <a:buChar char="•"/>
            </a:pPr>
            <a:endParaRPr lang="en-US" sz="600" dirty="0">
              <a:latin typeface="Trebuchet MS" panose="020B0703020202090204" pitchFamily="34" charset="0"/>
            </a:endParaRPr>
          </a:p>
          <a:p>
            <a:r>
              <a:rPr lang="en-US" sz="600" u="sng" dirty="0">
                <a:latin typeface="Trebuchet MS" panose="020B0703020202090204" pitchFamily="34" charset="0"/>
              </a:rPr>
              <a:t>Rewards Module</a:t>
            </a:r>
          </a:p>
          <a:p>
            <a:pPr marL="171442" indent="-171442">
              <a:buFont typeface="Arial" panose="020B0604020202020204" pitchFamily="34" charset="0"/>
              <a:buChar char="•"/>
            </a:pPr>
            <a:r>
              <a:rPr lang="en-US" sz="600" dirty="0">
                <a:latin typeface="Trebuchet MS" panose="020B0703020202090204" pitchFamily="34" charset="0"/>
              </a:rPr>
              <a:t>Creation of reward points</a:t>
            </a:r>
          </a:p>
          <a:p>
            <a:pPr marL="171442" indent="-171442">
              <a:buFont typeface="Arial" panose="020B0604020202020204" pitchFamily="34" charset="0"/>
              <a:buChar char="•"/>
            </a:pPr>
            <a:r>
              <a:rPr lang="en-US" sz="600" dirty="0">
                <a:latin typeface="Trebuchet MS" panose="020B0703020202090204" pitchFamily="34" charset="0"/>
              </a:rPr>
              <a:t>Updating of reward points</a:t>
            </a:r>
          </a:p>
          <a:p>
            <a:pPr marL="171442" indent="-171442">
              <a:buFont typeface="Arial" panose="020B0604020202020204" pitchFamily="34" charset="0"/>
              <a:buChar char="•"/>
            </a:pPr>
            <a:r>
              <a:rPr lang="en-US" sz="600" dirty="0">
                <a:latin typeface="Trebuchet MS" panose="020B0703020202090204" pitchFamily="34" charset="0"/>
              </a:rPr>
              <a:t>Reading of reward points</a:t>
            </a:r>
          </a:p>
          <a:p>
            <a:endParaRPr lang="en-US" sz="600" dirty="0">
              <a:latin typeface="Trebuchet MS" panose="020B0703020202090204" pitchFamily="34" charset="0"/>
            </a:endParaRPr>
          </a:p>
          <a:p>
            <a:endParaRPr lang="en-US" sz="600" dirty="0">
              <a:latin typeface="Trebuchet MS" panose="020B0703020202090204" pitchFamily="34" charset="0"/>
            </a:endParaRPr>
          </a:p>
          <a:p>
            <a:endParaRPr lang="en-US" sz="600" dirty="0">
              <a:latin typeface="Trebuchet MS" panose="020B0703020202090204" pitchFamily="34" charset="0"/>
            </a:endParaRPr>
          </a:p>
        </p:txBody>
      </p:sp>
      <p:sp>
        <p:nvSpPr>
          <p:cNvPr id="36" name="TextBox 35">
            <a:extLst>
              <a:ext uri="{FF2B5EF4-FFF2-40B4-BE49-F238E27FC236}">
                <a16:creationId xmlns:a16="http://schemas.microsoft.com/office/drawing/2014/main" id="{6355E12C-9B3A-428C-8E44-092DCBABE191}"/>
              </a:ext>
            </a:extLst>
          </p:cNvPr>
          <p:cNvSpPr txBox="1"/>
          <p:nvPr/>
        </p:nvSpPr>
        <p:spPr>
          <a:xfrm>
            <a:off x="4954156" y="1101237"/>
            <a:ext cx="1000903" cy="523220"/>
          </a:xfrm>
          <a:prstGeom prst="rect">
            <a:avLst/>
          </a:prstGeom>
          <a:noFill/>
        </p:spPr>
        <p:txBody>
          <a:bodyPr wrap="square" rtlCol="0">
            <a:spAutoFit/>
          </a:bodyPr>
          <a:lstStyle/>
          <a:p>
            <a:pPr algn="ctr"/>
            <a:r>
              <a:rPr lang="en-US" sz="1400" b="1" dirty="0">
                <a:latin typeface="Trebuchet MS" panose="020B0703020202090204" pitchFamily="34" charset="0"/>
              </a:rPr>
              <a:t>GOOD-TO-HAVE</a:t>
            </a:r>
          </a:p>
        </p:txBody>
      </p:sp>
      <p:sp>
        <p:nvSpPr>
          <p:cNvPr id="37" name="TextBox 36">
            <a:extLst>
              <a:ext uri="{FF2B5EF4-FFF2-40B4-BE49-F238E27FC236}">
                <a16:creationId xmlns:a16="http://schemas.microsoft.com/office/drawing/2014/main" id="{CF7FDA0C-4EB1-4EB1-AFF8-FC4BC3CD6773}"/>
              </a:ext>
            </a:extLst>
          </p:cNvPr>
          <p:cNvSpPr txBox="1"/>
          <p:nvPr/>
        </p:nvSpPr>
        <p:spPr>
          <a:xfrm>
            <a:off x="4756284" y="-2594349"/>
            <a:ext cx="1408009" cy="1477328"/>
          </a:xfrm>
          <a:prstGeom prst="rect">
            <a:avLst/>
          </a:prstGeom>
          <a:noFill/>
        </p:spPr>
        <p:txBody>
          <a:bodyPr wrap="square" rtlCol="0">
            <a:spAutoFit/>
          </a:bodyPr>
          <a:lstStyle/>
          <a:p>
            <a:r>
              <a:rPr lang="en-US" sz="600" u="sng" dirty="0">
                <a:latin typeface="Trebuchet MS" panose="020B0703020202090204" pitchFamily="34" charset="0"/>
              </a:rPr>
              <a:t>Search Module</a:t>
            </a:r>
          </a:p>
          <a:p>
            <a:pPr marL="171442" indent="-171442">
              <a:buFont typeface="Arial" panose="020B0604020202020204" pitchFamily="34" charset="0"/>
              <a:buChar char="•"/>
            </a:pPr>
            <a:r>
              <a:rPr lang="en-US" sz="600" dirty="0">
                <a:latin typeface="Trebuchet MS" panose="020B0703020202090204" pitchFamily="34" charset="0"/>
              </a:rPr>
              <a:t>Search Students</a:t>
            </a:r>
          </a:p>
          <a:p>
            <a:pPr marL="171442" indent="-171442">
              <a:buFont typeface="Arial" panose="020B0604020202020204" pitchFamily="34" charset="0"/>
              <a:buChar char="•"/>
            </a:pPr>
            <a:r>
              <a:rPr lang="en-US" sz="600" dirty="0">
                <a:latin typeface="Trebuchet MS" panose="020B0703020202090204" pitchFamily="34" charset="0"/>
              </a:rPr>
              <a:t>Search Tutors</a:t>
            </a:r>
          </a:p>
          <a:p>
            <a:pPr marL="171442" indent="-171442">
              <a:buFont typeface="Arial" panose="020B0604020202020204" pitchFamily="34" charset="0"/>
              <a:buChar char="•"/>
            </a:pPr>
            <a:r>
              <a:rPr lang="en-US" sz="600" dirty="0">
                <a:latin typeface="Trebuchet MS" panose="020B0703020202090204" pitchFamily="34" charset="0"/>
              </a:rPr>
              <a:t>Search Reports (By Month, By Year)</a:t>
            </a:r>
          </a:p>
          <a:p>
            <a:pPr marL="171442" indent="-171442">
              <a:buFont typeface="Arial" panose="020B0604020202020204" pitchFamily="34" charset="0"/>
              <a:buChar char="•"/>
            </a:pPr>
            <a:endParaRPr lang="en-US" sz="600" dirty="0">
              <a:latin typeface="Trebuchet MS" panose="020B0703020202090204" pitchFamily="34" charset="0"/>
            </a:endParaRPr>
          </a:p>
          <a:p>
            <a:r>
              <a:rPr lang="en-US" sz="600" u="sng" dirty="0">
                <a:latin typeface="Trebuchet MS" panose="020B0703020202090204" pitchFamily="34" charset="0"/>
              </a:rPr>
              <a:t>Dashboard Module</a:t>
            </a:r>
          </a:p>
          <a:p>
            <a:pPr marL="171442" indent="-171442">
              <a:buFont typeface="Arial" panose="020B0604020202020204" pitchFamily="34" charset="0"/>
              <a:buChar char="•"/>
            </a:pPr>
            <a:r>
              <a:rPr lang="en-US" sz="600" dirty="0">
                <a:latin typeface="Trebuchet MS" panose="020B0703020202090204" pitchFamily="34" charset="0"/>
              </a:rPr>
              <a:t>Summary of Financial Report</a:t>
            </a:r>
          </a:p>
          <a:p>
            <a:pPr marL="171442" indent="-171442">
              <a:buFont typeface="Arial" panose="020B0604020202020204" pitchFamily="34" charset="0"/>
              <a:buChar char="•"/>
            </a:pPr>
            <a:r>
              <a:rPr lang="en-US" sz="600" dirty="0">
                <a:latin typeface="Trebuchet MS" panose="020B0703020202090204" pitchFamily="34" charset="0"/>
              </a:rPr>
              <a:t>List of Late Payments</a:t>
            </a:r>
          </a:p>
          <a:p>
            <a:pPr marL="171442" indent="-171442">
              <a:buFont typeface="Arial" panose="020B0604020202020204" pitchFamily="34" charset="0"/>
              <a:buChar char="•"/>
            </a:pPr>
            <a:r>
              <a:rPr lang="en-US" sz="600" dirty="0">
                <a:latin typeface="Trebuchet MS" panose="020B0703020202090204" pitchFamily="34" charset="0"/>
              </a:rPr>
              <a:t>List of Classes which needs Replacement</a:t>
            </a:r>
          </a:p>
          <a:p>
            <a:pPr marL="171442" indent="-171442">
              <a:buFont typeface="Arial" panose="020B0604020202020204" pitchFamily="34" charset="0"/>
              <a:buChar char="•"/>
            </a:pPr>
            <a:r>
              <a:rPr lang="en-US" sz="600" dirty="0">
                <a:latin typeface="Trebuchet MS" panose="020B0703020202090204" pitchFamily="34" charset="0"/>
              </a:rPr>
              <a:t>Class Listing (With Class Sizes, Timings)</a:t>
            </a:r>
          </a:p>
          <a:p>
            <a:pPr marL="171442" indent="-171442">
              <a:buFont typeface="Arial" panose="020B0604020202020204" pitchFamily="34" charset="0"/>
              <a:buChar char="•"/>
            </a:pPr>
            <a:r>
              <a:rPr lang="en-US" sz="600" dirty="0">
                <a:latin typeface="Trebuchet MS" panose="020B0703020202090204" pitchFamily="34" charset="0"/>
              </a:rPr>
              <a:t>Weekly Lesson Schedule</a:t>
            </a:r>
          </a:p>
          <a:p>
            <a:endParaRPr lang="en-US" sz="600" dirty="0">
              <a:latin typeface="Trebuchet MS" panose="020B0703020202090204" pitchFamily="34" charset="0"/>
            </a:endParaRPr>
          </a:p>
        </p:txBody>
      </p:sp>
      <p:sp>
        <p:nvSpPr>
          <p:cNvPr id="15" name="TextBox 14">
            <a:extLst>
              <a:ext uri="{FF2B5EF4-FFF2-40B4-BE49-F238E27FC236}">
                <a16:creationId xmlns:a16="http://schemas.microsoft.com/office/drawing/2014/main" id="{F34D6E32-DACE-6D40-93C2-B7F43049B1D2}"/>
              </a:ext>
            </a:extLst>
          </p:cNvPr>
          <p:cNvSpPr txBox="1"/>
          <p:nvPr/>
        </p:nvSpPr>
        <p:spPr>
          <a:xfrm>
            <a:off x="2427025" y="9788771"/>
            <a:ext cx="2317898" cy="338554"/>
          </a:xfrm>
          <a:prstGeom prst="rect">
            <a:avLst/>
          </a:prstGeom>
          <a:noFill/>
        </p:spPr>
        <p:txBody>
          <a:bodyPr wrap="square" rtlCol="0">
            <a:spAutoFit/>
          </a:bodyPr>
          <a:lstStyle/>
          <a:p>
            <a:r>
              <a:rPr lang="en-US" sz="1600" b="1" dirty="0">
                <a:solidFill>
                  <a:schemeClr val="bg1"/>
                </a:solidFill>
                <a:latin typeface="Trebuchet MS" panose="020B0703020202090204" pitchFamily="34" charset="0"/>
              </a:rPr>
              <a:t>Project Motivation</a:t>
            </a:r>
          </a:p>
        </p:txBody>
      </p:sp>
      <p:sp>
        <p:nvSpPr>
          <p:cNvPr id="16" name="TextBox 15">
            <a:extLst>
              <a:ext uri="{FF2B5EF4-FFF2-40B4-BE49-F238E27FC236}">
                <a16:creationId xmlns:a16="http://schemas.microsoft.com/office/drawing/2014/main" id="{6EED8A2E-8ACB-FE42-B34A-D48CDFDAC29E}"/>
              </a:ext>
            </a:extLst>
          </p:cNvPr>
          <p:cNvSpPr txBox="1"/>
          <p:nvPr/>
        </p:nvSpPr>
        <p:spPr>
          <a:xfrm>
            <a:off x="1013346" y="10323086"/>
            <a:ext cx="4831308" cy="1569660"/>
          </a:xfrm>
          <a:prstGeom prst="rect">
            <a:avLst/>
          </a:prstGeom>
          <a:noFill/>
        </p:spPr>
        <p:txBody>
          <a:bodyPr wrap="square" rtlCol="0">
            <a:spAutoFit/>
          </a:bodyPr>
          <a:lstStyle/>
          <a:p>
            <a:r>
              <a:rPr lang="en-US" sz="1200" b="1" dirty="0">
                <a:solidFill>
                  <a:schemeClr val="bg1"/>
                </a:solidFill>
                <a:latin typeface="Trebuchet MS" panose="020B0703020202090204" pitchFamily="34" charset="0"/>
              </a:rPr>
              <a:t>The education sector is an industry in which the team could relate to as students. Upon discussion with the client, the team understands that operational tasks carried out could take up to several hours in total per day due to the Paper-Based System currently implemented. The team recognises that the time allocated to these tasks could be shortened significantly with the implementation of a system and hence gave rise to the idea of this project.</a:t>
            </a:r>
          </a:p>
        </p:txBody>
      </p:sp>
      <p:sp>
        <p:nvSpPr>
          <p:cNvPr id="17" name="Star: 4 Points 17">
            <a:extLst>
              <a:ext uri="{FF2B5EF4-FFF2-40B4-BE49-F238E27FC236}">
                <a16:creationId xmlns:a16="http://schemas.microsoft.com/office/drawing/2014/main" id="{0555771E-0E83-0943-A5D5-627FA2C4D589}"/>
              </a:ext>
            </a:extLst>
          </p:cNvPr>
          <p:cNvSpPr/>
          <p:nvPr/>
        </p:nvSpPr>
        <p:spPr>
          <a:xfrm>
            <a:off x="2138199" y="9824002"/>
            <a:ext cx="288826" cy="268092"/>
          </a:xfrm>
          <a:prstGeom prst="star4">
            <a:avLst/>
          </a:prstGeom>
          <a:solidFill>
            <a:schemeClr val="bg1"/>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22465BE-B144-B442-9239-AFCB01038E91}"/>
              </a:ext>
            </a:extLst>
          </p:cNvPr>
          <p:cNvSpPr txBox="1"/>
          <p:nvPr/>
        </p:nvSpPr>
        <p:spPr>
          <a:xfrm>
            <a:off x="2159428" y="-2849106"/>
            <a:ext cx="1317399" cy="2769989"/>
          </a:xfrm>
          <a:prstGeom prst="rect">
            <a:avLst/>
          </a:prstGeom>
          <a:noFill/>
        </p:spPr>
        <p:txBody>
          <a:bodyPr wrap="square" rtlCol="0">
            <a:spAutoFit/>
          </a:bodyPr>
          <a:lstStyle/>
          <a:p>
            <a:r>
              <a:rPr lang="en-US" sz="600" u="sng" dirty="0">
                <a:latin typeface="Trebuchet MS" panose="020B0703020202090204" pitchFamily="34" charset="0"/>
              </a:rPr>
              <a:t>Student Management Module</a:t>
            </a:r>
          </a:p>
          <a:p>
            <a:pPr marL="171442" indent="-171442">
              <a:buFont typeface="Arial" panose="020B0604020202020204" pitchFamily="34" charset="0"/>
              <a:buChar char="•"/>
            </a:pPr>
            <a:r>
              <a:rPr lang="en-US" sz="600" dirty="0">
                <a:latin typeface="Trebuchet MS" panose="020B0703020202090204" pitchFamily="34" charset="0"/>
              </a:rPr>
              <a:t>Creation of Students</a:t>
            </a:r>
          </a:p>
          <a:p>
            <a:pPr marL="171442" indent="-171442">
              <a:buFont typeface="Arial" panose="020B0604020202020204" pitchFamily="34" charset="0"/>
              <a:buChar char="•"/>
            </a:pPr>
            <a:r>
              <a:rPr lang="en-US" sz="600" dirty="0">
                <a:latin typeface="Trebuchet MS" panose="020B0703020202090204" pitchFamily="34" charset="0"/>
              </a:rPr>
              <a:t>Reading of Students</a:t>
            </a:r>
          </a:p>
          <a:p>
            <a:pPr marL="171442" indent="-171442">
              <a:buFont typeface="Arial" panose="020B0604020202020204" pitchFamily="34" charset="0"/>
              <a:buChar char="•"/>
            </a:pPr>
            <a:r>
              <a:rPr lang="en-US" sz="600" dirty="0">
                <a:latin typeface="Trebuchet MS" panose="020B0703020202090204" pitchFamily="34" charset="0"/>
              </a:rPr>
              <a:t>Updating of Students</a:t>
            </a:r>
          </a:p>
          <a:p>
            <a:pPr marL="171442" indent="-171442">
              <a:buFont typeface="Arial" panose="020B0604020202020204" pitchFamily="34" charset="0"/>
              <a:buChar char="•"/>
            </a:pPr>
            <a:r>
              <a:rPr lang="en-US" sz="600" dirty="0">
                <a:latin typeface="Trebuchet MS" panose="020B0703020202090204" pitchFamily="34" charset="0"/>
              </a:rPr>
              <a:t>Deleting of Students</a:t>
            </a:r>
          </a:p>
          <a:p>
            <a:endParaRPr lang="en-US" sz="600" dirty="0">
              <a:latin typeface="Trebuchet MS" panose="020B0703020202090204" pitchFamily="34" charset="0"/>
            </a:endParaRPr>
          </a:p>
          <a:p>
            <a:r>
              <a:rPr lang="en-US" sz="600" u="sng" dirty="0">
                <a:latin typeface="Trebuchet MS" panose="020B0703020202090204" pitchFamily="34" charset="0"/>
              </a:rPr>
              <a:t>Attendance Module</a:t>
            </a:r>
          </a:p>
          <a:p>
            <a:pPr marL="171442" indent="-171442">
              <a:buFont typeface="Arial" panose="020B0604020202020204" pitchFamily="34" charset="0"/>
              <a:buChar char="•"/>
            </a:pPr>
            <a:r>
              <a:rPr lang="en-US" sz="600" dirty="0">
                <a:latin typeface="Trebuchet MS" panose="020B0703020202090204" pitchFamily="34" charset="0"/>
              </a:rPr>
              <a:t>Creation of Tutor &amp; Student Attendance</a:t>
            </a:r>
          </a:p>
          <a:p>
            <a:pPr marL="171442" indent="-171442">
              <a:buFont typeface="Arial" panose="020B0604020202020204" pitchFamily="34" charset="0"/>
              <a:buChar char="•"/>
            </a:pPr>
            <a:r>
              <a:rPr lang="en-US" sz="600" dirty="0">
                <a:latin typeface="Trebuchet MS" panose="020B0703020202090204" pitchFamily="34" charset="0"/>
              </a:rPr>
              <a:t>Reading of Tutor &amp; Student Attendance</a:t>
            </a:r>
          </a:p>
          <a:p>
            <a:pPr marL="171442" indent="-171442">
              <a:buFont typeface="Arial" panose="020B0604020202020204" pitchFamily="34" charset="0"/>
              <a:buChar char="•"/>
            </a:pPr>
            <a:r>
              <a:rPr lang="en-US" sz="600" dirty="0">
                <a:latin typeface="Trebuchet MS" panose="020B0703020202090204" pitchFamily="34" charset="0"/>
              </a:rPr>
              <a:t>Updating of Tutor &amp; Student Attendance</a:t>
            </a:r>
          </a:p>
          <a:p>
            <a:endParaRPr lang="en-US" sz="600" dirty="0">
              <a:latin typeface="Trebuchet MS" panose="020B0703020202090204" pitchFamily="34" charset="0"/>
            </a:endParaRPr>
          </a:p>
          <a:p>
            <a:r>
              <a:rPr lang="en-US" sz="600" u="sng" dirty="0">
                <a:latin typeface="Trebuchet MS" panose="020B0703020202090204" pitchFamily="34" charset="0"/>
              </a:rPr>
              <a:t>Payment Module</a:t>
            </a:r>
          </a:p>
          <a:p>
            <a:pPr marL="171442" indent="-171442">
              <a:buFont typeface="Arial" panose="020B0604020202020204" pitchFamily="34" charset="0"/>
              <a:buChar char="•"/>
            </a:pPr>
            <a:r>
              <a:rPr lang="en-US" sz="600" dirty="0">
                <a:latin typeface="Trebuchet MS" panose="020B0703020202090204" pitchFamily="34" charset="0"/>
              </a:rPr>
              <a:t>Payment Tracking</a:t>
            </a:r>
          </a:p>
          <a:p>
            <a:pPr marL="171442" indent="-171442">
              <a:buFont typeface="Arial" panose="020B0604020202020204" pitchFamily="34" charset="0"/>
              <a:buChar char="•"/>
            </a:pPr>
            <a:r>
              <a:rPr lang="en-US" sz="600" dirty="0">
                <a:latin typeface="Trebuchet MS" panose="020B0703020202090204" pitchFamily="34" charset="0"/>
              </a:rPr>
              <a:t>SMS Reminders before and after payment date</a:t>
            </a:r>
          </a:p>
          <a:p>
            <a:pPr marL="171442" indent="-171442">
              <a:buFont typeface="Arial" panose="020B0604020202020204" pitchFamily="34" charset="0"/>
              <a:buChar char="•"/>
            </a:pPr>
            <a:r>
              <a:rPr lang="en-US" sz="600" dirty="0">
                <a:latin typeface="Trebuchet MS" panose="020B0703020202090204" pitchFamily="34" charset="0"/>
              </a:rPr>
              <a:t>Updating of Payment status</a:t>
            </a:r>
          </a:p>
          <a:p>
            <a:pPr marL="171442" indent="-171442">
              <a:buFont typeface="Arial" panose="020B0604020202020204" pitchFamily="34" charset="0"/>
              <a:buChar char="•"/>
            </a:pPr>
            <a:r>
              <a:rPr lang="en-US" sz="600" dirty="0">
                <a:latin typeface="Trebuchet MS" panose="020B0703020202090204" pitchFamily="34" charset="0"/>
              </a:rPr>
              <a:t>List of Payments made</a:t>
            </a:r>
          </a:p>
          <a:p>
            <a:endParaRPr lang="en-US" sz="600" dirty="0">
              <a:latin typeface="Trebuchet MS" panose="020B0703020202090204" pitchFamily="34" charset="0"/>
            </a:endParaRPr>
          </a:p>
          <a:p>
            <a:r>
              <a:rPr lang="en-US" sz="600" u="sng" dirty="0">
                <a:latin typeface="Trebuchet MS" panose="020B0703020202090204" pitchFamily="34" charset="0"/>
              </a:rPr>
              <a:t>Schedule Module</a:t>
            </a:r>
          </a:p>
          <a:p>
            <a:pPr marL="171442" indent="-171442">
              <a:buFont typeface="Arial" panose="020B0604020202020204" pitchFamily="34" charset="0"/>
              <a:buChar char="•"/>
            </a:pPr>
            <a:r>
              <a:rPr lang="en-US" sz="600" dirty="0">
                <a:latin typeface="Trebuchet MS" panose="020B0703020202090204" pitchFamily="34" charset="0"/>
              </a:rPr>
              <a:t>Creation of Schedule</a:t>
            </a:r>
          </a:p>
          <a:p>
            <a:pPr marL="171442" indent="-171442">
              <a:buFont typeface="Arial" panose="020B0604020202020204" pitchFamily="34" charset="0"/>
              <a:buChar char="•"/>
            </a:pPr>
            <a:r>
              <a:rPr lang="en-US" sz="600" dirty="0">
                <a:latin typeface="Trebuchet MS" panose="020B0703020202090204" pitchFamily="34" charset="0"/>
              </a:rPr>
              <a:t>Updating of Schedule</a:t>
            </a:r>
          </a:p>
          <a:p>
            <a:pPr marL="171442" indent="-171442">
              <a:buFont typeface="Arial" panose="020B0604020202020204" pitchFamily="34" charset="0"/>
              <a:buChar char="•"/>
            </a:pPr>
            <a:r>
              <a:rPr lang="en-US" sz="600" dirty="0">
                <a:latin typeface="Trebuchet MS" panose="020B0703020202090204" pitchFamily="34" charset="0"/>
              </a:rPr>
              <a:t>Viewing of Schedule</a:t>
            </a:r>
          </a:p>
          <a:p>
            <a:pPr marL="171442" indent="-171442">
              <a:buFont typeface="Arial" panose="020B0604020202020204" pitchFamily="34" charset="0"/>
              <a:buChar char="•"/>
            </a:pPr>
            <a:r>
              <a:rPr lang="en-US" sz="600" dirty="0">
                <a:latin typeface="Trebuchet MS" panose="020B0703020202090204" pitchFamily="34" charset="0"/>
              </a:rPr>
              <a:t>Upcoming Classes</a:t>
            </a:r>
          </a:p>
          <a:p>
            <a:pPr marL="171442" indent="-171442">
              <a:buFont typeface="Arial" panose="020B0604020202020204" pitchFamily="34" charset="0"/>
              <a:buChar char="•"/>
            </a:pPr>
            <a:r>
              <a:rPr lang="en-US" sz="600" dirty="0">
                <a:latin typeface="Trebuchet MS" panose="020B0703020202090204" pitchFamily="34" charset="0"/>
              </a:rPr>
              <a:t>Tutor Assignments</a:t>
            </a:r>
          </a:p>
          <a:p>
            <a:endParaRPr lang="en-US" sz="600" dirty="0">
              <a:latin typeface="Trebuchet MS" panose="020B0703020202090204" pitchFamily="34" charset="0"/>
            </a:endParaRPr>
          </a:p>
          <a:p>
            <a:endParaRPr lang="en-US" sz="600" dirty="0">
              <a:latin typeface="Trebuchet MS" panose="020B0703020202090204" pitchFamily="34" charset="0"/>
            </a:endParaRPr>
          </a:p>
        </p:txBody>
      </p:sp>
    </p:spTree>
    <p:extLst>
      <p:ext uri="{BB962C8B-B14F-4D97-AF65-F5344CB8AC3E}">
        <p14:creationId xmlns:p14="http://schemas.microsoft.com/office/powerpoint/2010/main" val="495941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 y="8"/>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7B6B0282-9D93-47BE-9E3A-6F8CC3965AE4}"/>
              </a:ext>
            </a:extLst>
          </p:cNvPr>
          <p:cNvSpPr/>
          <p:nvPr/>
        </p:nvSpPr>
        <p:spPr>
          <a:xfrm>
            <a:off x="-504" y="-1820952"/>
            <a:ext cx="6890831"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w="0"/>
                <a:gradFill>
                  <a:gsLst>
                    <a:gs pos="21000">
                      <a:srgbClr val="53575C"/>
                    </a:gs>
                    <a:gs pos="88000">
                      <a:srgbClr val="C5C7CA"/>
                    </a:gs>
                  </a:gsLst>
                  <a:lin ang="5400000"/>
                </a:gradFill>
                <a:latin typeface="Maiandra GD" panose="020E0502030308020204" pitchFamily="34" charset="0"/>
              </a:rPr>
              <a:t>COMING SOON</a:t>
            </a:r>
          </a:p>
        </p:txBody>
      </p:sp>
      <p:sp>
        <p:nvSpPr>
          <p:cNvPr id="9" name="Star: 5 Points 8">
            <a:extLst>
              <a:ext uri="{FF2B5EF4-FFF2-40B4-BE49-F238E27FC236}">
                <a16:creationId xmlns:a16="http://schemas.microsoft.com/office/drawing/2014/main" id="{CF76BDD3-3C41-44DD-ADB9-7893FB5926C0}"/>
              </a:ext>
            </a:extLst>
          </p:cNvPr>
          <p:cNvSpPr/>
          <p:nvPr/>
        </p:nvSpPr>
        <p:spPr>
          <a:xfrm>
            <a:off x="63689" y="2350738"/>
            <a:ext cx="782472" cy="726486"/>
          </a:xfrm>
          <a:prstGeom prst="star5">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Star: 5 Points 38">
            <a:extLst>
              <a:ext uri="{FF2B5EF4-FFF2-40B4-BE49-F238E27FC236}">
                <a16:creationId xmlns:a16="http://schemas.microsoft.com/office/drawing/2014/main" id="{AAC8EA21-7C86-47DC-85C1-DC346896D232}"/>
              </a:ext>
            </a:extLst>
          </p:cNvPr>
          <p:cNvSpPr/>
          <p:nvPr/>
        </p:nvSpPr>
        <p:spPr>
          <a:xfrm>
            <a:off x="6052783" y="2346189"/>
            <a:ext cx="782472" cy="726486"/>
          </a:xfrm>
          <a:prstGeom prst="star5">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5007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 y="8"/>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2" name="Star: 4 Points 1">
            <a:extLst>
              <a:ext uri="{FF2B5EF4-FFF2-40B4-BE49-F238E27FC236}">
                <a16:creationId xmlns:a16="http://schemas.microsoft.com/office/drawing/2014/main" id="{F63B67AD-1D30-496D-93D3-5BA9AC104ED9}"/>
              </a:ext>
            </a:extLst>
          </p:cNvPr>
          <p:cNvSpPr/>
          <p:nvPr/>
        </p:nvSpPr>
        <p:spPr>
          <a:xfrm>
            <a:off x="2297570" y="856527"/>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86AC564-A7C8-48A2-B2BE-BD09B5A2D809}"/>
              </a:ext>
            </a:extLst>
          </p:cNvPr>
          <p:cNvSpPr txBox="1"/>
          <p:nvPr/>
        </p:nvSpPr>
        <p:spPr>
          <a:xfrm>
            <a:off x="2702684" y="839165"/>
            <a:ext cx="1938760"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Task Metric</a:t>
            </a:r>
          </a:p>
        </p:txBody>
      </p:sp>
      <p:sp>
        <p:nvSpPr>
          <p:cNvPr id="5" name="Rectangle: Single Corner Rounded 4">
            <a:extLst>
              <a:ext uri="{FF2B5EF4-FFF2-40B4-BE49-F238E27FC236}">
                <a16:creationId xmlns:a16="http://schemas.microsoft.com/office/drawing/2014/main" id="{22172880-343D-48B2-897D-9B7B54CDBCFA}"/>
              </a:ext>
            </a:extLst>
          </p:cNvPr>
          <p:cNvSpPr/>
          <p:nvPr/>
        </p:nvSpPr>
        <p:spPr>
          <a:xfrm>
            <a:off x="910054" y="1451839"/>
            <a:ext cx="5069711" cy="3387542"/>
          </a:xfrm>
          <a:prstGeom prst="round1Rect">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C12C631-A081-48A5-BED2-7A6442A5305E}"/>
              </a:ext>
            </a:extLst>
          </p:cNvPr>
          <p:cNvCxnSpPr>
            <a:cxnSpLocks/>
          </p:cNvCxnSpPr>
          <p:nvPr/>
        </p:nvCxnSpPr>
        <p:spPr>
          <a:xfrm flipH="1">
            <a:off x="2468296" y="1452623"/>
            <a:ext cx="2894" cy="33867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2D149F-B25C-4F12-811F-BE2BD78365DD}"/>
              </a:ext>
            </a:extLst>
          </p:cNvPr>
          <p:cNvCxnSpPr/>
          <p:nvPr/>
        </p:nvCxnSpPr>
        <p:spPr>
          <a:xfrm>
            <a:off x="910054" y="1788289"/>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409A2C2-D8BE-435E-A57A-A5209991BC28}"/>
              </a:ext>
            </a:extLst>
          </p:cNvPr>
          <p:cNvCxnSpPr/>
          <p:nvPr/>
        </p:nvCxnSpPr>
        <p:spPr>
          <a:xfrm>
            <a:off x="910054" y="2420284"/>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FE4065B-73F5-4923-AC14-DD45CCD0904D}"/>
              </a:ext>
            </a:extLst>
          </p:cNvPr>
          <p:cNvCxnSpPr/>
          <p:nvPr/>
        </p:nvCxnSpPr>
        <p:spPr>
          <a:xfrm>
            <a:off x="910054" y="3264745"/>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1AF47F2-2B63-464E-A89D-ED88B14D9CB1}"/>
              </a:ext>
            </a:extLst>
          </p:cNvPr>
          <p:cNvSpPr txBox="1"/>
          <p:nvPr/>
        </p:nvSpPr>
        <p:spPr>
          <a:xfrm>
            <a:off x="1012785" y="1469988"/>
            <a:ext cx="1377387" cy="307777"/>
          </a:xfrm>
          <a:prstGeom prst="rect">
            <a:avLst/>
          </a:prstGeom>
          <a:noFill/>
        </p:spPr>
        <p:txBody>
          <a:bodyPr wrap="square" rtlCol="0">
            <a:spAutoFit/>
          </a:bodyPr>
          <a:lstStyle/>
          <a:p>
            <a:pPr algn="ctr"/>
            <a:r>
              <a:rPr lang="en-US" sz="1400" b="1" dirty="0">
                <a:latin typeface="Maiandra GD" panose="020E0502030308020204" pitchFamily="34" charset="0"/>
              </a:rPr>
              <a:t>Score (%)</a:t>
            </a:r>
          </a:p>
        </p:txBody>
      </p:sp>
      <p:sp>
        <p:nvSpPr>
          <p:cNvPr id="19" name="TextBox 18">
            <a:extLst>
              <a:ext uri="{FF2B5EF4-FFF2-40B4-BE49-F238E27FC236}">
                <a16:creationId xmlns:a16="http://schemas.microsoft.com/office/drawing/2014/main" id="{AB087964-6A43-4527-B907-F9D27047B278}"/>
              </a:ext>
            </a:extLst>
          </p:cNvPr>
          <p:cNvSpPr txBox="1"/>
          <p:nvPr/>
        </p:nvSpPr>
        <p:spPr>
          <a:xfrm>
            <a:off x="3384142" y="1466176"/>
            <a:ext cx="1377387" cy="307777"/>
          </a:xfrm>
          <a:prstGeom prst="rect">
            <a:avLst/>
          </a:prstGeom>
          <a:noFill/>
        </p:spPr>
        <p:txBody>
          <a:bodyPr wrap="square" rtlCol="0">
            <a:spAutoFit/>
          </a:bodyPr>
          <a:lstStyle/>
          <a:p>
            <a:pPr algn="ctr"/>
            <a:r>
              <a:rPr lang="en-US" sz="1400" b="1" dirty="0">
                <a:latin typeface="Maiandra GD" panose="020E0502030308020204" pitchFamily="34" charset="0"/>
              </a:rPr>
              <a:t>Action</a:t>
            </a:r>
          </a:p>
        </p:txBody>
      </p:sp>
      <p:sp>
        <p:nvSpPr>
          <p:cNvPr id="17" name="TextBox 16">
            <a:extLst>
              <a:ext uri="{FF2B5EF4-FFF2-40B4-BE49-F238E27FC236}">
                <a16:creationId xmlns:a16="http://schemas.microsoft.com/office/drawing/2014/main" id="{6D46C1A9-A69F-43AC-AB8B-E89361217C6C}"/>
              </a:ext>
            </a:extLst>
          </p:cNvPr>
          <p:cNvSpPr txBox="1"/>
          <p:nvPr/>
        </p:nvSpPr>
        <p:spPr>
          <a:xfrm>
            <a:off x="2471190" y="1773953"/>
            <a:ext cx="3508571" cy="646331"/>
          </a:xfrm>
          <a:prstGeom prst="rect">
            <a:avLst/>
          </a:prstGeom>
          <a:noFill/>
        </p:spPr>
        <p:txBody>
          <a:bodyPr wrap="square" rtlCol="0">
            <a:spAutoFit/>
          </a:bodyPr>
          <a:lstStyle/>
          <a:p>
            <a:pPr marL="171442" indent="-171442">
              <a:buFont typeface="Arial" panose="020B0604020202020204" pitchFamily="34" charset="0"/>
              <a:buChar char="•"/>
            </a:pPr>
            <a:r>
              <a:rPr lang="en-US" sz="1200" dirty="0">
                <a:latin typeface="Maiandra GD" panose="020E0502030308020204" pitchFamily="34" charset="0"/>
              </a:rPr>
              <a:t>Understand the root cause and take action immediately</a:t>
            </a:r>
          </a:p>
          <a:p>
            <a:pPr marL="171442" indent="-171442">
              <a:buFont typeface="Arial" panose="020B0604020202020204" pitchFamily="34" charset="0"/>
              <a:buChar char="•"/>
            </a:pPr>
            <a:r>
              <a:rPr lang="en-US" sz="1200" dirty="0">
                <a:latin typeface="Maiandra GD" panose="020E0502030308020204" pitchFamily="34" charset="0"/>
              </a:rPr>
              <a:t>Consult supervisor on next course of action</a:t>
            </a:r>
          </a:p>
        </p:txBody>
      </p:sp>
      <p:sp>
        <p:nvSpPr>
          <p:cNvPr id="21" name="TextBox 20">
            <a:extLst>
              <a:ext uri="{FF2B5EF4-FFF2-40B4-BE49-F238E27FC236}">
                <a16:creationId xmlns:a16="http://schemas.microsoft.com/office/drawing/2014/main" id="{B78CF7FE-4841-49AC-BF02-370A32DA38DC}"/>
              </a:ext>
            </a:extLst>
          </p:cNvPr>
          <p:cNvSpPr txBox="1"/>
          <p:nvPr/>
        </p:nvSpPr>
        <p:spPr>
          <a:xfrm>
            <a:off x="1293589" y="1955262"/>
            <a:ext cx="815778" cy="276999"/>
          </a:xfrm>
          <a:prstGeom prst="rect">
            <a:avLst/>
          </a:prstGeom>
          <a:noFill/>
        </p:spPr>
        <p:txBody>
          <a:bodyPr wrap="square" rtlCol="0">
            <a:spAutoFit/>
          </a:bodyPr>
          <a:lstStyle/>
          <a:p>
            <a:r>
              <a:rPr lang="en-US" sz="1200" dirty="0">
                <a:latin typeface="Maiandra GD" panose="020E0502030308020204" pitchFamily="34" charset="0"/>
              </a:rPr>
              <a:t>TM &lt; 50</a:t>
            </a:r>
          </a:p>
        </p:txBody>
      </p:sp>
      <p:sp>
        <p:nvSpPr>
          <p:cNvPr id="22" name="TextBox 21">
            <a:extLst>
              <a:ext uri="{FF2B5EF4-FFF2-40B4-BE49-F238E27FC236}">
                <a16:creationId xmlns:a16="http://schemas.microsoft.com/office/drawing/2014/main" id="{8BF54B93-BE76-4D67-8775-16D94582E898}"/>
              </a:ext>
            </a:extLst>
          </p:cNvPr>
          <p:cNvSpPr txBox="1"/>
          <p:nvPr/>
        </p:nvSpPr>
        <p:spPr>
          <a:xfrm>
            <a:off x="2471190" y="-1734356"/>
            <a:ext cx="3508571" cy="830997"/>
          </a:xfrm>
          <a:prstGeom prst="rect">
            <a:avLst/>
          </a:prstGeom>
          <a:noFill/>
        </p:spPr>
        <p:txBody>
          <a:bodyPr wrap="square" rtlCol="0">
            <a:spAutoFit/>
          </a:bodyPr>
          <a:lstStyle/>
          <a:p>
            <a:pPr marL="171442" indent="-171442">
              <a:buFont typeface="Arial" panose="020B0604020202020204" pitchFamily="34" charset="0"/>
              <a:buChar char="•"/>
            </a:pPr>
            <a:r>
              <a:rPr lang="en-US" sz="1200" dirty="0">
                <a:latin typeface="Maiandra GD" panose="020E0502030308020204" pitchFamily="34" charset="0"/>
              </a:rPr>
              <a:t>Re-estimate tasks for future iterations</a:t>
            </a:r>
          </a:p>
          <a:p>
            <a:pPr marL="171442" indent="-171442">
              <a:buFont typeface="Arial" panose="020B0604020202020204" pitchFamily="34" charset="0"/>
              <a:buChar char="•"/>
            </a:pPr>
            <a:r>
              <a:rPr lang="en-US" sz="1200" dirty="0">
                <a:latin typeface="Maiandra GD" panose="020E0502030308020204" pitchFamily="34" charset="0"/>
              </a:rPr>
              <a:t>Consume buffer days</a:t>
            </a:r>
          </a:p>
          <a:p>
            <a:pPr marL="171442" indent="-171442">
              <a:buFont typeface="Arial" panose="020B0604020202020204" pitchFamily="34" charset="0"/>
              <a:buChar char="•"/>
            </a:pPr>
            <a:r>
              <a:rPr lang="en-US" sz="1200" dirty="0" err="1">
                <a:latin typeface="Maiandra GD" panose="020E0502030308020204" pitchFamily="34" charset="0"/>
              </a:rPr>
              <a:t>Analyse</a:t>
            </a:r>
            <a:r>
              <a:rPr lang="en-US" sz="1200" dirty="0">
                <a:latin typeface="Maiandra GD" panose="020E0502030308020204" pitchFamily="34" charset="0"/>
              </a:rPr>
              <a:t> cause of delay and adjust schedule appropriately</a:t>
            </a:r>
          </a:p>
        </p:txBody>
      </p:sp>
      <p:sp>
        <p:nvSpPr>
          <p:cNvPr id="23" name="TextBox 22">
            <a:extLst>
              <a:ext uri="{FF2B5EF4-FFF2-40B4-BE49-F238E27FC236}">
                <a16:creationId xmlns:a16="http://schemas.microsoft.com/office/drawing/2014/main" id="{BF16253F-07F2-481A-884C-9831D896BE96}"/>
              </a:ext>
            </a:extLst>
          </p:cNvPr>
          <p:cNvSpPr txBox="1"/>
          <p:nvPr/>
        </p:nvSpPr>
        <p:spPr>
          <a:xfrm>
            <a:off x="1021586" y="2704015"/>
            <a:ext cx="1409095" cy="276999"/>
          </a:xfrm>
          <a:prstGeom prst="rect">
            <a:avLst/>
          </a:prstGeom>
          <a:noFill/>
        </p:spPr>
        <p:txBody>
          <a:bodyPr wrap="square" rtlCol="0">
            <a:spAutoFit/>
          </a:bodyPr>
          <a:lstStyle/>
          <a:p>
            <a:r>
              <a:rPr lang="en-US" sz="1200" dirty="0">
                <a:latin typeface="Maiandra GD" panose="020E0502030308020204" pitchFamily="34" charset="0"/>
              </a:rPr>
              <a:t>50 &lt; TM &lt;= 90</a:t>
            </a:r>
          </a:p>
        </p:txBody>
      </p:sp>
      <p:sp>
        <p:nvSpPr>
          <p:cNvPr id="25" name="TextBox 24">
            <a:extLst>
              <a:ext uri="{FF2B5EF4-FFF2-40B4-BE49-F238E27FC236}">
                <a16:creationId xmlns:a16="http://schemas.microsoft.com/office/drawing/2014/main" id="{7AA92124-3482-443C-84E2-716FBB761A62}"/>
              </a:ext>
            </a:extLst>
          </p:cNvPr>
          <p:cNvSpPr txBox="1"/>
          <p:nvPr/>
        </p:nvSpPr>
        <p:spPr>
          <a:xfrm>
            <a:off x="2471189" y="3277244"/>
            <a:ext cx="3489773" cy="276999"/>
          </a:xfrm>
          <a:prstGeom prst="rect">
            <a:avLst/>
          </a:prstGeom>
          <a:noFill/>
        </p:spPr>
        <p:txBody>
          <a:bodyPr wrap="square" rtlCol="0">
            <a:spAutoFit/>
          </a:bodyPr>
          <a:lstStyle/>
          <a:p>
            <a:pPr marL="171442" indent="-171442">
              <a:buFont typeface="Arial" panose="020B0604020202020204" pitchFamily="34" charset="0"/>
              <a:buChar char="•"/>
            </a:pPr>
            <a:r>
              <a:rPr lang="en-US" sz="1200" dirty="0">
                <a:latin typeface="Maiandra GD" panose="020E0502030308020204" pitchFamily="34" charset="0"/>
              </a:rPr>
              <a:t>Roughly on track and to proceed as planned</a:t>
            </a:r>
          </a:p>
        </p:txBody>
      </p:sp>
      <p:sp>
        <p:nvSpPr>
          <p:cNvPr id="26" name="TextBox 25">
            <a:extLst>
              <a:ext uri="{FF2B5EF4-FFF2-40B4-BE49-F238E27FC236}">
                <a16:creationId xmlns:a16="http://schemas.microsoft.com/office/drawing/2014/main" id="{A272A4D9-42B2-4C57-AD1A-46B8E0E9CB57}"/>
              </a:ext>
            </a:extLst>
          </p:cNvPr>
          <p:cNvSpPr txBox="1"/>
          <p:nvPr/>
        </p:nvSpPr>
        <p:spPr>
          <a:xfrm>
            <a:off x="1021585" y="3272098"/>
            <a:ext cx="1409095" cy="276999"/>
          </a:xfrm>
          <a:prstGeom prst="rect">
            <a:avLst/>
          </a:prstGeom>
          <a:noFill/>
        </p:spPr>
        <p:txBody>
          <a:bodyPr wrap="square" rtlCol="0">
            <a:spAutoFit/>
          </a:bodyPr>
          <a:lstStyle/>
          <a:p>
            <a:r>
              <a:rPr lang="en-US" sz="1200" dirty="0">
                <a:latin typeface="Maiandra GD" panose="020E0502030308020204" pitchFamily="34" charset="0"/>
              </a:rPr>
              <a:t>90 &lt; TM &lt;= 110</a:t>
            </a:r>
          </a:p>
        </p:txBody>
      </p:sp>
      <p:cxnSp>
        <p:nvCxnSpPr>
          <p:cNvPr id="27" name="Straight Connector 26">
            <a:extLst>
              <a:ext uri="{FF2B5EF4-FFF2-40B4-BE49-F238E27FC236}">
                <a16:creationId xmlns:a16="http://schemas.microsoft.com/office/drawing/2014/main" id="{694458BE-5FC7-4F93-A682-928B14A4D05D}"/>
              </a:ext>
            </a:extLst>
          </p:cNvPr>
          <p:cNvCxnSpPr/>
          <p:nvPr/>
        </p:nvCxnSpPr>
        <p:spPr>
          <a:xfrm>
            <a:off x="910049" y="3549097"/>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F05F424-C092-4752-95F5-464200835AE9}"/>
              </a:ext>
            </a:extLst>
          </p:cNvPr>
          <p:cNvSpPr txBox="1"/>
          <p:nvPr/>
        </p:nvSpPr>
        <p:spPr>
          <a:xfrm>
            <a:off x="2471190" y="-619628"/>
            <a:ext cx="3489773" cy="646331"/>
          </a:xfrm>
          <a:prstGeom prst="rect">
            <a:avLst/>
          </a:prstGeom>
          <a:noFill/>
        </p:spPr>
        <p:txBody>
          <a:bodyPr wrap="square" rtlCol="0">
            <a:spAutoFit/>
          </a:bodyPr>
          <a:lstStyle/>
          <a:p>
            <a:pPr marL="171442" indent="-171442">
              <a:buFont typeface="Arial" panose="020B0604020202020204" pitchFamily="34" charset="0"/>
              <a:buChar char="•"/>
            </a:pPr>
            <a:r>
              <a:rPr lang="en-US" sz="1200" dirty="0">
                <a:latin typeface="Maiandra GD" panose="020E0502030308020204" pitchFamily="34" charset="0"/>
              </a:rPr>
              <a:t>Gross over-estimated effort required</a:t>
            </a:r>
          </a:p>
          <a:p>
            <a:pPr marL="171442" indent="-171442">
              <a:buFont typeface="Arial" panose="020B0604020202020204" pitchFamily="34" charset="0"/>
              <a:buChar char="•"/>
            </a:pPr>
            <a:r>
              <a:rPr lang="en-US" sz="1200" dirty="0">
                <a:latin typeface="Maiandra GD" panose="020E0502030308020204" pitchFamily="34" charset="0"/>
              </a:rPr>
              <a:t>Re-estimate tasks for future iterations</a:t>
            </a:r>
          </a:p>
          <a:p>
            <a:pPr marL="171442" indent="-171442">
              <a:buFont typeface="Arial" panose="020B0604020202020204" pitchFamily="34" charset="0"/>
              <a:buChar char="•"/>
            </a:pPr>
            <a:r>
              <a:rPr lang="en-US" sz="1200" dirty="0">
                <a:latin typeface="Maiandra GD" panose="020E0502030308020204" pitchFamily="34" charset="0"/>
              </a:rPr>
              <a:t>Add number of days gained to buffer days</a:t>
            </a:r>
          </a:p>
        </p:txBody>
      </p:sp>
      <p:sp>
        <p:nvSpPr>
          <p:cNvPr id="29" name="TextBox 28">
            <a:extLst>
              <a:ext uri="{FF2B5EF4-FFF2-40B4-BE49-F238E27FC236}">
                <a16:creationId xmlns:a16="http://schemas.microsoft.com/office/drawing/2014/main" id="{6E61A249-3108-4F75-ACD2-05167E0CBF57}"/>
              </a:ext>
            </a:extLst>
          </p:cNvPr>
          <p:cNvSpPr txBox="1"/>
          <p:nvPr/>
        </p:nvSpPr>
        <p:spPr>
          <a:xfrm>
            <a:off x="972273" y="3732177"/>
            <a:ext cx="1458407" cy="276999"/>
          </a:xfrm>
          <a:prstGeom prst="rect">
            <a:avLst/>
          </a:prstGeom>
          <a:noFill/>
        </p:spPr>
        <p:txBody>
          <a:bodyPr wrap="square" rtlCol="0">
            <a:spAutoFit/>
          </a:bodyPr>
          <a:lstStyle/>
          <a:p>
            <a:r>
              <a:rPr lang="en-US" sz="1200" dirty="0">
                <a:latin typeface="Maiandra GD" panose="020E0502030308020204" pitchFamily="34" charset="0"/>
              </a:rPr>
              <a:t>110 &lt; TM &lt;= 150</a:t>
            </a:r>
          </a:p>
        </p:txBody>
      </p:sp>
      <p:cxnSp>
        <p:nvCxnSpPr>
          <p:cNvPr id="30" name="Straight Connector 29">
            <a:extLst>
              <a:ext uri="{FF2B5EF4-FFF2-40B4-BE49-F238E27FC236}">
                <a16:creationId xmlns:a16="http://schemas.microsoft.com/office/drawing/2014/main" id="{3F691586-4567-4036-8527-969716BA1266}"/>
              </a:ext>
            </a:extLst>
          </p:cNvPr>
          <p:cNvCxnSpPr/>
          <p:nvPr/>
        </p:nvCxnSpPr>
        <p:spPr>
          <a:xfrm>
            <a:off x="894145" y="4193843"/>
            <a:ext cx="506971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045CE01-50C2-4F89-BE3F-C33DC5B6DB26}"/>
              </a:ext>
            </a:extLst>
          </p:cNvPr>
          <p:cNvSpPr txBox="1"/>
          <p:nvPr/>
        </p:nvSpPr>
        <p:spPr>
          <a:xfrm>
            <a:off x="2468297" y="4193051"/>
            <a:ext cx="3489773" cy="646331"/>
          </a:xfrm>
          <a:prstGeom prst="rect">
            <a:avLst/>
          </a:prstGeom>
          <a:noFill/>
        </p:spPr>
        <p:txBody>
          <a:bodyPr wrap="square" rtlCol="0">
            <a:spAutoFit/>
          </a:bodyPr>
          <a:lstStyle/>
          <a:p>
            <a:pPr marL="171442" indent="-171442">
              <a:buFont typeface="Arial" panose="020B0604020202020204" pitchFamily="34" charset="0"/>
              <a:buChar char="•"/>
            </a:pPr>
            <a:r>
              <a:rPr lang="en-US" sz="1200" dirty="0">
                <a:latin typeface="Maiandra GD" panose="020E0502030308020204" pitchFamily="34" charset="0"/>
              </a:rPr>
              <a:t>Understand the root cause and take action immediately</a:t>
            </a:r>
          </a:p>
          <a:p>
            <a:pPr marL="171442" indent="-171442">
              <a:buFont typeface="Arial" panose="020B0604020202020204" pitchFamily="34" charset="0"/>
              <a:buChar char="•"/>
            </a:pPr>
            <a:r>
              <a:rPr lang="en-US" sz="1200" dirty="0">
                <a:latin typeface="Maiandra GD" panose="020E0502030308020204" pitchFamily="34" charset="0"/>
              </a:rPr>
              <a:t>Consult supervisor on next course of action</a:t>
            </a:r>
          </a:p>
        </p:txBody>
      </p:sp>
      <p:sp>
        <p:nvSpPr>
          <p:cNvPr id="33" name="TextBox 32">
            <a:extLst>
              <a:ext uri="{FF2B5EF4-FFF2-40B4-BE49-F238E27FC236}">
                <a16:creationId xmlns:a16="http://schemas.microsoft.com/office/drawing/2014/main" id="{8E4A7E61-B812-438E-90B0-35EC528AC963}"/>
              </a:ext>
            </a:extLst>
          </p:cNvPr>
          <p:cNvSpPr txBox="1"/>
          <p:nvPr/>
        </p:nvSpPr>
        <p:spPr>
          <a:xfrm>
            <a:off x="1249340" y="4377716"/>
            <a:ext cx="904272" cy="276999"/>
          </a:xfrm>
          <a:prstGeom prst="rect">
            <a:avLst/>
          </a:prstGeom>
          <a:noFill/>
        </p:spPr>
        <p:txBody>
          <a:bodyPr wrap="square" rtlCol="0">
            <a:spAutoFit/>
          </a:bodyPr>
          <a:lstStyle/>
          <a:p>
            <a:r>
              <a:rPr lang="en-US" sz="1200" dirty="0">
                <a:latin typeface="Maiandra GD" panose="020E0502030308020204" pitchFamily="34" charset="0"/>
              </a:rPr>
              <a:t>150 &lt; TM</a:t>
            </a:r>
          </a:p>
        </p:txBody>
      </p:sp>
      <mc:AlternateContent xmlns:mc="http://schemas.openxmlformats.org/markup-compatibility/2006">
        <mc:Choice xmlns:a14="http://schemas.microsoft.com/office/drawing/2010/main" Requires="a14">
          <p:sp>
            <p:nvSpPr>
              <p:cNvPr id="24" name="Rectangle 23">
                <a:extLst>
                  <a:ext uri="{FF2B5EF4-FFF2-40B4-BE49-F238E27FC236}">
                    <a16:creationId xmlns:a16="http://schemas.microsoft.com/office/drawing/2014/main" id="{A7E56E45-2E2E-4B21-A2A8-C634D909544E}"/>
                  </a:ext>
                </a:extLst>
              </p:cNvPr>
              <p:cNvSpPr/>
              <p:nvPr/>
            </p:nvSpPr>
            <p:spPr>
              <a:xfrm>
                <a:off x="1441046" y="5066157"/>
                <a:ext cx="3886192" cy="560090"/>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US" sz="16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𝐓𝐌</m:t>
                      </m:r>
                      <m:r>
                        <a:rPr lang="en-US" sz="16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𝐒𝐜𝐨𝐫𝐞</m:t>
                      </m:r>
                      <m:r>
                        <a:rPr lang="en-US" sz="16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f>
                        <m:fPr>
                          <m:ctrlPr>
                            <a:rPr lang="en-US" sz="1600" b="1"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ctrlPr>
                        </m:fPr>
                        <m:num>
                          <m:r>
                            <a:rPr lang="en-US" sz="16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𝐀𝐜𝐭𝐮𝐚𝐥</m:t>
                          </m:r>
                          <m:r>
                            <a:rPr lang="en-US" sz="16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𝐓𝐚𝐬𝐤𝐬</m:t>
                          </m:r>
                          <m:r>
                            <a:rPr lang="en-US" sz="16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𝐂𝐨𝐦𝐩𝐥𝐞𝐭𝐞𝐝</m:t>
                          </m:r>
                        </m:num>
                        <m:den>
                          <m:r>
                            <a:rPr lang="en-US" sz="16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𝐄𝐬𝐭𝐢𝐦𝐚𝐭𝐞𝐝</m:t>
                          </m:r>
                          <m:r>
                            <a:rPr lang="en-US" sz="16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𝐓𝐚𝐬𝐤𝐬</m:t>
                          </m:r>
                          <m:r>
                            <a:rPr lang="en-US" sz="16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 </m:t>
                          </m:r>
                          <m:r>
                            <a:rPr lang="en-US" sz="16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mbria Math" panose="02040503050406030204" pitchFamily="18" charset="0"/>
                            </a:rPr>
                            <m:t>𝐏𝐥𝐚𝐧𝐧𝐞𝐝</m:t>
                          </m:r>
                        </m:den>
                      </m:f>
                    </m:oMath>
                  </m:oMathPara>
                </a14:m>
                <a:endPar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iandra GD" panose="020E0502030308020204" pitchFamily="34" charset="0"/>
                </a:endParaRPr>
              </a:p>
            </p:txBody>
          </p:sp>
        </mc:Choice>
        <mc:Fallback>
          <p:sp>
            <p:nvSpPr>
              <p:cNvPr id="24" name="Rectangle 23">
                <a:extLst>
                  <a:ext uri="{FF2B5EF4-FFF2-40B4-BE49-F238E27FC236}">
                    <a16:creationId xmlns:a16="http://schemas.microsoft.com/office/drawing/2014/main" id="{A7E56E45-2E2E-4B21-A2A8-C634D909544E}"/>
                  </a:ext>
                </a:extLst>
              </p:cNvPr>
              <p:cNvSpPr>
                <a:spLocks noRot="1" noChangeAspect="1" noMove="1" noResize="1" noEditPoints="1" noAdjustHandles="1" noChangeArrowheads="1" noChangeShapeType="1" noTextEdit="1"/>
              </p:cNvSpPr>
              <p:nvPr/>
            </p:nvSpPr>
            <p:spPr>
              <a:xfrm>
                <a:off x="1441046" y="5066157"/>
                <a:ext cx="3886192" cy="560090"/>
              </a:xfrm>
              <a:prstGeom prst="rect">
                <a:avLst/>
              </a:prstGeom>
              <a:blipFill>
                <a:blip r:embed="rId3"/>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2720483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 y="8"/>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2" name="Star: 4 Points 1">
            <a:extLst>
              <a:ext uri="{FF2B5EF4-FFF2-40B4-BE49-F238E27FC236}">
                <a16:creationId xmlns:a16="http://schemas.microsoft.com/office/drawing/2014/main" id="{F63B67AD-1D30-496D-93D3-5BA9AC104ED9}"/>
              </a:ext>
            </a:extLst>
          </p:cNvPr>
          <p:cNvSpPr/>
          <p:nvPr/>
        </p:nvSpPr>
        <p:spPr>
          <a:xfrm>
            <a:off x="2401739" y="856527"/>
            <a:ext cx="347240" cy="335665"/>
          </a:xfrm>
          <a:prstGeom prst="star4">
            <a:avLst>
              <a:gd name="adj" fmla="val 12500"/>
            </a:avLst>
          </a:prstGeom>
          <a:solidFill>
            <a:schemeClr val="bg2"/>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86AC564-A7C8-48A2-B2BE-BD09B5A2D809}"/>
              </a:ext>
            </a:extLst>
          </p:cNvPr>
          <p:cNvSpPr txBox="1"/>
          <p:nvPr/>
        </p:nvSpPr>
        <p:spPr>
          <a:xfrm>
            <a:off x="2806853" y="839165"/>
            <a:ext cx="1938760" cy="400110"/>
          </a:xfrm>
          <a:prstGeom prst="rect">
            <a:avLst/>
          </a:prstGeom>
          <a:noFill/>
        </p:spPr>
        <p:txBody>
          <a:bodyPr wrap="square" rtlCol="0">
            <a:spAutoFit/>
          </a:bodyPr>
          <a:lstStyle/>
          <a:p>
            <a:r>
              <a:rPr lang="en-US" sz="2000" b="1" dirty="0">
                <a:solidFill>
                  <a:schemeClr val="bg2"/>
                </a:solidFill>
                <a:latin typeface="Maiandra GD" panose="020E0502030308020204" pitchFamily="34" charset="0"/>
              </a:rPr>
              <a:t>Bug Metrics</a:t>
            </a:r>
          </a:p>
        </p:txBody>
      </p:sp>
      <p:sp>
        <p:nvSpPr>
          <p:cNvPr id="5" name="Rectangle: Single Corner Rounded 4">
            <a:extLst>
              <a:ext uri="{FF2B5EF4-FFF2-40B4-BE49-F238E27FC236}">
                <a16:creationId xmlns:a16="http://schemas.microsoft.com/office/drawing/2014/main" id="{22172880-343D-48B2-897D-9B7B54CDBCFA}"/>
              </a:ext>
            </a:extLst>
          </p:cNvPr>
          <p:cNvSpPr/>
          <p:nvPr/>
        </p:nvSpPr>
        <p:spPr>
          <a:xfrm>
            <a:off x="706057" y="1451839"/>
            <a:ext cx="5337366" cy="1955802"/>
          </a:xfrm>
          <a:prstGeom prst="round1Rect">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C12C631-A081-48A5-BED2-7A6442A5305E}"/>
              </a:ext>
            </a:extLst>
          </p:cNvPr>
          <p:cNvCxnSpPr>
            <a:cxnSpLocks/>
          </p:cNvCxnSpPr>
          <p:nvPr/>
        </p:nvCxnSpPr>
        <p:spPr>
          <a:xfrm>
            <a:off x="2534847" y="1452623"/>
            <a:ext cx="0" cy="195501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2D149F-B25C-4F12-811F-BE2BD78365DD}"/>
              </a:ext>
            </a:extLst>
          </p:cNvPr>
          <p:cNvCxnSpPr>
            <a:cxnSpLocks/>
          </p:cNvCxnSpPr>
          <p:nvPr/>
        </p:nvCxnSpPr>
        <p:spPr>
          <a:xfrm flipV="1">
            <a:off x="706053" y="1773953"/>
            <a:ext cx="5315673" cy="1433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1AF47F2-2B63-464E-A89D-ED88B14D9CB1}"/>
              </a:ext>
            </a:extLst>
          </p:cNvPr>
          <p:cNvSpPr txBox="1"/>
          <p:nvPr/>
        </p:nvSpPr>
        <p:spPr>
          <a:xfrm>
            <a:off x="1076442" y="1469988"/>
            <a:ext cx="1377387" cy="307777"/>
          </a:xfrm>
          <a:prstGeom prst="rect">
            <a:avLst/>
          </a:prstGeom>
          <a:noFill/>
        </p:spPr>
        <p:txBody>
          <a:bodyPr wrap="square" rtlCol="0">
            <a:spAutoFit/>
          </a:bodyPr>
          <a:lstStyle/>
          <a:p>
            <a:pPr algn="ctr"/>
            <a:r>
              <a:rPr lang="en-US" sz="1400" b="1" dirty="0">
                <a:latin typeface="Maiandra GD" panose="020E0502030308020204" pitchFamily="34" charset="0"/>
              </a:rPr>
              <a:t>Score (%)</a:t>
            </a:r>
          </a:p>
        </p:txBody>
      </p:sp>
      <p:sp>
        <p:nvSpPr>
          <p:cNvPr id="19" name="TextBox 18">
            <a:extLst>
              <a:ext uri="{FF2B5EF4-FFF2-40B4-BE49-F238E27FC236}">
                <a16:creationId xmlns:a16="http://schemas.microsoft.com/office/drawing/2014/main" id="{AB087964-6A43-4527-B907-F9D27047B278}"/>
              </a:ext>
            </a:extLst>
          </p:cNvPr>
          <p:cNvSpPr txBox="1"/>
          <p:nvPr/>
        </p:nvSpPr>
        <p:spPr>
          <a:xfrm>
            <a:off x="3447799" y="1466176"/>
            <a:ext cx="1377387" cy="307777"/>
          </a:xfrm>
          <a:prstGeom prst="rect">
            <a:avLst/>
          </a:prstGeom>
          <a:noFill/>
        </p:spPr>
        <p:txBody>
          <a:bodyPr wrap="square" rtlCol="0">
            <a:spAutoFit/>
          </a:bodyPr>
          <a:lstStyle/>
          <a:p>
            <a:pPr algn="ctr"/>
            <a:r>
              <a:rPr lang="en-US" sz="1400" b="1" dirty="0">
                <a:latin typeface="Maiandra GD" panose="020E0502030308020204" pitchFamily="34" charset="0"/>
              </a:rPr>
              <a:t>Description</a:t>
            </a:r>
          </a:p>
        </p:txBody>
      </p:sp>
      <p:sp>
        <p:nvSpPr>
          <p:cNvPr id="17" name="TextBox 16">
            <a:extLst>
              <a:ext uri="{FF2B5EF4-FFF2-40B4-BE49-F238E27FC236}">
                <a16:creationId xmlns:a16="http://schemas.microsoft.com/office/drawing/2014/main" id="{6D46C1A9-A69F-43AC-AB8B-E89361217C6C}"/>
              </a:ext>
            </a:extLst>
          </p:cNvPr>
          <p:cNvSpPr txBox="1"/>
          <p:nvPr/>
        </p:nvSpPr>
        <p:spPr>
          <a:xfrm>
            <a:off x="2534847" y="1773953"/>
            <a:ext cx="3508571" cy="461665"/>
          </a:xfrm>
          <a:prstGeom prst="rect">
            <a:avLst/>
          </a:prstGeom>
          <a:noFill/>
        </p:spPr>
        <p:txBody>
          <a:bodyPr wrap="square" rtlCol="0">
            <a:spAutoFit/>
          </a:bodyPr>
          <a:lstStyle/>
          <a:p>
            <a:pPr marL="171442" indent="-171442">
              <a:buFont typeface="Arial" panose="020B0604020202020204" pitchFamily="34" charset="0"/>
              <a:buChar char="•"/>
            </a:pPr>
            <a:r>
              <a:rPr lang="en-US" sz="1200" dirty="0">
                <a:latin typeface="Maiandra GD" panose="020E0502030308020204" pitchFamily="34" charset="0"/>
              </a:rPr>
              <a:t>Unimportant. Typo Error or Small User Interface Misalignments</a:t>
            </a:r>
          </a:p>
        </p:txBody>
      </p:sp>
      <p:sp>
        <p:nvSpPr>
          <p:cNvPr id="21" name="TextBox 20">
            <a:extLst>
              <a:ext uri="{FF2B5EF4-FFF2-40B4-BE49-F238E27FC236}">
                <a16:creationId xmlns:a16="http://schemas.microsoft.com/office/drawing/2014/main" id="{B78CF7FE-4841-49AC-BF02-370A32DA38DC}"/>
              </a:ext>
            </a:extLst>
          </p:cNvPr>
          <p:cNvSpPr txBox="1"/>
          <p:nvPr/>
        </p:nvSpPr>
        <p:spPr>
          <a:xfrm>
            <a:off x="873863" y="1868365"/>
            <a:ext cx="1619028" cy="276999"/>
          </a:xfrm>
          <a:prstGeom prst="rect">
            <a:avLst/>
          </a:prstGeom>
          <a:noFill/>
        </p:spPr>
        <p:txBody>
          <a:bodyPr wrap="square" rtlCol="0">
            <a:spAutoFit/>
          </a:bodyPr>
          <a:lstStyle/>
          <a:p>
            <a:r>
              <a:rPr lang="en-US" sz="1200" dirty="0">
                <a:latin typeface="Maiandra GD" panose="020E0502030308020204" pitchFamily="34" charset="0"/>
              </a:rPr>
              <a:t>Low Impact </a:t>
            </a:r>
            <a:r>
              <a:rPr lang="en-US" sz="1200" dirty="0">
                <a:latin typeface="Maiandra GD" panose="020E0502030308020204" pitchFamily="34" charset="0"/>
                <a:sym typeface="Wingdings" panose="05000000000000000000" pitchFamily="2" charset="2"/>
              </a:rPr>
              <a:t>(1 Point)</a:t>
            </a:r>
            <a:endParaRPr lang="en-US" sz="1200" dirty="0">
              <a:latin typeface="Maiandra GD" panose="020E0502030308020204" pitchFamily="34" charset="0"/>
            </a:endParaRPr>
          </a:p>
        </p:txBody>
      </p:sp>
      <p:sp>
        <p:nvSpPr>
          <p:cNvPr id="22" name="TextBox 21">
            <a:extLst>
              <a:ext uri="{FF2B5EF4-FFF2-40B4-BE49-F238E27FC236}">
                <a16:creationId xmlns:a16="http://schemas.microsoft.com/office/drawing/2014/main" id="{8BF54B93-BE76-4D67-8775-16D94582E898}"/>
              </a:ext>
            </a:extLst>
          </p:cNvPr>
          <p:cNvSpPr txBox="1"/>
          <p:nvPr/>
        </p:nvSpPr>
        <p:spPr>
          <a:xfrm>
            <a:off x="2534846" y="2248307"/>
            <a:ext cx="3508571" cy="461665"/>
          </a:xfrm>
          <a:prstGeom prst="rect">
            <a:avLst/>
          </a:prstGeom>
          <a:noFill/>
        </p:spPr>
        <p:txBody>
          <a:bodyPr wrap="square" rtlCol="0">
            <a:spAutoFit/>
          </a:bodyPr>
          <a:lstStyle/>
          <a:p>
            <a:pPr marL="171442" indent="-171442">
              <a:buFont typeface="Arial" panose="020B0604020202020204" pitchFamily="34" charset="0"/>
              <a:buChar char="•"/>
            </a:pPr>
            <a:r>
              <a:rPr lang="en-US" sz="1200" dirty="0">
                <a:latin typeface="Maiandra GD" panose="020E0502030308020204" pitchFamily="34" charset="0"/>
              </a:rPr>
              <a:t>The System runs. However, some non-critical functionalities are not working.</a:t>
            </a:r>
          </a:p>
        </p:txBody>
      </p:sp>
      <p:sp>
        <p:nvSpPr>
          <p:cNvPr id="23" name="TextBox 22">
            <a:extLst>
              <a:ext uri="{FF2B5EF4-FFF2-40B4-BE49-F238E27FC236}">
                <a16:creationId xmlns:a16="http://schemas.microsoft.com/office/drawing/2014/main" id="{BF16253F-07F2-481A-884C-9831D896BE96}"/>
              </a:ext>
            </a:extLst>
          </p:cNvPr>
          <p:cNvSpPr txBox="1"/>
          <p:nvPr/>
        </p:nvSpPr>
        <p:spPr>
          <a:xfrm>
            <a:off x="842055" y="2341218"/>
            <a:ext cx="1846159" cy="276999"/>
          </a:xfrm>
          <a:prstGeom prst="rect">
            <a:avLst/>
          </a:prstGeom>
          <a:noFill/>
        </p:spPr>
        <p:txBody>
          <a:bodyPr wrap="square" rtlCol="0">
            <a:spAutoFit/>
          </a:bodyPr>
          <a:lstStyle/>
          <a:p>
            <a:r>
              <a:rPr lang="en-US" sz="1200" dirty="0">
                <a:latin typeface="Maiandra GD" panose="020E0502030308020204" pitchFamily="34" charset="0"/>
              </a:rPr>
              <a:t>High Impact (5 Points)</a:t>
            </a:r>
          </a:p>
        </p:txBody>
      </p:sp>
      <p:sp>
        <p:nvSpPr>
          <p:cNvPr id="24" name="Rectangle 23">
            <a:extLst>
              <a:ext uri="{FF2B5EF4-FFF2-40B4-BE49-F238E27FC236}">
                <a16:creationId xmlns:a16="http://schemas.microsoft.com/office/drawing/2014/main" id="{A7E56E45-2E2E-4B21-A2A8-C634D909544E}"/>
              </a:ext>
            </a:extLst>
          </p:cNvPr>
          <p:cNvSpPr/>
          <p:nvPr/>
        </p:nvSpPr>
        <p:spPr>
          <a:xfrm>
            <a:off x="49589" y="3593272"/>
            <a:ext cx="6790642" cy="253916"/>
          </a:xfrm>
          <a:prstGeom prst="rect">
            <a:avLst/>
          </a:prstGeom>
          <a:noFill/>
        </p:spPr>
        <p:txBody>
          <a:bodyPr wrap="none" lIns="91440" tIns="45720" rIns="91440" bIns="45720">
            <a:spAutoFit/>
          </a:bodyPr>
          <a:lstStyle/>
          <a:p>
            <a:pPr algn="ctr"/>
            <a:r>
              <a:rPr lang="en-US" sz="105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Total Points = 1 x Number of Low Impact Bugs + 5 x Number of High Impact Bugs + 10 x Number of Critical Impact Bugs</a:t>
            </a:r>
            <a:endParaRPr lang="en-US" sz="105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aiandra GD" panose="020E0502030308020204" pitchFamily="34" charset="0"/>
            </a:endParaRPr>
          </a:p>
        </p:txBody>
      </p:sp>
      <p:sp>
        <p:nvSpPr>
          <p:cNvPr id="35" name="TextBox 34">
            <a:extLst>
              <a:ext uri="{FF2B5EF4-FFF2-40B4-BE49-F238E27FC236}">
                <a16:creationId xmlns:a16="http://schemas.microsoft.com/office/drawing/2014/main" id="{35BC56C6-A518-4BBE-9C5C-7A4BC95F9753}"/>
              </a:ext>
            </a:extLst>
          </p:cNvPr>
          <p:cNvSpPr txBox="1"/>
          <p:nvPr/>
        </p:nvSpPr>
        <p:spPr>
          <a:xfrm>
            <a:off x="2534851" y="2700797"/>
            <a:ext cx="3508571" cy="646331"/>
          </a:xfrm>
          <a:prstGeom prst="rect">
            <a:avLst/>
          </a:prstGeom>
          <a:noFill/>
        </p:spPr>
        <p:txBody>
          <a:bodyPr wrap="square" rtlCol="0">
            <a:spAutoFit/>
          </a:bodyPr>
          <a:lstStyle/>
          <a:p>
            <a:pPr marL="171442" indent="-171442">
              <a:buFont typeface="Arial" panose="020B0604020202020204" pitchFamily="34" charset="0"/>
              <a:buChar char="•"/>
            </a:pPr>
            <a:r>
              <a:rPr lang="en-US" sz="1200" dirty="0">
                <a:latin typeface="Maiandra GD" panose="020E0502030308020204" pitchFamily="34" charset="0"/>
              </a:rPr>
              <a:t>The System is down or is unusable after a short period of time. Bugs need to be fixed to continue.</a:t>
            </a:r>
          </a:p>
        </p:txBody>
      </p:sp>
      <p:sp>
        <p:nvSpPr>
          <p:cNvPr id="36" name="TextBox 35">
            <a:extLst>
              <a:ext uri="{FF2B5EF4-FFF2-40B4-BE49-F238E27FC236}">
                <a16:creationId xmlns:a16="http://schemas.microsoft.com/office/drawing/2014/main" id="{DE0D0758-D0CD-428C-8436-81CA84F18CF9}"/>
              </a:ext>
            </a:extLst>
          </p:cNvPr>
          <p:cNvSpPr txBox="1"/>
          <p:nvPr/>
        </p:nvSpPr>
        <p:spPr>
          <a:xfrm>
            <a:off x="706053" y="2885462"/>
            <a:ext cx="1960519" cy="276999"/>
          </a:xfrm>
          <a:prstGeom prst="rect">
            <a:avLst/>
          </a:prstGeom>
          <a:noFill/>
        </p:spPr>
        <p:txBody>
          <a:bodyPr wrap="square" rtlCol="0">
            <a:spAutoFit/>
          </a:bodyPr>
          <a:lstStyle/>
          <a:p>
            <a:r>
              <a:rPr lang="en-US" sz="1200" dirty="0">
                <a:latin typeface="Maiandra GD" panose="020E0502030308020204" pitchFamily="34" charset="0"/>
              </a:rPr>
              <a:t>Critical Impact (10 Points)</a:t>
            </a:r>
          </a:p>
        </p:txBody>
      </p:sp>
      <p:cxnSp>
        <p:nvCxnSpPr>
          <p:cNvPr id="38" name="Straight Connector 37">
            <a:extLst>
              <a:ext uri="{FF2B5EF4-FFF2-40B4-BE49-F238E27FC236}">
                <a16:creationId xmlns:a16="http://schemas.microsoft.com/office/drawing/2014/main" id="{735170C7-EB02-462A-A68E-970B9933C07E}"/>
              </a:ext>
            </a:extLst>
          </p:cNvPr>
          <p:cNvCxnSpPr>
            <a:cxnSpLocks/>
          </p:cNvCxnSpPr>
          <p:nvPr/>
        </p:nvCxnSpPr>
        <p:spPr>
          <a:xfrm flipV="1">
            <a:off x="706053" y="2227836"/>
            <a:ext cx="5337364" cy="2107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56D177E-A6A9-4825-9DDD-DF77B69D85B9}"/>
              </a:ext>
            </a:extLst>
          </p:cNvPr>
          <p:cNvCxnSpPr>
            <a:cxnSpLocks/>
          </p:cNvCxnSpPr>
          <p:nvPr/>
        </p:nvCxnSpPr>
        <p:spPr>
          <a:xfrm flipV="1">
            <a:off x="706053" y="2698293"/>
            <a:ext cx="5346771" cy="1167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5" name="Rectangle: Single Corner Rounded 44">
            <a:extLst>
              <a:ext uri="{FF2B5EF4-FFF2-40B4-BE49-F238E27FC236}">
                <a16:creationId xmlns:a16="http://schemas.microsoft.com/office/drawing/2014/main" id="{6233C1B0-3228-4182-98AA-A8AC1187F6B2}"/>
              </a:ext>
            </a:extLst>
          </p:cNvPr>
          <p:cNvSpPr/>
          <p:nvPr/>
        </p:nvSpPr>
        <p:spPr>
          <a:xfrm>
            <a:off x="706051" y="4140198"/>
            <a:ext cx="5337366" cy="1573195"/>
          </a:xfrm>
          <a:prstGeom prst="round1Rect">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59348883-AED5-43F7-B0A6-438B84C243E4}"/>
              </a:ext>
            </a:extLst>
          </p:cNvPr>
          <p:cNvCxnSpPr>
            <a:cxnSpLocks/>
          </p:cNvCxnSpPr>
          <p:nvPr/>
        </p:nvCxnSpPr>
        <p:spPr>
          <a:xfrm flipH="1">
            <a:off x="2534840" y="4140982"/>
            <a:ext cx="1" cy="157241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A1BE500-A5F8-4F03-BC26-EE7A2D0BA63B}"/>
              </a:ext>
            </a:extLst>
          </p:cNvPr>
          <p:cNvCxnSpPr>
            <a:cxnSpLocks/>
          </p:cNvCxnSpPr>
          <p:nvPr/>
        </p:nvCxnSpPr>
        <p:spPr>
          <a:xfrm flipV="1">
            <a:off x="706047" y="4462312"/>
            <a:ext cx="5315673" cy="1433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9B32C699-3B99-47B4-AA30-E1BD159459B8}"/>
              </a:ext>
            </a:extLst>
          </p:cNvPr>
          <p:cNvSpPr txBox="1"/>
          <p:nvPr/>
        </p:nvSpPr>
        <p:spPr>
          <a:xfrm>
            <a:off x="994677" y="4160151"/>
            <a:ext cx="1377387" cy="307777"/>
          </a:xfrm>
          <a:prstGeom prst="rect">
            <a:avLst/>
          </a:prstGeom>
          <a:noFill/>
        </p:spPr>
        <p:txBody>
          <a:bodyPr wrap="square" rtlCol="0">
            <a:spAutoFit/>
          </a:bodyPr>
          <a:lstStyle/>
          <a:p>
            <a:pPr algn="ctr"/>
            <a:r>
              <a:rPr lang="en-US" sz="1400" b="1" dirty="0">
                <a:latin typeface="Maiandra GD" panose="020E0502030308020204" pitchFamily="34" charset="0"/>
              </a:rPr>
              <a:t>Total Points</a:t>
            </a:r>
          </a:p>
        </p:txBody>
      </p:sp>
      <p:sp>
        <p:nvSpPr>
          <p:cNvPr id="49" name="TextBox 48">
            <a:extLst>
              <a:ext uri="{FF2B5EF4-FFF2-40B4-BE49-F238E27FC236}">
                <a16:creationId xmlns:a16="http://schemas.microsoft.com/office/drawing/2014/main" id="{4ED700F3-E363-4364-9CC9-33361778185E}"/>
              </a:ext>
            </a:extLst>
          </p:cNvPr>
          <p:cNvSpPr txBox="1"/>
          <p:nvPr/>
        </p:nvSpPr>
        <p:spPr>
          <a:xfrm>
            <a:off x="3447793" y="4154535"/>
            <a:ext cx="1377387" cy="307777"/>
          </a:xfrm>
          <a:prstGeom prst="rect">
            <a:avLst/>
          </a:prstGeom>
          <a:noFill/>
        </p:spPr>
        <p:txBody>
          <a:bodyPr wrap="square" rtlCol="0">
            <a:spAutoFit/>
          </a:bodyPr>
          <a:lstStyle/>
          <a:p>
            <a:pPr algn="ctr"/>
            <a:r>
              <a:rPr lang="en-US" sz="1400" b="1" dirty="0">
                <a:latin typeface="Maiandra GD" panose="020E0502030308020204" pitchFamily="34" charset="0"/>
              </a:rPr>
              <a:t>Action</a:t>
            </a:r>
          </a:p>
        </p:txBody>
      </p:sp>
      <p:sp>
        <p:nvSpPr>
          <p:cNvPr id="50" name="TextBox 49">
            <a:extLst>
              <a:ext uri="{FF2B5EF4-FFF2-40B4-BE49-F238E27FC236}">
                <a16:creationId xmlns:a16="http://schemas.microsoft.com/office/drawing/2014/main" id="{184E9D82-94E7-49DC-A2A0-6C624ED90AA8}"/>
              </a:ext>
            </a:extLst>
          </p:cNvPr>
          <p:cNvSpPr txBox="1"/>
          <p:nvPr/>
        </p:nvSpPr>
        <p:spPr>
          <a:xfrm>
            <a:off x="2534842" y="4462313"/>
            <a:ext cx="3508571" cy="276999"/>
          </a:xfrm>
          <a:prstGeom prst="rect">
            <a:avLst/>
          </a:prstGeom>
          <a:noFill/>
        </p:spPr>
        <p:txBody>
          <a:bodyPr wrap="square" rtlCol="0">
            <a:spAutoFit/>
          </a:bodyPr>
          <a:lstStyle/>
          <a:p>
            <a:r>
              <a:rPr lang="en-US" sz="1200" dirty="0">
                <a:latin typeface="Maiandra GD" panose="020E0502030308020204" pitchFamily="34" charset="0"/>
              </a:rPr>
              <a:t>Fix During Buffer Time Only</a:t>
            </a:r>
          </a:p>
        </p:txBody>
      </p:sp>
      <p:sp>
        <p:nvSpPr>
          <p:cNvPr id="51" name="TextBox 50">
            <a:extLst>
              <a:ext uri="{FF2B5EF4-FFF2-40B4-BE49-F238E27FC236}">
                <a16:creationId xmlns:a16="http://schemas.microsoft.com/office/drawing/2014/main" id="{D7A41189-07E3-47FD-98EA-66AF75EED5CB}"/>
              </a:ext>
            </a:extLst>
          </p:cNvPr>
          <p:cNvSpPr txBox="1"/>
          <p:nvPr/>
        </p:nvSpPr>
        <p:spPr>
          <a:xfrm>
            <a:off x="1069180" y="4462313"/>
            <a:ext cx="1619028" cy="276999"/>
          </a:xfrm>
          <a:prstGeom prst="rect">
            <a:avLst/>
          </a:prstGeom>
          <a:noFill/>
        </p:spPr>
        <p:txBody>
          <a:bodyPr wrap="square" rtlCol="0">
            <a:spAutoFit/>
          </a:bodyPr>
          <a:lstStyle/>
          <a:p>
            <a:r>
              <a:rPr lang="en-US" sz="1200" dirty="0">
                <a:latin typeface="Maiandra GD" panose="020E0502030308020204" pitchFamily="34" charset="0"/>
              </a:rPr>
              <a:t>Points &lt;= 5</a:t>
            </a:r>
          </a:p>
        </p:txBody>
      </p:sp>
      <p:sp>
        <p:nvSpPr>
          <p:cNvPr id="52" name="TextBox 51">
            <a:extLst>
              <a:ext uri="{FF2B5EF4-FFF2-40B4-BE49-F238E27FC236}">
                <a16:creationId xmlns:a16="http://schemas.microsoft.com/office/drawing/2014/main" id="{1BCF7174-8515-4606-A810-80996459CA7C}"/>
              </a:ext>
            </a:extLst>
          </p:cNvPr>
          <p:cNvSpPr txBox="1"/>
          <p:nvPr/>
        </p:nvSpPr>
        <p:spPr>
          <a:xfrm>
            <a:off x="2537736" y="4785982"/>
            <a:ext cx="3508571" cy="276999"/>
          </a:xfrm>
          <a:prstGeom prst="rect">
            <a:avLst/>
          </a:prstGeom>
          <a:noFill/>
        </p:spPr>
        <p:txBody>
          <a:bodyPr wrap="square" rtlCol="0">
            <a:spAutoFit/>
          </a:bodyPr>
          <a:lstStyle/>
          <a:p>
            <a:r>
              <a:rPr lang="en-US" sz="1200" dirty="0">
                <a:latin typeface="Maiandra GD" panose="020E0502030308020204" pitchFamily="34" charset="0"/>
              </a:rPr>
              <a:t>Used the Planned Debugging Time</a:t>
            </a:r>
          </a:p>
        </p:txBody>
      </p:sp>
      <p:sp>
        <p:nvSpPr>
          <p:cNvPr id="53" name="TextBox 52">
            <a:extLst>
              <a:ext uri="{FF2B5EF4-FFF2-40B4-BE49-F238E27FC236}">
                <a16:creationId xmlns:a16="http://schemas.microsoft.com/office/drawing/2014/main" id="{23A5581B-C123-421C-8362-F9E3AE660051}"/>
              </a:ext>
            </a:extLst>
          </p:cNvPr>
          <p:cNvSpPr txBox="1"/>
          <p:nvPr/>
        </p:nvSpPr>
        <p:spPr>
          <a:xfrm>
            <a:off x="960695" y="4786579"/>
            <a:ext cx="1846159" cy="276999"/>
          </a:xfrm>
          <a:prstGeom prst="rect">
            <a:avLst/>
          </a:prstGeom>
          <a:noFill/>
        </p:spPr>
        <p:txBody>
          <a:bodyPr wrap="square" rtlCol="0">
            <a:spAutoFit/>
          </a:bodyPr>
          <a:lstStyle/>
          <a:p>
            <a:r>
              <a:rPr lang="en-US" sz="1200" dirty="0">
                <a:latin typeface="Maiandra GD" panose="020E0502030308020204" pitchFamily="34" charset="0"/>
              </a:rPr>
              <a:t>5 &lt; Points &lt; 10</a:t>
            </a:r>
          </a:p>
        </p:txBody>
      </p:sp>
      <p:sp>
        <p:nvSpPr>
          <p:cNvPr id="54" name="TextBox 53">
            <a:extLst>
              <a:ext uri="{FF2B5EF4-FFF2-40B4-BE49-F238E27FC236}">
                <a16:creationId xmlns:a16="http://schemas.microsoft.com/office/drawing/2014/main" id="{0B1CEF56-C665-4552-9E04-820BD05A420A}"/>
              </a:ext>
            </a:extLst>
          </p:cNvPr>
          <p:cNvSpPr txBox="1"/>
          <p:nvPr/>
        </p:nvSpPr>
        <p:spPr>
          <a:xfrm>
            <a:off x="2534841" y="5067062"/>
            <a:ext cx="3508571" cy="646331"/>
          </a:xfrm>
          <a:prstGeom prst="rect">
            <a:avLst/>
          </a:prstGeom>
          <a:noFill/>
        </p:spPr>
        <p:txBody>
          <a:bodyPr wrap="square" rtlCol="0">
            <a:spAutoFit/>
          </a:bodyPr>
          <a:lstStyle/>
          <a:p>
            <a:r>
              <a:rPr lang="en-US" sz="1200" dirty="0">
                <a:latin typeface="Maiandra GD" panose="020E0502030308020204" pitchFamily="34" charset="0"/>
              </a:rPr>
              <a:t>Stop current development and resolve the bug immediately. Project Manager to reschedule the project.</a:t>
            </a:r>
          </a:p>
        </p:txBody>
      </p:sp>
      <p:sp>
        <p:nvSpPr>
          <p:cNvPr id="55" name="TextBox 54">
            <a:extLst>
              <a:ext uri="{FF2B5EF4-FFF2-40B4-BE49-F238E27FC236}">
                <a16:creationId xmlns:a16="http://schemas.microsoft.com/office/drawing/2014/main" id="{4509824F-3908-4B13-89AF-FA23A658E399}"/>
              </a:ext>
            </a:extLst>
          </p:cNvPr>
          <p:cNvSpPr txBox="1"/>
          <p:nvPr/>
        </p:nvSpPr>
        <p:spPr>
          <a:xfrm>
            <a:off x="1076443" y="5251728"/>
            <a:ext cx="1960519" cy="276999"/>
          </a:xfrm>
          <a:prstGeom prst="rect">
            <a:avLst/>
          </a:prstGeom>
          <a:noFill/>
        </p:spPr>
        <p:txBody>
          <a:bodyPr wrap="square" rtlCol="0">
            <a:spAutoFit/>
          </a:bodyPr>
          <a:lstStyle/>
          <a:p>
            <a:r>
              <a:rPr lang="en-US" sz="1200" dirty="0">
                <a:latin typeface="Maiandra GD" panose="020E0502030308020204" pitchFamily="34" charset="0"/>
              </a:rPr>
              <a:t>Points &gt;= 10</a:t>
            </a:r>
          </a:p>
        </p:txBody>
      </p:sp>
      <p:cxnSp>
        <p:nvCxnSpPr>
          <p:cNvPr id="56" name="Straight Connector 55">
            <a:extLst>
              <a:ext uri="{FF2B5EF4-FFF2-40B4-BE49-F238E27FC236}">
                <a16:creationId xmlns:a16="http://schemas.microsoft.com/office/drawing/2014/main" id="{4C15B588-8D3C-4187-ADFF-F29D466B7802}"/>
              </a:ext>
            </a:extLst>
          </p:cNvPr>
          <p:cNvCxnSpPr>
            <a:cxnSpLocks/>
          </p:cNvCxnSpPr>
          <p:nvPr/>
        </p:nvCxnSpPr>
        <p:spPr>
          <a:xfrm flipV="1">
            <a:off x="706047" y="4754153"/>
            <a:ext cx="5337364" cy="2107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D4E74F5-B53F-409E-9238-A1869A051351}"/>
              </a:ext>
            </a:extLst>
          </p:cNvPr>
          <p:cNvCxnSpPr>
            <a:cxnSpLocks/>
          </p:cNvCxnSpPr>
          <p:nvPr/>
        </p:nvCxnSpPr>
        <p:spPr>
          <a:xfrm flipV="1">
            <a:off x="706048" y="5056777"/>
            <a:ext cx="5346771" cy="1167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59" name="Rectangle: Single Corner Rounded 58">
            <a:extLst>
              <a:ext uri="{FF2B5EF4-FFF2-40B4-BE49-F238E27FC236}">
                <a16:creationId xmlns:a16="http://schemas.microsoft.com/office/drawing/2014/main" id="{444451D4-1768-46AF-86EF-142BA1381EED}"/>
              </a:ext>
            </a:extLst>
          </p:cNvPr>
          <p:cNvSpPr/>
          <p:nvPr/>
        </p:nvSpPr>
        <p:spPr>
          <a:xfrm>
            <a:off x="715458" y="6074042"/>
            <a:ext cx="5337366" cy="1281935"/>
          </a:xfrm>
          <a:prstGeom prst="round1Rect">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0F61202B-BBD5-4FF7-98F7-074E5794BF3F}"/>
              </a:ext>
            </a:extLst>
          </p:cNvPr>
          <p:cNvCxnSpPr>
            <a:cxnSpLocks/>
          </p:cNvCxnSpPr>
          <p:nvPr/>
        </p:nvCxnSpPr>
        <p:spPr>
          <a:xfrm flipH="1">
            <a:off x="2544249" y="6074826"/>
            <a:ext cx="1" cy="128115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59E9535-AD7F-42A7-B33A-63A6A09F9F58}"/>
              </a:ext>
            </a:extLst>
          </p:cNvPr>
          <p:cNvCxnSpPr>
            <a:cxnSpLocks/>
          </p:cNvCxnSpPr>
          <p:nvPr/>
        </p:nvCxnSpPr>
        <p:spPr>
          <a:xfrm flipV="1">
            <a:off x="715454" y="6396155"/>
            <a:ext cx="5315673" cy="1433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872F4BED-B65A-48BE-82E1-2EB20080FDAA}"/>
              </a:ext>
            </a:extLst>
          </p:cNvPr>
          <p:cNvSpPr txBox="1"/>
          <p:nvPr/>
        </p:nvSpPr>
        <p:spPr>
          <a:xfrm>
            <a:off x="1004085" y="6093994"/>
            <a:ext cx="1377387" cy="307777"/>
          </a:xfrm>
          <a:prstGeom prst="rect">
            <a:avLst/>
          </a:prstGeom>
          <a:noFill/>
        </p:spPr>
        <p:txBody>
          <a:bodyPr wrap="square" rtlCol="0">
            <a:spAutoFit/>
          </a:bodyPr>
          <a:lstStyle/>
          <a:p>
            <a:pPr algn="ctr"/>
            <a:r>
              <a:rPr lang="en-US" sz="1400" b="1" dirty="0">
                <a:latin typeface="Maiandra GD" panose="020E0502030308020204" pitchFamily="34" charset="0"/>
              </a:rPr>
              <a:t>Total Points</a:t>
            </a:r>
          </a:p>
        </p:txBody>
      </p:sp>
      <p:sp>
        <p:nvSpPr>
          <p:cNvPr id="63" name="TextBox 62">
            <a:extLst>
              <a:ext uri="{FF2B5EF4-FFF2-40B4-BE49-F238E27FC236}">
                <a16:creationId xmlns:a16="http://schemas.microsoft.com/office/drawing/2014/main" id="{A122791E-C1DE-4797-AE9C-B97492FCDDAA}"/>
              </a:ext>
            </a:extLst>
          </p:cNvPr>
          <p:cNvSpPr txBox="1"/>
          <p:nvPr/>
        </p:nvSpPr>
        <p:spPr>
          <a:xfrm>
            <a:off x="3457201" y="6088378"/>
            <a:ext cx="1377387" cy="307777"/>
          </a:xfrm>
          <a:prstGeom prst="rect">
            <a:avLst/>
          </a:prstGeom>
          <a:noFill/>
        </p:spPr>
        <p:txBody>
          <a:bodyPr wrap="square" rtlCol="0">
            <a:spAutoFit/>
          </a:bodyPr>
          <a:lstStyle/>
          <a:p>
            <a:pPr algn="ctr"/>
            <a:r>
              <a:rPr lang="en-US" sz="1400" b="1" dirty="0">
                <a:latin typeface="Maiandra GD" panose="020E0502030308020204" pitchFamily="34" charset="0"/>
              </a:rPr>
              <a:t>Mitigation Plan</a:t>
            </a:r>
          </a:p>
        </p:txBody>
      </p:sp>
      <p:sp>
        <p:nvSpPr>
          <p:cNvPr id="64" name="TextBox 63">
            <a:extLst>
              <a:ext uri="{FF2B5EF4-FFF2-40B4-BE49-F238E27FC236}">
                <a16:creationId xmlns:a16="http://schemas.microsoft.com/office/drawing/2014/main" id="{C33AF977-E5BE-4CF5-82E4-DA9BD0F0356B}"/>
              </a:ext>
            </a:extLst>
          </p:cNvPr>
          <p:cNvSpPr txBox="1"/>
          <p:nvPr/>
        </p:nvSpPr>
        <p:spPr>
          <a:xfrm>
            <a:off x="2544249" y="6396155"/>
            <a:ext cx="3508571" cy="276999"/>
          </a:xfrm>
          <a:prstGeom prst="rect">
            <a:avLst/>
          </a:prstGeom>
          <a:noFill/>
        </p:spPr>
        <p:txBody>
          <a:bodyPr wrap="square" rtlCol="0">
            <a:spAutoFit/>
          </a:bodyPr>
          <a:lstStyle/>
          <a:p>
            <a:r>
              <a:rPr lang="en-US" sz="1200" dirty="0">
                <a:latin typeface="Maiandra GD" panose="020E0502030308020204" pitchFamily="34" charset="0"/>
              </a:rPr>
              <a:t>Used the planned debugging time in the iteration</a:t>
            </a:r>
          </a:p>
        </p:txBody>
      </p:sp>
      <p:sp>
        <p:nvSpPr>
          <p:cNvPr id="65" name="TextBox 64">
            <a:extLst>
              <a:ext uri="{FF2B5EF4-FFF2-40B4-BE49-F238E27FC236}">
                <a16:creationId xmlns:a16="http://schemas.microsoft.com/office/drawing/2014/main" id="{207EFCB9-E470-47BA-8A3F-278E5A664C25}"/>
              </a:ext>
            </a:extLst>
          </p:cNvPr>
          <p:cNvSpPr txBox="1"/>
          <p:nvPr/>
        </p:nvSpPr>
        <p:spPr>
          <a:xfrm>
            <a:off x="1076442" y="6407086"/>
            <a:ext cx="1619028" cy="276999"/>
          </a:xfrm>
          <a:prstGeom prst="rect">
            <a:avLst/>
          </a:prstGeom>
          <a:noFill/>
        </p:spPr>
        <p:txBody>
          <a:bodyPr wrap="square" rtlCol="0">
            <a:spAutoFit/>
          </a:bodyPr>
          <a:lstStyle/>
          <a:p>
            <a:r>
              <a:rPr lang="en-US" sz="1200" dirty="0">
                <a:latin typeface="Maiandra GD" panose="020E0502030308020204" pitchFamily="34" charset="0"/>
              </a:rPr>
              <a:t>Points &lt; 10</a:t>
            </a:r>
          </a:p>
        </p:txBody>
      </p:sp>
      <p:sp>
        <p:nvSpPr>
          <p:cNvPr id="68" name="TextBox 67">
            <a:extLst>
              <a:ext uri="{FF2B5EF4-FFF2-40B4-BE49-F238E27FC236}">
                <a16:creationId xmlns:a16="http://schemas.microsoft.com/office/drawing/2014/main" id="{A0FD0DFB-55A4-439C-9110-191761FCF93B}"/>
              </a:ext>
            </a:extLst>
          </p:cNvPr>
          <p:cNvSpPr txBox="1"/>
          <p:nvPr/>
        </p:nvSpPr>
        <p:spPr>
          <a:xfrm>
            <a:off x="2544248" y="6695014"/>
            <a:ext cx="3508571" cy="646331"/>
          </a:xfrm>
          <a:prstGeom prst="rect">
            <a:avLst/>
          </a:prstGeom>
          <a:noFill/>
        </p:spPr>
        <p:txBody>
          <a:bodyPr wrap="square" rtlCol="0">
            <a:spAutoFit/>
          </a:bodyPr>
          <a:lstStyle/>
          <a:p>
            <a:r>
              <a:rPr lang="en-US" sz="1200" dirty="0">
                <a:latin typeface="Maiandra GD" panose="020E0502030308020204" pitchFamily="34" charset="0"/>
              </a:rPr>
              <a:t>Stop current development and resolve the bug immediately. Project Manager to reschedule the project.</a:t>
            </a:r>
          </a:p>
        </p:txBody>
      </p:sp>
      <p:sp>
        <p:nvSpPr>
          <p:cNvPr id="69" name="TextBox 68">
            <a:extLst>
              <a:ext uri="{FF2B5EF4-FFF2-40B4-BE49-F238E27FC236}">
                <a16:creationId xmlns:a16="http://schemas.microsoft.com/office/drawing/2014/main" id="{84C48D76-E0B9-4B98-A443-22F419FC256E}"/>
              </a:ext>
            </a:extLst>
          </p:cNvPr>
          <p:cNvSpPr txBox="1"/>
          <p:nvPr/>
        </p:nvSpPr>
        <p:spPr>
          <a:xfrm>
            <a:off x="1004085" y="6883196"/>
            <a:ext cx="1960519" cy="276999"/>
          </a:xfrm>
          <a:prstGeom prst="rect">
            <a:avLst/>
          </a:prstGeom>
          <a:noFill/>
        </p:spPr>
        <p:txBody>
          <a:bodyPr wrap="square" rtlCol="0">
            <a:spAutoFit/>
          </a:bodyPr>
          <a:lstStyle/>
          <a:p>
            <a:r>
              <a:rPr lang="en-US" sz="1200" dirty="0">
                <a:latin typeface="Maiandra GD" panose="020E0502030308020204" pitchFamily="34" charset="0"/>
              </a:rPr>
              <a:t>Points &gt;= 10</a:t>
            </a:r>
          </a:p>
        </p:txBody>
      </p:sp>
      <p:cxnSp>
        <p:nvCxnSpPr>
          <p:cNvPr id="70" name="Straight Connector 69">
            <a:extLst>
              <a:ext uri="{FF2B5EF4-FFF2-40B4-BE49-F238E27FC236}">
                <a16:creationId xmlns:a16="http://schemas.microsoft.com/office/drawing/2014/main" id="{D8C537F3-94E1-4849-BEA4-873D64E40B58}"/>
              </a:ext>
            </a:extLst>
          </p:cNvPr>
          <p:cNvCxnSpPr>
            <a:cxnSpLocks/>
          </p:cNvCxnSpPr>
          <p:nvPr/>
        </p:nvCxnSpPr>
        <p:spPr>
          <a:xfrm flipV="1">
            <a:off x="715454" y="6687996"/>
            <a:ext cx="5337364" cy="2107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093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 y="8"/>
            <a:ext cx="6890831" cy="12192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able 11">
            <a:extLst>
              <a:ext uri="{FF2B5EF4-FFF2-40B4-BE49-F238E27FC236}">
                <a16:creationId xmlns:a16="http://schemas.microsoft.com/office/drawing/2014/main" id="{10E60670-2297-DF43-B455-CF238004982A}"/>
              </a:ext>
            </a:extLst>
          </p:cNvPr>
          <p:cNvGraphicFramePr>
            <a:graphicFrameLocks noGrp="1"/>
          </p:cNvGraphicFramePr>
          <p:nvPr>
            <p:extLst>
              <p:ext uri="{D42A27DB-BD31-4B8C-83A1-F6EECF244321}">
                <p14:modId xmlns:p14="http://schemas.microsoft.com/office/powerpoint/2010/main" val="3419289568"/>
              </p:ext>
            </p:extLst>
          </p:nvPr>
        </p:nvGraphicFramePr>
        <p:xfrm>
          <a:off x="139701" y="4572000"/>
          <a:ext cx="6648451" cy="5003800"/>
        </p:xfrm>
        <a:graphic>
          <a:graphicData uri="http://schemas.openxmlformats.org/drawingml/2006/table">
            <a:tbl>
              <a:tblPr firstRow="1" bandRow="1">
                <a:noFill/>
                <a:tableStyleId>{5C22544A-7EE6-4342-B048-85BDC9FD1C3A}</a:tableStyleId>
              </a:tblPr>
              <a:tblGrid>
                <a:gridCol w="420112">
                  <a:extLst>
                    <a:ext uri="{9D8B030D-6E8A-4147-A177-3AD203B41FA5}">
                      <a16:colId xmlns:a16="http://schemas.microsoft.com/office/drawing/2014/main" val="2862326288"/>
                    </a:ext>
                  </a:extLst>
                </a:gridCol>
                <a:gridCol w="1479445">
                  <a:extLst>
                    <a:ext uri="{9D8B030D-6E8A-4147-A177-3AD203B41FA5}">
                      <a16:colId xmlns:a16="http://schemas.microsoft.com/office/drawing/2014/main" val="3899018182"/>
                    </a:ext>
                  </a:extLst>
                </a:gridCol>
                <a:gridCol w="1334641">
                  <a:extLst>
                    <a:ext uri="{9D8B030D-6E8A-4147-A177-3AD203B41FA5}">
                      <a16:colId xmlns:a16="http://schemas.microsoft.com/office/drawing/2014/main" val="3445595520"/>
                    </a:ext>
                  </a:extLst>
                </a:gridCol>
                <a:gridCol w="779002">
                  <a:extLst>
                    <a:ext uri="{9D8B030D-6E8A-4147-A177-3AD203B41FA5}">
                      <a16:colId xmlns:a16="http://schemas.microsoft.com/office/drawing/2014/main" val="2243951275"/>
                    </a:ext>
                  </a:extLst>
                </a:gridCol>
                <a:gridCol w="609600">
                  <a:extLst>
                    <a:ext uri="{9D8B030D-6E8A-4147-A177-3AD203B41FA5}">
                      <a16:colId xmlns:a16="http://schemas.microsoft.com/office/drawing/2014/main" val="2594212254"/>
                    </a:ext>
                  </a:extLst>
                </a:gridCol>
                <a:gridCol w="457200">
                  <a:extLst>
                    <a:ext uri="{9D8B030D-6E8A-4147-A177-3AD203B41FA5}">
                      <a16:colId xmlns:a16="http://schemas.microsoft.com/office/drawing/2014/main" val="2857930958"/>
                    </a:ext>
                  </a:extLst>
                </a:gridCol>
                <a:gridCol w="1568451">
                  <a:extLst>
                    <a:ext uri="{9D8B030D-6E8A-4147-A177-3AD203B41FA5}">
                      <a16:colId xmlns:a16="http://schemas.microsoft.com/office/drawing/2014/main" val="2172188569"/>
                    </a:ext>
                  </a:extLst>
                </a:gridCol>
              </a:tblGrid>
              <a:tr h="400057">
                <a:tc>
                  <a:txBody>
                    <a:bodyPr/>
                    <a:lstStyle/>
                    <a:p>
                      <a:pPr algn="ctr"/>
                      <a:r>
                        <a:rPr lang="en-US" sz="1000" dirty="0"/>
                        <a:t>S/N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r>
                        <a:rPr lang="en-US" sz="1000" dirty="0"/>
                        <a:t>Risk Statement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r>
                        <a:rPr lang="en-US" sz="1000" dirty="0"/>
                        <a:t>Consequences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r>
                        <a:rPr lang="en-US" sz="1000" dirty="0"/>
                        <a:t>Likelihood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r>
                        <a:rPr lang="en-US" sz="1000" dirty="0"/>
                        <a:t>Impact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r>
                        <a:rPr lang="en-US" sz="1000" dirty="0"/>
                        <a:t>Level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r>
                        <a:rPr lang="en-US" sz="1000" dirty="0"/>
                        <a:t>Mitigation Plan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3791607126"/>
                  </a:ext>
                </a:extLst>
              </a:tr>
              <a:tr h="1463040">
                <a:tc>
                  <a:txBody>
                    <a:bodyPr/>
                    <a:lstStyle/>
                    <a:p>
                      <a:pPr algn="ctr"/>
                      <a:r>
                        <a:rPr lang="en-US" sz="800" dirty="0">
                          <a:solidFill>
                            <a:schemeClr val="bg2"/>
                          </a:solidFill>
                          <a:latin typeface="Trebuchet MS" panose="020B070302020209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Miscommunication of project requirements between the team and the client.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Product might not match the client’s needs and time would be spent on reconstructing the product to fit the client’s expectations, resulting in possible delay of the project progress.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High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Medium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To conduct frequent user testing in order to ensure that the implemented functionalities matches that of what the client desires and to receive constant feedback from the client so that the changes that have to be made to the system would not snowball and instead fixed consistently in small amount.</a:t>
                      </a:r>
                    </a:p>
                    <a:p>
                      <a:pPr algn="ctr">
                        <a:spcAft>
                          <a:spcPts val="0"/>
                        </a:spcAft>
                      </a:pPr>
                      <a:endPar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350606947"/>
                  </a:ext>
                </a:extLst>
              </a:tr>
              <a:tr h="2072640">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The team might not be used to the new development environment and languages implemented for the system.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More time would be taken to complete a functionality and could result in a delay in project progress.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High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Low</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To decide on the architecture of the system before the project officially commences and to have the team familiarise themselves with the selected languages and platforms. In addition, we would have 2 members with one being more experienced to work on different parts of one functionality so that when faced with issues, the members could seek help from the more experienced member and this reduces time taken to complete the functionality.</a:t>
                      </a:r>
                    </a:p>
                    <a:p>
                      <a:pPr algn="ctr">
                        <a:spcAft>
                          <a:spcPts val="0"/>
                        </a:spcAft>
                      </a:pPr>
                      <a:endPar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1257048814"/>
                  </a:ext>
                </a:extLst>
              </a:tr>
              <a:tr h="1097280">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There might be low confidence in the new system as the client has been implementing the paper-based system ever since the start of operations and might not be able to garner the same faith in the new system.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The client might not be willing to implement the system after the completion of the product, resulting in resource wastages.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Medium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Medium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tc>
                  <a:txBody>
                    <a:bodyPr/>
                    <a:lstStyle/>
                    <a:p>
                      <a:pPr algn="ctr">
                        <a:spcAft>
                          <a:spcPts val="0"/>
                        </a:spcAft>
                      </a:pPr>
                      <a:r>
                        <a:rPr lang="en-SG" sz="800" dirty="0">
                          <a:solidFill>
                            <a:schemeClr val="bg2"/>
                          </a:solidFill>
                          <a:effectLst/>
                          <a:latin typeface="Trebuchet MS" panose="020B0703020202090204" pitchFamily="34" charset="0"/>
                          <a:ea typeface="DengXian" panose="02010600030101010101" pitchFamily="2" charset="-122"/>
                          <a:cs typeface="Times New Roman" panose="02020603050405020304" pitchFamily="18" charset="0"/>
                        </a:rPr>
                        <a:t>Conduct Parallel Testing in which the client would implement both the paper-based and new system together for a period of 3 months to ensure that the new system is able to fully replace the old system.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noFill/>
                  </a:tcPr>
                </a:tc>
                <a:extLst>
                  <a:ext uri="{0D108BD9-81ED-4DB2-BD59-A6C34878D82A}">
                    <a16:rowId xmlns:a16="http://schemas.microsoft.com/office/drawing/2014/main" val="37705393"/>
                  </a:ext>
                </a:extLst>
              </a:tr>
            </a:tbl>
          </a:graphicData>
        </a:graphic>
      </p:graphicFrame>
    </p:spTree>
    <p:extLst>
      <p:ext uri="{BB962C8B-B14F-4D97-AF65-F5344CB8AC3E}">
        <p14:creationId xmlns:p14="http://schemas.microsoft.com/office/powerpoint/2010/main" val="271007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lky Way, Star, Night Sky, Background, Texture, Night">
            <a:extLst>
              <a:ext uri="{FF2B5EF4-FFF2-40B4-BE49-F238E27FC236}">
                <a16:creationId xmlns:a16="http://schemas.microsoft.com/office/drawing/2014/main" id="{4BEAB7FC-934D-4B8B-A3F7-CB7C759E2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6" y="0"/>
            <a:ext cx="6890831" cy="12192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5BBE9B47-E64E-40F5-9C40-8A113CA62388}"/>
              </a:ext>
            </a:extLst>
          </p:cNvPr>
          <p:cNvSpPr/>
          <p:nvPr/>
        </p:nvSpPr>
        <p:spPr>
          <a:xfrm>
            <a:off x="617466" y="7660659"/>
            <a:ext cx="5686567" cy="304800"/>
          </a:xfrm>
          <a:prstGeom prst="roundRect">
            <a:avLst/>
          </a:prstGeom>
          <a:solidFill>
            <a:schemeClr val="accent3">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603020202020204" pitchFamily="34" charset="0"/>
            </a:endParaRPr>
          </a:p>
        </p:txBody>
      </p:sp>
      <p:cxnSp>
        <p:nvCxnSpPr>
          <p:cNvPr id="4" name="Straight Connector 3">
            <a:extLst>
              <a:ext uri="{FF2B5EF4-FFF2-40B4-BE49-F238E27FC236}">
                <a16:creationId xmlns:a16="http://schemas.microsoft.com/office/drawing/2014/main" id="{43AAE84B-AC5A-479A-ABB3-C36C99C9B047}"/>
              </a:ext>
            </a:extLst>
          </p:cNvPr>
          <p:cNvCxnSpPr>
            <a:cxnSpLocks/>
          </p:cNvCxnSpPr>
          <p:nvPr/>
        </p:nvCxnSpPr>
        <p:spPr>
          <a:xfrm>
            <a:off x="3416395" y="7660659"/>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124" name="Straight Connector 123">
            <a:extLst>
              <a:ext uri="{FF2B5EF4-FFF2-40B4-BE49-F238E27FC236}">
                <a16:creationId xmlns:a16="http://schemas.microsoft.com/office/drawing/2014/main" id="{AC8AE971-27E0-408F-A23C-02BEFADA45F4}"/>
              </a:ext>
            </a:extLst>
          </p:cNvPr>
          <p:cNvCxnSpPr>
            <a:cxnSpLocks/>
          </p:cNvCxnSpPr>
          <p:nvPr/>
        </p:nvCxnSpPr>
        <p:spPr>
          <a:xfrm>
            <a:off x="2012950" y="7660659"/>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125" name="Straight Connector 124">
            <a:extLst>
              <a:ext uri="{FF2B5EF4-FFF2-40B4-BE49-F238E27FC236}">
                <a16:creationId xmlns:a16="http://schemas.microsoft.com/office/drawing/2014/main" id="{CD9BCA8D-BFE1-45D0-8303-3C523063C289}"/>
              </a:ext>
            </a:extLst>
          </p:cNvPr>
          <p:cNvCxnSpPr>
            <a:cxnSpLocks/>
          </p:cNvCxnSpPr>
          <p:nvPr/>
        </p:nvCxnSpPr>
        <p:spPr>
          <a:xfrm>
            <a:off x="4885803" y="7660659"/>
            <a:ext cx="0" cy="304800"/>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6" name="TextBox 5">
            <a:extLst>
              <a:ext uri="{FF2B5EF4-FFF2-40B4-BE49-F238E27FC236}">
                <a16:creationId xmlns:a16="http://schemas.microsoft.com/office/drawing/2014/main" id="{2AA9F3F8-8AE0-48B4-923B-D216435A0E9F}"/>
              </a:ext>
            </a:extLst>
          </p:cNvPr>
          <p:cNvSpPr txBox="1"/>
          <p:nvPr/>
        </p:nvSpPr>
        <p:spPr>
          <a:xfrm>
            <a:off x="1037136" y="7651561"/>
            <a:ext cx="676759" cy="307777"/>
          </a:xfrm>
          <a:prstGeom prst="rect">
            <a:avLst/>
          </a:prstGeom>
          <a:noFill/>
        </p:spPr>
        <p:txBody>
          <a:bodyPr wrap="square" rtlCol="0">
            <a:spAutoFit/>
          </a:bodyPr>
          <a:lstStyle/>
          <a:p>
            <a:r>
              <a:rPr lang="en-US" sz="1400" b="1" dirty="0" err="1">
                <a:latin typeface="Trebuchet MS" panose="020B0603020202020204" pitchFamily="34" charset="0"/>
              </a:rPr>
              <a:t>Iter</a:t>
            </a:r>
            <a:r>
              <a:rPr lang="en-US" sz="1400" b="1" dirty="0">
                <a:latin typeface="Trebuchet MS" panose="020B0603020202020204" pitchFamily="34" charset="0"/>
              </a:rPr>
              <a:t> 8</a:t>
            </a:r>
          </a:p>
        </p:txBody>
      </p:sp>
      <p:sp>
        <p:nvSpPr>
          <p:cNvPr id="129" name="TextBox 128">
            <a:extLst>
              <a:ext uri="{FF2B5EF4-FFF2-40B4-BE49-F238E27FC236}">
                <a16:creationId xmlns:a16="http://schemas.microsoft.com/office/drawing/2014/main" id="{EE28FFE5-7843-46FB-9D80-F093A86FF0AC}"/>
              </a:ext>
            </a:extLst>
          </p:cNvPr>
          <p:cNvSpPr txBox="1"/>
          <p:nvPr/>
        </p:nvSpPr>
        <p:spPr>
          <a:xfrm>
            <a:off x="2440580" y="7660659"/>
            <a:ext cx="727415" cy="307777"/>
          </a:xfrm>
          <a:prstGeom prst="rect">
            <a:avLst/>
          </a:prstGeom>
          <a:noFill/>
        </p:spPr>
        <p:txBody>
          <a:bodyPr wrap="square" rtlCol="0">
            <a:spAutoFit/>
          </a:bodyPr>
          <a:lstStyle/>
          <a:p>
            <a:r>
              <a:rPr lang="en-US" sz="1400" b="1" dirty="0" err="1">
                <a:latin typeface="Trebuchet MS" panose="020B0603020202020204" pitchFamily="34" charset="0"/>
              </a:rPr>
              <a:t>Iter</a:t>
            </a:r>
            <a:r>
              <a:rPr lang="en-US" sz="1400" b="1" dirty="0">
                <a:latin typeface="Trebuchet MS" panose="020B0603020202020204" pitchFamily="34" charset="0"/>
              </a:rPr>
              <a:t> 9</a:t>
            </a:r>
          </a:p>
        </p:txBody>
      </p:sp>
      <p:sp>
        <p:nvSpPr>
          <p:cNvPr id="133" name="TextBox 132">
            <a:extLst>
              <a:ext uri="{FF2B5EF4-FFF2-40B4-BE49-F238E27FC236}">
                <a16:creationId xmlns:a16="http://schemas.microsoft.com/office/drawing/2014/main" id="{65327EC1-002E-4339-B0AB-D5B385D5A964}"/>
              </a:ext>
            </a:extLst>
          </p:cNvPr>
          <p:cNvSpPr txBox="1"/>
          <p:nvPr/>
        </p:nvSpPr>
        <p:spPr>
          <a:xfrm>
            <a:off x="3821970" y="7651560"/>
            <a:ext cx="815427" cy="307777"/>
          </a:xfrm>
          <a:prstGeom prst="rect">
            <a:avLst/>
          </a:prstGeom>
          <a:noFill/>
        </p:spPr>
        <p:txBody>
          <a:bodyPr wrap="square" rtlCol="0">
            <a:spAutoFit/>
          </a:bodyPr>
          <a:lstStyle/>
          <a:p>
            <a:r>
              <a:rPr lang="en-US" sz="1400" b="1" dirty="0" err="1">
                <a:latin typeface="Trebuchet MS" panose="020B0603020202020204" pitchFamily="34" charset="0"/>
              </a:rPr>
              <a:t>Iter</a:t>
            </a:r>
            <a:r>
              <a:rPr lang="en-US" sz="1400" b="1" dirty="0">
                <a:latin typeface="Trebuchet MS" panose="020B0603020202020204" pitchFamily="34" charset="0"/>
              </a:rPr>
              <a:t> 10</a:t>
            </a:r>
          </a:p>
        </p:txBody>
      </p:sp>
      <p:sp>
        <p:nvSpPr>
          <p:cNvPr id="134" name="TextBox 133">
            <a:extLst>
              <a:ext uri="{FF2B5EF4-FFF2-40B4-BE49-F238E27FC236}">
                <a16:creationId xmlns:a16="http://schemas.microsoft.com/office/drawing/2014/main" id="{E2A61991-C4BF-4144-A1EB-28A1778E16B0}"/>
              </a:ext>
            </a:extLst>
          </p:cNvPr>
          <p:cNvSpPr txBox="1"/>
          <p:nvPr/>
        </p:nvSpPr>
        <p:spPr>
          <a:xfrm>
            <a:off x="5276073" y="7651560"/>
            <a:ext cx="786920" cy="307777"/>
          </a:xfrm>
          <a:prstGeom prst="rect">
            <a:avLst/>
          </a:prstGeom>
          <a:noFill/>
        </p:spPr>
        <p:txBody>
          <a:bodyPr wrap="square" rtlCol="0">
            <a:spAutoFit/>
          </a:bodyPr>
          <a:lstStyle/>
          <a:p>
            <a:r>
              <a:rPr lang="en-US" sz="1400" b="1" dirty="0" err="1">
                <a:latin typeface="Trebuchet MS" panose="020B0603020202020204" pitchFamily="34" charset="0"/>
              </a:rPr>
              <a:t>Iter</a:t>
            </a:r>
            <a:r>
              <a:rPr lang="en-US" sz="1400" b="1" dirty="0">
                <a:latin typeface="Trebuchet MS" panose="020B0603020202020204" pitchFamily="34" charset="0"/>
              </a:rPr>
              <a:t> 11</a:t>
            </a:r>
          </a:p>
        </p:txBody>
      </p:sp>
      <p:sp>
        <p:nvSpPr>
          <p:cNvPr id="8" name="Rectangle: Top Corners Rounded 7">
            <a:extLst>
              <a:ext uri="{FF2B5EF4-FFF2-40B4-BE49-F238E27FC236}">
                <a16:creationId xmlns:a16="http://schemas.microsoft.com/office/drawing/2014/main" id="{9852B46C-B3B1-4F66-A54B-B66248159873}"/>
              </a:ext>
            </a:extLst>
          </p:cNvPr>
          <p:cNvSpPr/>
          <p:nvPr/>
        </p:nvSpPr>
        <p:spPr>
          <a:xfrm>
            <a:off x="686843" y="8065543"/>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Trebuchet MS" panose="020B0603020202020204" pitchFamily="34" charset="0"/>
              </a:rPr>
              <a:t>3 Oct – 17 Oct </a:t>
            </a:r>
          </a:p>
        </p:txBody>
      </p:sp>
      <p:sp>
        <p:nvSpPr>
          <p:cNvPr id="152" name="Rectangle: Top Corners Rounded 151">
            <a:extLst>
              <a:ext uri="{FF2B5EF4-FFF2-40B4-BE49-F238E27FC236}">
                <a16:creationId xmlns:a16="http://schemas.microsoft.com/office/drawing/2014/main" id="{98EEBE3C-1EEB-47B6-9C30-655E9386E338}"/>
              </a:ext>
            </a:extLst>
          </p:cNvPr>
          <p:cNvSpPr/>
          <p:nvPr/>
        </p:nvSpPr>
        <p:spPr>
          <a:xfrm>
            <a:off x="2079031" y="8065543"/>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Trebuchet MS" panose="020B0603020202020204" pitchFamily="34" charset="0"/>
              </a:rPr>
              <a:t>18 Oct – 1 Nov </a:t>
            </a:r>
          </a:p>
        </p:txBody>
      </p:sp>
      <p:sp>
        <p:nvSpPr>
          <p:cNvPr id="163" name="Rectangle: Top Corners Rounded 162">
            <a:extLst>
              <a:ext uri="{FF2B5EF4-FFF2-40B4-BE49-F238E27FC236}">
                <a16:creationId xmlns:a16="http://schemas.microsoft.com/office/drawing/2014/main" id="{7D054491-C6F3-4A77-960C-4782B3F6878D}"/>
              </a:ext>
            </a:extLst>
          </p:cNvPr>
          <p:cNvSpPr/>
          <p:nvPr/>
        </p:nvSpPr>
        <p:spPr>
          <a:xfrm>
            <a:off x="3560835" y="8060995"/>
            <a:ext cx="1223749"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Trebuchet MS" panose="020B0603020202020204" pitchFamily="34" charset="0"/>
              </a:rPr>
              <a:t>2 Nov – 16 Nov </a:t>
            </a:r>
          </a:p>
        </p:txBody>
      </p:sp>
      <p:sp>
        <p:nvSpPr>
          <p:cNvPr id="179" name="Rectangle: Top Corners Rounded 178">
            <a:extLst>
              <a:ext uri="{FF2B5EF4-FFF2-40B4-BE49-F238E27FC236}">
                <a16:creationId xmlns:a16="http://schemas.microsoft.com/office/drawing/2014/main" id="{15BFA52E-B716-4569-8FF6-146BBB6AE394}"/>
              </a:ext>
            </a:extLst>
          </p:cNvPr>
          <p:cNvSpPr/>
          <p:nvPr/>
        </p:nvSpPr>
        <p:spPr>
          <a:xfrm>
            <a:off x="4964202" y="8060995"/>
            <a:ext cx="1289030" cy="283274"/>
          </a:xfrm>
          <a:prstGeom prst="round2SameRect">
            <a:avLst/>
          </a:prstGeom>
          <a:solidFill>
            <a:schemeClr val="accent5">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latin typeface="Trebuchet MS" panose="020B0603020202020204" pitchFamily="34" charset="0"/>
              </a:rPr>
              <a:t>17 Nov – 27 Nov </a:t>
            </a:r>
          </a:p>
        </p:txBody>
      </p:sp>
      <p:sp>
        <p:nvSpPr>
          <p:cNvPr id="94" name="Star: 4 Points 93">
            <a:extLst>
              <a:ext uri="{FF2B5EF4-FFF2-40B4-BE49-F238E27FC236}">
                <a16:creationId xmlns:a16="http://schemas.microsoft.com/office/drawing/2014/main" id="{9E9F912C-86DF-4584-8429-7AA7BEEBDFC2}"/>
              </a:ext>
            </a:extLst>
          </p:cNvPr>
          <p:cNvSpPr/>
          <p:nvPr/>
        </p:nvSpPr>
        <p:spPr>
          <a:xfrm>
            <a:off x="616256" y="842261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95" name="TextBox 94">
            <a:extLst>
              <a:ext uri="{FF2B5EF4-FFF2-40B4-BE49-F238E27FC236}">
                <a16:creationId xmlns:a16="http://schemas.microsoft.com/office/drawing/2014/main" id="{B2581773-4188-428E-98A7-B06442F6A1D0}"/>
              </a:ext>
            </a:extLst>
          </p:cNvPr>
          <p:cNvSpPr txBox="1"/>
          <p:nvPr/>
        </p:nvSpPr>
        <p:spPr>
          <a:xfrm>
            <a:off x="710010" y="8379051"/>
            <a:ext cx="1337479" cy="630942"/>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Payment Module</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SMS Reminder before payment date</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SMS Reminder for late payments</a:t>
            </a:r>
          </a:p>
        </p:txBody>
      </p:sp>
      <p:sp>
        <p:nvSpPr>
          <p:cNvPr id="96" name="Star: 4 Points 95">
            <a:extLst>
              <a:ext uri="{FF2B5EF4-FFF2-40B4-BE49-F238E27FC236}">
                <a16:creationId xmlns:a16="http://schemas.microsoft.com/office/drawing/2014/main" id="{842709FF-81EE-4E19-8348-0629AE8774C7}"/>
              </a:ext>
            </a:extLst>
          </p:cNvPr>
          <p:cNvSpPr/>
          <p:nvPr/>
        </p:nvSpPr>
        <p:spPr>
          <a:xfrm>
            <a:off x="616256" y="9007962"/>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97" name="TextBox 96">
            <a:extLst>
              <a:ext uri="{FF2B5EF4-FFF2-40B4-BE49-F238E27FC236}">
                <a16:creationId xmlns:a16="http://schemas.microsoft.com/office/drawing/2014/main" id="{26E29F1E-CF43-45AA-8D84-B97E5577D22F}"/>
              </a:ext>
            </a:extLst>
          </p:cNvPr>
          <p:cNvSpPr txBox="1"/>
          <p:nvPr/>
        </p:nvSpPr>
        <p:spPr>
          <a:xfrm>
            <a:off x="710010" y="8964403"/>
            <a:ext cx="1337479" cy="630942"/>
          </a:xfrm>
          <a:prstGeom prst="rect">
            <a:avLst/>
          </a:prstGeom>
          <a:noFill/>
        </p:spPr>
        <p:txBody>
          <a:bodyPr wrap="square" rtlCol="0">
            <a:spAutoFit/>
          </a:bodyPr>
          <a:lstStyle/>
          <a:p>
            <a:r>
              <a:rPr lang="en-US" sz="700" b="1" u="sng" dirty="0" err="1">
                <a:solidFill>
                  <a:schemeClr val="accent5">
                    <a:lumMod val="20000"/>
                    <a:lumOff val="80000"/>
                  </a:schemeClr>
                </a:solidFill>
                <a:latin typeface="Trebuchet MS" panose="020B0603020202020204" pitchFamily="34" charset="0"/>
              </a:rPr>
              <a:t>Attendace</a:t>
            </a:r>
            <a:r>
              <a:rPr lang="en-US" sz="700" b="1" u="sng" dirty="0">
                <a:solidFill>
                  <a:schemeClr val="accent5">
                    <a:lumMod val="20000"/>
                    <a:lumOff val="80000"/>
                  </a:schemeClr>
                </a:solidFill>
                <a:latin typeface="Trebuchet MS" panose="020B0603020202020204" pitchFamily="34" charset="0"/>
              </a:rPr>
              <a:t> Module</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Attendance Taking for Tutors</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Attendance Taking for Students</a:t>
            </a:r>
          </a:p>
        </p:txBody>
      </p:sp>
      <p:sp>
        <p:nvSpPr>
          <p:cNvPr id="98" name="Star: 4 Points 97">
            <a:extLst>
              <a:ext uri="{FF2B5EF4-FFF2-40B4-BE49-F238E27FC236}">
                <a16:creationId xmlns:a16="http://schemas.microsoft.com/office/drawing/2014/main" id="{8B82C494-80F9-44B0-B086-AABA24CC5320}"/>
              </a:ext>
            </a:extLst>
          </p:cNvPr>
          <p:cNvSpPr/>
          <p:nvPr/>
        </p:nvSpPr>
        <p:spPr>
          <a:xfrm>
            <a:off x="2047489" y="842261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99" name="TextBox 98">
            <a:extLst>
              <a:ext uri="{FF2B5EF4-FFF2-40B4-BE49-F238E27FC236}">
                <a16:creationId xmlns:a16="http://schemas.microsoft.com/office/drawing/2014/main" id="{9C083211-DDB9-4E43-9092-301D9F8827DA}"/>
              </a:ext>
            </a:extLst>
          </p:cNvPr>
          <p:cNvSpPr txBox="1"/>
          <p:nvPr/>
        </p:nvSpPr>
        <p:spPr>
          <a:xfrm>
            <a:off x="2141243" y="8379051"/>
            <a:ext cx="1337479" cy="307777"/>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Payment Module</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Payment Tracking</a:t>
            </a:r>
          </a:p>
        </p:txBody>
      </p:sp>
      <p:sp>
        <p:nvSpPr>
          <p:cNvPr id="100" name="Star: 4 Points 99">
            <a:extLst>
              <a:ext uri="{FF2B5EF4-FFF2-40B4-BE49-F238E27FC236}">
                <a16:creationId xmlns:a16="http://schemas.microsoft.com/office/drawing/2014/main" id="{3B90524D-744E-4930-9C0C-972BE21FF36F}"/>
              </a:ext>
            </a:extLst>
          </p:cNvPr>
          <p:cNvSpPr/>
          <p:nvPr/>
        </p:nvSpPr>
        <p:spPr>
          <a:xfrm>
            <a:off x="2047489" y="8764946"/>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01" name="TextBox 100">
            <a:extLst>
              <a:ext uri="{FF2B5EF4-FFF2-40B4-BE49-F238E27FC236}">
                <a16:creationId xmlns:a16="http://schemas.microsoft.com/office/drawing/2014/main" id="{1EB70B04-B15D-4874-B6B4-BB303D28F22D}"/>
              </a:ext>
            </a:extLst>
          </p:cNvPr>
          <p:cNvSpPr txBox="1"/>
          <p:nvPr/>
        </p:nvSpPr>
        <p:spPr>
          <a:xfrm>
            <a:off x="2141243" y="8721387"/>
            <a:ext cx="1337479" cy="630942"/>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Receipts Module</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Pay Slips to Tutors (PDF)</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Invoices to Parents (PDF)</a:t>
            </a:r>
          </a:p>
        </p:txBody>
      </p:sp>
      <p:sp>
        <p:nvSpPr>
          <p:cNvPr id="102" name="Star: 4 Points 101">
            <a:extLst>
              <a:ext uri="{FF2B5EF4-FFF2-40B4-BE49-F238E27FC236}">
                <a16:creationId xmlns:a16="http://schemas.microsoft.com/office/drawing/2014/main" id="{58CF8026-D782-4A4A-9773-D515D1A4EE7A}"/>
              </a:ext>
            </a:extLst>
          </p:cNvPr>
          <p:cNvSpPr/>
          <p:nvPr/>
        </p:nvSpPr>
        <p:spPr>
          <a:xfrm>
            <a:off x="2047489" y="9350298"/>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03" name="TextBox 102">
            <a:extLst>
              <a:ext uri="{FF2B5EF4-FFF2-40B4-BE49-F238E27FC236}">
                <a16:creationId xmlns:a16="http://schemas.microsoft.com/office/drawing/2014/main" id="{25529502-539A-45D1-A150-0CDAC7652A52}"/>
              </a:ext>
            </a:extLst>
          </p:cNvPr>
          <p:cNvSpPr txBox="1"/>
          <p:nvPr/>
        </p:nvSpPr>
        <p:spPr>
          <a:xfrm>
            <a:off x="2135546" y="9330419"/>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Trebuchet MS" panose="020B0603020202020204" pitchFamily="34" charset="0"/>
              </a:rPr>
              <a:t>Poster Preparation</a:t>
            </a:r>
          </a:p>
        </p:txBody>
      </p:sp>
      <p:sp>
        <p:nvSpPr>
          <p:cNvPr id="104" name="Star: 4 Points 103">
            <a:extLst>
              <a:ext uri="{FF2B5EF4-FFF2-40B4-BE49-F238E27FC236}">
                <a16:creationId xmlns:a16="http://schemas.microsoft.com/office/drawing/2014/main" id="{C0EE8484-2B5C-4431-BEB8-C7794B4270F0}"/>
              </a:ext>
            </a:extLst>
          </p:cNvPr>
          <p:cNvSpPr/>
          <p:nvPr/>
        </p:nvSpPr>
        <p:spPr>
          <a:xfrm>
            <a:off x="3415960" y="8401473"/>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05" name="TextBox 104">
            <a:extLst>
              <a:ext uri="{FF2B5EF4-FFF2-40B4-BE49-F238E27FC236}">
                <a16:creationId xmlns:a16="http://schemas.microsoft.com/office/drawing/2014/main" id="{42EE1213-1664-415A-BBEA-0591BDC6886D}"/>
              </a:ext>
            </a:extLst>
          </p:cNvPr>
          <p:cNvSpPr txBox="1"/>
          <p:nvPr/>
        </p:nvSpPr>
        <p:spPr>
          <a:xfrm>
            <a:off x="3509714" y="8357914"/>
            <a:ext cx="1337479" cy="630942"/>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Dashboard Module</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Overview of Financial Report</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Overdue Payments</a:t>
            </a:r>
          </a:p>
          <a:p>
            <a:pPr marL="171442" indent="-171442">
              <a:buFont typeface="Arial" panose="020B0604020202020204" pitchFamily="34" charset="0"/>
              <a:buChar char="•"/>
            </a:pPr>
            <a:r>
              <a:rPr lang="en-US" sz="700" b="1" dirty="0">
                <a:solidFill>
                  <a:schemeClr val="accent5">
                    <a:lumMod val="20000"/>
                    <a:lumOff val="80000"/>
                  </a:schemeClr>
                </a:solidFill>
                <a:latin typeface="Trebuchet MS" panose="020B0603020202020204" pitchFamily="34" charset="0"/>
              </a:rPr>
              <a:t>Class Information</a:t>
            </a:r>
          </a:p>
        </p:txBody>
      </p:sp>
      <p:sp>
        <p:nvSpPr>
          <p:cNvPr id="106" name="Star: 4 Points 105">
            <a:extLst>
              <a:ext uri="{FF2B5EF4-FFF2-40B4-BE49-F238E27FC236}">
                <a16:creationId xmlns:a16="http://schemas.microsoft.com/office/drawing/2014/main" id="{1376FA49-8304-43B2-AF27-0F3356B9BDAE}"/>
              </a:ext>
            </a:extLst>
          </p:cNvPr>
          <p:cNvSpPr/>
          <p:nvPr/>
        </p:nvSpPr>
        <p:spPr>
          <a:xfrm>
            <a:off x="3415960" y="9049559"/>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07" name="TextBox 106">
            <a:extLst>
              <a:ext uri="{FF2B5EF4-FFF2-40B4-BE49-F238E27FC236}">
                <a16:creationId xmlns:a16="http://schemas.microsoft.com/office/drawing/2014/main" id="{C25AD5FA-C7FB-412E-A30A-32B06A31D0B8}"/>
              </a:ext>
            </a:extLst>
          </p:cNvPr>
          <p:cNvSpPr txBox="1"/>
          <p:nvPr/>
        </p:nvSpPr>
        <p:spPr>
          <a:xfrm>
            <a:off x="3509714" y="9006000"/>
            <a:ext cx="1337479" cy="415498"/>
          </a:xfrm>
          <a:prstGeom prst="rect">
            <a:avLst/>
          </a:prstGeom>
          <a:noFill/>
        </p:spPr>
        <p:txBody>
          <a:bodyPr wrap="square" rtlCol="0">
            <a:spAutoFit/>
          </a:bodyPr>
          <a:lstStyle/>
          <a:p>
            <a:r>
              <a:rPr lang="en-US" sz="700" b="1" u="sng" dirty="0">
                <a:solidFill>
                  <a:schemeClr val="accent5">
                    <a:lumMod val="20000"/>
                    <a:lumOff val="80000"/>
                  </a:schemeClr>
                </a:solidFill>
                <a:latin typeface="Trebuchet MS" panose="020B0603020202020204" pitchFamily="34" charset="0"/>
              </a:rPr>
              <a:t>Final Preparation</a:t>
            </a:r>
          </a:p>
          <a:p>
            <a:pPr marL="171442" indent="-171442">
              <a:buFont typeface="Arial" panose="020B0604020202020204" pitchFamily="34" charset="0"/>
              <a:buChar char="•"/>
            </a:pPr>
            <a:r>
              <a:rPr lang="en-US" sz="700" dirty="0">
                <a:solidFill>
                  <a:schemeClr val="accent5">
                    <a:lumMod val="20000"/>
                    <a:lumOff val="80000"/>
                  </a:schemeClr>
                </a:solidFill>
                <a:latin typeface="Trebuchet MS" panose="020B0603020202020204" pitchFamily="34" charset="0"/>
              </a:rPr>
              <a:t>Slides</a:t>
            </a:r>
          </a:p>
          <a:p>
            <a:pPr marL="171442" indent="-171442">
              <a:buFont typeface="Arial" panose="020B0604020202020204" pitchFamily="34" charset="0"/>
              <a:buChar char="•"/>
            </a:pPr>
            <a:r>
              <a:rPr lang="en-US" sz="700" dirty="0">
                <a:solidFill>
                  <a:schemeClr val="accent5">
                    <a:lumMod val="20000"/>
                    <a:lumOff val="80000"/>
                  </a:schemeClr>
                </a:solidFill>
                <a:latin typeface="Trebuchet MS" panose="020B0603020202020204" pitchFamily="34" charset="0"/>
              </a:rPr>
              <a:t>Rehearsal</a:t>
            </a:r>
          </a:p>
        </p:txBody>
      </p:sp>
      <p:sp>
        <p:nvSpPr>
          <p:cNvPr id="108" name="Star: 4 Points 107">
            <a:extLst>
              <a:ext uri="{FF2B5EF4-FFF2-40B4-BE49-F238E27FC236}">
                <a16:creationId xmlns:a16="http://schemas.microsoft.com/office/drawing/2014/main" id="{19D57D18-653C-48C2-A025-C33848D7108B}"/>
              </a:ext>
            </a:extLst>
          </p:cNvPr>
          <p:cNvSpPr/>
          <p:nvPr/>
        </p:nvSpPr>
        <p:spPr>
          <a:xfrm>
            <a:off x="4888343" y="8389582"/>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09" name="TextBox 108">
            <a:extLst>
              <a:ext uri="{FF2B5EF4-FFF2-40B4-BE49-F238E27FC236}">
                <a16:creationId xmlns:a16="http://schemas.microsoft.com/office/drawing/2014/main" id="{5B716C0A-8650-4BCB-939D-09A2BC80D543}"/>
              </a:ext>
            </a:extLst>
          </p:cNvPr>
          <p:cNvSpPr txBox="1"/>
          <p:nvPr/>
        </p:nvSpPr>
        <p:spPr>
          <a:xfrm>
            <a:off x="4982097" y="8346023"/>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Trebuchet MS" panose="020B0603020202020204" pitchFamily="34" charset="0"/>
              </a:rPr>
              <a:t>Final Preparation</a:t>
            </a:r>
          </a:p>
        </p:txBody>
      </p:sp>
      <p:sp>
        <p:nvSpPr>
          <p:cNvPr id="110" name="Star: 4 Points 109">
            <a:extLst>
              <a:ext uri="{FF2B5EF4-FFF2-40B4-BE49-F238E27FC236}">
                <a16:creationId xmlns:a16="http://schemas.microsoft.com/office/drawing/2014/main" id="{B0DC10D7-7D32-4F2D-8470-57F80285A396}"/>
              </a:ext>
            </a:extLst>
          </p:cNvPr>
          <p:cNvSpPr/>
          <p:nvPr/>
        </p:nvSpPr>
        <p:spPr>
          <a:xfrm>
            <a:off x="4888343" y="8654730"/>
            <a:ext cx="136477" cy="141027"/>
          </a:xfrm>
          <a:prstGeom prst="star4">
            <a:avLst/>
          </a:prstGeom>
          <a:solidFill>
            <a:schemeClr val="accent5">
              <a:lumMod val="20000"/>
              <a:lumOff val="80000"/>
            </a:schemeClr>
          </a:solidFill>
          <a:ln>
            <a:noFill/>
          </a:ln>
          <a:effectLst>
            <a:glow rad="228600">
              <a:schemeClr val="accent3">
                <a:satMod val="175000"/>
                <a:alpha val="40000"/>
              </a:schemeClr>
            </a:glo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Trebuchet MS" panose="020B0603020202020204" pitchFamily="34" charset="0"/>
            </a:endParaRPr>
          </a:p>
        </p:txBody>
      </p:sp>
      <p:sp>
        <p:nvSpPr>
          <p:cNvPr id="111" name="TextBox 110">
            <a:extLst>
              <a:ext uri="{FF2B5EF4-FFF2-40B4-BE49-F238E27FC236}">
                <a16:creationId xmlns:a16="http://schemas.microsoft.com/office/drawing/2014/main" id="{47990EA3-6042-4F06-844F-8DC0D0E0AFE1}"/>
              </a:ext>
            </a:extLst>
          </p:cNvPr>
          <p:cNvSpPr txBox="1"/>
          <p:nvPr/>
        </p:nvSpPr>
        <p:spPr>
          <a:xfrm>
            <a:off x="4982097" y="8611171"/>
            <a:ext cx="1337479" cy="200055"/>
          </a:xfrm>
          <a:prstGeom prst="rect">
            <a:avLst/>
          </a:prstGeom>
          <a:noFill/>
        </p:spPr>
        <p:txBody>
          <a:bodyPr wrap="square" rtlCol="0">
            <a:spAutoFit/>
          </a:bodyPr>
          <a:lstStyle/>
          <a:p>
            <a:r>
              <a:rPr lang="en-US" sz="700" b="1" dirty="0">
                <a:solidFill>
                  <a:schemeClr val="accent5">
                    <a:lumMod val="20000"/>
                    <a:lumOff val="80000"/>
                  </a:schemeClr>
                </a:solidFill>
                <a:latin typeface="Trebuchet MS" panose="020B0603020202020204" pitchFamily="34" charset="0"/>
              </a:rPr>
              <a:t>UI Enhancement</a:t>
            </a:r>
          </a:p>
        </p:txBody>
      </p:sp>
      <p:sp>
        <p:nvSpPr>
          <p:cNvPr id="5" name="Rectangle 4">
            <a:extLst>
              <a:ext uri="{FF2B5EF4-FFF2-40B4-BE49-F238E27FC236}">
                <a16:creationId xmlns:a16="http://schemas.microsoft.com/office/drawing/2014/main" id="{039731FF-4FCA-4E4D-B2F1-B3211738FDA6}"/>
              </a:ext>
            </a:extLst>
          </p:cNvPr>
          <p:cNvSpPr/>
          <p:nvPr/>
        </p:nvSpPr>
        <p:spPr>
          <a:xfrm>
            <a:off x="699188" y="254259"/>
            <a:ext cx="1469120" cy="646331"/>
          </a:xfrm>
          <a:prstGeom prst="rect">
            <a:avLst/>
          </a:prstGeom>
          <a:noFill/>
        </p:spPr>
        <p:txBody>
          <a:bodyPr wrap="none" lIns="91440" tIns="45720" rIns="91440" bIns="45720">
            <a:spAutoFit/>
          </a:bodyPr>
          <a:lstStyle/>
          <a:p>
            <a:pPr algn="ctr"/>
            <a:r>
              <a:rPr lang="en-US" sz="3600" b="1" spc="50" dirty="0">
                <a:ln w="0"/>
                <a:solidFill>
                  <a:schemeClr val="accent5">
                    <a:lumMod val="40000"/>
                    <a:lumOff val="60000"/>
                  </a:schemeClr>
                </a:solidFill>
                <a:effectLst>
                  <a:innerShdw blurRad="63500" dist="50800" dir="13500000">
                    <a:srgbClr val="000000">
                      <a:alpha val="50000"/>
                    </a:srgbClr>
                  </a:innerShdw>
                </a:effectLst>
                <a:latin typeface="Maiandra GD" panose="020E0502030308020204" pitchFamily="34" charset="0"/>
              </a:rPr>
              <a:t>Actual</a:t>
            </a:r>
          </a:p>
        </p:txBody>
      </p:sp>
      <p:sp>
        <p:nvSpPr>
          <p:cNvPr id="7" name="Star: 6 Points 6">
            <a:extLst>
              <a:ext uri="{FF2B5EF4-FFF2-40B4-BE49-F238E27FC236}">
                <a16:creationId xmlns:a16="http://schemas.microsoft.com/office/drawing/2014/main" id="{24E63C69-2761-4A2D-AB95-1517D87AC589}"/>
              </a:ext>
            </a:extLst>
          </p:cNvPr>
          <p:cNvSpPr/>
          <p:nvPr/>
        </p:nvSpPr>
        <p:spPr>
          <a:xfrm>
            <a:off x="127591" y="313048"/>
            <a:ext cx="488665" cy="530993"/>
          </a:xfrm>
          <a:prstGeom prst="star6">
            <a:avLst/>
          </a:prstGeom>
          <a:solidFill>
            <a:schemeClr val="accent3">
              <a:lumMod val="20000"/>
              <a:lumOff val="8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Scroll: Vertical 52">
            <a:extLst>
              <a:ext uri="{FF2B5EF4-FFF2-40B4-BE49-F238E27FC236}">
                <a16:creationId xmlns:a16="http://schemas.microsoft.com/office/drawing/2014/main" id="{8515731E-6674-4D55-8B02-A01C47DBBD59}"/>
              </a:ext>
            </a:extLst>
          </p:cNvPr>
          <p:cNvSpPr/>
          <p:nvPr/>
        </p:nvSpPr>
        <p:spPr>
          <a:xfrm>
            <a:off x="493159" y="6551609"/>
            <a:ext cx="1764710" cy="915579"/>
          </a:xfrm>
          <a:prstGeom prst="verticalScroll">
            <a:avLst/>
          </a:prstGeom>
          <a:solidFill>
            <a:schemeClr val="accent5">
              <a:lumMod val="20000"/>
              <a:lumOff val="80000"/>
            </a:schemeClr>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800" b="1" u="sng" dirty="0">
                <a:solidFill>
                  <a:schemeClr val="tx1"/>
                </a:solidFill>
                <a:latin typeface="Trebuchet MS" panose="020B0603020202020204" pitchFamily="34" charset="0"/>
              </a:rPr>
              <a:t>Mid Term Presentation</a:t>
            </a:r>
          </a:p>
          <a:p>
            <a:pPr marL="171442" indent="-171442">
              <a:buFont typeface="Arial" panose="020B0604020202020204" pitchFamily="34" charset="0"/>
              <a:buChar char="•"/>
            </a:pPr>
            <a:r>
              <a:rPr lang="en-US" sz="800" dirty="0">
                <a:solidFill>
                  <a:schemeClr val="tx1"/>
                </a:solidFill>
                <a:latin typeface="Trebuchet MS" panose="020B0603020202020204" pitchFamily="34" charset="0"/>
              </a:rPr>
              <a:t>4 Oct 2018 – 10 Oct 2018</a:t>
            </a:r>
          </a:p>
          <a:p>
            <a:endParaRPr lang="en-US" sz="800" dirty="0">
              <a:solidFill>
                <a:schemeClr val="tx1"/>
              </a:solidFill>
              <a:latin typeface="Trebuchet MS" panose="020B0603020202020204" pitchFamily="34" charset="0"/>
            </a:endParaRPr>
          </a:p>
          <a:p>
            <a:r>
              <a:rPr lang="en-US" sz="800" b="1" u="sng" dirty="0">
                <a:solidFill>
                  <a:schemeClr val="tx1"/>
                </a:solidFill>
                <a:latin typeface="Trebuchet MS" panose="020B0603020202020204" pitchFamily="34" charset="0"/>
              </a:rPr>
              <a:t>User Testing</a:t>
            </a:r>
          </a:p>
          <a:p>
            <a:pPr marL="171442" indent="-171442">
              <a:buFont typeface="Arial" panose="020B0604020202020204" pitchFamily="34" charset="0"/>
              <a:buChar char="•"/>
            </a:pPr>
            <a:r>
              <a:rPr lang="en-US" sz="800" dirty="0">
                <a:solidFill>
                  <a:schemeClr val="tx1"/>
                </a:solidFill>
                <a:latin typeface="Trebuchet MS" panose="020B0603020202020204" pitchFamily="34" charset="0"/>
              </a:rPr>
              <a:t>14 Oct 2018</a:t>
            </a:r>
            <a:endParaRPr lang="en-SG" sz="800" dirty="0">
              <a:solidFill>
                <a:schemeClr val="tx1"/>
              </a:solidFill>
              <a:latin typeface="Trebuchet MS" panose="020B0603020202020204" pitchFamily="34" charset="0"/>
            </a:endParaRPr>
          </a:p>
        </p:txBody>
      </p:sp>
      <p:sp>
        <p:nvSpPr>
          <p:cNvPr id="54" name="Scroll: Vertical 53">
            <a:extLst>
              <a:ext uri="{FF2B5EF4-FFF2-40B4-BE49-F238E27FC236}">
                <a16:creationId xmlns:a16="http://schemas.microsoft.com/office/drawing/2014/main" id="{095279D0-1593-4626-8720-1707B7FC8F5A}"/>
              </a:ext>
            </a:extLst>
          </p:cNvPr>
          <p:cNvSpPr/>
          <p:nvPr/>
        </p:nvSpPr>
        <p:spPr>
          <a:xfrm>
            <a:off x="3544865" y="6551609"/>
            <a:ext cx="1369635" cy="915579"/>
          </a:xfrm>
          <a:prstGeom prst="verticalScroll">
            <a:avLst/>
          </a:prstGeom>
          <a:solidFill>
            <a:schemeClr val="accent5">
              <a:lumMod val="20000"/>
              <a:lumOff val="80000"/>
            </a:schemeClr>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800" b="1" u="sng" dirty="0">
                <a:solidFill>
                  <a:schemeClr val="tx1"/>
                </a:solidFill>
                <a:latin typeface="Trebuchet MS" panose="020B0603020202020204" pitchFamily="34" charset="0"/>
              </a:rPr>
              <a:t>Poster Submission</a:t>
            </a:r>
          </a:p>
          <a:p>
            <a:pPr marL="171442" indent="-171442">
              <a:buFont typeface="Arial" panose="020B0604020202020204" pitchFamily="34" charset="0"/>
              <a:buChar char="•"/>
            </a:pPr>
            <a:r>
              <a:rPr lang="en-US" sz="800" dirty="0">
                <a:solidFill>
                  <a:schemeClr val="tx1"/>
                </a:solidFill>
                <a:latin typeface="Trebuchet MS" panose="020B0603020202020204" pitchFamily="34" charset="0"/>
              </a:rPr>
              <a:t>29 Oct 2018</a:t>
            </a:r>
          </a:p>
          <a:p>
            <a:endParaRPr lang="en-US" sz="800" dirty="0">
              <a:solidFill>
                <a:schemeClr val="tx1"/>
              </a:solidFill>
              <a:latin typeface="Trebuchet MS" panose="020B0603020202020204" pitchFamily="34" charset="0"/>
            </a:endParaRPr>
          </a:p>
          <a:p>
            <a:r>
              <a:rPr lang="en-US" sz="800" b="1" u="sng" dirty="0">
                <a:solidFill>
                  <a:schemeClr val="tx1"/>
                </a:solidFill>
                <a:latin typeface="Trebuchet MS" panose="020B0603020202020204" pitchFamily="34" charset="0"/>
              </a:rPr>
              <a:t>User Testing</a:t>
            </a:r>
          </a:p>
          <a:p>
            <a:pPr marL="171442" indent="-171442">
              <a:buFont typeface="Arial" panose="020B0604020202020204" pitchFamily="34" charset="0"/>
              <a:buChar char="•"/>
            </a:pPr>
            <a:r>
              <a:rPr lang="en-US" sz="800" dirty="0">
                <a:solidFill>
                  <a:schemeClr val="tx1"/>
                </a:solidFill>
                <a:latin typeface="Trebuchet MS" panose="020B0603020202020204" pitchFamily="34" charset="0"/>
              </a:rPr>
              <a:t>11 Nov 2018</a:t>
            </a:r>
            <a:endParaRPr lang="en-SG" sz="800" dirty="0">
              <a:solidFill>
                <a:schemeClr val="tx1"/>
              </a:solidFill>
              <a:latin typeface="Trebuchet MS" panose="020B0603020202020204" pitchFamily="34" charset="0"/>
            </a:endParaRPr>
          </a:p>
        </p:txBody>
      </p:sp>
      <p:sp>
        <p:nvSpPr>
          <p:cNvPr id="55" name="Scroll: Vertical 54">
            <a:extLst>
              <a:ext uri="{FF2B5EF4-FFF2-40B4-BE49-F238E27FC236}">
                <a16:creationId xmlns:a16="http://schemas.microsoft.com/office/drawing/2014/main" id="{1B36758C-F2B5-465B-B2BB-6550BEB26C9C}"/>
              </a:ext>
            </a:extLst>
          </p:cNvPr>
          <p:cNvSpPr/>
          <p:nvPr/>
        </p:nvSpPr>
        <p:spPr>
          <a:xfrm>
            <a:off x="4937169" y="6953461"/>
            <a:ext cx="1427672" cy="513727"/>
          </a:xfrm>
          <a:prstGeom prst="verticalScroll">
            <a:avLst/>
          </a:prstGeom>
          <a:solidFill>
            <a:schemeClr val="accent5">
              <a:lumMod val="20000"/>
              <a:lumOff val="80000"/>
            </a:schemeClr>
          </a:solidFill>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800" b="1" u="sng" dirty="0">
                <a:solidFill>
                  <a:schemeClr val="tx1"/>
                </a:solidFill>
                <a:latin typeface="Trebuchet MS" panose="020B0603020202020204" pitchFamily="34" charset="0"/>
              </a:rPr>
              <a:t>Final Presentation</a:t>
            </a:r>
          </a:p>
          <a:p>
            <a:pPr marL="171442" indent="-171442">
              <a:buFont typeface="Arial" panose="020B0604020202020204" pitchFamily="34" charset="0"/>
              <a:buChar char="•"/>
            </a:pPr>
            <a:r>
              <a:rPr lang="en-US" sz="800" dirty="0">
                <a:solidFill>
                  <a:schemeClr val="tx1"/>
                </a:solidFill>
                <a:latin typeface="Trebuchet MS" panose="020B0603020202020204" pitchFamily="34" charset="0"/>
              </a:rPr>
              <a:t>19 Nov 2018 – 27 Nov 2018</a:t>
            </a:r>
            <a:endParaRPr lang="en-SG" sz="800"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37422492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1505</TotalTime>
  <Words>1750</Words>
  <Application>Microsoft Office PowerPoint</Application>
  <PresentationFormat>Widescreen</PresentationFormat>
  <Paragraphs>366</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DengXian</vt:lpstr>
      <vt:lpstr>Arial</vt:lpstr>
      <vt:lpstr>Calibri</vt:lpstr>
      <vt:lpstr>Calibri Light</vt:lpstr>
      <vt:lpstr>Cambria Math</vt:lpstr>
      <vt:lpstr>Maiandra GD</vt:lpstr>
      <vt:lpstr>Times New 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TANG Hui Xin</dc:creator>
  <cp:lastModifiedBy>TANG Hui Xin</cp:lastModifiedBy>
  <cp:revision>101</cp:revision>
  <dcterms:created xsi:type="dcterms:W3CDTF">2018-06-21T14:07:32Z</dcterms:created>
  <dcterms:modified xsi:type="dcterms:W3CDTF">2018-08-14T07:17:16Z</dcterms:modified>
</cp:coreProperties>
</file>