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2" r:id="rId7"/>
    <p:sldId id="263" r:id="rId8"/>
    <p:sldId id="261" r:id="rId9"/>
    <p:sldId id="260" r:id="rId10"/>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40" d="100"/>
          <a:sy n="140" d="100"/>
        </p:scale>
        <p:origin x="188" y="-50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72732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76739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95373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07520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C1DC53-9CC5-458A-B04C-4467225BFBE6}"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8470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1DC53-9CC5-458A-B04C-4467225BFBE6}" type="datetimeFigureOut">
              <a:rPr lang="en-US" smtClean="0"/>
              <a:t>6/24/2018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75185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1DC53-9CC5-458A-B04C-4467225BFBE6}" type="datetimeFigureOut">
              <a:rPr lang="en-US" smtClean="0"/>
              <a:t>6/24/2018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55786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1DC53-9CC5-458A-B04C-4467225BFBE6}" type="datetimeFigureOut">
              <a:rPr lang="en-US" smtClean="0"/>
              <a:t>6/24/2018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42251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1DC53-9CC5-458A-B04C-4467225BFBE6}" type="datetimeFigureOut">
              <a:rPr lang="en-US" smtClean="0"/>
              <a:t>6/24/2018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69994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6/24/2018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08084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6/24/2018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60499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A5C1DC53-9CC5-458A-B04C-4467225BFBE6}" type="datetimeFigureOut">
              <a:rPr lang="en-US" smtClean="0"/>
              <a:t>6/24/2018</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8F1A8A50-51BA-49EC-A8CE-2061A57F78CF}" type="slidenum">
              <a:rPr lang="en-US" smtClean="0"/>
              <a:t>‹#›</a:t>
            </a:fld>
            <a:endParaRPr lang="en-US"/>
          </a:p>
        </p:txBody>
      </p:sp>
    </p:spTree>
    <p:extLst>
      <p:ext uri="{BB962C8B-B14F-4D97-AF65-F5344CB8AC3E}">
        <p14:creationId xmlns:p14="http://schemas.microsoft.com/office/powerpoint/2010/main" val="3379950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slideLayout" Target="../slideLayouts/slideLayout1.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image" Target="../media/image1.jpeg"/><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71" Type="http://schemas.openxmlformats.org/officeDocument/2006/relationships/tags" Target="../tags/tag7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1773082"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178196" y="839165"/>
            <a:ext cx="295101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Client Meeting Minutes</a:t>
            </a:r>
          </a:p>
        </p:txBody>
      </p:sp>
      <p:sp>
        <p:nvSpPr>
          <p:cNvPr id="58" name="Star: 4 Points 57">
            <a:extLst>
              <a:ext uri="{FF2B5EF4-FFF2-40B4-BE49-F238E27FC236}">
                <a16:creationId xmlns:a16="http://schemas.microsoft.com/office/drawing/2014/main" id="{0885F634-DB49-4E06-BFC7-B4034BEEA98B}"/>
              </a:ext>
            </a:extLst>
          </p:cNvPr>
          <p:cNvSpPr/>
          <p:nvPr/>
        </p:nvSpPr>
        <p:spPr>
          <a:xfrm>
            <a:off x="1566581" y="3652115"/>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ECC1B26-372F-4158-9B79-2635CBDDF490}"/>
              </a:ext>
            </a:extLst>
          </p:cNvPr>
          <p:cNvSpPr txBox="1"/>
          <p:nvPr/>
        </p:nvSpPr>
        <p:spPr>
          <a:xfrm>
            <a:off x="1971695" y="3634753"/>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Supervisor Meeting Minutes</a:t>
            </a:r>
          </a:p>
        </p:txBody>
      </p:sp>
      <p:sp>
        <p:nvSpPr>
          <p:cNvPr id="67" name="Star: 4 Points 66">
            <a:extLst>
              <a:ext uri="{FF2B5EF4-FFF2-40B4-BE49-F238E27FC236}">
                <a16:creationId xmlns:a16="http://schemas.microsoft.com/office/drawing/2014/main" id="{3078C9C0-2A19-49AE-BAD6-FC42EAE9F7D0}"/>
              </a:ext>
            </a:extLst>
          </p:cNvPr>
          <p:cNvSpPr/>
          <p:nvPr/>
        </p:nvSpPr>
        <p:spPr>
          <a:xfrm>
            <a:off x="1865982" y="7277214"/>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9705500A-6E1C-4632-87FB-EC0433EBC264}"/>
              </a:ext>
            </a:extLst>
          </p:cNvPr>
          <p:cNvSpPr txBox="1"/>
          <p:nvPr/>
        </p:nvSpPr>
        <p:spPr>
          <a:xfrm>
            <a:off x="2271096" y="7259852"/>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Team Meeting Minutes</a:t>
            </a:r>
          </a:p>
        </p:txBody>
      </p:sp>
    </p:spTree>
    <p:extLst>
      <p:ext uri="{BB962C8B-B14F-4D97-AF65-F5344CB8AC3E}">
        <p14:creationId xmlns:p14="http://schemas.microsoft.com/office/powerpoint/2010/main" val="159950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Diamond 17">
            <a:extLst>
              <a:ext uri="{FF2B5EF4-FFF2-40B4-BE49-F238E27FC236}">
                <a16:creationId xmlns:a16="http://schemas.microsoft.com/office/drawing/2014/main" id="{0934F340-D1E6-4C00-86BD-645E1F874BF2}"/>
              </a:ext>
            </a:extLst>
          </p:cNvPr>
          <p:cNvSpPr/>
          <p:nvPr/>
        </p:nvSpPr>
        <p:spPr>
          <a:xfrm>
            <a:off x="564102" y="2574873"/>
            <a:ext cx="1123665" cy="1267693"/>
          </a:xfrm>
          <a:prstGeom prst="diamond">
            <a:avLst/>
          </a:prstGeom>
          <a:noFill/>
          <a:ln>
            <a:solidFill>
              <a:schemeClr val="accent3">
                <a:lumMod val="75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BB8CDB-5494-49BE-9844-939B6D7CE355}"/>
              </a:ext>
            </a:extLst>
          </p:cNvPr>
          <p:cNvSpPr txBox="1"/>
          <p:nvPr/>
        </p:nvSpPr>
        <p:spPr>
          <a:xfrm>
            <a:off x="514064" y="2270076"/>
            <a:ext cx="130563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Current Iteration</a:t>
            </a:r>
          </a:p>
        </p:txBody>
      </p:sp>
      <p:cxnSp>
        <p:nvCxnSpPr>
          <p:cNvPr id="21" name="Straight Connector 20">
            <a:extLst>
              <a:ext uri="{FF2B5EF4-FFF2-40B4-BE49-F238E27FC236}">
                <a16:creationId xmlns:a16="http://schemas.microsoft.com/office/drawing/2014/main" id="{78CCD315-9FDA-4A1A-BF65-71A958CC39AF}"/>
              </a:ext>
            </a:extLst>
          </p:cNvPr>
          <p:cNvCxnSpPr/>
          <p:nvPr/>
        </p:nvCxnSpPr>
        <p:spPr>
          <a:xfrm>
            <a:off x="800662" y="3198125"/>
            <a:ext cx="62763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DBD30F-336E-4DF1-A8E3-5D59948C6FCC}"/>
              </a:ext>
            </a:extLst>
          </p:cNvPr>
          <p:cNvSpPr txBox="1"/>
          <p:nvPr/>
        </p:nvSpPr>
        <p:spPr>
          <a:xfrm>
            <a:off x="976218" y="2784494"/>
            <a:ext cx="221635"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1</a:t>
            </a:r>
          </a:p>
        </p:txBody>
      </p:sp>
      <p:sp>
        <p:nvSpPr>
          <p:cNvPr id="24" name="TextBox 23">
            <a:extLst>
              <a:ext uri="{FF2B5EF4-FFF2-40B4-BE49-F238E27FC236}">
                <a16:creationId xmlns:a16="http://schemas.microsoft.com/office/drawing/2014/main" id="{3232423A-78A3-4D16-AF3E-3BE4BC54B9BA}"/>
              </a:ext>
            </a:extLst>
          </p:cNvPr>
          <p:cNvSpPr txBox="1"/>
          <p:nvPr/>
        </p:nvSpPr>
        <p:spPr>
          <a:xfrm>
            <a:off x="929734" y="3208719"/>
            <a:ext cx="536237"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11</a:t>
            </a:r>
          </a:p>
        </p:txBody>
      </p:sp>
      <p:sp>
        <p:nvSpPr>
          <p:cNvPr id="25" name="TextBox 24">
            <a:extLst>
              <a:ext uri="{FF2B5EF4-FFF2-40B4-BE49-F238E27FC236}">
                <a16:creationId xmlns:a16="http://schemas.microsoft.com/office/drawing/2014/main" id="{24308431-E0CC-4AAB-A861-364C52B09EA8}"/>
              </a:ext>
            </a:extLst>
          </p:cNvPr>
          <p:cNvSpPr txBox="1"/>
          <p:nvPr/>
        </p:nvSpPr>
        <p:spPr>
          <a:xfrm>
            <a:off x="104627" y="3508801"/>
            <a:ext cx="1305636" cy="307777"/>
          </a:xfrm>
          <a:prstGeom prst="rect">
            <a:avLst/>
          </a:prstGeom>
          <a:noFill/>
        </p:spPr>
        <p:txBody>
          <a:bodyPr wrap="square" rtlCol="0">
            <a:spAutoFit/>
          </a:bodyPr>
          <a:lstStyle/>
          <a:p>
            <a:r>
              <a:rPr lang="en-US" sz="700" b="1" dirty="0">
                <a:solidFill>
                  <a:schemeClr val="accent3">
                    <a:lumMod val="60000"/>
                    <a:lumOff val="40000"/>
                  </a:schemeClr>
                </a:solidFill>
                <a:latin typeface="Maiandra GD" panose="020E0502030308020204" pitchFamily="34" charset="0"/>
              </a:rPr>
              <a:t>21 June 2018 </a:t>
            </a:r>
          </a:p>
          <a:p>
            <a:r>
              <a:rPr lang="en-US" sz="700" b="1" dirty="0">
                <a:solidFill>
                  <a:schemeClr val="accent3">
                    <a:lumMod val="60000"/>
                    <a:lumOff val="40000"/>
                  </a:schemeClr>
                </a:solidFill>
                <a:latin typeface="Maiandra GD" panose="020E0502030308020204" pitchFamily="34" charset="0"/>
              </a:rPr>
              <a:t>   –  4 July 2018</a:t>
            </a:r>
          </a:p>
        </p:txBody>
      </p:sp>
      <p:sp>
        <p:nvSpPr>
          <p:cNvPr id="22" name="Star: 4 Points 21">
            <a:extLst>
              <a:ext uri="{FF2B5EF4-FFF2-40B4-BE49-F238E27FC236}">
                <a16:creationId xmlns:a16="http://schemas.microsoft.com/office/drawing/2014/main" id="{EB3ACAFF-45B5-435D-8D08-852973641265}"/>
              </a:ext>
            </a:extLst>
          </p:cNvPr>
          <p:cNvSpPr/>
          <p:nvPr/>
        </p:nvSpPr>
        <p:spPr>
          <a:xfrm>
            <a:off x="309344" y="228969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4 Points 26">
            <a:extLst>
              <a:ext uri="{FF2B5EF4-FFF2-40B4-BE49-F238E27FC236}">
                <a16:creationId xmlns:a16="http://schemas.microsoft.com/office/drawing/2014/main" id="{9B021A65-94AA-4E77-BF9A-7085502D13BF}"/>
              </a:ext>
            </a:extLst>
          </p:cNvPr>
          <p:cNvSpPr/>
          <p:nvPr/>
        </p:nvSpPr>
        <p:spPr>
          <a:xfrm>
            <a:off x="2463469"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FF42036-1CB8-4CB3-90B5-D9C95BCC0D04}"/>
              </a:ext>
            </a:extLst>
          </p:cNvPr>
          <p:cNvSpPr txBox="1"/>
          <p:nvPr/>
        </p:nvSpPr>
        <p:spPr>
          <a:xfrm>
            <a:off x="2718226"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Meetings</a:t>
            </a:r>
          </a:p>
        </p:txBody>
      </p:sp>
      <p:sp>
        <p:nvSpPr>
          <p:cNvPr id="29" name="TextBox 28">
            <a:extLst>
              <a:ext uri="{FF2B5EF4-FFF2-40B4-BE49-F238E27FC236}">
                <a16:creationId xmlns:a16="http://schemas.microsoft.com/office/drawing/2014/main" id="{E8737336-F1D6-4B51-9582-7CF7BCDC3708}"/>
              </a:ext>
            </a:extLst>
          </p:cNvPr>
          <p:cNvSpPr txBox="1"/>
          <p:nvPr/>
        </p:nvSpPr>
        <p:spPr>
          <a:xfrm>
            <a:off x="2549904" y="2875188"/>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Internal</a:t>
            </a:r>
          </a:p>
        </p:txBody>
      </p:sp>
      <p:sp>
        <p:nvSpPr>
          <p:cNvPr id="26" name="Star: 6 Points 25">
            <a:extLst>
              <a:ext uri="{FF2B5EF4-FFF2-40B4-BE49-F238E27FC236}">
                <a16:creationId xmlns:a16="http://schemas.microsoft.com/office/drawing/2014/main" id="{1588E952-5E2E-455B-BC3C-89C4797DC0D5}"/>
              </a:ext>
            </a:extLst>
          </p:cNvPr>
          <p:cNvSpPr/>
          <p:nvPr/>
        </p:nvSpPr>
        <p:spPr>
          <a:xfrm>
            <a:off x="2483940" y="292323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2841E8-0781-4CBD-8A97-DF250C76B5FA}"/>
              </a:ext>
            </a:extLst>
          </p:cNvPr>
          <p:cNvSpPr txBox="1"/>
          <p:nvPr/>
        </p:nvSpPr>
        <p:spPr>
          <a:xfrm>
            <a:off x="3129129" y="2890576"/>
            <a:ext cx="1247248" cy="215444"/>
          </a:xfrm>
          <a:prstGeom prst="rect">
            <a:avLst/>
          </a:prstGeom>
          <a:noFill/>
        </p:spPr>
        <p:txBody>
          <a:bodyPr wrap="square" rtlCol="0">
            <a:spAutoFit/>
          </a:bodyPr>
          <a:lstStyle/>
          <a:p>
            <a:r>
              <a:rPr lang="en-US" sz="800" b="1" dirty="0">
                <a:solidFill>
                  <a:schemeClr val="accent3">
                    <a:lumMod val="60000"/>
                    <a:lumOff val="40000"/>
                  </a:schemeClr>
                </a:solidFill>
                <a:latin typeface="Maiandra GD" panose="020E0502030308020204" pitchFamily="34" charset="0"/>
              </a:rPr>
              <a:t>26 June 2018, Tuesday</a:t>
            </a:r>
          </a:p>
        </p:txBody>
      </p:sp>
      <p:sp>
        <p:nvSpPr>
          <p:cNvPr id="32" name="TextBox 31">
            <a:extLst>
              <a:ext uri="{FF2B5EF4-FFF2-40B4-BE49-F238E27FC236}">
                <a16:creationId xmlns:a16="http://schemas.microsoft.com/office/drawing/2014/main" id="{62AF6329-4532-4295-B51A-B1ADE201E420}"/>
              </a:ext>
            </a:extLst>
          </p:cNvPr>
          <p:cNvSpPr txBox="1"/>
          <p:nvPr/>
        </p:nvSpPr>
        <p:spPr>
          <a:xfrm>
            <a:off x="2549904" y="3109474"/>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Client</a:t>
            </a:r>
          </a:p>
        </p:txBody>
      </p:sp>
      <p:cxnSp>
        <p:nvCxnSpPr>
          <p:cNvPr id="35" name="Straight Connector 34">
            <a:extLst>
              <a:ext uri="{FF2B5EF4-FFF2-40B4-BE49-F238E27FC236}">
                <a16:creationId xmlns:a16="http://schemas.microsoft.com/office/drawing/2014/main" id="{1677C70E-AEB9-4892-A4C6-2CECFE85D170}"/>
              </a:ext>
            </a:extLst>
          </p:cNvPr>
          <p:cNvCxnSpPr>
            <a:cxnSpLocks/>
          </p:cNvCxnSpPr>
          <p:nvPr/>
        </p:nvCxnSpPr>
        <p:spPr>
          <a:xfrm>
            <a:off x="3610813" y="3234521"/>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616E1F9-5879-4AD2-BC5E-2DA565D2F84B}"/>
              </a:ext>
            </a:extLst>
          </p:cNvPr>
          <p:cNvSpPr txBox="1"/>
          <p:nvPr/>
        </p:nvSpPr>
        <p:spPr>
          <a:xfrm>
            <a:off x="2557620" y="3323990"/>
            <a:ext cx="7609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Supervisor</a:t>
            </a:r>
          </a:p>
        </p:txBody>
      </p:sp>
      <p:sp>
        <p:nvSpPr>
          <p:cNvPr id="39" name="Star: 6 Points 38">
            <a:extLst>
              <a:ext uri="{FF2B5EF4-FFF2-40B4-BE49-F238E27FC236}">
                <a16:creationId xmlns:a16="http://schemas.microsoft.com/office/drawing/2014/main" id="{AB15281D-FE1F-45CC-8F54-1542EF5BFB67}"/>
              </a:ext>
            </a:extLst>
          </p:cNvPr>
          <p:cNvSpPr/>
          <p:nvPr/>
        </p:nvSpPr>
        <p:spPr>
          <a:xfrm>
            <a:off x="2483940" y="3161696"/>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D8DAC1DD-C771-4E41-8EA4-DF497E18F48E}"/>
              </a:ext>
            </a:extLst>
          </p:cNvPr>
          <p:cNvCxnSpPr>
            <a:cxnSpLocks/>
          </p:cNvCxnSpPr>
          <p:nvPr/>
        </p:nvCxnSpPr>
        <p:spPr>
          <a:xfrm>
            <a:off x="3610813" y="3452513"/>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Star: 4 Points 40">
            <a:extLst>
              <a:ext uri="{FF2B5EF4-FFF2-40B4-BE49-F238E27FC236}">
                <a16:creationId xmlns:a16="http://schemas.microsoft.com/office/drawing/2014/main" id="{AC8F6FC9-ED0B-4EED-BCF2-D9B31DA11C5C}"/>
              </a:ext>
            </a:extLst>
          </p:cNvPr>
          <p:cNvSpPr/>
          <p:nvPr/>
        </p:nvSpPr>
        <p:spPr>
          <a:xfrm>
            <a:off x="4926185"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7A281A5-856D-40F6-AE5B-877F2EDBCA75}"/>
              </a:ext>
            </a:extLst>
          </p:cNvPr>
          <p:cNvSpPr txBox="1"/>
          <p:nvPr/>
        </p:nvSpPr>
        <p:spPr>
          <a:xfrm>
            <a:off x="5180942"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Events</a:t>
            </a:r>
          </a:p>
        </p:txBody>
      </p:sp>
      <p:pic>
        <p:nvPicPr>
          <p:cNvPr id="43" name="Graphic 42" descr="Television">
            <a:extLst>
              <a:ext uri="{FF2B5EF4-FFF2-40B4-BE49-F238E27FC236}">
                <a16:creationId xmlns:a16="http://schemas.microsoft.com/office/drawing/2014/main" id="{A82E2F90-00B4-4408-9A24-FBC5383BF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7413" y="2723063"/>
            <a:ext cx="914400" cy="914400"/>
          </a:xfrm>
          <a:prstGeom prst="rect">
            <a:avLst/>
          </a:prstGeom>
          <a:effectLst>
            <a:glow rad="139700">
              <a:schemeClr val="accent3">
                <a:satMod val="175000"/>
                <a:alpha val="40000"/>
              </a:schemeClr>
            </a:glow>
          </a:effectLst>
        </p:spPr>
      </p:pic>
      <p:sp>
        <p:nvSpPr>
          <p:cNvPr id="45" name="TextBox 44">
            <a:extLst>
              <a:ext uri="{FF2B5EF4-FFF2-40B4-BE49-F238E27FC236}">
                <a16:creationId xmlns:a16="http://schemas.microsoft.com/office/drawing/2014/main" id="{8FAF49A6-21C4-450A-A039-B6081CF4E8D2}"/>
              </a:ext>
            </a:extLst>
          </p:cNvPr>
          <p:cNvSpPr txBox="1"/>
          <p:nvPr/>
        </p:nvSpPr>
        <p:spPr>
          <a:xfrm>
            <a:off x="5086663" y="3510596"/>
            <a:ext cx="1515899" cy="369332"/>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r>
              <a:rPr lang="en-US" sz="800" b="1" dirty="0">
                <a:solidFill>
                  <a:schemeClr val="accent3">
                    <a:lumMod val="60000"/>
                    <a:lumOff val="40000"/>
                  </a:schemeClr>
                </a:solidFill>
                <a:latin typeface="Maiandra GD" panose="020E0502030308020204" pitchFamily="34" charset="0"/>
              </a:rPr>
              <a:t>16 Aug 2018 – 21 Aug 2018</a:t>
            </a:r>
          </a:p>
        </p:txBody>
      </p:sp>
      <p:sp>
        <p:nvSpPr>
          <p:cNvPr id="46" name="Star: 4 Points 45">
            <a:extLst>
              <a:ext uri="{FF2B5EF4-FFF2-40B4-BE49-F238E27FC236}">
                <a16:creationId xmlns:a16="http://schemas.microsoft.com/office/drawing/2014/main" id="{34DE8F71-A459-4141-9473-26D12129F00E}"/>
              </a:ext>
            </a:extLst>
          </p:cNvPr>
          <p:cNvSpPr/>
          <p:nvPr/>
        </p:nvSpPr>
        <p:spPr>
          <a:xfrm>
            <a:off x="2226912" y="453327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D98F0BE-88E8-4A01-9C9F-DAE2A5BE578C}"/>
              </a:ext>
            </a:extLst>
          </p:cNvPr>
          <p:cNvSpPr txBox="1"/>
          <p:nvPr/>
        </p:nvSpPr>
        <p:spPr>
          <a:xfrm>
            <a:off x="2481669" y="4513661"/>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Thriving Stones Project</a:t>
            </a:r>
          </a:p>
        </p:txBody>
      </p:sp>
      <p:sp>
        <p:nvSpPr>
          <p:cNvPr id="48" name="TextBox 47">
            <a:extLst>
              <a:ext uri="{FF2B5EF4-FFF2-40B4-BE49-F238E27FC236}">
                <a16:creationId xmlns:a16="http://schemas.microsoft.com/office/drawing/2014/main" id="{3E1E94CD-F6AA-45F8-9E3A-BC50343332AB}"/>
              </a:ext>
            </a:extLst>
          </p:cNvPr>
          <p:cNvSpPr txBox="1"/>
          <p:nvPr/>
        </p:nvSpPr>
        <p:spPr>
          <a:xfrm>
            <a:off x="1297220" y="4910432"/>
            <a:ext cx="4263558" cy="1631216"/>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This project aims to deliver two end products - a Web Application and Mobile Application. The Web Application would allow the centre to manage their curriculum calendar, generate Financial Report according to desired templates, document important financial transactions, track overdue payments and trigger reminders to be sent to parents and selectively retrieve or update student details. The Mobile Application provides Attendance Taking functionalities and reminders which serves a significant role in the calculation of tutor’s salaries and helps tutors to track the progress of individual students so that they could adjust the lesson plans to better benefit the students.</a:t>
            </a:r>
          </a:p>
        </p:txBody>
      </p:sp>
      <p:sp>
        <p:nvSpPr>
          <p:cNvPr id="50" name="Star: 4 Points 49">
            <a:extLst>
              <a:ext uri="{FF2B5EF4-FFF2-40B4-BE49-F238E27FC236}">
                <a16:creationId xmlns:a16="http://schemas.microsoft.com/office/drawing/2014/main" id="{DBAA7C01-A75D-4CA9-B572-674C3C52BE09}"/>
              </a:ext>
            </a:extLst>
          </p:cNvPr>
          <p:cNvSpPr/>
          <p:nvPr/>
        </p:nvSpPr>
        <p:spPr>
          <a:xfrm>
            <a:off x="2649994" y="7156766"/>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2C3D629-1AA0-4CF4-873E-548AC4E7FBB8}"/>
              </a:ext>
            </a:extLst>
          </p:cNvPr>
          <p:cNvSpPr txBox="1"/>
          <p:nvPr/>
        </p:nvSpPr>
        <p:spPr>
          <a:xfrm>
            <a:off x="2904751" y="7137148"/>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Road Ahead</a:t>
            </a:r>
          </a:p>
        </p:txBody>
      </p:sp>
      <p:sp>
        <p:nvSpPr>
          <p:cNvPr id="44" name="Star: 6 Points 43">
            <a:extLst>
              <a:ext uri="{FF2B5EF4-FFF2-40B4-BE49-F238E27FC236}">
                <a16:creationId xmlns:a16="http://schemas.microsoft.com/office/drawing/2014/main" id="{DAD738D9-21EA-4122-8604-43BE6DB1EA76}"/>
              </a:ext>
            </a:extLst>
          </p:cNvPr>
          <p:cNvSpPr/>
          <p:nvPr/>
        </p:nvSpPr>
        <p:spPr>
          <a:xfrm>
            <a:off x="951809" y="7697339"/>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6AEBD077-5A4F-44EB-9782-4C6DB1A66F10}"/>
              </a:ext>
            </a:extLst>
          </p:cNvPr>
          <p:cNvSpPr txBox="1"/>
          <p:nvPr/>
        </p:nvSpPr>
        <p:spPr>
          <a:xfrm>
            <a:off x="448022" y="8345710"/>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Proposal Submission</a:t>
            </a:r>
          </a:p>
          <a:p>
            <a:pPr algn="ctr"/>
            <a:r>
              <a:rPr lang="en-US" sz="1000" b="1" dirty="0">
                <a:solidFill>
                  <a:schemeClr val="accent3">
                    <a:lumMod val="60000"/>
                    <a:lumOff val="40000"/>
                  </a:schemeClr>
                </a:solidFill>
                <a:latin typeface="Maiandra GD" panose="020E0502030308020204" pitchFamily="34" charset="0"/>
              </a:rPr>
              <a:t>20 June 2018</a:t>
            </a:r>
          </a:p>
        </p:txBody>
      </p:sp>
      <p:sp>
        <p:nvSpPr>
          <p:cNvPr id="57" name="Star: 6 Points 56">
            <a:extLst>
              <a:ext uri="{FF2B5EF4-FFF2-40B4-BE49-F238E27FC236}">
                <a16:creationId xmlns:a16="http://schemas.microsoft.com/office/drawing/2014/main" id="{8F7E4762-C795-4F95-B31D-CAE20D576E39}"/>
              </a:ext>
            </a:extLst>
          </p:cNvPr>
          <p:cNvSpPr/>
          <p:nvPr/>
        </p:nvSpPr>
        <p:spPr>
          <a:xfrm>
            <a:off x="2990031" y="7691080"/>
            <a:ext cx="631331" cy="641445"/>
          </a:xfrm>
          <a:prstGeom prst="star6">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A63446B-D6E0-4C3A-9D89-12CF4A8487EE}"/>
              </a:ext>
            </a:extLst>
          </p:cNvPr>
          <p:cNvSpPr txBox="1"/>
          <p:nvPr/>
        </p:nvSpPr>
        <p:spPr>
          <a:xfrm>
            <a:off x="2404736" y="8345710"/>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pPr algn="ctr"/>
            <a:r>
              <a:rPr lang="en-US" sz="1000" b="1" dirty="0">
                <a:solidFill>
                  <a:schemeClr val="accent3">
                    <a:lumMod val="60000"/>
                    <a:lumOff val="40000"/>
                  </a:schemeClr>
                </a:solidFill>
                <a:latin typeface="Maiandra GD" panose="020E0502030308020204" pitchFamily="34" charset="0"/>
              </a:rPr>
              <a:t>16 Aug 2018 – 21 Aug 2018</a:t>
            </a:r>
          </a:p>
        </p:txBody>
      </p:sp>
      <p:sp>
        <p:nvSpPr>
          <p:cNvPr id="59" name="Star: 6 Points 58">
            <a:extLst>
              <a:ext uri="{FF2B5EF4-FFF2-40B4-BE49-F238E27FC236}">
                <a16:creationId xmlns:a16="http://schemas.microsoft.com/office/drawing/2014/main" id="{69C43A7E-7C8F-4BE5-9208-BDEDB502C972}"/>
              </a:ext>
            </a:extLst>
          </p:cNvPr>
          <p:cNvSpPr/>
          <p:nvPr/>
        </p:nvSpPr>
        <p:spPr>
          <a:xfrm>
            <a:off x="5325826" y="769457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B60AC44-7DF4-4153-A43E-DEAA6494F15F}"/>
              </a:ext>
            </a:extLst>
          </p:cNvPr>
          <p:cNvSpPr txBox="1"/>
          <p:nvPr/>
        </p:nvSpPr>
        <p:spPr>
          <a:xfrm>
            <a:off x="4822039" y="834294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Mid Term</a:t>
            </a:r>
          </a:p>
          <a:p>
            <a:pPr algn="ctr"/>
            <a:r>
              <a:rPr lang="en-US" sz="1000" b="1" dirty="0">
                <a:solidFill>
                  <a:schemeClr val="accent3">
                    <a:lumMod val="60000"/>
                    <a:lumOff val="40000"/>
                  </a:schemeClr>
                </a:solidFill>
                <a:latin typeface="Maiandra GD" panose="020E0502030308020204" pitchFamily="34" charset="0"/>
              </a:rPr>
              <a:t>4 Oct 2018 – 10 Oct 2018</a:t>
            </a:r>
          </a:p>
        </p:txBody>
      </p:sp>
      <p:sp>
        <p:nvSpPr>
          <p:cNvPr id="61" name="Star: 6 Points 60">
            <a:extLst>
              <a:ext uri="{FF2B5EF4-FFF2-40B4-BE49-F238E27FC236}">
                <a16:creationId xmlns:a16="http://schemas.microsoft.com/office/drawing/2014/main" id="{F43AD530-6E69-4CBC-9763-6964DE5E7535}"/>
              </a:ext>
            </a:extLst>
          </p:cNvPr>
          <p:cNvSpPr/>
          <p:nvPr/>
        </p:nvSpPr>
        <p:spPr>
          <a:xfrm>
            <a:off x="1827455"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F12AC0B-7FDA-436C-80E1-04BFD4944F63}"/>
              </a:ext>
            </a:extLst>
          </p:cNvPr>
          <p:cNvSpPr txBox="1"/>
          <p:nvPr/>
        </p:nvSpPr>
        <p:spPr>
          <a:xfrm>
            <a:off x="1323668" y="999675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Poster Submission</a:t>
            </a:r>
          </a:p>
          <a:p>
            <a:pPr algn="ctr"/>
            <a:r>
              <a:rPr lang="en-US" sz="1000" b="1" dirty="0">
                <a:solidFill>
                  <a:schemeClr val="accent3">
                    <a:lumMod val="60000"/>
                    <a:lumOff val="40000"/>
                  </a:schemeClr>
                </a:solidFill>
                <a:latin typeface="Maiandra GD" panose="020E0502030308020204" pitchFamily="34" charset="0"/>
              </a:rPr>
              <a:t>29 Oct 2018</a:t>
            </a:r>
          </a:p>
        </p:txBody>
      </p:sp>
      <p:sp>
        <p:nvSpPr>
          <p:cNvPr id="63" name="Star: 6 Points 62">
            <a:extLst>
              <a:ext uri="{FF2B5EF4-FFF2-40B4-BE49-F238E27FC236}">
                <a16:creationId xmlns:a16="http://schemas.microsoft.com/office/drawing/2014/main" id="{41D76A85-44A4-48EF-A9AE-87B429624E03}"/>
              </a:ext>
            </a:extLst>
          </p:cNvPr>
          <p:cNvSpPr/>
          <p:nvPr/>
        </p:nvSpPr>
        <p:spPr>
          <a:xfrm>
            <a:off x="4252582"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560C461A-960B-4BC5-B9DE-481B2CBB90F3}"/>
              </a:ext>
            </a:extLst>
          </p:cNvPr>
          <p:cNvSpPr txBox="1"/>
          <p:nvPr/>
        </p:nvSpPr>
        <p:spPr>
          <a:xfrm>
            <a:off x="3653314" y="9996753"/>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Final Presentation</a:t>
            </a:r>
          </a:p>
          <a:p>
            <a:pPr algn="ctr"/>
            <a:r>
              <a:rPr lang="en-US" sz="1000" b="1" dirty="0">
                <a:solidFill>
                  <a:schemeClr val="accent3">
                    <a:lumMod val="60000"/>
                    <a:lumOff val="40000"/>
                  </a:schemeClr>
                </a:solidFill>
                <a:latin typeface="Maiandra GD" panose="020E0502030308020204" pitchFamily="34" charset="0"/>
              </a:rPr>
              <a:t>19 Nov 2018 – 27 Nov 2018</a:t>
            </a:r>
          </a:p>
        </p:txBody>
      </p:sp>
      <p:sp>
        <p:nvSpPr>
          <p:cNvPr id="52" name="Star: 6 Points 51">
            <a:extLst>
              <a:ext uri="{FF2B5EF4-FFF2-40B4-BE49-F238E27FC236}">
                <a16:creationId xmlns:a16="http://schemas.microsoft.com/office/drawing/2014/main" id="{72D415A4-00F9-424A-AD16-39F70CCDCC3B}"/>
              </a:ext>
            </a:extLst>
          </p:cNvPr>
          <p:cNvSpPr/>
          <p:nvPr/>
        </p:nvSpPr>
        <p:spPr>
          <a:xfrm>
            <a:off x="2483940" y="337337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375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Star: 4 Points 17">
            <a:extLst>
              <a:ext uri="{FF2B5EF4-FFF2-40B4-BE49-F238E27FC236}">
                <a16:creationId xmlns:a16="http://schemas.microsoft.com/office/drawing/2014/main" id="{D776038A-E4C2-45FD-AD06-1FA7EC89F4B3}"/>
              </a:ext>
            </a:extLst>
          </p:cNvPr>
          <p:cNvSpPr/>
          <p:nvPr/>
        </p:nvSpPr>
        <p:spPr>
          <a:xfrm>
            <a:off x="2528643" y="796451"/>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C34BEE1-8F3D-431C-AD03-EA8876E51B9E}"/>
              </a:ext>
            </a:extLst>
          </p:cNvPr>
          <p:cNvSpPr txBox="1"/>
          <p:nvPr/>
        </p:nvSpPr>
        <p:spPr>
          <a:xfrm>
            <a:off x="2783400" y="776832"/>
            <a:ext cx="1562618" cy="338554"/>
          </a:xfrm>
          <a:prstGeom prst="rect">
            <a:avLst/>
          </a:prstGeom>
          <a:noFill/>
        </p:spPr>
        <p:txBody>
          <a:bodyPr wrap="square" rtlCol="0">
            <a:spAutoFit/>
          </a:bodyPr>
          <a:lstStyle/>
          <a:p>
            <a:r>
              <a:rPr lang="en-US" sz="1600" b="1" dirty="0">
                <a:solidFill>
                  <a:schemeClr val="bg1"/>
                </a:solidFill>
                <a:latin typeface="Maiandra GD" panose="020E0502030308020204" pitchFamily="34" charset="0"/>
              </a:rPr>
              <a:t>Our Project</a:t>
            </a:r>
          </a:p>
        </p:txBody>
      </p:sp>
      <p:sp>
        <p:nvSpPr>
          <p:cNvPr id="4" name="TextBox 3">
            <a:extLst>
              <a:ext uri="{FF2B5EF4-FFF2-40B4-BE49-F238E27FC236}">
                <a16:creationId xmlns:a16="http://schemas.microsoft.com/office/drawing/2014/main" id="{34CFB08C-15A0-4E18-97C1-183DD4C97D34}"/>
              </a:ext>
            </a:extLst>
          </p:cNvPr>
          <p:cNvSpPr txBox="1"/>
          <p:nvPr/>
        </p:nvSpPr>
        <p:spPr>
          <a:xfrm>
            <a:off x="1098406" y="1380207"/>
            <a:ext cx="4831308" cy="8032968"/>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We will be building an integrated system consisting of a Web Application and a Mobile Application. This system aims to support the operations management of the centre and the administrative duties that are to be carried out by the tutors on a daily basis.</a:t>
            </a:r>
          </a:p>
          <a:p>
            <a:endParaRPr lang="en-US" sz="1200" b="1" dirty="0">
              <a:solidFill>
                <a:schemeClr val="bg1"/>
              </a:solidFill>
              <a:latin typeface="Maiandra GD" panose="020E0502030308020204" pitchFamily="34" charset="0"/>
            </a:endParaRPr>
          </a:p>
          <a:p>
            <a:r>
              <a:rPr lang="en-US" sz="1200" b="1" u="sng" dirty="0">
                <a:solidFill>
                  <a:schemeClr val="bg1"/>
                </a:solidFill>
                <a:latin typeface="Maiandra GD" panose="020E0502030308020204" pitchFamily="34" charset="0"/>
              </a:rPr>
              <a:t>Web Application</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Schedule Management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Creation of Curriculum Calendar</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Curriculum Calendar</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Assignment of Tutors to Tuition Sessions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Viewing of Curriculum Calendar</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Financial Report Management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Creation of Financial Reports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Financial Reports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Creation &amp; Updating of Expenses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Exporting of Financial Reports as CSV</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Viewing of Full Financial Report</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Student Management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Registration of new Students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Student Information</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Removal of Students from Database</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Payment Tracking</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Payments made</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overdue payments</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Receipt Generation</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Generation of Receipts in PDF Format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Generation of </a:t>
            </a:r>
            <a:r>
              <a:rPr lang="en-US" sz="1200" b="1" dirty="0" err="1">
                <a:solidFill>
                  <a:schemeClr val="bg1"/>
                </a:solidFill>
                <a:latin typeface="Maiandra GD" panose="020E0502030308020204" pitchFamily="34" charset="0"/>
              </a:rPr>
              <a:t>Payslips</a:t>
            </a:r>
            <a:r>
              <a:rPr lang="en-US" sz="1200" b="1" dirty="0">
                <a:solidFill>
                  <a:schemeClr val="bg1"/>
                </a:solidFill>
                <a:latin typeface="Maiandra GD" panose="020E0502030308020204" pitchFamily="34" charset="0"/>
              </a:rPr>
              <a:t> in PDF Format</a:t>
            </a:r>
          </a:p>
          <a:p>
            <a:endParaRPr lang="en-US" sz="1200" b="1" dirty="0">
              <a:solidFill>
                <a:schemeClr val="bg1"/>
              </a:solidFill>
              <a:latin typeface="Maiandra GD" panose="020E0502030308020204" pitchFamily="34" charset="0"/>
            </a:endParaRPr>
          </a:p>
          <a:p>
            <a:r>
              <a:rPr lang="en-US" sz="1200" b="1" u="sng" dirty="0">
                <a:solidFill>
                  <a:schemeClr val="bg1"/>
                </a:solidFill>
                <a:latin typeface="Maiandra GD" panose="020E0502030308020204" pitchFamily="34" charset="0"/>
              </a:rPr>
              <a:t>Mobile Application</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Attendance Taking</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Students’ Attendances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Tutors’ Attendances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Push Notifications as reminders for Attendance Taking</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Dashboard</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Summary of Financial Report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Weekly Lesson Schedule</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Upcoming Class Listing (With Class Size and Timings)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Classes in need of Replacement Tutors</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Grades Tracking</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Adding of Grades to Students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Students’ Grades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Viewing of Students’ Grades</a:t>
            </a:r>
          </a:p>
        </p:txBody>
      </p:sp>
      <p:sp>
        <p:nvSpPr>
          <p:cNvPr id="23" name="Star: 4 Points 22">
            <a:extLst>
              <a:ext uri="{FF2B5EF4-FFF2-40B4-BE49-F238E27FC236}">
                <a16:creationId xmlns:a16="http://schemas.microsoft.com/office/drawing/2014/main" id="{AF9D7B9D-7602-4397-819D-3EF473B964CC}"/>
              </a:ext>
            </a:extLst>
          </p:cNvPr>
          <p:cNvSpPr/>
          <p:nvPr/>
        </p:nvSpPr>
        <p:spPr>
          <a:xfrm>
            <a:off x="2164455" y="9684170"/>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7071A8B-8C08-4846-87CB-444B197339BD}"/>
              </a:ext>
            </a:extLst>
          </p:cNvPr>
          <p:cNvSpPr txBox="1"/>
          <p:nvPr/>
        </p:nvSpPr>
        <p:spPr>
          <a:xfrm>
            <a:off x="2427025" y="9634130"/>
            <a:ext cx="2317898" cy="338554"/>
          </a:xfrm>
          <a:prstGeom prst="rect">
            <a:avLst/>
          </a:prstGeom>
          <a:noFill/>
        </p:spPr>
        <p:txBody>
          <a:bodyPr wrap="square" rtlCol="0">
            <a:spAutoFit/>
          </a:bodyPr>
          <a:lstStyle/>
          <a:p>
            <a:r>
              <a:rPr lang="en-US" sz="1600" b="1" dirty="0">
                <a:solidFill>
                  <a:schemeClr val="bg1"/>
                </a:solidFill>
                <a:latin typeface="Maiandra GD" panose="020E0502030308020204" pitchFamily="34" charset="0"/>
              </a:rPr>
              <a:t>Project Motivation</a:t>
            </a:r>
          </a:p>
        </p:txBody>
      </p:sp>
      <p:sp>
        <p:nvSpPr>
          <p:cNvPr id="25" name="TextBox 24">
            <a:extLst>
              <a:ext uri="{FF2B5EF4-FFF2-40B4-BE49-F238E27FC236}">
                <a16:creationId xmlns:a16="http://schemas.microsoft.com/office/drawing/2014/main" id="{848B3F7D-3106-45A3-85D5-A2EF3D8D3AD5}"/>
              </a:ext>
            </a:extLst>
          </p:cNvPr>
          <p:cNvSpPr txBox="1"/>
          <p:nvPr/>
        </p:nvSpPr>
        <p:spPr>
          <a:xfrm>
            <a:off x="1013346" y="10168445"/>
            <a:ext cx="4831308" cy="1384995"/>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The education sector is an industry in which the team could relate to as students. Upon discussion with the client, the team understands that operational tasks carried out could take up to several hours in total per day due to the Paper-Based System currently implemented. The team recognises that the time allocated to these tasks could be shortened significantly with the implementation of a system and hence gave rise to the idea of this project.</a:t>
            </a:r>
          </a:p>
        </p:txBody>
      </p:sp>
    </p:spTree>
    <p:extLst>
      <p:ext uri="{BB962C8B-B14F-4D97-AF65-F5344CB8AC3E}">
        <p14:creationId xmlns:p14="http://schemas.microsoft.com/office/powerpoint/2010/main" val="143313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0"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Single Corner Rounded 29">
            <a:extLst>
              <a:ext uri="{FF2B5EF4-FFF2-40B4-BE49-F238E27FC236}">
                <a16:creationId xmlns:a16="http://schemas.microsoft.com/office/drawing/2014/main" id="{EF28C16E-C891-454E-ACA6-0B4516629CB8}"/>
              </a:ext>
            </a:extLst>
          </p:cNvPr>
          <p:cNvSpPr/>
          <p:nvPr/>
        </p:nvSpPr>
        <p:spPr>
          <a:xfrm>
            <a:off x="4778944"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Rounded 28">
            <a:extLst>
              <a:ext uri="{FF2B5EF4-FFF2-40B4-BE49-F238E27FC236}">
                <a16:creationId xmlns:a16="http://schemas.microsoft.com/office/drawing/2014/main" id="{469593E3-859C-4813-A352-2DB45C92B787}"/>
              </a:ext>
            </a:extLst>
          </p:cNvPr>
          <p:cNvSpPr/>
          <p:nvPr/>
        </p:nvSpPr>
        <p:spPr>
          <a:xfrm>
            <a:off x="3339121"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Rounded 27">
            <a:extLst>
              <a:ext uri="{FF2B5EF4-FFF2-40B4-BE49-F238E27FC236}">
                <a16:creationId xmlns:a16="http://schemas.microsoft.com/office/drawing/2014/main" id="{B1FDF199-4467-478D-82E9-54DD58A1E288}"/>
              </a:ext>
            </a:extLst>
          </p:cNvPr>
          <p:cNvSpPr/>
          <p:nvPr/>
        </p:nvSpPr>
        <p:spPr>
          <a:xfrm>
            <a:off x="1899298"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Single Corner Rounded 1">
            <a:extLst>
              <a:ext uri="{FF2B5EF4-FFF2-40B4-BE49-F238E27FC236}">
                <a16:creationId xmlns:a16="http://schemas.microsoft.com/office/drawing/2014/main" id="{3A48FA3A-6DBE-4C5B-9A18-5623044AD144}"/>
              </a:ext>
            </a:extLst>
          </p:cNvPr>
          <p:cNvSpPr/>
          <p:nvPr/>
        </p:nvSpPr>
        <p:spPr>
          <a:xfrm>
            <a:off x="459475"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BED2FFD-F1D3-4CCA-A536-7FB9B16E1B2A}"/>
              </a:ext>
            </a:extLst>
          </p:cNvPr>
          <p:cNvSpPr txBox="1"/>
          <p:nvPr/>
        </p:nvSpPr>
        <p:spPr>
          <a:xfrm>
            <a:off x="968991" y="909851"/>
            <a:ext cx="659642" cy="307777"/>
          </a:xfrm>
          <a:prstGeom prst="rect">
            <a:avLst/>
          </a:prstGeom>
          <a:noFill/>
        </p:spPr>
        <p:txBody>
          <a:bodyPr wrap="square" rtlCol="0">
            <a:spAutoFit/>
          </a:bodyPr>
          <a:lstStyle/>
          <a:p>
            <a:r>
              <a:rPr lang="en-US" sz="1400" b="1" dirty="0">
                <a:latin typeface="Maiandra GD" panose="020E0502030308020204" pitchFamily="34" charset="0"/>
              </a:rPr>
              <a:t>CORE</a:t>
            </a:r>
          </a:p>
        </p:txBody>
      </p:sp>
      <p:sp>
        <p:nvSpPr>
          <p:cNvPr id="31" name="TextBox 30">
            <a:extLst>
              <a:ext uri="{FF2B5EF4-FFF2-40B4-BE49-F238E27FC236}">
                <a16:creationId xmlns:a16="http://schemas.microsoft.com/office/drawing/2014/main" id="{5D1FD95B-3F1A-4A98-84BA-BB3104C94C09}"/>
              </a:ext>
            </a:extLst>
          </p:cNvPr>
          <p:cNvSpPr txBox="1"/>
          <p:nvPr/>
        </p:nvSpPr>
        <p:spPr>
          <a:xfrm>
            <a:off x="459474" y="1126648"/>
            <a:ext cx="1678675" cy="3077766"/>
          </a:xfrm>
          <a:prstGeom prst="rect">
            <a:avLst/>
          </a:prstGeom>
          <a:noFill/>
        </p:spPr>
        <p:txBody>
          <a:bodyPr wrap="square" rtlCol="0">
            <a:spAutoFit/>
          </a:bodyPr>
          <a:lstStyle/>
          <a:p>
            <a:r>
              <a:rPr lang="en-US" sz="600" u="sng" dirty="0">
                <a:latin typeface="Maiandra GD" panose="020E0502030308020204" pitchFamily="34" charset="0"/>
              </a:rPr>
              <a:t>Accounts Module</a:t>
            </a:r>
          </a:p>
          <a:p>
            <a:pPr marL="171450" indent="-171450">
              <a:buFont typeface="Arial" panose="020B0604020202020204" pitchFamily="34" charset="0"/>
              <a:buChar char="•"/>
            </a:pPr>
            <a:r>
              <a:rPr lang="en-US" sz="600" dirty="0">
                <a:latin typeface="Maiandra GD" panose="020E0502030308020204" pitchFamily="34" charset="0"/>
              </a:rPr>
              <a:t>Profile Management</a:t>
            </a:r>
          </a:p>
          <a:p>
            <a:pPr marL="171450" indent="-171450">
              <a:buFont typeface="Arial" panose="020B0604020202020204" pitchFamily="34" charset="0"/>
              <a:buChar char="•"/>
            </a:pPr>
            <a:r>
              <a:rPr lang="en-US" sz="600" dirty="0">
                <a:latin typeface="Maiandra GD" panose="020E0502030308020204" pitchFamily="34" charset="0"/>
              </a:rPr>
              <a:t>Login/Logout</a:t>
            </a:r>
          </a:p>
          <a:p>
            <a:pPr marL="171450" indent="-171450">
              <a:buFont typeface="Arial" panose="020B0604020202020204" pitchFamily="34" charset="0"/>
              <a:buChar char="•"/>
            </a:pPr>
            <a:r>
              <a:rPr lang="en-US" sz="600" dirty="0">
                <a:latin typeface="Maiandra GD" panose="020E0502030308020204" pitchFamily="34" charset="0"/>
              </a:rPr>
              <a:t>Reset Password</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Admin Module</a:t>
            </a:r>
          </a:p>
          <a:p>
            <a:pPr marL="171450" indent="-171450">
              <a:buFont typeface="Arial" panose="020B0604020202020204" pitchFamily="34" charset="0"/>
              <a:buChar char="•"/>
            </a:pPr>
            <a:r>
              <a:rPr lang="en-US" sz="600" dirty="0">
                <a:latin typeface="Maiandra GD" panose="020E0502030308020204" pitchFamily="34" charset="0"/>
              </a:rPr>
              <a:t>Access Control</a:t>
            </a:r>
          </a:p>
          <a:p>
            <a:pPr marL="171450" indent="-171450">
              <a:buFont typeface="Arial" panose="020B0604020202020204" pitchFamily="34" charset="0"/>
              <a:buChar char="•"/>
            </a:pPr>
            <a:r>
              <a:rPr lang="en-US" sz="600" dirty="0">
                <a:latin typeface="Maiandra GD" panose="020E0502030308020204" pitchFamily="34" charset="0"/>
              </a:rPr>
              <a:t>User Management</a:t>
            </a:r>
          </a:p>
          <a:p>
            <a:pPr marL="171450" indent="-171450">
              <a:buFont typeface="Arial" panose="020B0604020202020204" pitchFamily="34" charset="0"/>
              <a:buChar char="•"/>
            </a:pPr>
            <a:r>
              <a:rPr lang="en-US" sz="600" dirty="0">
                <a:latin typeface="Maiandra GD" panose="020E0502030308020204" pitchFamily="34" charset="0"/>
              </a:rPr>
              <a:t>Tutor Management</a:t>
            </a:r>
          </a:p>
          <a:p>
            <a:endParaRPr lang="en-US" sz="600" dirty="0">
              <a:latin typeface="Maiandra GD" panose="020E0502030308020204" pitchFamily="34" charset="0"/>
            </a:endParaRPr>
          </a:p>
          <a:p>
            <a:r>
              <a:rPr lang="en-US" sz="600" u="sng" dirty="0">
                <a:latin typeface="Maiandra GD" panose="020E0502030308020204" pitchFamily="34" charset="0"/>
              </a:rPr>
              <a:t>Student Management Module</a:t>
            </a:r>
          </a:p>
          <a:p>
            <a:pPr marL="171450" indent="-171450">
              <a:buFont typeface="Arial" panose="020B0604020202020204" pitchFamily="34" charset="0"/>
              <a:buChar char="•"/>
            </a:pPr>
            <a:r>
              <a:rPr lang="en-US" sz="600" dirty="0">
                <a:latin typeface="Maiandra GD" panose="020E0502030308020204" pitchFamily="34" charset="0"/>
              </a:rPr>
              <a:t>Sign Ups</a:t>
            </a:r>
          </a:p>
          <a:p>
            <a:pPr marL="171450" indent="-171450">
              <a:buFont typeface="Arial" panose="020B0604020202020204" pitchFamily="34" charset="0"/>
              <a:buChar char="•"/>
            </a:pPr>
            <a:r>
              <a:rPr lang="en-US" sz="600" dirty="0">
                <a:latin typeface="Maiandra GD" panose="020E0502030308020204" pitchFamily="34" charset="0"/>
              </a:rPr>
              <a:t>Data Retrieval</a:t>
            </a:r>
          </a:p>
          <a:p>
            <a:pPr marL="171450" indent="-171450">
              <a:buFont typeface="Arial" panose="020B0604020202020204" pitchFamily="34" charset="0"/>
              <a:buChar char="•"/>
            </a:pPr>
            <a:r>
              <a:rPr lang="en-US" sz="600" dirty="0">
                <a:latin typeface="Maiandra GD" panose="020E0502030308020204" pitchFamily="34" charset="0"/>
              </a:rPr>
              <a:t>Managing Student Details</a:t>
            </a:r>
          </a:p>
          <a:p>
            <a:endParaRPr lang="en-US" sz="600" dirty="0">
              <a:latin typeface="Maiandra GD" panose="020E0502030308020204" pitchFamily="34" charset="0"/>
            </a:endParaRPr>
          </a:p>
          <a:p>
            <a:r>
              <a:rPr lang="en-US" sz="600" u="sng" dirty="0">
                <a:latin typeface="Maiandra GD" panose="020E0502030308020204" pitchFamily="34" charset="0"/>
              </a:rPr>
              <a:t>Financial Module</a:t>
            </a:r>
          </a:p>
          <a:p>
            <a:pPr marL="171450" indent="-171450">
              <a:buFont typeface="Arial" panose="020B0604020202020204" pitchFamily="34" charset="0"/>
              <a:buChar char="•"/>
            </a:pPr>
            <a:r>
              <a:rPr lang="en-US" sz="600" dirty="0">
                <a:latin typeface="Maiandra GD" panose="020E0502030308020204" pitchFamily="34" charset="0"/>
              </a:rPr>
              <a:t>Exporting of Financial Report</a:t>
            </a:r>
          </a:p>
          <a:p>
            <a:pPr marL="171450" indent="-171450">
              <a:buFont typeface="Arial" panose="020B0604020202020204" pitchFamily="34" charset="0"/>
              <a:buChar char="•"/>
            </a:pPr>
            <a:r>
              <a:rPr lang="en-US" sz="600" dirty="0">
                <a:latin typeface="Maiandra GD" panose="020E0502030308020204" pitchFamily="34" charset="0"/>
              </a:rPr>
              <a:t>Updating of Financial Report</a:t>
            </a:r>
          </a:p>
          <a:p>
            <a:pPr marL="171450" indent="-171450">
              <a:buFont typeface="Arial" panose="020B0604020202020204" pitchFamily="34" charset="0"/>
              <a:buChar char="•"/>
            </a:pPr>
            <a:r>
              <a:rPr lang="en-US" sz="600" dirty="0">
                <a:latin typeface="Maiandra GD" panose="020E0502030308020204" pitchFamily="34" charset="0"/>
              </a:rPr>
              <a:t>Writing of new Financial Report</a:t>
            </a:r>
          </a:p>
          <a:p>
            <a:pPr marL="171450" indent="-171450">
              <a:buFont typeface="Arial" panose="020B0604020202020204" pitchFamily="34" charset="0"/>
              <a:buChar char="•"/>
            </a:pPr>
            <a:r>
              <a:rPr lang="en-US" sz="600" dirty="0">
                <a:latin typeface="Maiandra GD" panose="020E0502030308020204" pitchFamily="34" charset="0"/>
              </a:rPr>
              <a:t>Viewing of Full Reports</a:t>
            </a:r>
          </a:p>
          <a:p>
            <a:pPr marL="171450" indent="-171450">
              <a:buFont typeface="Arial" panose="020B0604020202020204" pitchFamily="34" charset="0"/>
              <a:buChar char="•"/>
            </a:pPr>
            <a:r>
              <a:rPr lang="en-US" sz="600" dirty="0">
                <a:latin typeface="Maiandra GD" panose="020E0502030308020204" pitchFamily="34" charset="0"/>
              </a:rPr>
              <a:t>Calculations for expenses. revenue, tutor fees and profits</a:t>
            </a:r>
          </a:p>
          <a:p>
            <a:endParaRPr lang="en-US" sz="800" dirty="0">
              <a:latin typeface="Maiandra GD" panose="020E0502030308020204" pitchFamily="34" charset="0"/>
            </a:endParaRPr>
          </a:p>
          <a:p>
            <a:r>
              <a:rPr lang="en-US" sz="600" u="sng" dirty="0">
                <a:latin typeface="Maiandra GD" panose="020E0502030308020204" pitchFamily="34" charset="0"/>
              </a:rPr>
              <a:t>Schedule Module</a:t>
            </a:r>
          </a:p>
          <a:p>
            <a:pPr marL="171450" indent="-171450">
              <a:buFont typeface="Arial" panose="020B0604020202020204" pitchFamily="34" charset="0"/>
              <a:buChar char="•"/>
            </a:pPr>
            <a:r>
              <a:rPr lang="en-US" sz="600" dirty="0">
                <a:latin typeface="Maiandra GD" panose="020E0502030308020204" pitchFamily="34" charset="0"/>
              </a:rPr>
              <a:t>Creation of Schedule</a:t>
            </a:r>
          </a:p>
          <a:p>
            <a:pPr marL="171450" indent="-171450">
              <a:buFont typeface="Arial" panose="020B0604020202020204" pitchFamily="34" charset="0"/>
              <a:buChar char="•"/>
            </a:pPr>
            <a:r>
              <a:rPr lang="en-US" sz="600" dirty="0">
                <a:latin typeface="Maiandra GD" panose="020E0502030308020204" pitchFamily="34" charset="0"/>
              </a:rPr>
              <a:t>Updating of Schedule</a:t>
            </a:r>
          </a:p>
          <a:p>
            <a:pPr marL="171450" indent="-171450">
              <a:buFont typeface="Arial" panose="020B0604020202020204" pitchFamily="34" charset="0"/>
              <a:buChar char="•"/>
            </a:pPr>
            <a:r>
              <a:rPr lang="en-US" sz="600" dirty="0">
                <a:latin typeface="Maiandra GD" panose="020E0502030308020204" pitchFamily="34" charset="0"/>
              </a:rPr>
              <a:t>Viewing of Schedule</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Expenses Module</a:t>
            </a:r>
          </a:p>
          <a:p>
            <a:pPr marL="171450" indent="-171450">
              <a:buFont typeface="Arial" panose="020B0604020202020204" pitchFamily="34" charset="0"/>
              <a:buChar char="•"/>
            </a:pPr>
            <a:r>
              <a:rPr lang="en-US" sz="600" dirty="0">
                <a:latin typeface="Maiandra GD" panose="020E0502030308020204" pitchFamily="34" charset="0"/>
              </a:rPr>
              <a:t>Creation of Expenses</a:t>
            </a:r>
          </a:p>
          <a:p>
            <a:pPr marL="171450" indent="-171450">
              <a:buFont typeface="Arial" panose="020B0604020202020204" pitchFamily="34" charset="0"/>
              <a:buChar char="•"/>
            </a:pPr>
            <a:r>
              <a:rPr lang="en-US" sz="600" dirty="0">
                <a:latin typeface="Maiandra GD" panose="020E0502030308020204" pitchFamily="34" charset="0"/>
              </a:rPr>
              <a:t>Updating of Expenses</a:t>
            </a:r>
          </a:p>
          <a:p>
            <a:pPr marL="171450" indent="-171450">
              <a:buFont typeface="Arial" panose="020B0604020202020204" pitchFamily="34" charset="0"/>
              <a:buChar char="•"/>
            </a:pPr>
            <a:r>
              <a:rPr lang="en-US" sz="600" dirty="0">
                <a:latin typeface="Maiandra GD" panose="020E0502030308020204" pitchFamily="34" charset="0"/>
              </a:rPr>
              <a:t>Deleting of Expenses</a:t>
            </a:r>
          </a:p>
        </p:txBody>
      </p:sp>
      <p:sp>
        <p:nvSpPr>
          <p:cNvPr id="32" name="TextBox 31">
            <a:extLst>
              <a:ext uri="{FF2B5EF4-FFF2-40B4-BE49-F238E27FC236}">
                <a16:creationId xmlns:a16="http://schemas.microsoft.com/office/drawing/2014/main" id="{0CB51E5B-2467-44FE-BD1E-566378A645F1}"/>
              </a:ext>
            </a:extLst>
          </p:cNvPr>
          <p:cNvSpPr txBox="1"/>
          <p:nvPr/>
        </p:nvSpPr>
        <p:spPr>
          <a:xfrm>
            <a:off x="2220001" y="909851"/>
            <a:ext cx="1241977" cy="307777"/>
          </a:xfrm>
          <a:prstGeom prst="rect">
            <a:avLst/>
          </a:prstGeom>
          <a:noFill/>
        </p:spPr>
        <p:txBody>
          <a:bodyPr wrap="square" rtlCol="0">
            <a:spAutoFit/>
          </a:bodyPr>
          <a:lstStyle/>
          <a:p>
            <a:r>
              <a:rPr lang="en-US" sz="1400" b="1" dirty="0">
                <a:latin typeface="Maiandra GD" panose="020E0502030308020204" pitchFamily="34" charset="0"/>
              </a:rPr>
              <a:t>SECONDARY</a:t>
            </a:r>
          </a:p>
        </p:txBody>
      </p:sp>
      <p:sp>
        <p:nvSpPr>
          <p:cNvPr id="33" name="TextBox 32">
            <a:extLst>
              <a:ext uri="{FF2B5EF4-FFF2-40B4-BE49-F238E27FC236}">
                <a16:creationId xmlns:a16="http://schemas.microsoft.com/office/drawing/2014/main" id="{4B47DB2A-7917-451C-81F6-A587B94F855C}"/>
              </a:ext>
            </a:extLst>
          </p:cNvPr>
          <p:cNvSpPr txBox="1"/>
          <p:nvPr/>
        </p:nvSpPr>
        <p:spPr>
          <a:xfrm>
            <a:off x="2169963" y="1149393"/>
            <a:ext cx="1408009" cy="1938992"/>
          </a:xfrm>
          <a:prstGeom prst="rect">
            <a:avLst/>
          </a:prstGeom>
          <a:noFill/>
        </p:spPr>
        <p:txBody>
          <a:bodyPr wrap="square" rtlCol="0">
            <a:spAutoFit/>
          </a:bodyPr>
          <a:lstStyle/>
          <a:p>
            <a:r>
              <a:rPr lang="en-US" sz="600" u="sng" dirty="0">
                <a:latin typeface="Maiandra GD" panose="020E0502030308020204" pitchFamily="34" charset="0"/>
              </a:rPr>
              <a:t>Payment Module</a:t>
            </a:r>
          </a:p>
          <a:p>
            <a:pPr marL="171450" indent="-171450">
              <a:buFont typeface="Arial" panose="020B0604020202020204" pitchFamily="34" charset="0"/>
              <a:buChar char="•"/>
            </a:pPr>
            <a:r>
              <a:rPr lang="en-US" sz="600" dirty="0">
                <a:latin typeface="Maiandra GD" panose="020E0502030308020204" pitchFamily="34" charset="0"/>
              </a:rPr>
              <a:t>Payment Tracking</a:t>
            </a:r>
          </a:p>
          <a:p>
            <a:pPr marL="171450" indent="-171450">
              <a:buFont typeface="Arial" panose="020B0604020202020204" pitchFamily="34" charset="0"/>
              <a:buChar char="•"/>
            </a:pPr>
            <a:r>
              <a:rPr lang="en-US" sz="600" dirty="0">
                <a:latin typeface="Maiandra GD" panose="020E0502030308020204" pitchFamily="34" charset="0"/>
              </a:rPr>
              <a:t>SMS Reminders for Payment</a:t>
            </a:r>
          </a:p>
          <a:p>
            <a:pPr marL="171450" indent="-171450">
              <a:buFont typeface="Arial" panose="020B0604020202020204" pitchFamily="34" charset="0"/>
              <a:buChar char="•"/>
            </a:pPr>
            <a:r>
              <a:rPr lang="en-US" sz="600" dirty="0">
                <a:latin typeface="Maiandra GD" panose="020E0502030308020204" pitchFamily="34" charset="0"/>
              </a:rPr>
              <a:t>SMS Reminders for Late Payment</a:t>
            </a:r>
          </a:p>
          <a:p>
            <a:pPr marL="171450" indent="-171450">
              <a:buFont typeface="Arial" panose="020B0604020202020204" pitchFamily="34" charset="0"/>
              <a:buChar char="•"/>
            </a:pPr>
            <a:r>
              <a:rPr lang="en-US" sz="600" dirty="0">
                <a:latin typeface="Maiandra GD" panose="020E0502030308020204" pitchFamily="34" charset="0"/>
              </a:rPr>
              <a:t>List of Payments made</a:t>
            </a:r>
          </a:p>
          <a:p>
            <a:pPr marL="171450" indent="-171450">
              <a:buFont typeface="Arial" panose="020B0604020202020204" pitchFamily="34" charset="0"/>
              <a:buChar char="•"/>
            </a:pPr>
            <a:r>
              <a:rPr lang="en-US" sz="600" dirty="0">
                <a:latin typeface="Maiandra GD" panose="020E0502030308020204" pitchFamily="34" charset="0"/>
              </a:rPr>
              <a:t>Updating of Payment Status</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Classes Module</a:t>
            </a:r>
          </a:p>
          <a:p>
            <a:pPr marL="171450" indent="-171450">
              <a:buFont typeface="Arial" panose="020B0604020202020204" pitchFamily="34" charset="0"/>
              <a:buChar char="•"/>
            </a:pPr>
            <a:r>
              <a:rPr lang="en-US" sz="600" dirty="0">
                <a:latin typeface="Maiandra GD" panose="020E0502030308020204" pitchFamily="34" charset="0"/>
              </a:rPr>
              <a:t>Upcoming Classes</a:t>
            </a:r>
          </a:p>
          <a:p>
            <a:pPr marL="171450" indent="-171450">
              <a:buFont typeface="Arial" panose="020B0604020202020204" pitchFamily="34" charset="0"/>
              <a:buChar char="•"/>
            </a:pPr>
            <a:r>
              <a:rPr lang="en-US" sz="600" dirty="0">
                <a:latin typeface="Maiandra GD" panose="020E0502030308020204" pitchFamily="34" charset="0"/>
              </a:rPr>
              <a:t>Tutor Assignments</a:t>
            </a:r>
          </a:p>
          <a:p>
            <a:pPr marL="171450" indent="-171450">
              <a:buFont typeface="Arial" panose="020B0604020202020204" pitchFamily="34" charset="0"/>
              <a:buChar char="•"/>
            </a:pPr>
            <a:r>
              <a:rPr lang="en-US" sz="600" dirty="0">
                <a:latin typeface="Maiandra GD" panose="020E0502030308020204" pitchFamily="34" charset="0"/>
              </a:rPr>
              <a:t>Push Notifications for upcoming classes</a:t>
            </a:r>
          </a:p>
          <a:p>
            <a:endParaRPr lang="en-US" sz="600" dirty="0">
              <a:latin typeface="Maiandra GD" panose="020E0502030308020204" pitchFamily="34" charset="0"/>
            </a:endParaRPr>
          </a:p>
          <a:p>
            <a:r>
              <a:rPr lang="en-US" sz="600" u="sng" dirty="0">
                <a:latin typeface="Maiandra GD" panose="020E0502030308020204" pitchFamily="34" charset="0"/>
              </a:rPr>
              <a:t>Student Management Module</a:t>
            </a:r>
          </a:p>
          <a:p>
            <a:pPr marL="171450" indent="-171450">
              <a:buFont typeface="Arial" panose="020B0604020202020204" pitchFamily="34" charset="0"/>
              <a:buChar char="•"/>
            </a:pPr>
            <a:r>
              <a:rPr lang="en-US" sz="600" dirty="0">
                <a:latin typeface="Maiandra GD" panose="020E0502030308020204" pitchFamily="34" charset="0"/>
              </a:rPr>
              <a:t>Tutor Attendance Taking</a:t>
            </a:r>
          </a:p>
          <a:p>
            <a:pPr marL="171450" indent="-171450">
              <a:buFont typeface="Arial" panose="020B0604020202020204" pitchFamily="34" charset="0"/>
              <a:buChar char="•"/>
            </a:pPr>
            <a:r>
              <a:rPr lang="en-US" sz="600" dirty="0">
                <a:latin typeface="Maiandra GD" panose="020E0502030308020204" pitchFamily="34" charset="0"/>
              </a:rPr>
              <a:t>Students Attendance Taking</a:t>
            </a:r>
          </a:p>
          <a:p>
            <a:pPr marL="171450" indent="-171450">
              <a:buFont typeface="Arial" panose="020B0604020202020204" pitchFamily="34" charset="0"/>
              <a:buChar char="•"/>
            </a:pPr>
            <a:r>
              <a:rPr lang="en-US" sz="600" dirty="0">
                <a:latin typeface="Maiandra GD" panose="020E0502030308020204" pitchFamily="34" charset="0"/>
              </a:rPr>
              <a:t>Push Notifications (Reminder for Attendance Taking)</a:t>
            </a:r>
          </a:p>
          <a:p>
            <a:endParaRPr lang="en-US" sz="600" dirty="0">
              <a:latin typeface="Maiandra GD" panose="020E0502030308020204" pitchFamily="34" charset="0"/>
            </a:endParaRPr>
          </a:p>
        </p:txBody>
      </p:sp>
      <p:sp>
        <p:nvSpPr>
          <p:cNvPr id="34" name="TextBox 33">
            <a:extLst>
              <a:ext uri="{FF2B5EF4-FFF2-40B4-BE49-F238E27FC236}">
                <a16:creationId xmlns:a16="http://schemas.microsoft.com/office/drawing/2014/main" id="{1F461F41-F512-4B79-B782-DC0C021CA068}"/>
              </a:ext>
            </a:extLst>
          </p:cNvPr>
          <p:cNvSpPr txBox="1"/>
          <p:nvPr/>
        </p:nvSpPr>
        <p:spPr>
          <a:xfrm>
            <a:off x="3794006" y="909851"/>
            <a:ext cx="1000903" cy="307777"/>
          </a:xfrm>
          <a:prstGeom prst="rect">
            <a:avLst/>
          </a:prstGeom>
          <a:noFill/>
        </p:spPr>
        <p:txBody>
          <a:bodyPr wrap="square" rtlCol="0">
            <a:spAutoFit/>
          </a:bodyPr>
          <a:lstStyle/>
          <a:p>
            <a:r>
              <a:rPr lang="en-US" sz="1400" b="1" dirty="0">
                <a:latin typeface="Maiandra GD" panose="020E0502030308020204" pitchFamily="34" charset="0"/>
              </a:rPr>
              <a:t>TERTIARY</a:t>
            </a:r>
          </a:p>
        </p:txBody>
      </p:sp>
      <p:sp>
        <p:nvSpPr>
          <p:cNvPr id="35" name="TextBox 34">
            <a:extLst>
              <a:ext uri="{FF2B5EF4-FFF2-40B4-BE49-F238E27FC236}">
                <a16:creationId xmlns:a16="http://schemas.microsoft.com/office/drawing/2014/main" id="{7B918C95-89BD-46C1-B93A-8A2DF5EA2BB0}"/>
              </a:ext>
            </a:extLst>
          </p:cNvPr>
          <p:cNvSpPr txBox="1"/>
          <p:nvPr/>
        </p:nvSpPr>
        <p:spPr>
          <a:xfrm>
            <a:off x="3580195" y="1149393"/>
            <a:ext cx="1408009" cy="923330"/>
          </a:xfrm>
          <a:prstGeom prst="rect">
            <a:avLst/>
          </a:prstGeom>
          <a:noFill/>
        </p:spPr>
        <p:txBody>
          <a:bodyPr wrap="square" rtlCol="0">
            <a:spAutoFit/>
          </a:bodyPr>
          <a:lstStyle/>
          <a:p>
            <a:r>
              <a:rPr lang="en-US" sz="600" u="sng" dirty="0">
                <a:latin typeface="Maiandra GD" panose="020E0502030308020204" pitchFamily="34" charset="0"/>
              </a:rPr>
              <a:t>Receipts Module</a:t>
            </a:r>
          </a:p>
          <a:p>
            <a:pPr marL="171450" indent="-171450">
              <a:buFont typeface="Arial" panose="020B0604020202020204" pitchFamily="34" charset="0"/>
              <a:buChar char="•"/>
            </a:pPr>
            <a:r>
              <a:rPr lang="en-US" sz="600" dirty="0">
                <a:latin typeface="Maiandra GD" panose="020E0502030308020204" pitchFamily="34" charset="0"/>
              </a:rPr>
              <a:t>Pay Slip Generation</a:t>
            </a:r>
          </a:p>
          <a:p>
            <a:pPr marL="171450" indent="-171450">
              <a:buFont typeface="Arial" panose="020B0604020202020204" pitchFamily="34" charset="0"/>
              <a:buChar char="•"/>
            </a:pPr>
            <a:r>
              <a:rPr lang="en-US" sz="600" dirty="0">
                <a:latin typeface="Maiandra GD" panose="020E0502030308020204" pitchFamily="34" charset="0"/>
              </a:rPr>
              <a:t>Invoice Generation</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Grades Module</a:t>
            </a:r>
          </a:p>
          <a:p>
            <a:pPr marL="171450" indent="-171450">
              <a:buFont typeface="Arial" panose="020B0604020202020204" pitchFamily="34" charset="0"/>
              <a:buChar char="•"/>
            </a:pPr>
            <a:r>
              <a:rPr lang="en-US" sz="600" dirty="0">
                <a:latin typeface="Maiandra GD" panose="020E0502030308020204" pitchFamily="34" charset="0"/>
              </a:rPr>
              <a:t>Grades Modification</a:t>
            </a:r>
          </a:p>
          <a:p>
            <a:pPr marL="171450" indent="-171450">
              <a:buFont typeface="Arial" panose="020B0604020202020204" pitchFamily="34" charset="0"/>
              <a:buChar char="•"/>
            </a:pPr>
            <a:r>
              <a:rPr lang="en-US" sz="600" dirty="0">
                <a:latin typeface="Maiandra GD" panose="020E0502030308020204" pitchFamily="34" charset="0"/>
              </a:rPr>
              <a:t>Adding of Grades</a:t>
            </a:r>
          </a:p>
          <a:p>
            <a:pPr marL="171450" indent="-171450">
              <a:buFont typeface="Arial" panose="020B0604020202020204" pitchFamily="34" charset="0"/>
              <a:buChar char="•"/>
            </a:pPr>
            <a:r>
              <a:rPr lang="en-US" sz="600" dirty="0">
                <a:latin typeface="Maiandra GD" panose="020E0502030308020204" pitchFamily="34" charset="0"/>
              </a:rPr>
              <a:t>Grades Viewing</a:t>
            </a:r>
          </a:p>
          <a:p>
            <a:endParaRPr lang="en-US" sz="600" dirty="0">
              <a:latin typeface="Maiandra GD" panose="020E0502030308020204" pitchFamily="34" charset="0"/>
            </a:endParaRPr>
          </a:p>
        </p:txBody>
      </p:sp>
      <p:sp>
        <p:nvSpPr>
          <p:cNvPr id="36" name="TextBox 35">
            <a:extLst>
              <a:ext uri="{FF2B5EF4-FFF2-40B4-BE49-F238E27FC236}">
                <a16:creationId xmlns:a16="http://schemas.microsoft.com/office/drawing/2014/main" id="{6355E12C-9B3A-428C-8E44-092DCBABE191}"/>
              </a:ext>
            </a:extLst>
          </p:cNvPr>
          <p:cNvSpPr txBox="1"/>
          <p:nvPr/>
        </p:nvSpPr>
        <p:spPr>
          <a:xfrm>
            <a:off x="5247483" y="909851"/>
            <a:ext cx="1000903" cy="523220"/>
          </a:xfrm>
          <a:prstGeom prst="rect">
            <a:avLst/>
          </a:prstGeom>
          <a:noFill/>
        </p:spPr>
        <p:txBody>
          <a:bodyPr wrap="square" rtlCol="0">
            <a:spAutoFit/>
          </a:bodyPr>
          <a:lstStyle/>
          <a:p>
            <a:pPr algn="ctr"/>
            <a:r>
              <a:rPr lang="en-US" sz="1400" b="1" dirty="0">
                <a:latin typeface="Maiandra GD" panose="020E0502030308020204" pitchFamily="34" charset="0"/>
              </a:rPr>
              <a:t>GOOD-TO-HAVE</a:t>
            </a:r>
          </a:p>
        </p:txBody>
      </p:sp>
      <p:sp>
        <p:nvSpPr>
          <p:cNvPr id="37" name="TextBox 36">
            <a:extLst>
              <a:ext uri="{FF2B5EF4-FFF2-40B4-BE49-F238E27FC236}">
                <a16:creationId xmlns:a16="http://schemas.microsoft.com/office/drawing/2014/main" id="{CF7FDA0C-4EB1-4EB1-AFF8-FC4BC3CD6773}"/>
              </a:ext>
            </a:extLst>
          </p:cNvPr>
          <p:cNvSpPr txBox="1"/>
          <p:nvPr/>
        </p:nvSpPr>
        <p:spPr>
          <a:xfrm>
            <a:off x="5049610" y="1381405"/>
            <a:ext cx="1408009" cy="1477328"/>
          </a:xfrm>
          <a:prstGeom prst="rect">
            <a:avLst/>
          </a:prstGeom>
          <a:noFill/>
        </p:spPr>
        <p:txBody>
          <a:bodyPr wrap="square" rtlCol="0">
            <a:spAutoFit/>
          </a:bodyPr>
          <a:lstStyle/>
          <a:p>
            <a:r>
              <a:rPr lang="en-US" sz="600" u="sng" dirty="0">
                <a:latin typeface="Maiandra GD" panose="020E0502030308020204" pitchFamily="34" charset="0"/>
              </a:rPr>
              <a:t>Search Module</a:t>
            </a:r>
          </a:p>
          <a:p>
            <a:pPr marL="171450" indent="-171450">
              <a:buFont typeface="Arial" panose="020B0604020202020204" pitchFamily="34" charset="0"/>
              <a:buChar char="•"/>
            </a:pPr>
            <a:r>
              <a:rPr lang="en-US" sz="600" dirty="0">
                <a:latin typeface="Maiandra GD" panose="020E0502030308020204" pitchFamily="34" charset="0"/>
              </a:rPr>
              <a:t>Search Students</a:t>
            </a:r>
          </a:p>
          <a:p>
            <a:pPr marL="171450" indent="-171450">
              <a:buFont typeface="Arial" panose="020B0604020202020204" pitchFamily="34" charset="0"/>
              <a:buChar char="•"/>
            </a:pPr>
            <a:r>
              <a:rPr lang="en-US" sz="600" dirty="0">
                <a:latin typeface="Maiandra GD" panose="020E0502030308020204" pitchFamily="34" charset="0"/>
              </a:rPr>
              <a:t>Search Tutors</a:t>
            </a:r>
          </a:p>
          <a:p>
            <a:pPr marL="171450" indent="-171450">
              <a:buFont typeface="Arial" panose="020B0604020202020204" pitchFamily="34" charset="0"/>
              <a:buChar char="•"/>
            </a:pPr>
            <a:r>
              <a:rPr lang="en-US" sz="600" dirty="0">
                <a:latin typeface="Maiandra GD" panose="020E0502030308020204" pitchFamily="34" charset="0"/>
              </a:rPr>
              <a:t>Search Reports (By Month, By Year)</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Dashboard Module</a:t>
            </a:r>
          </a:p>
          <a:p>
            <a:pPr marL="171450" indent="-171450">
              <a:buFont typeface="Arial" panose="020B0604020202020204" pitchFamily="34" charset="0"/>
              <a:buChar char="•"/>
            </a:pPr>
            <a:r>
              <a:rPr lang="en-US" sz="600" dirty="0">
                <a:latin typeface="Maiandra GD" panose="020E0502030308020204" pitchFamily="34" charset="0"/>
              </a:rPr>
              <a:t>Summary of Financial Report</a:t>
            </a:r>
          </a:p>
          <a:p>
            <a:pPr marL="171450" indent="-171450">
              <a:buFont typeface="Arial" panose="020B0604020202020204" pitchFamily="34" charset="0"/>
              <a:buChar char="•"/>
            </a:pPr>
            <a:r>
              <a:rPr lang="en-US" sz="600" dirty="0">
                <a:latin typeface="Maiandra GD" panose="020E0502030308020204" pitchFamily="34" charset="0"/>
              </a:rPr>
              <a:t>List of Late Payments</a:t>
            </a:r>
          </a:p>
          <a:p>
            <a:pPr marL="171450" indent="-171450">
              <a:buFont typeface="Arial" panose="020B0604020202020204" pitchFamily="34" charset="0"/>
              <a:buChar char="•"/>
            </a:pPr>
            <a:r>
              <a:rPr lang="en-US" sz="600" dirty="0">
                <a:latin typeface="Maiandra GD" panose="020E0502030308020204" pitchFamily="34" charset="0"/>
              </a:rPr>
              <a:t>List of Classes which needs Replacement</a:t>
            </a:r>
          </a:p>
          <a:p>
            <a:pPr marL="171450" indent="-171450">
              <a:buFont typeface="Arial" panose="020B0604020202020204" pitchFamily="34" charset="0"/>
              <a:buChar char="•"/>
            </a:pPr>
            <a:r>
              <a:rPr lang="en-US" sz="600" dirty="0">
                <a:latin typeface="Maiandra GD" panose="020E0502030308020204" pitchFamily="34" charset="0"/>
              </a:rPr>
              <a:t>Class Listing (With Class Sizes, Timings)</a:t>
            </a:r>
          </a:p>
          <a:p>
            <a:pPr marL="171450" indent="-171450">
              <a:buFont typeface="Arial" panose="020B0604020202020204" pitchFamily="34" charset="0"/>
              <a:buChar char="•"/>
            </a:pPr>
            <a:r>
              <a:rPr lang="en-US" sz="600" dirty="0">
                <a:latin typeface="Maiandra GD" panose="020E0502030308020204" pitchFamily="34" charset="0"/>
              </a:rPr>
              <a:t>Weekly Lesson Schedule</a:t>
            </a:r>
          </a:p>
          <a:p>
            <a:endParaRPr lang="en-US" sz="600" dirty="0">
              <a:latin typeface="Maiandra GD" panose="020E0502030308020204" pitchFamily="34" charset="0"/>
            </a:endParaRPr>
          </a:p>
        </p:txBody>
      </p:sp>
    </p:spTree>
    <p:extLst>
      <p:ext uri="{BB962C8B-B14F-4D97-AF65-F5344CB8AC3E}">
        <p14:creationId xmlns:p14="http://schemas.microsoft.com/office/powerpoint/2010/main" val="49594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B6B0282-9D93-47BE-9E3A-6F8CC3965AE4}"/>
              </a:ext>
            </a:extLst>
          </p:cNvPr>
          <p:cNvSpPr/>
          <p:nvPr/>
        </p:nvSpPr>
        <p:spPr>
          <a:xfrm>
            <a:off x="-505" y="2346189"/>
            <a:ext cx="6890831"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0"/>
                <a:gradFill>
                  <a:gsLst>
                    <a:gs pos="21000">
                      <a:srgbClr val="53575C"/>
                    </a:gs>
                    <a:gs pos="88000">
                      <a:srgbClr val="C5C7CA"/>
                    </a:gs>
                  </a:gsLst>
                  <a:lin ang="5400000"/>
                </a:gradFill>
                <a:latin typeface="Maiandra GD" panose="020E0502030308020204" pitchFamily="34" charset="0"/>
              </a:rPr>
              <a:t>COMING SOON</a:t>
            </a:r>
          </a:p>
        </p:txBody>
      </p:sp>
      <p:sp>
        <p:nvSpPr>
          <p:cNvPr id="9" name="Star: 5 Points 8">
            <a:extLst>
              <a:ext uri="{FF2B5EF4-FFF2-40B4-BE49-F238E27FC236}">
                <a16:creationId xmlns:a16="http://schemas.microsoft.com/office/drawing/2014/main" id="{CF76BDD3-3C41-44DD-ADB9-7893FB5926C0}"/>
              </a:ext>
            </a:extLst>
          </p:cNvPr>
          <p:cNvSpPr/>
          <p:nvPr/>
        </p:nvSpPr>
        <p:spPr>
          <a:xfrm>
            <a:off x="63689" y="2350738"/>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AAC8EA21-7C86-47DC-85C1-DC346896D232}"/>
              </a:ext>
            </a:extLst>
          </p:cNvPr>
          <p:cNvSpPr/>
          <p:nvPr/>
        </p:nvSpPr>
        <p:spPr>
          <a:xfrm>
            <a:off x="6052783" y="2346189"/>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00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297570"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702684"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Task Metric</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910054" y="1451839"/>
            <a:ext cx="5069711" cy="338754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flipH="1">
            <a:off x="2468296" y="1452623"/>
            <a:ext cx="2894" cy="33867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p:nvPr/>
        </p:nvCxnSpPr>
        <p:spPr>
          <a:xfrm>
            <a:off x="910054" y="1788289"/>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409A2C2-D8BE-435E-A57A-A5209991BC28}"/>
              </a:ext>
            </a:extLst>
          </p:cNvPr>
          <p:cNvCxnSpPr/>
          <p:nvPr/>
        </p:nvCxnSpPr>
        <p:spPr>
          <a:xfrm>
            <a:off x="910054" y="2420284"/>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FE4065B-73F5-4923-AC14-DD45CCD0904D}"/>
              </a:ext>
            </a:extLst>
          </p:cNvPr>
          <p:cNvCxnSpPr/>
          <p:nvPr/>
        </p:nvCxnSpPr>
        <p:spPr>
          <a:xfrm>
            <a:off x="910054" y="3264745"/>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12785"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384142"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471190" y="1773953"/>
            <a:ext cx="350857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50" indent="-171450">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21" name="TextBox 20">
            <a:extLst>
              <a:ext uri="{FF2B5EF4-FFF2-40B4-BE49-F238E27FC236}">
                <a16:creationId xmlns:a16="http://schemas.microsoft.com/office/drawing/2014/main" id="{B78CF7FE-4841-49AC-BF02-370A32DA38DC}"/>
              </a:ext>
            </a:extLst>
          </p:cNvPr>
          <p:cNvSpPr txBox="1"/>
          <p:nvPr/>
        </p:nvSpPr>
        <p:spPr>
          <a:xfrm>
            <a:off x="1293589" y="1955262"/>
            <a:ext cx="815778" cy="276999"/>
          </a:xfrm>
          <a:prstGeom prst="rect">
            <a:avLst/>
          </a:prstGeom>
          <a:noFill/>
        </p:spPr>
        <p:txBody>
          <a:bodyPr wrap="square" rtlCol="0">
            <a:spAutoFit/>
          </a:bodyPr>
          <a:lstStyle/>
          <a:p>
            <a:r>
              <a:rPr lang="en-US" sz="1200" dirty="0">
                <a:latin typeface="Maiandra GD" panose="020E0502030308020204" pitchFamily="34" charset="0"/>
              </a:rPr>
              <a:t>TM &lt; 50</a:t>
            </a:r>
          </a:p>
        </p:txBody>
      </p:sp>
      <p:sp>
        <p:nvSpPr>
          <p:cNvPr id="22" name="TextBox 21">
            <a:extLst>
              <a:ext uri="{FF2B5EF4-FFF2-40B4-BE49-F238E27FC236}">
                <a16:creationId xmlns:a16="http://schemas.microsoft.com/office/drawing/2014/main" id="{8BF54B93-BE76-4D67-8775-16D94582E898}"/>
              </a:ext>
            </a:extLst>
          </p:cNvPr>
          <p:cNvSpPr txBox="1"/>
          <p:nvPr/>
        </p:nvSpPr>
        <p:spPr>
          <a:xfrm>
            <a:off x="2471190" y="2432784"/>
            <a:ext cx="3508571"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Re-estimate tasks for future iterations</a:t>
            </a:r>
          </a:p>
          <a:p>
            <a:pPr marL="171450" indent="-171450">
              <a:buFont typeface="Arial" panose="020B0604020202020204" pitchFamily="34" charset="0"/>
              <a:buChar char="•"/>
            </a:pPr>
            <a:r>
              <a:rPr lang="en-US" sz="1200" dirty="0">
                <a:latin typeface="Maiandra GD" panose="020E0502030308020204" pitchFamily="34" charset="0"/>
              </a:rPr>
              <a:t>Consume buffer days</a:t>
            </a:r>
          </a:p>
          <a:p>
            <a:pPr marL="171450" indent="-171450">
              <a:buFont typeface="Arial" panose="020B0604020202020204" pitchFamily="34" charset="0"/>
              <a:buChar char="•"/>
            </a:pPr>
            <a:r>
              <a:rPr lang="en-US" sz="1200" dirty="0" err="1">
                <a:latin typeface="Maiandra GD" panose="020E0502030308020204" pitchFamily="34" charset="0"/>
              </a:rPr>
              <a:t>Analyse</a:t>
            </a:r>
            <a:r>
              <a:rPr lang="en-US" sz="1200" dirty="0">
                <a:latin typeface="Maiandra GD" panose="020E0502030308020204" pitchFamily="34" charset="0"/>
              </a:rPr>
              <a:t> cause of delay and adjust schedule appropriately</a:t>
            </a:r>
          </a:p>
        </p:txBody>
      </p:sp>
      <p:sp>
        <p:nvSpPr>
          <p:cNvPr id="23" name="TextBox 22">
            <a:extLst>
              <a:ext uri="{FF2B5EF4-FFF2-40B4-BE49-F238E27FC236}">
                <a16:creationId xmlns:a16="http://schemas.microsoft.com/office/drawing/2014/main" id="{BF16253F-07F2-481A-884C-9831D896BE96}"/>
              </a:ext>
            </a:extLst>
          </p:cNvPr>
          <p:cNvSpPr txBox="1"/>
          <p:nvPr/>
        </p:nvSpPr>
        <p:spPr>
          <a:xfrm>
            <a:off x="1021586" y="2704015"/>
            <a:ext cx="1409095" cy="276999"/>
          </a:xfrm>
          <a:prstGeom prst="rect">
            <a:avLst/>
          </a:prstGeom>
          <a:noFill/>
        </p:spPr>
        <p:txBody>
          <a:bodyPr wrap="square" rtlCol="0">
            <a:spAutoFit/>
          </a:bodyPr>
          <a:lstStyle/>
          <a:p>
            <a:r>
              <a:rPr lang="en-US" sz="1200" dirty="0">
                <a:latin typeface="Maiandra GD" panose="020E0502030308020204" pitchFamily="34" charset="0"/>
              </a:rPr>
              <a:t>50 &lt; TM &lt;= 90</a:t>
            </a:r>
          </a:p>
        </p:txBody>
      </p:sp>
      <p:sp>
        <p:nvSpPr>
          <p:cNvPr id="25" name="TextBox 24">
            <a:extLst>
              <a:ext uri="{FF2B5EF4-FFF2-40B4-BE49-F238E27FC236}">
                <a16:creationId xmlns:a16="http://schemas.microsoft.com/office/drawing/2014/main" id="{7AA92124-3482-443C-84E2-716FBB761A62}"/>
              </a:ext>
            </a:extLst>
          </p:cNvPr>
          <p:cNvSpPr txBox="1"/>
          <p:nvPr/>
        </p:nvSpPr>
        <p:spPr>
          <a:xfrm>
            <a:off x="2471189" y="3277244"/>
            <a:ext cx="348977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Roughly on track and to proceed as planned</a:t>
            </a:r>
          </a:p>
        </p:txBody>
      </p:sp>
      <p:sp>
        <p:nvSpPr>
          <p:cNvPr id="26" name="TextBox 25">
            <a:extLst>
              <a:ext uri="{FF2B5EF4-FFF2-40B4-BE49-F238E27FC236}">
                <a16:creationId xmlns:a16="http://schemas.microsoft.com/office/drawing/2014/main" id="{A272A4D9-42B2-4C57-AD1A-46B8E0E9CB57}"/>
              </a:ext>
            </a:extLst>
          </p:cNvPr>
          <p:cNvSpPr txBox="1"/>
          <p:nvPr/>
        </p:nvSpPr>
        <p:spPr>
          <a:xfrm>
            <a:off x="1021585" y="3272098"/>
            <a:ext cx="1409095" cy="276999"/>
          </a:xfrm>
          <a:prstGeom prst="rect">
            <a:avLst/>
          </a:prstGeom>
          <a:noFill/>
        </p:spPr>
        <p:txBody>
          <a:bodyPr wrap="square" rtlCol="0">
            <a:spAutoFit/>
          </a:bodyPr>
          <a:lstStyle/>
          <a:p>
            <a:r>
              <a:rPr lang="en-US" sz="1200" dirty="0">
                <a:latin typeface="Maiandra GD" panose="020E0502030308020204" pitchFamily="34" charset="0"/>
              </a:rPr>
              <a:t>90 &lt; TM &lt;= 110</a:t>
            </a:r>
          </a:p>
        </p:txBody>
      </p:sp>
      <p:cxnSp>
        <p:nvCxnSpPr>
          <p:cNvPr id="27" name="Straight Connector 26">
            <a:extLst>
              <a:ext uri="{FF2B5EF4-FFF2-40B4-BE49-F238E27FC236}">
                <a16:creationId xmlns:a16="http://schemas.microsoft.com/office/drawing/2014/main" id="{694458BE-5FC7-4F93-A682-928B14A4D05D}"/>
              </a:ext>
            </a:extLst>
          </p:cNvPr>
          <p:cNvCxnSpPr/>
          <p:nvPr/>
        </p:nvCxnSpPr>
        <p:spPr>
          <a:xfrm>
            <a:off x="910049" y="3549097"/>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F05F424-C092-4752-95F5-464200835AE9}"/>
              </a:ext>
            </a:extLst>
          </p:cNvPr>
          <p:cNvSpPr txBox="1"/>
          <p:nvPr/>
        </p:nvSpPr>
        <p:spPr>
          <a:xfrm>
            <a:off x="2471189" y="3547512"/>
            <a:ext cx="348977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Gross over-estimated effort required</a:t>
            </a:r>
          </a:p>
          <a:p>
            <a:pPr marL="171450" indent="-171450">
              <a:buFont typeface="Arial" panose="020B0604020202020204" pitchFamily="34" charset="0"/>
              <a:buChar char="•"/>
            </a:pPr>
            <a:r>
              <a:rPr lang="en-US" sz="1200" dirty="0">
                <a:latin typeface="Maiandra GD" panose="020E0502030308020204" pitchFamily="34" charset="0"/>
              </a:rPr>
              <a:t>Re-estimate tasks for future iterations</a:t>
            </a:r>
          </a:p>
          <a:p>
            <a:pPr marL="171450" indent="-171450">
              <a:buFont typeface="Arial" panose="020B0604020202020204" pitchFamily="34" charset="0"/>
              <a:buChar char="•"/>
            </a:pPr>
            <a:r>
              <a:rPr lang="en-US" sz="1200" dirty="0">
                <a:latin typeface="Maiandra GD" panose="020E0502030308020204" pitchFamily="34" charset="0"/>
              </a:rPr>
              <a:t>Add number of days gained to buffer days</a:t>
            </a:r>
          </a:p>
        </p:txBody>
      </p:sp>
      <p:sp>
        <p:nvSpPr>
          <p:cNvPr id="29" name="TextBox 28">
            <a:extLst>
              <a:ext uri="{FF2B5EF4-FFF2-40B4-BE49-F238E27FC236}">
                <a16:creationId xmlns:a16="http://schemas.microsoft.com/office/drawing/2014/main" id="{6E61A249-3108-4F75-ACD2-05167E0CBF57}"/>
              </a:ext>
            </a:extLst>
          </p:cNvPr>
          <p:cNvSpPr txBox="1"/>
          <p:nvPr/>
        </p:nvSpPr>
        <p:spPr>
          <a:xfrm>
            <a:off x="972273" y="3732177"/>
            <a:ext cx="1458407" cy="276999"/>
          </a:xfrm>
          <a:prstGeom prst="rect">
            <a:avLst/>
          </a:prstGeom>
          <a:noFill/>
        </p:spPr>
        <p:txBody>
          <a:bodyPr wrap="square" rtlCol="0">
            <a:spAutoFit/>
          </a:bodyPr>
          <a:lstStyle/>
          <a:p>
            <a:r>
              <a:rPr lang="en-US" sz="1200" dirty="0">
                <a:latin typeface="Maiandra GD" panose="020E0502030308020204" pitchFamily="34" charset="0"/>
              </a:rPr>
              <a:t>110 &lt; TM &lt;= 150</a:t>
            </a:r>
          </a:p>
        </p:txBody>
      </p:sp>
      <p:cxnSp>
        <p:nvCxnSpPr>
          <p:cNvPr id="30" name="Straight Connector 29">
            <a:extLst>
              <a:ext uri="{FF2B5EF4-FFF2-40B4-BE49-F238E27FC236}">
                <a16:creationId xmlns:a16="http://schemas.microsoft.com/office/drawing/2014/main" id="{3F691586-4567-4036-8527-969716BA1266}"/>
              </a:ext>
            </a:extLst>
          </p:cNvPr>
          <p:cNvCxnSpPr/>
          <p:nvPr/>
        </p:nvCxnSpPr>
        <p:spPr>
          <a:xfrm>
            <a:off x="894144" y="4193843"/>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045CE01-50C2-4F89-BE3F-C33DC5B6DB26}"/>
              </a:ext>
            </a:extLst>
          </p:cNvPr>
          <p:cNvSpPr txBox="1"/>
          <p:nvPr/>
        </p:nvSpPr>
        <p:spPr>
          <a:xfrm>
            <a:off x="2468296" y="4193050"/>
            <a:ext cx="348977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50" indent="-171450">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33" name="TextBox 32">
            <a:extLst>
              <a:ext uri="{FF2B5EF4-FFF2-40B4-BE49-F238E27FC236}">
                <a16:creationId xmlns:a16="http://schemas.microsoft.com/office/drawing/2014/main" id="{8E4A7E61-B812-438E-90B0-35EC528AC963}"/>
              </a:ext>
            </a:extLst>
          </p:cNvPr>
          <p:cNvSpPr txBox="1"/>
          <p:nvPr/>
        </p:nvSpPr>
        <p:spPr>
          <a:xfrm>
            <a:off x="1249340" y="4377715"/>
            <a:ext cx="904272" cy="276999"/>
          </a:xfrm>
          <a:prstGeom prst="rect">
            <a:avLst/>
          </a:prstGeom>
          <a:noFill/>
        </p:spPr>
        <p:txBody>
          <a:bodyPr wrap="square" rtlCol="0">
            <a:spAutoFit/>
          </a:bodyPr>
          <a:lstStyle/>
          <a:p>
            <a:r>
              <a:rPr lang="en-US" sz="1200" dirty="0">
                <a:latin typeface="Maiandra GD" panose="020E0502030308020204" pitchFamily="34" charset="0"/>
              </a:rPr>
              <a:t>150 &lt; TM</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7E56E45-2E2E-4B21-A2A8-C634D909544E}"/>
                  </a:ext>
                </a:extLst>
              </p:cNvPr>
              <p:cNvSpPr/>
              <p:nvPr/>
            </p:nvSpPr>
            <p:spPr>
              <a:xfrm>
                <a:off x="1441046" y="5066157"/>
                <a:ext cx="3886192" cy="56009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𝐓𝐌</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𝐒𝐜𝐨𝐫𝐞</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f>
                        <m:fPr>
                          <m:ctrlPr>
                            <a:rPr lang="en-US" sz="1600" b="1" i="1"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fPr>
                        <m:num>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𝐀𝐜𝐭𝐮𝐚𝐥</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𝐂𝐨𝐦𝐩𝐥𝐞𝐭𝐞𝐝</m:t>
                          </m:r>
                        </m:num>
                        <m:den>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𝐄𝐬𝐭𝐢𝐦𝐚𝐭𝐞𝐝</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𝐏𝐥𝐚𝐧𝐧𝐞𝐝</m:t>
                          </m:r>
                        </m:den>
                      </m:f>
                    </m:oMath>
                  </m:oMathPara>
                </a14:m>
                <a:endParaRPr 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mc:Choice>
        <mc:Fallback xmlns="">
          <p:sp>
            <p:nvSpPr>
              <p:cNvPr id="24" name="Rectangle 23">
                <a:extLst>
                  <a:ext uri="{FF2B5EF4-FFF2-40B4-BE49-F238E27FC236}">
                    <a16:creationId xmlns:a16="http://schemas.microsoft.com/office/drawing/2014/main" id="{A7E56E45-2E2E-4B21-A2A8-C634D909544E}"/>
                  </a:ext>
                </a:extLst>
              </p:cNvPr>
              <p:cNvSpPr>
                <a:spLocks noRot="1" noChangeAspect="1" noMove="1" noResize="1" noEditPoints="1" noAdjustHandles="1" noChangeArrowheads="1" noChangeShapeType="1" noTextEdit="1"/>
              </p:cNvSpPr>
              <p:nvPr/>
            </p:nvSpPr>
            <p:spPr>
              <a:xfrm>
                <a:off x="1441046" y="5066157"/>
                <a:ext cx="3886192" cy="56009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048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401739"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806853"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Bug Metrics</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706057" y="1451839"/>
            <a:ext cx="5337366" cy="195580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a:off x="2534847" y="1452623"/>
            <a:ext cx="0" cy="195501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a:cxnSpLocks/>
          </p:cNvCxnSpPr>
          <p:nvPr/>
        </p:nvCxnSpPr>
        <p:spPr>
          <a:xfrm flipV="1">
            <a:off x="706053" y="1773953"/>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76442"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447799"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Description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534847" y="1773953"/>
            <a:ext cx="350857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Unimportant. Typo Error or Small User Interface Misalignments</a:t>
            </a:r>
          </a:p>
        </p:txBody>
      </p:sp>
      <p:sp>
        <p:nvSpPr>
          <p:cNvPr id="21" name="TextBox 20">
            <a:extLst>
              <a:ext uri="{FF2B5EF4-FFF2-40B4-BE49-F238E27FC236}">
                <a16:creationId xmlns:a16="http://schemas.microsoft.com/office/drawing/2014/main" id="{B78CF7FE-4841-49AC-BF02-370A32DA38DC}"/>
              </a:ext>
            </a:extLst>
          </p:cNvPr>
          <p:cNvSpPr txBox="1"/>
          <p:nvPr/>
        </p:nvSpPr>
        <p:spPr>
          <a:xfrm>
            <a:off x="873863" y="1868365"/>
            <a:ext cx="1619028" cy="276999"/>
          </a:xfrm>
          <a:prstGeom prst="rect">
            <a:avLst/>
          </a:prstGeom>
          <a:noFill/>
        </p:spPr>
        <p:txBody>
          <a:bodyPr wrap="square" rtlCol="0">
            <a:spAutoFit/>
          </a:bodyPr>
          <a:lstStyle/>
          <a:p>
            <a:r>
              <a:rPr lang="en-US" sz="1200" dirty="0">
                <a:latin typeface="Maiandra GD" panose="020E0502030308020204" pitchFamily="34" charset="0"/>
              </a:rPr>
              <a:t>Low Impact </a:t>
            </a:r>
            <a:r>
              <a:rPr lang="en-US" sz="1200" dirty="0">
                <a:latin typeface="Maiandra GD" panose="020E0502030308020204" pitchFamily="34" charset="0"/>
                <a:sym typeface="Wingdings" panose="05000000000000000000" pitchFamily="2" charset="2"/>
              </a:rPr>
              <a:t>(1 Point)</a:t>
            </a:r>
            <a:endParaRPr lang="en-US" sz="1200" dirty="0">
              <a:latin typeface="Maiandra GD" panose="020E0502030308020204" pitchFamily="34" charset="0"/>
            </a:endParaRPr>
          </a:p>
        </p:txBody>
      </p:sp>
      <p:sp>
        <p:nvSpPr>
          <p:cNvPr id="22" name="TextBox 21">
            <a:extLst>
              <a:ext uri="{FF2B5EF4-FFF2-40B4-BE49-F238E27FC236}">
                <a16:creationId xmlns:a16="http://schemas.microsoft.com/office/drawing/2014/main" id="{8BF54B93-BE76-4D67-8775-16D94582E898}"/>
              </a:ext>
            </a:extLst>
          </p:cNvPr>
          <p:cNvSpPr txBox="1"/>
          <p:nvPr/>
        </p:nvSpPr>
        <p:spPr>
          <a:xfrm>
            <a:off x="2534846" y="2248307"/>
            <a:ext cx="350857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The System runs. However, some non-critical functionalities are not working.</a:t>
            </a:r>
          </a:p>
        </p:txBody>
      </p:sp>
      <p:sp>
        <p:nvSpPr>
          <p:cNvPr id="23" name="TextBox 22">
            <a:extLst>
              <a:ext uri="{FF2B5EF4-FFF2-40B4-BE49-F238E27FC236}">
                <a16:creationId xmlns:a16="http://schemas.microsoft.com/office/drawing/2014/main" id="{BF16253F-07F2-481A-884C-9831D896BE96}"/>
              </a:ext>
            </a:extLst>
          </p:cNvPr>
          <p:cNvSpPr txBox="1"/>
          <p:nvPr/>
        </p:nvSpPr>
        <p:spPr>
          <a:xfrm>
            <a:off x="842055" y="2341218"/>
            <a:ext cx="1846159" cy="276999"/>
          </a:xfrm>
          <a:prstGeom prst="rect">
            <a:avLst/>
          </a:prstGeom>
          <a:noFill/>
        </p:spPr>
        <p:txBody>
          <a:bodyPr wrap="square" rtlCol="0">
            <a:spAutoFit/>
          </a:bodyPr>
          <a:lstStyle/>
          <a:p>
            <a:r>
              <a:rPr lang="en-US" sz="1200" dirty="0">
                <a:latin typeface="Maiandra GD" panose="020E0502030308020204" pitchFamily="34" charset="0"/>
              </a:rPr>
              <a:t>High Impact (5 Points)</a:t>
            </a:r>
          </a:p>
        </p:txBody>
      </p:sp>
      <p:sp>
        <p:nvSpPr>
          <p:cNvPr id="24" name="Rectangle 23">
            <a:extLst>
              <a:ext uri="{FF2B5EF4-FFF2-40B4-BE49-F238E27FC236}">
                <a16:creationId xmlns:a16="http://schemas.microsoft.com/office/drawing/2014/main" id="{A7E56E45-2E2E-4B21-A2A8-C634D909544E}"/>
              </a:ext>
            </a:extLst>
          </p:cNvPr>
          <p:cNvSpPr/>
          <p:nvPr/>
        </p:nvSpPr>
        <p:spPr>
          <a:xfrm>
            <a:off x="49589" y="3593272"/>
            <a:ext cx="6790641" cy="253916"/>
          </a:xfrm>
          <a:prstGeom prst="rect">
            <a:avLst/>
          </a:prstGeom>
          <a:noFill/>
        </p:spPr>
        <p:txBody>
          <a:bodyPr wrap="none" lIns="91440" tIns="45720" rIns="91440" bIns="45720">
            <a:spAutoFit/>
          </a:bodyPr>
          <a:lstStyle/>
          <a:p>
            <a:pPr algn="ctr"/>
            <a:r>
              <a:rPr lang="en-US" sz="105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Total Points = 1 x Number of Low Impact Bugs + 5 x Number of High Impact Bugs + 10 x Number of Critical Im</a:t>
            </a:r>
            <a:r>
              <a:rPr lang="en-US" sz="105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pact Bugs</a:t>
            </a:r>
            <a:endParaRPr lang="en-US" sz="105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p:sp>
        <p:nvSpPr>
          <p:cNvPr id="35" name="TextBox 34">
            <a:extLst>
              <a:ext uri="{FF2B5EF4-FFF2-40B4-BE49-F238E27FC236}">
                <a16:creationId xmlns:a16="http://schemas.microsoft.com/office/drawing/2014/main" id="{35BC56C6-A518-4BBE-9C5C-7A4BC95F9753}"/>
              </a:ext>
            </a:extLst>
          </p:cNvPr>
          <p:cNvSpPr txBox="1"/>
          <p:nvPr/>
        </p:nvSpPr>
        <p:spPr>
          <a:xfrm>
            <a:off x="2534851" y="2700797"/>
            <a:ext cx="350857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The System is down or is unusable after a short period of time. Bugs need to be fixed to continue.</a:t>
            </a:r>
          </a:p>
        </p:txBody>
      </p:sp>
      <p:sp>
        <p:nvSpPr>
          <p:cNvPr id="36" name="TextBox 35">
            <a:extLst>
              <a:ext uri="{FF2B5EF4-FFF2-40B4-BE49-F238E27FC236}">
                <a16:creationId xmlns:a16="http://schemas.microsoft.com/office/drawing/2014/main" id="{DE0D0758-D0CD-428C-8436-81CA84F18CF9}"/>
              </a:ext>
            </a:extLst>
          </p:cNvPr>
          <p:cNvSpPr txBox="1"/>
          <p:nvPr/>
        </p:nvSpPr>
        <p:spPr>
          <a:xfrm>
            <a:off x="706053" y="2885462"/>
            <a:ext cx="1960519" cy="276999"/>
          </a:xfrm>
          <a:prstGeom prst="rect">
            <a:avLst/>
          </a:prstGeom>
          <a:noFill/>
        </p:spPr>
        <p:txBody>
          <a:bodyPr wrap="square" rtlCol="0">
            <a:spAutoFit/>
          </a:bodyPr>
          <a:lstStyle/>
          <a:p>
            <a:r>
              <a:rPr lang="en-US" sz="1200" dirty="0">
                <a:latin typeface="Maiandra GD" panose="020E0502030308020204" pitchFamily="34" charset="0"/>
              </a:rPr>
              <a:t>Critical Impact (10 Points)</a:t>
            </a:r>
          </a:p>
        </p:txBody>
      </p:sp>
      <p:cxnSp>
        <p:nvCxnSpPr>
          <p:cNvPr id="38" name="Straight Connector 37">
            <a:extLst>
              <a:ext uri="{FF2B5EF4-FFF2-40B4-BE49-F238E27FC236}">
                <a16:creationId xmlns:a16="http://schemas.microsoft.com/office/drawing/2014/main" id="{735170C7-EB02-462A-A68E-970B9933C07E}"/>
              </a:ext>
            </a:extLst>
          </p:cNvPr>
          <p:cNvCxnSpPr>
            <a:cxnSpLocks/>
          </p:cNvCxnSpPr>
          <p:nvPr/>
        </p:nvCxnSpPr>
        <p:spPr>
          <a:xfrm flipV="1">
            <a:off x="706053" y="222783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6D177E-A6A9-4825-9DDD-DF77B69D85B9}"/>
              </a:ext>
            </a:extLst>
          </p:cNvPr>
          <p:cNvCxnSpPr>
            <a:cxnSpLocks/>
          </p:cNvCxnSpPr>
          <p:nvPr/>
        </p:nvCxnSpPr>
        <p:spPr>
          <a:xfrm flipV="1">
            <a:off x="706053" y="2698293"/>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5" name="Rectangle: Single Corner Rounded 44">
            <a:extLst>
              <a:ext uri="{FF2B5EF4-FFF2-40B4-BE49-F238E27FC236}">
                <a16:creationId xmlns:a16="http://schemas.microsoft.com/office/drawing/2014/main" id="{6233C1B0-3228-4182-98AA-A8AC1187F6B2}"/>
              </a:ext>
            </a:extLst>
          </p:cNvPr>
          <p:cNvSpPr/>
          <p:nvPr/>
        </p:nvSpPr>
        <p:spPr>
          <a:xfrm>
            <a:off x="706051" y="4140198"/>
            <a:ext cx="5337366" cy="157319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59348883-AED5-43F7-B0A6-438B84C243E4}"/>
              </a:ext>
            </a:extLst>
          </p:cNvPr>
          <p:cNvCxnSpPr>
            <a:cxnSpLocks/>
          </p:cNvCxnSpPr>
          <p:nvPr/>
        </p:nvCxnSpPr>
        <p:spPr>
          <a:xfrm flipH="1">
            <a:off x="2534840" y="4140982"/>
            <a:ext cx="1" cy="15724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A1BE500-A5F8-4F03-BC26-EE7A2D0BA63B}"/>
              </a:ext>
            </a:extLst>
          </p:cNvPr>
          <p:cNvCxnSpPr>
            <a:cxnSpLocks/>
          </p:cNvCxnSpPr>
          <p:nvPr/>
        </p:nvCxnSpPr>
        <p:spPr>
          <a:xfrm flipV="1">
            <a:off x="706047" y="4462312"/>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B32C699-3B99-47B4-AA30-E1BD159459B8}"/>
              </a:ext>
            </a:extLst>
          </p:cNvPr>
          <p:cNvSpPr txBox="1"/>
          <p:nvPr/>
        </p:nvSpPr>
        <p:spPr>
          <a:xfrm>
            <a:off x="994677" y="4160151"/>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49" name="TextBox 48">
            <a:extLst>
              <a:ext uri="{FF2B5EF4-FFF2-40B4-BE49-F238E27FC236}">
                <a16:creationId xmlns:a16="http://schemas.microsoft.com/office/drawing/2014/main" id="{4ED700F3-E363-4364-9CC9-33361778185E}"/>
              </a:ext>
            </a:extLst>
          </p:cNvPr>
          <p:cNvSpPr txBox="1"/>
          <p:nvPr/>
        </p:nvSpPr>
        <p:spPr>
          <a:xfrm>
            <a:off x="3447793" y="4154535"/>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50" name="TextBox 49">
            <a:extLst>
              <a:ext uri="{FF2B5EF4-FFF2-40B4-BE49-F238E27FC236}">
                <a16:creationId xmlns:a16="http://schemas.microsoft.com/office/drawing/2014/main" id="{184E9D82-94E7-49DC-A2A0-6C624ED90AA8}"/>
              </a:ext>
            </a:extLst>
          </p:cNvPr>
          <p:cNvSpPr txBox="1"/>
          <p:nvPr/>
        </p:nvSpPr>
        <p:spPr>
          <a:xfrm>
            <a:off x="2534841" y="4462312"/>
            <a:ext cx="3508571" cy="276999"/>
          </a:xfrm>
          <a:prstGeom prst="rect">
            <a:avLst/>
          </a:prstGeom>
          <a:noFill/>
        </p:spPr>
        <p:txBody>
          <a:bodyPr wrap="square" rtlCol="0">
            <a:spAutoFit/>
          </a:bodyPr>
          <a:lstStyle/>
          <a:p>
            <a:r>
              <a:rPr lang="en-US" sz="1200" dirty="0">
                <a:latin typeface="Maiandra GD" panose="020E0502030308020204" pitchFamily="34" charset="0"/>
              </a:rPr>
              <a:t>Fix During Buffer Time Only</a:t>
            </a:r>
          </a:p>
        </p:txBody>
      </p:sp>
      <p:sp>
        <p:nvSpPr>
          <p:cNvPr id="51" name="TextBox 50">
            <a:extLst>
              <a:ext uri="{FF2B5EF4-FFF2-40B4-BE49-F238E27FC236}">
                <a16:creationId xmlns:a16="http://schemas.microsoft.com/office/drawing/2014/main" id="{D7A41189-07E3-47FD-98EA-66AF75EED5CB}"/>
              </a:ext>
            </a:extLst>
          </p:cNvPr>
          <p:cNvSpPr txBox="1"/>
          <p:nvPr/>
        </p:nvSpPr>
        <p:spPr>
          <a:xfrm>
            <a:off x="1069180" y="4462312"/>
            <a:ext cx="1619028" cy="276999"/>
          </a:xfrm>
          <a:prstGeom prst="rect">
            <a:avLst/>
          </a:prstGeom>
          <a:noFill/>
        </p:spPr>
        <p:txBody>
          <a:bodyPr wrap="square" rtlCol="0">
            <a:spAutoFit/>
          </a:bodyPr>
          <a:lstStyle/>
          <a:p>
            <a:r>
              <a:rPr lang="en-US" sz="1200" dirty="0">
                <a:latin typeface="Maiandra GD" panose="020E0502030308020204" pitchFamily="34" charset="0"/>
              </a:rPr>
              <a:t>Points &lt;= 5</a:t>
            </a:r>
          </a:p>
        </p:txBody>
      </p:sp>
      <p:sp>
        <p:nvSpPr>
          <p:cNvPr id="52" name="TextBox 51">
            <a:extLst>
              <a:ext uri="{FF2B5EF4-FFF2-40B4-BE49-F238E27FC236}">
                <a16:creationId xmlns:a16="http://schemas.microsoft.com/office/drawing/2014/main" id="{1BCF7174-8515-4606-A810-80996459CA7C}"/>
              </a:ext>
            </a:extLst>
          </p:cNvPr>
          <p:cNvSpPr txBox="1"/>
          <p:nvPr/>
        </p:nvSpPr>
        <p:spPr>
          <a:xfrm>
            <a:off x="2537736" y="4785982"/>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a:t>
            </a:r>
          </a:p>
        </p:txBody>
      </p:sp>
      <p:sp>
        <p:nvSpPr>
          <p:cNvPr id="53" name="TextBox 52">
            <a:extLst>
              <a:ext uri="{FF2B5EF4-FFF2-40B4-BE49-F238E27FC236}">
                <a16:creationId xmlns:a16="http://schemas.microsoft.com/office/drawing/2014/main" id="{23A5581B-C123-421C-8362-F9E3AE660051}"/>
              </a:ext>
            </a:extLst>
          </p:cNvPr>
          <p:cNvSpPr txBox="1"/>
          <p:nvPr/>
        </p:nvSpPr>
        <p:spPr>
          <a:xfrm>
            <a:off x="960694" y="4786578"/>
            <a:ext cx="1846159" cy="276999"/>
          </a:xfrm>
          <a:prstGeom prst="rect">
            <a:avLst/>
          </a:prstGeom>
          <a:noFill/>
        </p:spPr>
        <p:txBody>
          <a:bodyPr wrap="square" rtlCol="0">
            <a:spAutoFit/>
          </a:bodyPr>
          <a:lstStyle/>
          <a:p>
            <a:r>
              <a:rPr lang="en-US" sz="1200" dirty="0">
                <a:latin typeface="Maiandra GD" panose="020E0502030308020204" pitchFamily="34" charset="0"/>
              </a:rPr>
              <a:t>5 &lt; Points &lt; 10</a:t>
            </a:r>
          </a:p>
        </p:txBody>
      </p:sp>
      <p:sp>
        <p:nvSpPr>
          <p:cNvPr id="54" name="TextBox 53">
            <a:extLst>
              <a:ext uri="{FF2B5EF4-FFF2-40B4-BE49-F238E27FC236}">
                <a16:creationId xmlns:a16="http://schemas.microsoft.com/office/drawing/2014/main" id="{0B1CEF56-C665-4552-9E04-820BD05A420A}"/>
              </a:ext>
            </a:extLst>
          </p:cNvPr>
          <p:cNvSpPr txBox="1"/>
          <p:nvPr/>
        </p:nvSpPr>
        <p:spPr>
          <a:xfrm>
            <a:off x="2534840" y="5067062"/>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55" name="TextBox 54">
            <a:extLst>
              <a:ext uri="{FF2B5EF4-FFF2-40B4-BE49-F238E27FC236}">
                <a16:creationId xmlns:a16="http://schemas.microsoft.com/office/drawing/2014/main" id="{4509824F-3908-4B13-89AF-FA23A658E399}"/>
              </a:ext>
            </a:extLst>
          </p:cNvPr>
          <p:cNvSpPr txBox="1"/>
          <p:nvPr/>
        </p:nvSpPr>
        <p:spPr>
          <a:xfrm>
            <a:off x="1076442" y="5251727"/>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56" name="Straight Connector 55">
            <a:extLst>
              <a:ext uri="{FF2B5EF4-FFF2-40B4-BE49-F238E27FC236}">
                <a16:creationId xmlns:a16="http://schemas.microsoft.com/office/drawing/2014/main" id="{4C15B588-8D3C-4187-ADFF-F29D466B7802}"/>
              </a:ext>
            </a:extLst>
          </p:cNvPr>
          <p:cNvCxnSpPr>
            <a:cxnSpLocks/>
          </p:cNvCxnSpPr>
          <p:nvPr/>
        </p:nvCxnSpPr>
        <p:spPr>
          <a:xfrm flipV="1">
            <a:off x="706047" y="4754153"/>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D4E74F5-B53F-409E-9238-A1869A051351}"/>
              </a:ext>
            </a:extLst>
          </p:cNvPr>
          <p:cNvCxnSpPr>
            <a:cxnSpLocks/>
          </p:cNvCxnSpPr>
          <p:nvPr/>
        </p:nvCxnSpPr>
        <p:spPr>
          <a:xfrm flipV="1">
            <a:off x="706047" y="5056776"/>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Single Corner Rounded 58">
            <a:extLst>
              <a:ext uri="{FF2B5EF4-FFF2-40B4-BE49-F238E27FC236}">
                <a16:creationId xmlns:a16="http://schemas.microsoft.com/office/drawing/2014/main" id="{444451D4-1768-46AF-86EF-142BA1381EED}"/>
              </a:ext>
            </a:extLst>
          </p:cNvPr>
          <p:cNvSpPr/>
          <p:nvPr/>
        </p:nvSpPr>
        <p:spPr>
          <a:xfrm>
            <a:off x="715458" y="6074041"/>
            <a:ext cx="5337366" cy="128193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0F61202B-BBD5-4FF7-98F7-074E5794BF3F}"/>
              </a:ext>
            </a:extLst>
          </p:cNvPr>
          <p:cNvCxnSpPr>
            <a:cxnSpLocks/>
          </p:cNvCxnSpPr>
          <p:nvPr/>
        </p:nvCxnSpPr>
        <p:spPr>
          <a:xfrm flipH="1">
            <a:off x="2544248" y="6074825"/>
            <a:ext cx="1" cy="128115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9E9535-AD7F-42A7-B33A-63A6A09F9F58}"/>
              </a:ext>
            </a:extLst>
          </p:cNvPr>
          <p:cNvCxnSpPr>
            <a:cxnSpLocks/>
          </p:cNvCxnSpPr>
          <p:nvPr/>
        </p:nvCxnSpPr>
        <p:spPr>
          <a:xfrm flipV="1">
            <a:off x="715454" y="6396155"/>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72F4BED-B65A-48BE-82E1-2EB20080FDAA}"/>
              </a:ext>
            </a:extLst>
          </p:cNvPr>
          <p:cNvSpPr txBox="1"/>
          <p:nvPr/>
        </p:nvSpPr>
        <p:spPr>
          <a:xfrm>
            <a:off x="1004084" y="6093994"/>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63" name="TextBox 62">
            <a:extLst>
              <a:ext uri="{FF2B5EF4-FFF2-40B4-BE49-F238E27FC236}">
                <a16:creationId xmlns:a16="http://schemas.microsoft.com/office/drawing/2014/main" id="{A122791E-C1DE-4797-AE9C-B97492FCDDAA}"/>
              </a:ext>
            </a:extLst>
          </p:cNvPr>
          <p:cNvSpPr txBox="1"/>
          <p:nvPr/>
        </p:nvSpPr>
        <p:spPr>
          <a:xfrm>
            <a:off x="3457200" y="608837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Mitigation Plan</a:t>
            </a:r>
          </a:p>
        </p:txBody>
      </p:sp>
      <p:sp>
        <p:nvSpPr>
          <p:cNvPr id="64" name="TextBox 63">
            <a:extLst>
              <a:ext uri="{FF2B5EF4-FFF2-40B4-BE49-F238E27FC236}">
                <a16:creationId xmlns:a16="http://schemas.microsoft.com/office/drawing/2014/main" id="{C33AF977-E5BE-4CF5-82E4-DA9BD0F0356B}"/>
              </a:ext>
            </a:extLst>
          </p:cNvPr>
          <p:cNvSpPr txBox="1"/>
          <p:nvPr/>
        </p:nvSpPr>
        <p:spPr>
          <a:xfrm>
            <a:off x="2544248" y="6396155"/>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 in the iteration</a:t>
            </a:r>
          </a:p>
        </p:txBody>
      </p:sp>
      <p:sp>
        <p:nvSpPr>
          <p:cNvPr id="65" name="TextBox 64">
            <a:extLst>
              <a:ext uri="{FF2B5EF4-FFF2-40B4-BE49-F238E27FC236}">
                <a16:creationId xmlns:a16="http://schemas.microsoft.com/office/drawing/2014/main" id="{207EFCB9-E470-47BA-8A3F-278E5A664C25}"/>
              </a:ext>
            </a:extLst>
          </p:cNvPr>
          <p:cNvSpPr txBox="1"/>
          <p:nvPr/>
        </p:nvSpPr>
        <p:spPr>
          <a:xfrm>
            <a:off x="1076442" y="6407085"/>
            <a:ext cx="1619028" cy="276999"/>
          </a:xfrm>
          <a:prstGeom prst="rect">
            <a:avLst/>
          </a:prstGeom>
          <a:noFill/>
        </p:spPr>
        <p:txBody>
          <a:bodyPr wrap="square" rtlCol="0">
            <a:spAutoFit/>
          </a:bodyPr>
          <a:lstStyle/>
          <a:p>
            <a:r>
              <a:rPr lang="en-US" sz="1200" dirty="0">
                <a:latin typeface="Maiandra GD" panose="020E0502030308020204" pitchFamily="34" charset="0"/>
              </a:rPr>
              <a:t>Points &lt; 10</a:t>
            </a:r>
          </a:p>
        </p:txBody>
      </p:sp>
      <p:sp>
        <p:nvSpPr>
          <p:cNvPr id="68" name="TextBox 67">
            <a:extLst>
              <a:ext uri="{FF2B5EF4-FFF2-40B4-BE49-F238E27FC236}">
                <a16:creationId xmlns:a16="http://schemas.microsoft.com/office/drawing/2014/main" id="{A0FD0DFB-55A4-439C-9110-191761FCF93B}"/>
              </a:ext>
            </a:extLst>
          </p:cNvPr>
          <p:cNvSpPr txBox="1"/>
          <p:nvPr/>
        </p:nvSpPr>
        <p:spPr>
          <a:xfrm>
            <a:off x="2544247" y="6695014"/>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69" name="TextBox 68">
            <a:extLst>
              <a:ext uri="{FF2B5EF4-FFF2-40B4-BE49-F238E27FC236}">
                <a16:creationId xmlns:a16="http://schemas.microsoft.com/office/drawing/2014/main" id="{84C48D76-E0B9-4B98-A443-22F419FC256E}"/>
              </a:ext>
            </a:extLst>
          </p:cNvPr>
          <p:cNvSpPr txBox="1"/>
          <p:nvPr/>
        </p:nvSpPr>
        <p:spPr>
          <a:xfrm>
            <a:off x="1004084" y="6883195"/>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70" name="Straight Connector 69">
            <a:extLst>
              <a:ext uri="{FF2B5EF4-FFF2-40B4-BE49-F238E27FC236}">
                <a16:creationId xmlns:a16="http://schemas.microsoft.com/office/drawing/2014/main" id="{D8C537F3-94E1-4849-BEA4-873D64E40B58}"/>
              </a:ext>
            </a:extLst>
          </p:cNvPr>
          <p:cNvCxnSpPr>
            <a:cxnSpLocks/>
          </p:cNvCxnSpPr>
          <p:nvPr/>
        </p:nvCxnSpPr>
        <p:spPr>
          <a:xfrm flipV="1">
            <a:off x="715454" y="668799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93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9599"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10" name="OTLSHAPE_TB_00000000000000000000000000000000_ScaleContainer">
            <a:extLst>
              <a:ext uri="{FF2B5EF4-FFF2-40B4-BE49-F238E27FC236}">
                <a16:creationId xmlns:a16="http://schemas.microsoft.com/office/drawing/2014/main" id="{8A9FE40F-462F-4A3C-9749-7BAD9DB6FE6D}"/>
              </a:ext>
            </a:extLst>
          </p:cNvPr>
          <p:cNvSpPr/>
          <p:nvPr>
            <p:custDataLst>
              <p:tags r:id="rId1"/>
            </p:custDataLst>
          </p:nvPr>
        </p:nvSpPr>
        <p:spPr>
          <a:xfrm>
            <a:off x="255827" y="2638001"/>
            <a:ext cx="6491785" cy="359957"/>
          </a:xfrm>
          <a:prstGeom prst="roundRect">
            <a:avLst>
              <a:gd name="adj" fmla="val 100000"/>
            </a:avLst>
          </a:prstGeom>
          <a:solidFill>
            <a:schemeClr val="accent3">
              <a:lumMod val="40000"/>
              <a:lumOff val="60000"/>
            </a:schemeClr>
          </a:solidFill>
          <a:ln w="12700" cap="flat" cmpd="sng" algn="ctr">
            <a:noFill/>
            <a:prstDash val="solid"/>
            <a:miter lim="800000"/>
          </a:ln>
          <a:effectLst>
            <a:outerShdw blurRad="44450" dist="27940" dir="5400000" algn="ctr">
              <a:srgbClr val="000000">
                <a:alpha val="32000"/>
              </a:srgbClr>
            </a:outerShdw>
            <a:reflection blurRad="6350" stA="50000" endA="300" endPos="55500" dist="50800" dir="5400000" sy="-100000" algn="bl" rotWithShape="0"/>
          </a:effectLst>
          <a:scene3d>
            <a:camera prst="orthographicFront">
              <a:rot lat="0" lon="0" rev="0"/>
            </a:camera>
            <a:lightRig rig="balanced" dir="t">
              <a:rot lat="0" lon="0" rev="8700000"/>
            </a:lightRig>
          </a:scene3d>
          <a:sp3d>
            <a:bevelT w="190500" h="381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OTLSHAPE_TB_00000000000000000000000000000000_Separator1">
            <a:extLst>
              <a:ext uri="{FF2B5EF4-FFF2-40B4-BE49-F238E27FC236}">
                <a16:creationId xmlns:a16="http://schemas.microsoft.com/office/drawing/2014/main" id="{C8BF1A42-A48B-4DFB-A5CE-A807AC59D3EB}"/>
              </a:ext>
            </a:extLst>
          </p:cNvPr>
          <p:cNvCxnSpPr>
            <a:cxnSpLocks/>
          </p:cNvCxnSpPr>
          <p:nvPr>
            <p:custDataLst>
              <p:tags r:id="rId2"/>
            </p:custDataLst>
          </p:nvPr>
        </p:nvCxnSpPr>
        <p:spPr>
          <a:xfrm>
            <a:off x="5568522" y="2638001"/>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05D113F-8475-4550-9F48-B4136436C3FD}"/>
              </a:ext>
            </a:extLst>
          </p:cNvPr>
          <p:cNvSpPr txBox="1"/>
          <p:nvPr/>
        </p:nvSpPr>
        <p:spPr>
          <a:xfrm>
            <a:off x="5575407" y="271025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10</a:t>
            </a:r>
          </a:p>
        </p:txBody>
      </p:sp>
      <p:cxnSp>
        <p:nvCxnSpPr>
          <p:cNvPr id="31" name="OTLSHAPE_TB_00000000000000000000000000000000_Separator1">
            <a:extLst>
              <a:ext uri="{FF2B5EF4-FFF2-40B4-BE49-F238E27FC236}">
                <a16:creationId xmlns:a16="http://schemas.microsoft.com/office/drawing/2014/main" id="{F0C97AA3-F7F0-47E6-BD86-E43BDACB2467}"/>
              </a:ext>
            </a:extLst>
          </p:cNvPr>
          <p:cNvCxnSpPr>
            <a:cxnSpLocks/>
          </p:cNvCxnSpPr>
          <p:nvPr>
            <p:custDataLst>
              <p:tags r:id="rId3"/>
            </p:custDataLst>
          </p:nvPr>
        </p:nvCxnSpPr>
        <p:spPr>
          <a:xfrm>
            <a:off x="6114904" y="2639992"/>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6E09A53-E648-4572-9BE7-8BA9BC1362E3}"/>
              </a:ext>
            </a:extLst>
          </p:cNvPr>
          <p:cNvSpPr txBox="1"/>
          <p:nvPr/>
        </p:nvSpPr>
        <p:spPr>
          <a:xfrm>
            <a:off x="6114904" y="2715904"/>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11</a:t>
            </a:r>
          </a:p>
        </p:txBody>
      </p:sp>
      <p:cxnSp>
        <p:nvCxnSpPr>
          <p:cNvPr id="35" name="OTLSHAPE_TB_00000000000000000000000000000000_Separator1">
            <a:extLst>
              <a:ext uri="{FF2B5EF4-FFF2-40B4-BE49-F238E27FC236}">
                <a16:creationId xmlns:a16="http://schemas.microsoft.com/office/drawing/2014/main" id="{A03BE686-17E8-435F-8A3E-52D99115A5EC}"/>
              </a:ext>
            </a:extLst>
          </p:cNvPr>
          <p:cNvCxnSpPr>
            <a:cxnSpLocks/>
          </p:cNvCxnSpPr>
          <p:nvPr>
            <p:custDataLst>
              <p:tags r:id="rId4"/>
            </p:custDataLst>
          </p:nvPr>
        </p:nvCxnSpPr>
        <p:spPr>
          <a:xfrm>
            <a:off x="5029027" y="2637469"/>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C28DE82-1EED-4393-8A68-2FDFD597DFB2}"/>
              </a:ext>
            </a:extLst>
          </p:cNvPr>
          <p:cNvSpPr txBox="1"/>
          <p:nvPr/>
        </p:nvSpPr>
        <p:spPr>
          <a:xfrm>
            <a:off x="5029027" y="2713381"/>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9</a:t>
            </a:r>
          </a:p>
        </p:txBody>
      </p:sp>
      <p:cxnSp>
        <p:nvCxnSpPr>
          <p:cNvPr id="40" name="OTLSHAPE_TB_00000000000000000000000000000000_Separator1">
            <a:extLst>
              <a:ext uri="{FF2B5EF4-FFF2-40B4-BE49-F238E27FC236}">
                <a16:creationId xmlns:a16="http://schemas.microsoft.com/office/drawing/2014/main" id="{57904F32-4B37-4D68-BEBA-A7E4BD9F2F23}"/>
              </a:ext>
            </a:extLst>
          </p:cNvPr>
          <p:cNvCxnSpPr>
            <a:cxnSpLocks/>
          </p:cNvCxnSpPr>
          <p:nvPr>
            <p:custDataLst>
              <p:tags r:id="rId5"/>
            </p:custDataLst>
          </p:nvPr>
        </p:nvCxnSpPr>
        <p:spPr>
          <a:xfrm>
            <a:off x="4489530"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E81FFD5-5F24-4390-A314-C1DECEB3E56E}"/>
              </a:ext>
            </a:extLst>
          </p:cNvPr>
          <p:cNvSpPr txBox="1"/>
          <p:nvPr/>
        </p:nvSpPr>
        <p:spPr>
          <a:xfrm>
            <a:off x="4489530" y="272065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8</a:t>
            </a:r>
          </a:p>
        </p:txBody>
      </p:sp>
      <p:cxnSp>
        <p:nvCxnSpPr>
          <p:cNvPr id="42" name="OTLSHAPE_TB_00000000000000000000000000000000_Separator1">
            <a:extLst>
              <a:ext uri="{FF2B5EF4-FFF2-40B4-BE49-F238E27FC236}">
                <a16:creationId xmlns:a16="http://schemas.microsoft.com/office/drawing/2014/main" id="{F2176315-094B-47B8-989F-C1CE40938A66}"/>
              </a:ext>
            </a:extLst>
          </p:cNvPr>
          <p:cNvCxnSpPr>
            <a:cxnSpLocks/>
          </p:cNvCxnSpPr>
          <p:nvPr>
            <p:custDataLst>
              <p:tags r:id="rId6"/>
            </p:custDataLst>
          </p:nvPr>
        </p:nvCxnSpPr>
        <p:spPr>
          <a:xfrm>
            <a:off x="3946592"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F5EE42E-6F2C-478C-8088-B0C351CE5EAB}"/>
              </a:ext>
            </a:extLst>
          </p:cNvPr>
          <p:cNvSpPr txBox="1"/>
          <p:nvPr/>
        </p:nvSpPr>
        <p:spPr>
          <a:xfrm>
            <a:off x="3946592" y="270862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7</a:t>
            </a:r>
          </a:p>
        </p:txBody>
      </p:sp>
      <p:cxnSp>
        <p:nvCxnSpPr>
          <p:cNvPr id="44" name="OTLSHAPE_TB_00000000000000000000000000000000_Separator1">
            <a:extLst>
              <a:ext uri="{FF2B5EF4-FFF2-40B4-BE49-F238E27FC236}">
                <a16:creationId xmlns:a16="http://schemas.microsoft.com/office/drawing/2014/main" id="{7D5FAFB5-D5DA-44AE-B0EC-8234E37F3631}"/>
              </a:ext>
            </a:extLst>
          </p:cNvPr>
          <p:cNvCxnSpPr>
            <a:cxnSpLocks/>
          </p:cNvCxnSpPr>
          <p:nvPr>
            <p:custDataLst>
              <p:tags r:id="rId7"/>
            </p:custDataLst>
          </p:nvPr>
        </p:nvCxnSpPr>
        <p:spPr>
          <a:xfrm>
            <a:off x="3407095"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E6655FA-3519-4A09-913B-8F4C79B80C71}"/>
              </a:ext>
            </a:extLst>
          </p:cNvPr>
          <p:cNvSpPr txBox="1"/>
          <p:nvPr/>
        </p:nvSpPr>
        <p:spPr>
          <a:xfrm>
            <a:off x="3407095" y="270862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6</a:t>
            </a:r>
          </a:p>
        </p:txBody>
      </p:sp>
      <p:cxnSp>
        <p:nvCxnSpPr>
          <p:cNvPr id="46" name="OTLSHAPE_TB_00000000000000000000000000000000_Separator1">
            <a:extLst>
              <a:ext uri="{FF2B5EF4-FFF2-40B4-BE49-F238E27FC236}">
                <a16:creationId xmlns:a16="http://schemas.microsoft.com/office/drawing/2014/main" id="{4A3D8AB4-4DCA-4E09-B42E-C2047A8FA42F}"/>
              </a:ext>
            </a:extLst>
          </p:cNvPr>
          <p:cNvCxnSpPr>
            <a:cxnSpLocks/>
          </p:cNvCxnSpPr>
          <p:nvPr>
            <p:custDataLst>
              <p:tags r:id="rId8"/>
            </p:custDataLst>
          </p:nvPr>
        </p:nvCxnSpPr>
        <p:spPr>
          <a:xfrm>
            <a:off x="2867599" y="2639992"/>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99FCD34-8C45-4AA6-8D75-985460B4234E}"/>
              </a:ext>
            </a:extLst>
          </p:cNvPr>
          <p:cNvSpPr txBox="1"/>
          <p:nvPr/>
        </p:nvSpPr>
        <p:spPr>
          <a:xfrm>
            <a:off x="2867599" y="2715904"/>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5</a:t>
            </a:r>
          </a:p>
        </p:txBody>
      </p:sp>
      <p:cxnSp>
        <p:nvCxnSpPr>
          <p:cNvPr id="48" name="OTLSHAPE_TB_00000000000000000000000000000000_Separator1">
            <a:extLst>
              <a:ext uri="{FF2B5EF4-FFF2-40B4-BE49-F238E27FC236}">
                <a16:creationId xmlns:a16="http://schemas.microsoft.com/office/drawing/2014/main" id="{220EF9B1-7E04-410C-A3E5-FF48ED37D7F2}"/>
              </a:ext>
            </a:extLst>
          </p:cNvPr>
          <p:cNvCxnSpPr>
            <a:cxnSpLocks/>
          </p:cNvCxnSpPr>
          <p:nvPr>
            <p:custDataLst>
              <p:tags r:id="rId9"/>
            </p:custDataLst>
          </p:nvPr>
        </p:nvCxnSpPr>
        <p:spPr>
          <a:xfrm>
            <a:off x="2328102"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5FC36C1-FFF0-4754-B6CC-2E3BEAFAF73F}"/>
              </a:ext>
            </a:extLst>
          </p:cNvPr>
          <p:cNvSpPr txBox="1"/>
          <p:nvPr/>
        </p:nvSpPr>
        <p:spPr>
          <a:xfrm>
            <a:off x="2328102" y="272065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4</a:t>
            </a:r>
          </a:p>
        </p:txBody>
      </p:sp>
      <p:cxnSp>
        <p:nvCxnSpPr>
          <p:cNvPr id="50" name="OTLSHAPE_TB_00000000000000000000000000000000_Separator1">
            <a:extLst>
              <a:ext uri="{FF2B5EF4-FFF2-40B4-BE49-F238E27FC236}">
                <a16:creationId xmlns:a16="http://schemas.microsoft.com/office/drawing/2014/main" id="{559E8442-0E8A-42BD-95F2-CE229FEF1FC9}"/>
              </a:ext>
            </a:extLst>
          </p:cNvPr>
          <p:cNvCxnSpPr>
            <a:cxnSpLocks/>
          </p:cNvCxnSpPr>
          <p:nvPr>
            <p:custDataLst>
              <p:tags r:id="rId10"/>
            </p:custDataLst>
          </p:nvPr>
        </p:nvCxnSpPr>
        <p:spPr>
          <a:xfrm>
            <a:off x="1785164" y="2645741"/>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A2A9D1F-81DB-4C32-9898-34477C3E1367}"/>
              </a:ext>
            </a:extLst>
          </p:cNvPr>
          <p:cNvSpPr txBox="1"/>
          <p:nvPr/>
        </p:nvSpPr>
        <p:spPr>
          <a:xfrm>
            <a:off x="1785164" y="2721653"/>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3</a:t>
            </a:r>
          </a:p>
        </p:txBody>
      </p:sp>
      <p:cxnSp>
        <p:nvCxnSpPr>
          <p:cNvPr id="52" name="OTLSHAPE_TB_00000000000000000000000000000000_Separator1">
            <a:extLst>
              <a:ext uri="{FF2B5EF4-FFF2-40B4-BE49-F238E27FC236}">
                <a16:creationId xmlns:a16="http://schemas.microsoft.com/office/drawing/2014/main" id="{F78B8C26-3AD8-429A-B180-90EF0EFE5211}"/>
              </a:ext>
            </a:extLst>
          </p:cNvPr>
          <p:cNvCxnSpPr>
            <a:cxnSpLocks/>
          </p:cNvCxnSpPr>
          <p:nvPr>
            <p:custDataLst>
              <p:tags r:id="rId11"/>
            </p:custDataLst>
          </p:nvPr>
        </p:nvCxnSpPr>
        <p:spPr>
          <a:xfrm>
            <a:off x="1245667"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AD94DEB-AD92-4B0A-AEDD-A384117A1C1D}"/>
              </a:ext>
            </a:extLst>
          </p:cNvPr>
          <p:cNvSpPr txBox="1"/>
          <p:nvPr/>
        </p:nvSpPr>
        <p:spPr>
          <a:xfrm>
            <a:off x="1245667" y="270862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2</a:t>
            </a:r>
          </a:p>
        </p:txBody>
      </p:sp>
      <p:cxnSp>
        <p:nvCxnSpPr>
          <p:cNvPr id="54" name="OTLSHAPE_TB_00000000000000000000000000000000_Separator1">
            <a:extLst>
              <a:ext uri="{FF2B5EF4-FFF2-40B4-BE49-F238E27FC236}">
                <a16:creationId xmlns:a16="http://schemas.microsoft.com/office/drawing/2014/main" id="{B2797674-FE50-48C7-93DF-C880A4DF87C0}"/>
              </a:ext>
            </a:extLst>
          </p:cNvPr>
          <p:cNvCxnSpPr>
            <a:cxnSpLocks/>
          </p:cNvCxnSpPr>
          <p:nvPr>
            <p:custDataLst>
              <p:tags r:id="rId12"/>
            </p:custDataLst>
          </p:nvPr>
        </p:nvCxnSpPr>
        <p:spPr>
          <a:xfrm>
            <a:off x="702729"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D84918E-1B30-4B5F-A4BB-F07D3CB6AECA}"/>
              </a:ext>
            </a:extLst>
          </p:cNvPr>
          <p:cNvSpPr txBox="1"/>
          <p:nvPr/>
        </p:nvSpPr>
        <p:spPr>
          <a:xfrm>
            <a:off x="702729" y="272065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a:t>
            </a:r>
          </a:p>
        </p:txBody>
      </p:sp>
      <p:sp>
        <p:nvSpPr>
          <p:cNvPr id="57" name="TextBox 56">
            <a:extLst>
              <a:ext uri="{FF2B5EF4-FFF2-40B4-BE49-F238E27FC236}">
                <a16:creationId xmlns:a16="http://schemas.microsoft.com/office/drawing/2014/main" id="{A75E5272-05E5-47E9-8EC9-9CF9D616B61D}"/>
              </a:ext>
            </a:extLst>
          </p:cNvPr>
          <p:cNvSpPr txBox="1"/>
          <p:nvPr/>
        </p:nvSpPr>
        <p:spPr>
          <a:xfrm>
            <a:off x="163232" y="270862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0</a:t>
            </a:r>
          </a:p>
        </p:txBody>
      </p:sp>
      <p:sp>
        <p:nvSpPr>
          <p:cNvPr id="59" name="OTLSHAPE_T_7773177036fc4cf59bd0d5652def1445_Shape">
            <a:extLst>
              <a:ext uri="{FF2B5EF4-FFF2-40B4-BE49-F238E27FC236}">
                <a16:creationId xmlns:a16="http://schemas.microsoft.com/office/drawing/2014/main" id="{4829410A-D794-49E1-A05E-86A56C58D5FA}"/>
              </a:ext>
            </a:extLst>
          </p:cNvPr>
          <p:cNvSpPr/>
          <p:nvPr>
            <p:custDataLst>
              <p:tags r:id="rId13"/>
            </p:custDataLst>
          </p:nvPr>
        </p:nvSpPr>
        <p:spPr>
          <a:xfrm>
            <a:off x="163232" y="3290609"/>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6 Jun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20 Jun</a:t>
            </a:r>
          </a:p>
        </p:txBody>
      </p:sp>
      <p:cxnSp>
        <p:nvCxnSpPr>
          <p:cNvPr id="67" name="OTLSHAPE_T_7773177036fc4cf59bd0d5652def1445_LeftVerticalConnector1">
            <a:extLst>
              <a:ext uri="{FF2B5EF4-FFF2-40B4-BE49-F238E27FC236}">
                <a16:creationId xmlns:a16="http://schemas.microsoft.com/office/drawing/2014/main" id="{FDD69E39-68E1-4E00-95E4-D13223859F1A}"/>
              </a:ext>
            </a:extLst>
          </p:cNvPr>
          <p:cNvCxnSpPr>
            <a:cxnSpLocks/>
            <a:stCxn id="59" idx="0"/>
          </p:cNvCxnSpPr>
          <p:nvPr>
            <p:custDataLst>
              <p:tags r:id="rId14"/>
            </p:custDataLst>
          </p:nvPr>
        </p:nvCxnSpPr>
        <p:spPr>
          <a:xfrm flipV="1">
            <a:off x="432249" y="2992673"/>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48C589E-39D4-49FB-AD52-6DD009B43C2C}"/>
              </a:ext>
            </a:extLst>
          </p:cNvPr>
          <p:cNvSpPr txBox="1"/>
          <p:nvPr/>
        </p:nvSpPr>
        <p:spPr>
          <a:xfrm>
            <a:off x="111267" y="3603009"/>
            <a:ext cx="641962"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Requirements </a:t>
            </a:r>
          </a:p>
          <a:p>
            <a:r>
              <a:rPr lang="en-US" sz="500" b="1" dirty="0">
                <a:solidFill>
                  <a:schemeClr val="bg2"/>
                </a:solidFill>
                <a:latin typeface="Maiandra GD" panose="020E0502030308020204" pitchFamily="34" charset="0"/>
              </a:rPr>
              <a:t>   Gathering</a:t>
            </a:r>
          </a:p>
        </p:txBody>
      </p:sp>
      <p:sp>
        <p:nvSpPr>
          <p:cNvPr id="71" name="TextBox 70">
            <a:extLst>
              <a:ext uri="{FF2B5EF4-FFF2-40B4-BE49-F238E27FC236}">
                <a16:creationId xmlns:a16="http://schemas.microsoft.com/office/drawing/2014/main" id="{DC507119-9BA0-44EF-A83C-2F464DEC7038}"/>
              </a:ext>
            </a:extLst>
          </p:cNvPr>
          <p:cNvSpPr txBox="1"/>
          <p:nvPr/>
        </p:nvSpPr>
        <p:spPr>
          <a:xfrm>
            <a:off x="111267" y="3792298"/>
            <a:ext cx="641962"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Proposal </a:t>
            </a:r>
          </a:p>
          <a:p>
            <a:r>
              <a:rPr lang="en-US" sz="500" b="1" dirty="0">
                <a:solidFill>
                  <a:schemeClr val="bg2"/>
                </a:solidFill>
                <a:latin typeface="Maiandra GD" panose="020E0502030308020204" pitchFamily="34" charset="0"/>
              </a:rPr>
              <a:t>   Preparation</a:t>
            </a:r>
          </a:p>
        </p:txBody>
      </p:sp>
      <p:sp>
        <p:nvSpPr>
          <p:cNvPr id="72" name="OTLSHAPE_T_7773177036fc4cf59bd0d5652def1445_Shape">
            <a:extLst>
              <a:ext uri="{FF2B5EF4-FFF2-40B4-BE49-F238E27FC236}">
                <a16:creationId xmlns:a16="http://schemas.microsoft.com/office/drawing/2014/main" id="{F2D8979A-4506-4C59-840B-FD7CEF5B3556}"/>
              </a:ext>
            </a:extLst>
          </p:cNvPr>
          <p:cNvSpPr/>
          <p:nvPr>
            <p:custDataLst>
              <p:tags r:id="rId15"/>
            </p:custDataLst>
          </p:nvPr>
        </p:nvSpPr>
        <p:spPr>
          <a:xfrm>
            <a:off x="704192" y="3582993"/>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21 Jun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4 Jul</a:t>
            </a:r>
          </a:p>
        </p:txBody>
      </p:sp>
      <p:cxnSp>
        <p:nvCxnSpPr>
          <p:cNvPr id="75" name="OTLSHAPE_T_7773177036fc4cf59bd0d5652def1445_LeftVerticalConnector1">
            <a:extLst>
              <a:ext uri="{FF2B5EF4-FFF2-40B4-BE49-F238E27FC236}">
                <a16:creationId xmlns:a16="http://schemas.microsoft.com/office/drawing/2014/main" id="{FEDC4D30-28B9-40DD-9265-93F1F688D405}"/>
              </a:ext>
            </a:extLst>
          </p:cNvPr>
          <p:cNvCxnSpPr>
            <a:cxnSpLocks/>
            <a:stCxn id="72" idx="0"/>
          </p:cNvCxnSpPr>
          <p:nvPr>
            <p:custDataLst>
              <p:tags r:id="rId16"/>
            </p:custDataLst>
          </p:nvPr>
        </p:nvCxnSpPr>
        <p:spPr>
          <a:xfrm flipV="1">
            <a:off x="973209" y="2999949"/>
            <a:ext cx="0" cy="583044"/>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8E27A8E3-A265-4499-8045-7EFC9D87C8E2}"/>
              </a:ext>
            </a:extLst>
          </p:cNvPr>
          <p:cNvSpPr txBox="1"/>
          <p:nvPr/>
        </p:nvSpPr>
        <p:spPr>
          <a:xfrm>
            <a:off x="701265" y="3880885"/>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Database </a:t>
            </a:r>
          </a:p>
          <a:p>
            <a:r>
              <a:rPr lang="en-US" sz="500" b="1" dirty="0">
                <a:solidFill>
                  <a:schemeClr val="bg2"/>
                </a:solidFill>
                <a:latin typeface="Maiandra GD" panose="020E0502030308020204" pitchFamily="34" charset="0"/>
              </a:rPr>
              <a:t>   Construction</a:t>
            </a:r>
          </a:p>
        </p:txBody>
      </p:sp>
      <p:sp>
        <p:nvSpPr>
          <p:cNvPr id="80" name="TextBox 79">
            <a:extLst>
              <a:ext uri="{FF2B5EF4-FFF2-40B4-BE49-F238E27FC236}">
                <a16:creationId xmlns:a16="http://schemas.microsoft.com/office/drawing/2014/main" id="{D3E666A3-0503-479F-A326-82F96152CB1B}"/>
              </a:ext>
            </a:extLst>
          </p:cNvPr>
          <p:cNvSpPr txBox="1"/>
          <p:nvPr/>
        </p:nvSpPr>
        <p:spPr>
          <a:xfrm>
            <a:off x="701264" y="4080969"/>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Class </a:t>
            </a:r>
          </a:p>
          <a:p>
            <a:r>
              <a:rPr lang="en-US" sz="500" b="1" dirty="0">
                <a:solidFill>
                  <a:schemeClr val="bg2"/>
                </a:solidFill>
                <a:latin typeface="Maiandra GD" panose="020E0502030308020204" pitchFamily="34" charset="0"/>
              </a:rPr>
              <a:t>   Diagrams</a:t>
            </a:r>
          </a:p>
        </p:txBody>
      </p:sp>
      <p:sp>
        <p:nvSpPr>
          <p:cNvPr id="81" name="TextBox 80">
            <a:extLst>
              <a:ext uri="{FF2B5EF4-FFF2-40B4-BE49-F238E27FC236}">
                <a16:creationId xmlns:a16="http://schemas.microsoft.com/office/drawing/2014/main" id="{1E5DD6F9-4137-4E6E-B4C2-672CEDCB647B}"/>
              </a:ext>
            </a:extLst>
          </p:cNvPr>
          <p:cNvSpPr txBox="1"/>
          <p:nvPr/>
        </p:nvSpPr>
        <p:spPr>
          <a:xfrm>
            <a:off x="701263" y="4278177"/>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Sequence</a:t>
            </a:r>
          </a:p>
          <a:p>
            <a:r>
              <a:rPr lang="en-US" sz="500" b="1" dirty="0">
                <a:solidFill>
                  <a:schemeClr val="bg2"/>
                </a:solidFill>
                <a:latin typeface="Maiandra GD" panose="020E0502030308020204" pitchFamily="34" charset="0"/>
              </a:rPr>
              <a:t>   Diagrams</a:t>
            </a:r>
          </a:p>
        </p:txBody>
      </p:sp>
      <p:sp>
        <p:nvSpPr>
          <p:cNvPr id="82" name="TextBox 81">
            <a:extLst>
              <a:ext uri="{FF2B5EF4-FFF2-40B4-BE49-F238E27FC236}">
                <a16:creationId xmlns:a16="http://schemas.microsoft.com/office/drawing/2014/main" id="{1B610801-E235-412F-A37E-6000C11F2944}"/>
              </a:ext>
            </a:extLst>
          </p:cNvPr>
          <p:cNvSpPr txBox="1"/>
          <p:nvPr/>
        </p:nvSpPr>
        <p:spPr>
          <a:xfrm>
            <a:off x="707122" y="4467466"/>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Use Case </a:t>
            </a:r>
          </a:p>
          <a:p>
            <a:r>
              <a:rPr lang="en-US" sz="500" b="1" dirty="0">
                <a:solidFill>
                  <a:schemeClr val="bg2"/>
                </a:solidFill>
                <a:latin typeface="Maiandra GD" panose="020E0502030308020204" pitchFamily="34" charset="0"/>
              </a:rPr>
              <a:t>   Diagram</a:t>
            </a:r>
          </a:p>
        </p:txBody>
      </p:sp>
      <p:sp>
        <p:nvSpPr>
          <p:cNvPr id="83" name="TextBox 82">
            <a:extLst>
              <a:ext uri="{FF2B5EF4-FFF2-40B4-BE49-F238E27FC236}">
                <a16:creationId xmlns:a16="http://schemas.microsoft.com/office/drawing/2014/main" id="{4728BF15-02E4-45A2-93EA-871F44DA301F}"/>
              </a:ext>
            </a:extLst>
          </p:cNvPr>
          <p:cNvSpPr txBox="1"/>
          <p:nvPr/>
        </p:nvSpPr>
        <p:spPr>
          <a:xfrm>
            <a:off x="701262" y="4653238"/>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Logical </a:t>
            </a:r>
          </a:p>
          <a:p>
            <a:r>
              <a:rPr lang="en-US" sz="500" b="1" dirty="0">
                <a:solidFill>
                  <a:schemeClr val="bg2"/>
                </a:solidFill>
                <a:latin typeface="Maiandra GD" panose="020E0502030308020204" pitchFamily="34" charset="0"/>
              </a:rPr>
              <a:t>   Diagrams</a:t>
            </a:r>
          </a:p>
        </p:txBody>
      </p:sp>
      <p:sp>
        <p:nvSpPr>
          <p:cNvPr id="84" name="TextBox 83">
            <a:extLst>
              <a:ext uri="{FF2B5EF4-FFF2-40B4-BE49-F238E27FC236}">
                <a16:creationId xmlns:a16="http://schemas.microsoft.com/office/drawing/2014/main" id="{E9C22B85-F68A-4246-9039-7E5EA45A35B2}"/>
              </a:ext>
            </a:extLst>
          </p:cNvPr>
          <p:cNvSpPr txBox="1"/>
          <p:nvPr/>
        </p:nvSpPr>
        <p:spPr>
          <a:xfrm>
            <a:off x="702728" y="4859022"/>
            <a:ext cx="646937" cy="169277"/>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UI Design</a:t>
            </a:r>
          </a:p>
        </p:txBody>
      </p:sp>
      <p:sp>
        <p:nvSpPr>
          <p:cNvPr id="85" name="OTLSHAPE_T_7773177036fc4cf59bd0d5652def1445_Shape">
            <a:extLst>
              <a:ext uri="{FF2B5EF4-FFF2-40B4-BE49-F238E27FC236}">
                <a16:creationId xmlns:a16="http://schemas.microsoft.com/office/drawing/2014/main" id="{8E8495F5-9E94-4E1F-84CC-C34B24D8E84C}"/>
              </a:ext>
            </a:extLst>
          </p:cNvPr>
          <p:cNvSpPr/>
          <p:nvPr>
            <p:custDataLst>
              <p:tags r:id="rId17"/>
            </p:custDataLst>
          </p:nvPr>
        </p:nvSpPr>
        <p:spPr>
          <a:xfrm>
            <a:off x="1242224" y="3293122"/>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5 Jul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19 Jul</a:t>
            </a:r>
          </a:p>
        </p:txBody>
      </p:sp>
      <p:cxnSp>
        <p:nvCxnSpPr>
          <p:cNvPr id="86" name="OTLSHAPE_T_7773177036fc4cf59bd0d5652def1445_LeftVerticalConnector1">
            <a:extLst>
              <a:ext uri="{FF2B5EF4-FFF2-40B4-BE49-F238E27FC236}">
                <a16:creationId xmlns:a16="http://schemas.microsoft.com/office/drawing/2014/main" id="{6EE158DD-D11B-49C9-8AF2-327AF6A1B19E}"/>
              </a:ext>
            </a:extLst>
          </p:cNvPr>
          <p:cNvCxnSpPr>
            <a:cxnSpLocks/>
            <a:stCxn id="85" idx="0"/>
          </p:cNvCxnSpPr>
          <p:nvPr>
            <p:custDataLst>
              <p:tags r:id="rId18"/>
            </p:custDataLst>
          </p:nvPr>
        </p:nvCxnSpPr>
        <p:spPr>
          <a:xfrm flipV="1">
            <a:off x="1511241"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C0623A9-5C05-48E0-AA0D-E545AC5D2DEB}"/>
              </a:ext>
            </a:extLst>
          </p:cNvPr>
          <p:cNvSpPr txBox="1"/>
          <p:nvPr/>
        </p:nvSpPr>
        <p:spPr>
          <a:xfrm>
            <a:off x="1242223" y="3578193"/>
            <a:ext cx="646934"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Accounts </a:t>
            </a:r>
          </a:p>
          <a:p>
            <a:r>
              <a:rPr lang="en-US" sz="500" b="1" dirty="0">
                <a:solidFill>
                  <a:schemeClr val="bg2"/>
                </a:solidFill>
                <a:latin typeface="Maiandra GD" panose="020E0502030308020204" pitchFamily="34" charset="0"/>
              </a:rPr>
              <a:t>   Module</a:t>
            </a:r>
          </a:p>
        </p:txBody>
      </p:sp>
      <p:sp>
        <p:nvSpPr>
          <p:cNvPr id="88" name="TextBox 87">
            <a:extLst>
              <a:ext uri="{FF2B5EF4-FFF2-40B4-BE49-F238E27FC236}">
                <a16:creationId xmlns:a16="http://schemas.microsoft.com/office/drawing/2014/main" id="{0DF0F830-8A8B-4BE9-8D69-120256CB3FC1}"/>
              </a:ext>
            </a:extLst>
          </p:cNvPr>
          <p:cNvSpPr txBox="1"/>
          <p:nvPr/>
        </p:nvSpPr>
        <p:spPr>
          <a:xfrm>
            <a:off x="1242223" y="3755046"/>
            <a:ext cx="646934"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Admin </a:t>
            </a:r>
          </a:p>
          <a:p>
            <a:r>
              <a:rPr lang="en-US" sz="500" b="1" dirty="0">
                <a:solidFill>
                  <a:schemeClr val="bg2"/>
                </a:solidFill>
                <a:latin typeface="Maiandra GD" panose="020E0502030308020204" pitchFamily="34" charset="0"/>
              </a:rPr>
              <a:t>   Module</a:t>
            </a:r>
          </a:p>
        </p:txBody>
      </p:sp>
      <p:sp>
        <p:nvSpPr>
          <p:cNvPr id="89" name="TextBox 88">
            <a:extLst>
              <a:ext uri="{FF2B5EF4-FFF2-40B4-BE49-F238E27FC236}">
                <a16:creationId xmlns:a16="http://schemas.microsoft.com/office/drawing/2014/main" id="{8E49B704-8295-438A-8481-6F61188188B9}"/>
              </a:ext>
            </a:extLst>
          </p:cNvPr>
          <p:cNvSpPr txBox="1"/>
          <p:nvPr/>
        </p:nvSpPr>
        <p:spPr>
          <a:xfrm>
            <a:off x="1242223" y="3926677"/>
            <a:ext cx="646934" cy="323165"/>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Student </a:t>
            </a:r>
          </a:p>
          <a:p>
            <a:r>
              <a:rPr lang="en-US" sz="500" b="1" dirty="0">
                <a:solidFill>
                  <a:schemeClr val="bg2"/>
                </a:solidFill>
                <a:latin typeface="Maiandra GD" panose="020E0502030308020204" pitchFamily="34" charset="0"/>
              </a:rPr>
              <a:t>  Management </a:t>
            </a:r>
          </a:p>
          <a:p>
            <a:r>
              <a:rPr lang="en-US" sz="500" b="1" dirty="0">
                <a:solidFill>
                  <a:schemeClr val="bg2"/>
                </a:solidFill>
                <a:latin typeface="Maiandra GD" panose="020E0502030308020204" pitchFamily="34" charset="0"/>
              </a:rPr>
              <a:t>  Module</a:t>
            </a:r>
          </a:p>
        </p:txBody>
      </p:sp>
      <p:sp>
        <p:nvSpPr>
          <p:cNvPr id="90" name="OTLSHAPE_T_7773177036fc4cf59bd0d5652def1445_Shape">
            <a:extLst>
              <a:ext uri="{FF2B5EF4-FFF2-40B4-BE49-F238E27FC236}">
                <a16:creationId xmlns:a16="http://schemas.microsoft.com/office/drawing/2014/main" id="{129B2E3E-C69D-47FE-A1B7-756169BE8F48}"/>
              </a:ext>
            </a:extLst>
          </p:cNvPr>
          <p:cNvSpPr/>
          <p:nvPr>
            <p:custDataLst>
              <p:tags r:id="rId19"/>
            </p:custDataLst>
          </p:nvPr>
        </p:nvSpPr>
        <p:spPr>
          <a:xfrm>
            <a:off x="1786627" y="3598635"/>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20 Jul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3 Aug</a:t>
            </a:r>
          </a:p>
        </p:txBody>
      </p:sp>
      <p:cxnSp>
        <p:nvCxnSpPr>
          <p:cNvPr id="91" name="OTLSHAPE_T_7773177036fc4cf59bd0d5652def1445_LeftVerticalConnector1">
            <a:extLst>
              <a:ext uri="{FF2B5EF4-FFF2-40B4-BE49-F238E27FC236}">
                <a16:creationId xmlns:a16="http://schemas.microsoft.com/office/drawing/2014/main" id="{71BB94CE-5B0D-4B61-B908-728A97AB7B40}"/>
              </a:ext>
            </a:extLst>
          </p:cNvPr>
          <p:cNvCxnSpPr>
            <a:cxnSpLocks/>
            <a:stCxn id="90" idx="0"/>
          </p:cNvCxnSpPr>
          <p:nvPr>
            <p:custDataLst>
              <p:tags r:id="rId20"/>
            </p:custDataLst>
          </p:nvPr>
        </p:nvCxnSpPr>
        <p:spPr>
          <a:xfrm flipV="1">
            <a:off x="2055644" y="2992673"/>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95D25F7D-22DD-47F2-9DF5-4E62D5F15DE4}"/>
              </a:ext>
            </a:extLst>
          </p:cNvPr>
          <p:cNvSpPr txBox="1"/>
          <p:nvPr/>
        </p:nvSpPr>
        <p:spPr>
          <a:xfrm>
            <a:off x="1775412" y="4245357"/>
            <a:ext cx="633716" cy="477054"/>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Schedule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(Creation &amp; </a:t>
            </a:r>
          </a:p>
          <a:p>
            <a:r>
              <a:rPr lang="en-US" sz="500" b="1" dirty="0">
                <a:solidFill>
                  <a:schemeClr val="bg2"/>
                </a:solidFill>
                <a:latin typeface="Maiandra GD" panose="020E0502030308020204" pitchFamily="34" charset="0"/>
              </a:rPr>
              <a:t>  Updating </a:t>
            </a:r>
          </a:p>
          <a:p>
            <a:r>
              <a:rPr lang="en-US" sz="500" b="1" dirty="0">
                <a:solidFill>
                  <a:schemeClr val="bg2"/>
                </a:solidFill>
                <a:latin typeface="Maiandra GD" panose="020E0502030308020204" pitchFamily="34" charset="0"/>
              </a:rPr>
              <a:t>  Functionality)</a:t>
            </a:r>
          </a:p>
        </p:txBody>
      </p:sp>
      <p:sp>
        <p:nvSpPr>
          <p:cNvPr id="95" name="TextBox 94">
            <a:extLst>
              <a:ext uri="{FF2B5EF4-FFF2-40B4-BE49-F238E27FC236}">
                <a16:creationId xmlns:a16="http://schemas.microsoft.com/office/drawing/2014/main" id="{F2DA5CFE-3707-4965-ACF9-EBA748316EB4}"/>
              </a:ext>
            </a:extLst>
          </p:cNvPr>
          <p:cNvSpPr txBox="1"/>
          <p:nvPr/>
        </p:nvSpPr>
        <p:spPr>
          <a:xfrm>
            <a:off x="1786626" y="3892324"/>
            <a:ext cx="475240"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Classes </a:t>
            </a:r>
          </a:p>
          <a:p>
            <a:r>
              <a:rPr lang="en-US" sz="500" b="1" dirty="0">
                <a:solidFill>
                  <a:schemeClr val="bg2"/>
                </a:solidFill>
                <a:latin typeface="Maiandra GD" panose="020E0502030308020204" pitchFamily="34" charset="0"/>
              </a:rPr>
              <a:t>   Module</a:t>
            </a:r>
          </a:p>
        </p:txBody>
      </p:sp>
      <p:sp>
        <p:nvSpPr>
          <p:cNvPr id="96" name="TextBox 95">
            <a:extLst>
              <a:ext uri="{FF2B5EF4-FFF2-40B4-BE49-F238E27FC236}">
                <a16:creationId xmlns:a16="http://schemas.microsoft.com/office/drawing/2014/main" id="{FF56DC03-8796-4211-83D0-CE675DD83EA1}"/>
              </a:ext>
            </a:extLst>
          </p:cNvPr>
          <p:cNvSpPr txBox="1"/>
          <p:nvPr/>
        </p:nvSpPr>
        <p:spPr>
          <a:xfrm>
            <a:off x="1786626" y="4069457"/>
            <a:ext cx="482935"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Grades </a:t>
            </a:r>
          </a:p>
          <a:p>
            <a:r>
              <a:rPr lang="en-US" sz="500" b="1" dirty="0">
                <a:solidFill>
                  <a:schemeClr val="bg2"/>
                </a:solidFill>
                <a:latin typeface="Maiandra GD" panose="020E0502030308020204" pitchFamily="34" charset="0"/>
              </a:rPr>
              <a:t>   Module</a:t>
            </a:r>
          </a:p>
        </p:txBody>
      </p:sp>
      <p:sp>
        <p:nvSpPr>
          <p:cNvPr id="97" name="OTLSHAPE_T_7773177036fc4cf59bd0d5652def1445_Shape">
            <a:extLst>
              <a:ext uri="{FF2B5EF4-FFF2-40B4-BE49-F238E27FC236}">
                <a16:creationId xmlns:a16="http://schemas.microsoft.com/office/drawing/2014/main" id="{08BBE2DB-00EA-4608-BC27-A373EBBE6349}"/>
              </a:ext>
            </a:extLst>
          </p:cNvPr>
          <p:cNvSpPr/>
          <p:nvPr>
            <p:custDataLst>
              <p:tags r:id="rId21"/>
            </p:custDataLst>
          </p:nvPr>
        </p:nvSpPr>
        <p:spPr>
          <a:xfrm>
            <a:off x="2331471" y="3285348"/>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4 Aug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18 Aug</a:t>
            </a:r>
          </a:p>
        </p:txBody>
      </p:sp>
      <p:cxnSp>
        <p:nvCxnSpPr>
          <p:cNvPr id="98" name="OTLSHAPE_T_7773177036fc4cf59bd0d5652def1445_LeftVerticalConnector1">
            <a:extLst>
              <a:ext uri="{FF2B5EF4-FFF2-40B4-BE49-F238E27FC236}">
                <a16:creationId xmlns:a16="http://schemas.microsoft.com/office/drawing/2014/main" id="{B16E339C-0C6A-4503-B5FC-A5A5F70D8269}"/>
              </a:ext>
            </a:extLst>
          </p:cNvPr>
          <p:cNvCxnSpPr>
            <a:cxnSpLocks/>
            <a:stCxn id="97" idx="0"/>
          </p:cNvCxnSpPr>
          <p:nvPr>
            <p:custDataLst>
              <p:tags r:id="rId22"/>
            </p:custDataLst>
          </p:nvPr>
        </p:nvCxnSpPr>
        <p:spPr>
          <a:xfrm flipV="1">
            <a:off x="2600488" y="2987412"/>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AFF278D5-B403-41C9-B4B8-D1E111609FD1}"/>
              </a:ext>
            </a:extLst>
          </p:cNvPr>
          <p:cNvSpPr txBox="1"/>
          <p:nvPr/>
        </p:nvSpPr>
        <p:spPr>
          <a:xfrm>
            <a:off x="2322455" y="3762740"/>
            <a:ext cx="671668" cy="477054"/>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Schedule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(View &amp; </a:t>
            </a:r>
          </a:p>
          <a:p>
            <a:r>
              <a:rPr lang="en-US" sz="500" b="1" dirty="0">
                <a:solidFill>
                  <a:schemeClr val="bg2"/>
                </a:solidFill>
                <a:latin typeface="Maiandra GD" panose="020E0502030308020204" pitchFamily="34" charset="0"/>
              </a:rPr>
              <a:t>   Update </a:t>
            </a:r>
          </a:p>
          <a:p>
            <a:r>
              <a:rPr lang="en-US" sz="500" b="1" dirty="0">
                <a:solidFill>
                  <a:schemeClr val="bg2"/>
                </a:solidFill>
                <a:latin typeface="Maiandra GD" panose="020E0502030308020204" pitchFamily="34" charset="0"/>
              </a:rPr>
              <a:t>   Functionality)</a:t>
            </a:r>
          </a:p>
        </p:txBody>
      </p:sp>
      <p:sp>
        <p:nvSpPr>
          <p:cNvPr id="100" name="TextBox 99">
            <a:extLst>
              <a:ext uri="{FF2B5EF4-FFF2-40B4-BE49-F238E27FC236}">
                <a16:creationId xmlns:a16="http://schemas.microsoft.com/office/drawing/2014/main" id="{4D0DFC42-ED7E-4A35-8AC5-FE5E2E86369F}"/>
              </a:ext>
            </a:extLst>
          </p:cNvPr>
          <p:cNvSpPr txBox="1"/>
          <p:nvPr/>
        </p:nvSpPr>
        <p:spPr>
          <a:xfrm>
            <a:off x="2324659" y="3578220"/>
            <a:ext cx="671668"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Acceptance </a:t>
            </a:r>
          </a:p>
          <a:p>
            <a:r>
              <a:rPr lang="en-US" sz="500" b="1" dirty="0">
                <a:solidFill>
                  <a:schemeClr val="bg2"/>
                </a:solidFill>
                <a:latin typeface="Maiandra GD" panose="020E0502030308020204" pitchFamily="34" charset="0"/>
              </a:rPr>
              <a:t>   Preparation</a:t>
            </a:r>
          </a:p>
        </p:txBody>
      </p:sp>
      <p:sp>
        <p:nvSpPr>
          <p:cNvPr id="101" name="OTLSHAPE_T_7773177036fc4cf59bd0d5652def1445_Shape">
            <a:extLst>
              <a:ext uri="{FF2B5EF4-FFF2-40B4-BE49-F238E27FC236}">
                <a16:creationId xmlns:a16="http://schemas.microsoft.com/office/drawing/2014/main" id="{E9126D42-0192-41B8-8E21-C264DDD8AFE1}"/>
              </a:ext>
            </a:extLst>
          </p:cNvPr>
          <p:cNvSpPr/>
          <p:nvPr>
            <p:custDataLst>
              <p:tags r:id="rId23"/>
            </p:custDataLst>
          </p:nvPr>
        </p:nvSpPr>
        <p:spPr>
          <a:xfrm>
            <a:off x="2867124" y="3599333"/>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19 Aug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2 Sep</a:t>
            </a:r>
          </a:p>
        </p:txBody>
      </p:sp>
      <p:cxnSp>
        <p:nvCxnSpPr>
          <p:cNvPr id="102" name="OTLSHAPE_T_7773177036fc4cf59bd0d5652def1445_LeftVerticalConnector1">
            <a:extLst>
              <a:ext uri="{FF2B5EF4-FFF2-40B4-BE49-F238E27FC236}">
                <a16:creationId xmlns:a16="http://schemas.microsoft.com/office/drawing/2014/main" id="{13CE9531-FB5B-4885-8D92-BB94E7696ABC}"/>
              </a:ext>
            </a:extLst>
          </p:cNvPr>
          <p:cNvCxnSpPr>
            <a:cxnSpLocks/>
            <a:stCxn id="101" idx="0"/>
          </p:cNvCxnSpPr>
          <p:nvPr>
            <p:custDataLst>
              <p:tags r:id="rId24"/>
            </p:custDataLst>
          </p:nvPr>
        </p:nvCxnSpPr>
        <p:spPr>
          <a:xfrm flipV="1">
            <a:off x="3136141" y="2993371"/>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A5BD1DFF-3969-44AD-B1A6-DCDB5BA90C43}"/>
              </a:ext>
            </a:extLst>
          </p:cNvPr>
          <p:cNvSpPr txBox="1"/>
          <p:nvPr/>
        </p:nvSpPr>
        <p:spPr>
          <a:xfrm>
            <a:off x="2864250" y="4236109"/>
            <a:ext cx="633716" cy="553998"/>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Financial </a:t>
            </a:r>
          </a:p>
          <a:p>
            <a:r>
              <a:rPr lang="en-US" sz="500" b="1" dirty="0">
                <a:solidFill>
                  <a:schemeClr val="bg2"/>
                </a:solidFill>
                <a:latin typeface="Maiandra GD" panose="020E0502030308020204" pitchFamily="34" charset="0"/>
              </a:rPr>
              <a:t>   Report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(Writing &amp; </a:t>
            </a:r>
          </a:p>
          <a:p>
            <a:r>
              <a:rPr lang="en-US" sz="500" b="1" dirty="0">
                <a:solidFill>
                  <a:schemeClr val="bg2"/>
                </a:solidFill>
                <a:latin typeface="Maiandra GD" panose="020E0502030308020204" pitchFamily="34" charset="0"/>
              </a:rPr>
              <a:t>   Updating </a:t>
            </a:r>
          </a:p>
          <a:p>
            <a:r>
              <a:rPr lang="en-US" sz="500" b="1" dirty="0">
                <a:solidFill>
                  <a:schemeClr val="bg2"/>
                </a:solidFill>
                <a:latin typeface="Maiandra GD" panose="020E0502030308020204" pitchFamily="34" charset="0"/>
              </a:rPr>
              <a:t>   Functionality)</a:t>
            </a:r>
          </a:p>
        </p:txBody>
      </p:sp>
      <p:sp>
        <p:nvSpPr>
          <p:cNvPr id="104" name="TextBox 103">
            <a:extLst>
              <a:ext uri="{FF2B5EF4-FFF2-40B4-BE49-F238E27FC236}">
                <a16:creationId xmlns:a16="http://schemas.microsoft.com/office/drawing/2014/main" id="{34555724-4750-4780-8E20-F933C1813D3F}"/>
              </a:ext>
            </a:extLst>
          </p:cNvPr>
          <p:cNvSpPr txBox="1"/>
          <p:nvPr/>
        </p:nvSpPr>
        <p:spPr>
          <a:xfrm>
            <a:off x="2864249" y="3896198"/>
            <a:ext cx="643060" cy="400110"/>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Schedule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(Push </a:t>
            </a:r>
          </a:p>
          <a:p>
            <a:r>
              <a:rPr lang="en-US" sz="500" b="1" dirty="0">
                <a:solidFill>
                  <a:schemeClr val="bg2"/>
                </a:solidFill>
                <a:latin typeface="Maiandra GD" panose="020E0502030308020204" pitchFamily="34" charset="0"/>
              </a:rPr>
              <a:t>   Notifications)</a:t>
            </a:r>
          </a:p>
        </p:txBody>
      </p:sp>
      <p:sp>
        <p:nvSpPr>
          <p:cNvPr id="105" name="OTLSHAPE_T_7773177036fc4cf59bd0d5652def1445_Shape">
            <a:extLst>
              <a:ext uri="{FF2B5EF4-FFF2-40B4-BE49-F238E27FC236}">
                <a16:creationId xmlns:a16="http://schemas.microsoft.com/office/drawing/2014/main" id="{24D40D07-6CDA-48C1-B3AB-17FAC619792C}"/>
              </a:ext>
            </a:extLst>
          </p:cNvPr>
          <p:cNvSpPr/>
          <p:nvPr>
            <p:custDataLst>
              <p:tags r:id="rId25"/>
            </p:custDataLst>
          </p:nvPr>
        </p:nvSpPr>
        <p:spPr>
          <a:xfrm>
            <a:off x="3411968" y="3293122"/>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3 Sep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17 Sep</a:t>
            </a:r>
          </a:p>
        </p:txBody>
      </p:sp>
      <p:cxnSp>
        <p:nvCxnSpPr>
          <p:cNvPr id="106" name="OTLSHAPE_T_7773177036fc4cf59bd0d5652def1445_LeftVerticalConnector1">
            <a:extLst>
              <a:ext uri="{FF2B5EF4-FFF2-40B4-BE49-F238E27FC236}">
                <a16:creationId xmlns:a16="http://schemas.microsoft.com/office/drawing/2014/main" id="{BCF4E1F5-C17C-48AC-B20B-8FF51F6C0FAF}"/>
              </a:ext>
            </a:extLst>
          </p:cNvPr>
          <p:cNvCxnSpPr>
            <a:cxnSpLocks/>
            <a:stCxn id="105" idx="0"/>
          </p:cNvCxnSpPr>
          <p:nvPr>
            <p:custDataLst>
              <p:tags r:id="rId26"/>
            </p:custDataLst>
          </p:nvPr>
        </p:nvCxnSpPr>
        <p:spPr>
          <a:xfrm flipV="1">
            <a:off x="3680985"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53606853-F98E-4898-8BE6-0C06DA26A8D0}"/>
              </a:ext>
            </a:extLst>
          </p:cNvPr>
          <p:cNvSpPr txBox="1"/>
          <p:nvPr/>
        </p:nvSpPr>
        <p:spPr>
          <a:xfrm>
            <a:off x="3411968" y="3785509"/>
            <a:ext cx="609736" cy="553998"/>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Financial </a:t>
            </a:r>
          </a:p>
          <a:p>
            <a:r>
              <a:rPr lang="en-US" sz="500" b="1" dirty="0">
                <a:solidFill>
                  <a:schemeClr val="bg2"/>
                </a:solidFill>
                <a:latin typeface="Maiandra GD" panose="020E0502030308020204" pitchFamily="34" charset="0"/>
              </a:rPr>
              <a:t>   Report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(Viewing, </a:t>
            </a:r>
          </a:p>
          <a:p>
            <a:r>
              <a:rPr lang="en-US" sz="500" b="1" dirty="0">
                <a:solidFill>
                  <a:schemeClr val="bg2"/>
                </a:solidFill>
                <a:latin typeface="Maiandra GD" panose="020E0502030308020204" pitchFamily="34" charset="0"/>
              </a:rPr>
              <a:t>   Exporting &amp;  </a:t>
            </a:r>
          </a:p>
          <a:p>
            <a:r>
              <a:rPr lang="en-US" sz="500" b="1" dirty="0">
                <a:solidFill>
                  <a:schemeClr val="bg2"/>
                </a:solidFill>
                <a:latin typeface="Maiandra GD" panose="020E0502030308020204" pitchFamily="34" charset="0"/>
              </a:rPr>
              <a:t>   Calculations)</a:t>
            </a:r>
          </a:p>
        </p:txBody>
      </p:sp>
      <p:sp>
        <p:nvSpPr>
          <p:cNvPr id="108" name="TextBox 107">
            <a:extLst>
              <a:ext uri="{FF2B5EF4-FFF2-40B4-BE49-F238E27FC236}">
                <a16:creationId xmlns:a16="http://schemas.microsoft.com/office/drawing/2014/main" id="{8F98F5C3-3D52-4138-A153-DED0B2D9EA46}"/>
              </a:ext>
            </a:extLst>
          </p:cNvPr>
          <p:cNvSpPr txBox="1"/>
          <p:nvPr/>
        </p:nvSpPr>
        <p:spPr>
          <a:xfrm>
            <a:off x="3417602" y="3597748"/>
            <a:ext cx="609736"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Search </a:t>
            </a:r>
          </a:p>
          <a:p>
            <a:r>
              <a:rPr lang="en-US" sz="500" b="1" dirty="0">
                <a:solidFill>
                  <a:schemeClr val="bg2"/>
                </a:solidFill>
                <a:latin typeface="Maiandra GD" panose="020E0502030308020204" pitchFamily="34" charset="0"/>
              </a:rPr>
              <a:t>   Module</a:t>
            </a:r>
          </a:p>
        </p:txBody>
      </p:sp>
      <p:sp>
        <p:nvSpPr>
          <p:cNvPr id="109" name="OTLSHAPE_T_7773177036fc4cf59bd0d5652def1445_Shape">
            <a:extLst>
              <a:ext uri="{FF2B5EF4-FFF2-40B4-BE49-F238E27FC236}">
                <a16:creationId xmlns:a16="http://schemas.microsoft.com/office/drawing/2014/main" id="{40AC039C-2810-4140-AFED-8D22474B6B86}"/>
              </a:ext>
            </a:extLst>
          </p:cNvPr>
          <p:cNvSpPr/>
          <p:nvPr>
            <p:custDataLst>
              <p:tags r:id="rId27"/>
            </p:custDataLst>
          </p:nvPr>
        </p:nvSpPr>
        <p:spPr>
          <a:xfrm>
            <a:off x="3949869" y="3597748"/>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18 Sep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2 Oct</a:t>
            </a:r>
          </a:p>
        </p:txBody>
      </p:sp>
      <p:cxnSp>
        <p:nvCxnSpPr>
          <p:cNvPr id="110" name="OTLSHAPE_T_7773177036fc4cf59bd0d5652def1445_LeftVerticalConnector1">
            <a:extLst>
              <a:ext uri="{FF2B5EF4-FFF2-40B4-BE49-F238E27FC236}">
                <a16:creationId xmlns:a16="http://schemas.microsoft.com/office/drawing/2014/main" id="{5537BB97-30AF-4C44-9B9B-0A77D45ED248}"/>
              </a:ext>
            </a:extLst>
          </p:cNvPr>
          <p:cNvCxnSpPr>
            <a:cxnSpLocks/>
            <a:stCxn id="109" idx="0"/>
          </p:cNvCxnSpPr>
          <p:nvPr>
            <p:custDataLst>
              <p:tags r:id="rId28"/>
            </p:custDataLst>
          </p:nvPr>
        </p:nvCxnSpPr>
        <p:spPr>
          <a:xfrm flipV="1">
            <a:off x="4218886" y="2991786"/>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D370276A-89D7-4B34-B524-1A1689839DA6}"/>
              </a:ext>
            </a:extLst>
          </p:cNvPr>
          <p:cNvSpPr txBox="1"/>
          <p:nvPr/>
        </p:nvSpPr>
        <p:spPr>
          <a:xfrm>
            <a:off x="3947621" y="3905921"/>
            <a:ext cx="601190" cy="400110"/>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Financial </a:t>
            </a:r>
          </a:p>
          <a:p>
            <a:r>
              <a:rPr lang="en-US" sz="500" b="1" dirty="0">
                <a:solidFill>
                  <a:schemeClr val="bg2"/>
                </a:solidFill>
                <a:latin typeface="Maiandra GD" panose="020E0502030308020204" pitchFamily="34" charset="0"/>
              </a:rPr>
              <a:t>   Report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(Export)</a:t>
            </a:r>
          </a:p>
        </p:txBody>
      </p:sp>
      <p:sp>
        <p:nvSpPr>
          <p:cNvPr id="112" name="TextBox 111">
            <a:extLst>
              <a:ext uri="{FF2B5EF4-FFF2-40B4-BE49-F238E27FC236}">
                <a16:creationId xmlns:a16="http://schemas.microsoft.com/office/drawing/2014/main" id="{E17DA5B1-88BF-404E-8A4F-C77F5E535057}"/>
              </a:ext>
            </a:extLst>
          </p:cNvPr>
          <p:cNvSpPr txBox="1"/>
          <p:nvPr/>
        </p:nvSpPr>
        <p:spPr>
          <a:xfrm>
            <a:off x="3946591" y="4259488"/>
            <a:ext cx="568638"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Attendance </a:t>
            </a:r>
          </a:p>
          <a:p>
            <a:r>
              <a:rPr lang="en-US" sz="500" b="1" dirty="0">
                <a:solidFill>
                  <a:schemeClr val="bg2"/>
                </a:solidFill>
                <a:latin typeface="Maiandra GD" panose="020E0502030308020204" pitchFamily="34" charset="0"/>
              </a:rPr>
              <a:t>   Module</a:t>
            </a:r>
          </a:p>
        </p:txBody>
      </p:sp>
      <p:sp>
        <p:nvSpPr>
          <p:cNvPr id="113" name="TextBox 112">
            <a:extLst>
              <a:ext uri="{FF2B5EF4-FFF2-40B4-BE49-F238E27FC236}">
                <a16:creationId xmlns:a16="http://schemas.microsoft.com/office/drawing/2014/main" id="{49A2A676-1794-4054-BD73-ED37FA7174CF}"/>
              </a:ext>
            </a:extLst>
          </p:cNvPr>
          <p:cNvSpPr txBox="1"/>
          <p:nvPr/>
        </p:nvSpPr>
        <p:spPr>
          <a:xfrm>
            <a:off x="3946591" y="4459919"/>
            <a:ext cx="601190"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Mid Term  </a:t>
            </a:r>
          </a:p>
          <a:p>
            <a:r>
              <a:rPr lang="en-US" sz="500" b="1" dirty="0">
                <a:solidFill>
                  <a:schemeClr val="bg2"/>
                </a:solidFill>
                <a:latin typeface="Maiandra GD" panose="020E0502030308020204" pitchFamily="34" charset="0"/>
              </a:rPr>
              <a:t>   Preparation</a:t>
            </a:r>
          </a:p>
        </p:txBody>
      </p:sp>
      <p:sp>
        <p:nvSpPr>
          <p:cNvPr id="117" name="OTLSHAPE_T_7773177036fc4cf59bd0d5652def1445_Shape">
            <a:extLst>
              <a:ext uri="{FF2B5EF4-FFF2-40B4-BE49-F238E27FC236}">
                <a16:creationId xmlns:a16="http://schemas.microsoft.com/office/drawing/2014/main" id="{272DF4EA-1618-4033-9021-2B117A8B1F71}"/>
              </a:ext>
            </a:extLst>
          </p:cNvPr>
          <p:cNvSpPr/>
          <p:nvPr>
            <p:custDataLst>
              <p:tags r:id="rId29"/>
            </p:custDataLst>
          </p:nvPr>
        </p:nvSpPr>
        <p:spPr>
          <a:xfrm>
            <a:off x="4490993" y="3295739"/>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3 Oct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17 Oct</a:t>
            </a:r>
          </a:p>
        </p:txBody>
      </p:sp>
      <p:cxnSp>
        <p:nvCxnSpPr>
          <p:cNvPr id="118" name="OTLSHAPE_T_7773177036fc4cf59bd0d5652def1445_LeftVerticalConnector1">
            <a:extLst>
              <a:ext uri="{FF2B5EF4-FFF2-40B4-BE49-F238E27FC236}">
                <a16:creationId xmlns:a16="http://schemas.microsoft.com/office/drawing/2014/main" id="{E446A1ED-6DB8-4612-8E3D-4A4F6B415763}"/>
              </a:ext>
            </a:extLst>
          </p:cNvPr>
          <p:cNvCxnSpPr>
            <a:cxnSpLocks/>
            <a:stCxn id="117" idx="0"/>
          </p:cNvCxnSpPr>
          <p:nvPr>
            <p:custDataLst>
              <p:tags r:id="rId30"/>
            </p:custDataLst>
          </p:nvPr>
        </p:nvCxnSpPr>
        <p:spPr>
          <a:xfrm flipV="1">
            <a:off x="4760010" y="2997803"/>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2ABEB62-F928-44E0-B272-93CD0DDE8F18}"/>
              </a:ext>
            </a:extLst>
          </p:cNvPr>
          <p:cNvSpPr txBox="1"/>
          <p:nvPr/>
        </p:nvSpPr>
        <p:spPr>
          <a:xfrm>
            <a:off x="4490992" y="3609602"/>
            <a:ext cx="538034"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Payment </a:t>
            </a:r>
          </a:p>
          <a:p>
            <a:r>
              <a:rPr lang="en-US" sz="500" b="1" dirty="0">
                <a:solidFill>
                  <a:schemeClr val="bg2"/>
                </a:solidFill>
                <a:latin typeface="Maiandra GD" panose="020E0502030308020204" pitchFamily="34" charset="0"/>
              </a:rPr>
              <a:t>   Module</a:t>
            </a:r>
          </a:p>
        </p:txBody>
      </p:sp>
      <p:sp>
        <p:nvSpPr>
          <p:cNvPr id="120" name="TextBox 119">
            <a:extLst>
              <a:ext uri="{FF2B5EF4-FFF2-40B4-BE49-F238E27FC236}">
                <a16:creationId xmlns:a16="http://schemas.microsoft.com/office/drawing/2014/main" id="{4649DFF0-64CA-4079-B5AC-E9AA0B3CEE76}"/>
              </a:ext>
            </a:extLst>
          </p:cNvPr>
          <p:cNvSpPr txBox="1"/>
          <p:nvPr/>
        </p:nvSpPr>
        <p:spPr>
          <a:xfrm>
            <a:off x="4486088" y="3798891"/>
            <a:ext cx="601190"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Attendance </a:t>
            </a:r>
          </a:p>
          <a:p>
            <a:r>
              <a:rPr lang="en-US" sz="500" b="1" dirty="0">
                <a:solidFill>
                  <a:schemeClr val="bg2"/>
                </a:solidFill>
                <a:latin typeface="Maiandra GD" panose="020E0502030308020204" pitchFamily="34" charset="0"/>
              </a:rPr>
              <a:t>   Module</a:t>
            </a:r>
          </a:p>
        </p:txBody>
      </p:sp>
      <p:sp>
        <p:nvSpPr>
          <p:cNvPr id="121" name="OTLSHAPE_T_7773177036fc4cf59bd0d5652def1445_Shape">
            <a:extLst>
              <a:ext uri="{FF2B5EF4-FFF2-40B4-BE49-F238E27FC236}">
                <a16:creationId xmlns:a16="http://schemas.microsoft.com/office/drawing/2014/main" id="{E8E5B0BC-A670-4D31-A69E-96F0EA6DCBBC}"/>
              </a:ext>
            </a:extLst>
          </p:cNvPr>
          <p:cNvSpPr/>
          <p:nvPr>
            <p:custDataLst>
              <p:tags r:id="rId31"/>
            </p:custDataLst>
          </p:nvPr>
        </p:nvSpPr>
        <p:spPr>
          <a:xfrm>
            <a:off x="5030489" y="3606540"/>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18 Oct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 Nov</a:t>
            </a:r>
          </a:p>
        </p:txBody>
      </p:sp>
      <p:cxnSp>
        <p:nvCxnSpPr>
          <p:cNvPr id="122" name="OTLSHAPE_T_7773177036fc4cf59bd0d5652def1445_LeftVerticalConnector1">
            <a:extLst>
              <a:ext uri="{FF2B5EF4-FFF2-40B4-BE49-F238E27FC236}">
                <a16:creationId xmlns:a16="http://schemas.microsoft.com/office/drawing/2014/main" id="{B325355D-9EF7-4292-B550-F861C97B7BE8}"/>
              </a:ext>
            </a:extLst>
          </p:cNvPr>
          <p:cNvCxnSpPr>
            <a:cxnSpLocks/>
            <a:stCxn id="121" idx="0"/>
          </p:cNvCxnSpPr>
          <p:nvPr>
            <p:custDataLst>
              <p:tags r:id="rId32"/>
            </p:custDataLst>
          </p:nvPr>
        </p:nvCxnSpPr>
        <p:spPr>
          <a:xfrm flipV="1">
            <a:off x="5299506" y="3000578"/>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DD13E705-EC0A-47CC-BAEC-855ADCD951B0}"/>
              </a:ext>
            </a:extLst>
          </p:cNvPr>
          <p:cNvSpPr txBox="1"/>
          <p:nvPr/>
        </p:nvSpPr>
        <p:spPr>
          <a:xfrm>
            <a:off x="5029026" y="3918940"/>
            <a:ext cx="571172"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Poster  </a:t>
            </a:r>
          </a:p>
          <a:p>
            <a:r>
              <a:rPr lang="en-US" sz="500" b="1" dirty="0">
                <a:solidFill>
                  <a:schemeClr val="bg2"/>
                </a:solidFill>
                <a:latin typeface="Maiandra GD" panose="020E0502030308020204" pitchFamily="34" charset="0"/>
              </a:rPr>
              <a:t>   Preparation</a:t>
            </a:r>
          </a:p>
        </p:txBody>
      </p:sp>
      <p:sp>
        <p:nvSpPr>
          <p:cNvPr id="124" name="TextBox 123">
            <a:extLst>
              <a:ext uri="{FF2B5EF4-FFF2-40B4-BE49-F238E27FC236}">
                <a16:creationId xmlns:a16="http://schemas.microsoft.com/office/drawing/2014/main" id="{3C24A4B7-61F2-4A43-900D-346E62FCA8E6}"/>
              </a:ext>
            </a:extLst>
          </p:cNvPr>
          <p:cNvSpPr txBox="1"/>
          <p:nvPr/>
        </p:nvSpPr>
        <p:spPr>
          <a:xfrm>
            <a:off x="5023360" y="4095468"/>
            <a:ext cx="503108"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Payment </a:t>
            </a:r>
          </a:p>
          <a:p>
            <a:r>
              <a:rPr lang="en-US" sz="500" b="1" dirty="0">
                <a:solidFill>
                  <a:schemeClr val="bg2"/>
                </a:solidFill>
                <a:latin typeface="Maiandra GD" panose="020E0502030308020204" pitchFamily="34" charset="0"/>
              </a:rPr>
              <a:t>   Module</a:t>
            </a:r>
          </a:p>
        </p:txBody>
      </p:sp>
      <p:sp>
        <p:nvSpPr>
          <p:cNvPr id="125" name="TextBox 124">
            <a:extLst>
              <a:ext uri="{FF2B5EF4-FFF2-40B4-BE49-F238E27FC236}">
                <a16:creationId xmlns:a16="http://schemas.microsoft.com/office/drawing/2014/main" id="{F8D7C168-5545-45E1-A63E-2F7E2FD3EE27}"/>
              </a:ext>
            </a:extLst>
          </p:cNvPr>
          <p:cNvSpPr txBox="1"/>
          <p:nvPr/>
        </p:nvSpPr>
        <p:spPr>
          <a:xfrm>
            <a:off x="5029026" y="4266887"/>
            <a:ext cx="571173"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Receipts </a:t>
            </a:r>
          </a:p>
          <a:p>
            <a:r>
              <a:rPr lang="en-US" sz="500" b="1" dirty="0">
                <a:solidFill>
                  <a:schemeClr val="bg2"/>
                </a:solidFill>
                <a:latin typeface="Maiandra GD" panose="020E0502030308020204" pitchFamily="34" charset="0"/>
              </a:rPr>
              <a:t>   Module</a:t>
            </a:r>
          </a:p>
        </p:txBody>
      </p:sp>
      <p:sp>
        <p:nvSpPr>
          <p:cNvPr id="126" name="OTLSHAPE_T_7773177036fc4cf59bd0d5652def1445_Shape">
            <a:extLst>
              <a:ext uri="{FF2B5EF4-FFF2-40B4-BE49-F238E27FC236}">
                <a16:creationId xmlns:a16="http://schemas.microsoft.com/office/drawing/2014/main" id="{A79ECAB9-AC16-48A7-88FF-7217F2E21524}"/>
              </a:ext>
            </a:extLst>
          </p:cNvPr>
          <p:cNvSpPr/>
          <p:nvPr>
            <p:custDataLst>
              <p:tags r:id="rId33"/>
            </p:custDataLst>
          </p:nvPr>
        </p:nvSpPr>
        <p:spPr>
          <a:xfrm>
            <a:off x="5569984" y="3293122"/>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2 Nov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16 Nov</a:t>
            </a:r>
          </a:p>
        </p:txBody>
      </p:sp>
      <p:cxnSp>
        <p:nvCxnSpPr>
          <p:cNvPr id="127" name="OTLSHAPE_T_7773177036fc4cf59bd0d5652def1445_LeftVerticalConnector1">
            <a:extLst>
              <a:ext uri="{FF2B5EF4-FFF2-40B4-BE49-F238E27FC236}">
                <a16:creationId xmlns:a16="http://schemas.microsoft.com/office/drawing/2014/main" id="{774B00AA-0560-4097-8DE9-D12E1AA0DFB0}"/>
              </a:ext>
            </a:extLst>
          </p:cNvPr>
          <p:cNvCxnSpPr>
            <a:cxnSpLocks/>
            <a:stCxn id="126" idx="0"/>
          </p:cNvCxnSpPr>
          <p:nvPr>
            <p:custDataLst>
              <p:tags r:id="rId34"/>
            </p:custDataLst>
          </p:nvPr>
        </p:nvCxnSpPr>
        <p:spPr>
          <a:xfrm flipV="1">
            <a:off x="5839001"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96402493-05A1-44D0-B4DE-13DE2390C7B7}"/>
              </a:ext>
            </a:extLst>
          </p:cNvPr>
          <p:cNvSpPr txBox="1"/>
          <p:nvPr/>
        </p:nvSpPr>
        <p:spPr>
          <a:xfrm>
            <a:off x="5568521" y="3598150"/>
            <a:ext cx="571172"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Dashboard </a:t>
            </a:r>
          </a:p>
          <a:p>
            <a:r>
              <a:rPr lang="en-US" sz="500" b="1" dirty="0">
                <a:solidFill>
                  <a:schemeClr val="bg2"/>
                </a:solidFill>
                <a:latin typeface="Maiandra GD" panose="020E0502030308020204" pitchFamily="34" charset="0"/>
              </a:rPr>
              <a:t>    Module</a:t>
            </a:r>
          </a:p>
        </p:txBody>
      </p:sp>
      <p:sp>
        <p:nvSpPr>
          <p:cNvPr id="129" name="TextBox 128">
            <a:extLst>
              <a:ext uri="{FF2B5EF4-FFF2-40B4-BE49-F238E27FC236}">
                <a16:creationId xmlns:a16="http://schemas.microsoft.com/office/drawing/2014/main" id="{183D78D5-D13C-44E7-9A39-966901803E15}"/>
              </a:ext>
            </a:extLst>
          </p:cNvPr>
          <p:cNvSpPr txBox="1"/>
          <p:nvPr/>
        </p:nvSpPr>
        <p:spPr>
          <a:xfrm>
            <a:off x="5567493" y="3780784"/>
            <a:ext cx="571172"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Final </a:t>
            </a:r>
          </a:p>
          <a:p>
            <a:r>
              <a:rPr lang="en-US" sz="500" b="1" dirty="0">
                <a:solidFill>
                  <a:schemeClr val="bg2"/>
                </a:solidFill>
                <a:latin typeface="Maiandra GD" panose="020E0502030308020204" pitchFamily="34" charset="0"/>
              </a:rPr>
              <a:t>   Preparation</a:t>
            </a:r>
          </a:p>
        </p:txBody>
      </p:sp>
      <p:sp>
        <p:nvSpPr>
          <p:cNvPr id="130" name="OTLSHAPE_T_7773177036fc4cf59bd0d5652def1445_Shape">
            <a:extLst>
              <a:ext uri="{FF2B5EF4-FFF2-40B4-BE49-F238E27FC236}">
                <a16:creationId xmlns:a16="http://schemas.microsoft.com/office/drawing/2014/main" id="{D17EEC95-ACE2-4BC6-B3DC-A2023004874B}"/>
              </a:ext>
            </a:extLst>
          </p:cNvPr>
          <p:cNvSpPr/>
          <p:nvPr>
            <p:custDataLst>
              <p:tags r:id="rId35"/>
            </p:custDataLst>
          </p:nvPr>
        </p:nvSpPr>
        <p:spPr>
          <a:xfrm>
            <a:off x="6114903" y="3599433"/>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17 Nov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27 Nov</a:t>
            </a:r>
          </a:p>
        </p:txBody>
      </p:sp>
      <p:cxnSp>
        <p:nvCxnSpPr>
          <p:cNvPr id="131" name="OTLSHAPE_T_7773177036fc4cf59bd0d5652def1445_LeftVerticalConnector1">
            <a:extLst>
              <a:ext uri="{FF2B5EF4-FFF2-40B4-BE49-F238E27FC236}">
                <a16:creationId xmlns:a16="http://schemas.microsoft.com/office/drawing/2014/main" id="{8D5AAC35-DE46-4212-91D7-C22D7501DE7F}"/>
              </a:ext>
            </a:extLst>
          </p:cNvPr>
          <p:cNvCxnSpPr>
            <a:cxnSpLocks/>
            <a:stCxn id="130" idx="0"/>
          </p:cNvCxnSpPr>
          <p:nvPr>
            <p:custDataLst>
              <p:tags r:id="rId36"/>
            </p:custDataLst>
          </p:nvPr>
        </p:nvCxnSpPr>
        <p:spPr>
          <a:xfrm flipV="1">
            <a:off x="6383920" y="2993471"/>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6AFAF4C0-F98C-496C-ABAB-E8DEFFFD2A28}"/>
              </a:ext>
            </a:extLst>
          </p:cNvPr>
          <p:cNvSpPr txBox="1"/>
          <p:nvPr/>
        </p:nvSpPr>
        <p:spPr>
          <a:xfrm>
            <a:off x="6114903" y="3892323"/>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Final </a:t>
            </a:r>
          </a:p>
          <a:p>
            <a:r>
              <a:rPr lang="en-US" sz="500" b="1" dirty="0">
                <a:solidFill>
                  <a:schemeClr val="bg2"/>
                </a:solidFill>
                <a:latin typeface="Maiandra GD" panose="020E0502030308020204" pitchFamily="34" charset="0"/>
              </a:rPr>
              <a:t>   Preparation</a:t>
            </a:r>
          </a:p>
        </p:txBody>
      </p:sp>
      <p:sp>
        <p:nvSpPr>
          <p:cNvPr id="133" name="TextBox 132">
            <a:extLst>
              <a:ext uri="{FF2B5EF4-FFF2-40B4-BE49-F238E27FC236}">
                <a16:creationId xmlns:a16="http://schemas.microsoft.com/office/drawing/2014/main" id="{43AB7F55-6F5B-4F57-A9BC-C8A383492A5D}"/>
              </a:ext>
            </a:extLst>
          </p:cNvPr>
          <p:cNvSpPr txBox="1"/>
          <p:nvPr/>
        </p:nvSpPr>
        <p:spPr>
          <a:xfrm>
            <a:off x="6108017" y="4074523"/>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UI </a:t>
            </a:r>
          </a:p>
          <a:p>
            <a:r>
              <a:rPr lang="en-US" sz="500" b="1" dirty="0">
                <a:solidFill>
                  <a:schemeClr val="bg2"/>
                </a:solidFill>
                <a:latin typeface="Maiandra GD" panose="020E0502030308020204" pitchFamily="34" charset="0"/>
              </a:rPr>
              <a:t>   Enhancement</a:t>
            </a:r>
          </a:p>
        </p:txBody>
      </p:sp>
      <p:cxnSp>
        <p:nvCxnSpPr>
          <p:cNvPr id="202" name="OTLSHAPE_M_c6c892620afd42aba44c1b51ae7d3a52_Connector1">
            <a:extLst>
              <a:ext uri="{FF2B5EF4-FFF2-40B4-BE49-F238E27FC236}">
                <a16:creationId xmlns:a16="http://schemas.microsoft.com/office/drawing/2014/main" id="{7C89990E-EBC3-49D9-8CA0-22451B80252A}"/>
              </a:ext>
            </a:extLst>
          </p:cNvPr>
          <p:cNvCxnSpPr>
            <a:cxnSpLocks/>
          </p:cNvCxnSpPr>
          <p:nvPr>
            <p:custDataLst>
              <p:tags r:id="rId37"/>
            </p:custDataLst>
          </p:nvPr>
        </p:nvCxnSpPr>
        <p:spPr>
          <a:xfrm>
            <a:off x="440249" y="2505902"/>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3" name="OTLSHAPE_M_c6c892620afd42aba44c1b51ae7d3a52_Date">
            <a:extLst>
              <a:ext uri="{FF2B5EF4-FFF2-40B4-BE49-F238E27FC236}">
                <a16:creationId xmlns:a16="http://schemas.microsoft.com/office/drawing/2014/main" id="{5E6FF4DE-11D2-4D49-8612-1A80FFE484E5}"/>
              </a:ext>
            </a:extLst>
          </p:cNvPr>
          <p:cNvSpPr txBox="1"/>
          <p:nvPr>
            <p:custDataLst>
              <p:tags r:id="rId38"/>
            </p:custDataLst>
          </p:nvPr>
        </p:nvSpPr>
        <p:spPr>
          <a:xfrm>
            <a:off x="296063" y="2321105"/>
            <a:ext cx="288371"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20 Jun</a:t>
            </a:r>
          </a:p>
        </p:txBody>
      </p:sp>
      <p:sp>
        <p:nvSpPr>
          <p:cNvPr id="204" name="OTLSHAPE_M_c6c892620afd42aba44c1b51ae7d3a52_Shape">
            <a:extLst>
              <a:ext uri="{FF2B5EF4-FFF2-40B4-BE49-F238E27FC236}">
                <a16:creationId xmlns:a16="http://schemas.microsoft.com/office/drawing/2014/main" id="{34E4C3CB-2745-466B-A2A4-23BB472830BC}"/>
              </a:ext>
            </a:extLst>
          </p:cNvPr>
          <p:cNvSpPr/>
          <p:nvPr>
            <p:custDataLst>
              <p:tags r:id="rId39"/>
            </p:custDataLst>
          </p:nvPr>
        </p:nvSpPr>
        <p:spPr>
          <a:xfrm>
            <a:off x="389360" y="2426675"/>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C20310D3-3C22-4051-B51F-D760FF260202}"/>
              </a:ext>
            </a:extLst>
          </p:cNvPr>
          <p:cNvSpPr/>
          <p:nvPr/>
        </p:nvSpPr>
        <p:spPr>
          <a:xfrm>
            <a:off x="205912" y="2106602"/>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Proposal Submission</a:t>
            </a:r>
          </a:p>
        </p:txBody>
      </p:sp>
      <p:cxnSp>
        <p:nvCxnSpPr>
          <p:cNvPr id="207" name="OTLSHAPE_M_c6c892620afd42aba44c1b51ae7d3a52_Connector1">
            <a:extLst>
              <a:ext uri="{FF2B5EF4-FFF2-40B4-BE49-F238E27FC236}">
                <a16:creationId xmlns:a16="http://schemas.microsoft.com/office/drawing/2014/main" id="{081670AB-23CF-4C72-ACE6-9D7290E9082F}"/>
              </a:ext>
            </a:extLst>
          </p:cNvPr>
          <p:cNvCxnSpPr>
            <a:cxnSpLocks/>
          </p:cNvCxnSpPr>
          <p:nvPr>
            <p:custDataLst>
              <p:tags r:id="rId40"/>
            </p:custDataLst>
          </p:nvPr>
        </p:nvCxnSpPr>
        <p:spPr>
          <a:xfrm>
            <a:off x="2872250" y="2504627"/>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OTLSHAPE_M_c6c892620afd42aba44c1b51ae7d3a52_Date">
            <a:extLst>
              <a:ext uri="{FF2B5EF4-FFF2-40B4-BE49-F238E27FC236}">
                <a16:creationId xmlns:a16="http://schemas.microsoft.com/office/drawing/2014/main" id="{3DC48411-A1AF-48B5-B72E-D0AE4785F839}"/>
              </a:ext>
            </a:extLst>
          </p:cNvPr>
          <p:cNvSpPr txBox="1"/>
          <p:nvPr>
            <p:custDataLst>
              <p:tags r:id="rId41"/>
            </p:custDataLst>
          </p:nvPr>
        </p:nvSpPr>
        <p:spPr>
          <a:xfrm>
            <a:off x="2629096" y="2319337"/>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16 Aug – 21 Aug</a:t>
            </a:r>
          </a:p>
        </p:txBody>
      </p:sp>
      <p:sp>
        <p:nvSpPr>
          <p:cNvPr id="209" name="OTLSHAPE_M_c6c892620afd42aba44c1b51ae7d3a52_Shape">
            <a:extLst>
              <a:ext uri="{FF2B5EF4-FFF2-40B4-BE49-F238E27FC236}">
                <a16:creationId xmlns:a16="http://schemas.microsoft.com/office/drawing/2014/main" id="{44671ACC-F30A-442E-98E9-76FBF35DEE22}"/>
              </a:ext>
            </a:extLst>
          </p:cNvPr>
          <p:cNvSpPr/>
          <p:nvPr>
            <p:custDataLst>
              <p:tags r:id="rId42"/>
            </p:custDataLst>
          </p:nvPr>
        </p:nvSpPr>
        <p:spPr>
          <a:xfrm>
            <a:off x="2821361" y="2425400"/>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0B548047-3553-418B-BDA1-809D610B5A5D}"/>
              </a:ext>
            </a:extLst>
          </p:cNvPr>
          <p:cNvSpPr/>
          <p:nvPr/>
        </p:nvSpPr>
        <p:spPr>
          <a:xfrm>
            <a:off x="2607663" y="2180378"/>
            <a:ext cx="507259" cy="169277"/>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Acceptance</a:t>
            </a:r>
          </a:p>
        </p:txBody>
      </p:sp>
      <p:cxnSp>
        <p:nvCxnSpPr>
          <p:cNvPr id="211" name="OTLSHAPE_M_c6c892620afd42aba44c1b51ae7d3a52_Connector1">
            <a:extLst>
              <a:ext uri="{FF2B5EF4-FFF2-40B4-BE49-F238E27FC236}">
                <a16:creationId xmlns:a16="http://schemas.microsoft.com/office/drawing/2014/main" id="{F2AB3ED9-FF30-40A2-A31A-2D07592B5512}"/>
              </a:ext>
            </a:extLst>
          </p:cNvPr>
          <p:cNvCxnSpPr>
            <a:cxnSpLocks/>
          </p:cNvCxnSpPr>
          <p:nvPr>
            <p:custDataLst>
              <p:tags r:id="rId43"/>
            </p:custDataLst>
          </p:nvPr>
        </p:nvCxnSpPr>
        <p:spPr>
          <a:xfrm>
            <a:off x="4775978" y="2504554"/>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OTLSHAPE_M_c6c892620afd42aba44c1b51ae7d3a52_Date">
            <a:extLst>
              <a:ext uri="{FF2B5EF4-FFF2-40B4-BE49-F238E27FC236}">
                <a16:creationId xmlns:a16="http://schemas.microsoft.com/office/drawing/2014/main" id="{29472004-410D-47A1-AE15-4C1E62EDE342}"/>
              </a:ext>
            </a:extLst>
          </p:cNvPr>
          <p:cNvSpPr txBox="1"/>
          <p:nvPr>
            <p:custDataLst>
              <p:tags r:id="rId44"/>
            </p:custDataLst>
          </p:nvPr>
        </p:nvSpPr>
        <p:spPr>
          <a:xfrm>
            <a:off x="4532829" y="2324998"/>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4 Oct – 10 Oct</a:t>
            </a:r>
          </a:p>
        </p:txBody>
      </p:sp>
      <p:sp>
        <p:nvSpPr>
          <p:cNvPr id="213" name="OTLSHAPE_M_c6c892620afd42aba44c1b51ae7d3a52_Shape">
            <a:extLst>
              <a:ext uri="{FF2B5EF4-FFF2-40B4-BE49-F238E27FC236}">
                <a16:creationId xmlns:a16="http://schemas.microsoft.com/office/drawing/2014/main" id="{3612D107-ED1D-4B72-8E3F-A82920555133}"/>
              </a:ext>
            </a:extLst>
          </p:cNvPr>
          <p:cNvSpPr/>
          <p:nvPr>
            <p:custDataLst>
              <p:tags r:id="rId45"/>
            </p:custDataLst>
          </p:nvPr>
        </p:nvSpPr>
        <p:spPr>
          <a:xfrm>
            <a:off x="4725089" y="2425327"/>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848D1A2-C32C-429C-BCF7-F0226C6A395D}"/>
              </a:ext>
            </a:extLst>
          </p:cNvPr>
          <p:cNvSpPr/>
          <p:nvPr/>
        </p:nvSpPr>
        <p:spPr>
          <a:xfrm>
            <a:off x="4540677" y="2109803"/>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Mid Term Presentation</a:t>
            </a:r>
          </a:p>
        </p:txBody>
      </p:sp>
      <p:cxnSp>
        <p:nvCxnSpPr>
          <p:cNvPr id="215" name="OTLSHAPE_M_c6c892620afd42aba44c1b51ae7d3a52_Connector1">
            <a:extLst>
              <a:ext uri="{FF2B5EF4-FFF2-40B4-BE49-F238E27FC236}">
                <a16:creationId xmlns:a16="http://schemas.microsoft.com/office/drawing/2014/main" id="{4922D50C-F882-4907-A977-121693D378EE}"/>
              </a:ext>
            </a:extLst>
          </p:cNvPr>
          <p:cNvCxnSpPr>
            <a:cxnSpLocks/>
          </p:cNvCxnSpPr>
          <p:nvPr>
            <p:custDataLst>
              <p:tags r:id="rId46"/>
            </p:custDataLst>
          </p:nvPr>
        </p:nvCxnSpPr>
        <p:spPr>
          <a:xfrm>
            <a:off x="5282035" y="2501720"/>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6" name="OTLSHAPE_M_c6c892620afd42aba44c1b51ae7d3a52_Date">
            <a:extLst>
              <a:ext uri="{FF2B5EF4-FFF2-40B4-BE49-F238E27FC236}">
                <a16:creationId xmlns:a16="http://schemas.microsoft.com/office/drawing/2014/main" id="{BFF8F157-8C2F-4DA4-8CD1-1645629B91E4}"/>
              </a:ext>
            </a:extLst>
          </p:cNvPr>
          <p:cNvSpPr txBox="1"/>
          <p:nvPr>
            <p:custDataLst>
              <p:tags r:id="rId47"/>
            </p:custDataLst>
          </p:nvPr>
        </p:nvSpPr>
        <p:spPr>
          <a:xfrm>
            <a:off x="5038886" y="2322164"/>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29 Oct</a:t>
            </a:r>
          </a:p>
        </p:txBody>
      </p:sp>
      <p:sp>
        <p:nvSpPr>
          <p:cNvPr id="217" name="OTLSHAPE_M_c6c892620afd42aba44c1b51ae7d3a52_Shape">
            <a:extLst>
              <a:ext uri="{FF2B5EF4-FFF2-40B4-BE49-F238E27FC236}">
                <a16:creationId xmlns:a16="http://schemas.microsoft.com/office/drawing/2014/main" id="{789A76F5-104D-476C-93A7-62B1FA2BE067}"/>
              </a:ext>
            </a:extLst>
          </p:cNvPr>
          <p:cNvSpPr/>
          <p:nvPr>
            <p:custDataLst>
              <p:tags r:id="rId48"/>
            </p:custDataLst>
          </p:nvPr>
        </p:nvSpPr>
        <p:spPr>
          <a:xfrm>
            <a:off x="5231146" y="2422493"/>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3C82E85B-5448-4998-B2C2-11900CDD023C}"/>
              </a:ext>
            </a:extLst>
          </p:cNvPr>
          <p:cNvSpPr/>
          <p:nvPr/>
        </p:nvSpPr>
        <p:spPr>
          <a:xfrm>
            <a:off x="5019440" y="2106969"/>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Poster Submission</a:t>
            </a:r>
          </a:p>
        </p:txBody>
      </p:sp>
      <p:cxnSp>
        <p:nvCxnSpPr>
          <p:cNvPr id="219" name="OTLSHAPE_M_c6c892620afd42aba44c1b51ae7d3a52_Connector1">
            <a:extLst>
              <a:ext uri="{FF2B5EF4-FFF2-40B4-BE49-F238E27FC236}">
                <a16:creationId xmlns:a16="http://schemas.microsoft.com/office/drawing/2014/main" id="{4E6EDB8D-29A2-4759-BA94-0AAFB3542DAE}"/>
              </a:ext>
            </a:extLst>
          </p:cNvPr>
          <p:cNvCxnSpPr>
            <a:cxnSpLocks/>
          </p:cNvCxnSpPr>
          <p:nvPr>
            <p:custDataLst>
              <p:tags r:id="rId49"/>
            </p:custDataLst>
          </p:nvPr>
        </p:nvCxnSpPr>
        <p:spPr>
          <a:xfrm>
            <a:off x="6390849" y="2504554"/>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OTLSHAPE_M_c6c892620afd42aba44c1b51ae7d3a52_Date">
            <a:extLst>
              <a:ext uri="{FF2B5EF4-FFF2-40B4-BE49-F238E27FC236}">
                <a16:creationId xmlns:a16="http://schemas.microsoft.com/office/drawing/2014/main" id="{CC7FA907-CAF1-427F-9ED5-3892E81D5213}"/>
              </a:ext>
            </a:extLst>
          </p:cNvPr>
          <p:cNvSpPr txBox="1"/>
          <p:nvPr>
            <p:custDataLst>
              <p:tags r:id="rId50"/>
            </p:custDataLst>
          </p:nvPr>
        </p:nvSpPr>
        <p:spPr>
          <a:xfrm>
            <a:off x="6147700" y="2324998"/>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19 Nov – 27 Nov</a:t>
            </a:r>
          </a:p>
        </p:txBody>
      </p:sp>
      <p:sp>
        <p:nvSpPr>
          <p:cNvPr id="221" name="OTLSHAPE_M_c6c892620afd42aba44c1b51ae7d3a52_Shape">
            <a:extLst>
              <a:ext uri="{FF2B5EF4-FFF2-40B4-BE49-F238E27FC236}">
                <a16:creationId xmlns:a16="http://schemas.microsoft.com/office/drawing/2014/main" id="{1DEDAB69-EBA9-4706-9FFF-2E112156CB5A}"/>
              </a:ext>
            </a:extLst>
          </p:cNvPr>
          <p:cNvSpPr/>
          <p:nvPr>
            <p:custDataLst>
              <p:tags r:id="rId51"/>
            </p:custDataLst>
          </p:nvPr>
        </p:nvSpPr>
        <p:spPr>
          <a:xfrm>
            <a:off x="6339960" y="2425327"/>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21F63470-9A8B-4F05-A6C1-8668A06C313B}"/>
              </a:ext>
            </a:extLst>
          </p:cNvPr>
          <p:cNvSpPr/>
          <p:nvPr/>
        </p:nvSpPr>
        <p:spPr>
          <a:xfrm>
            <a:off x="6119157" y="2118901"/>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Final Presentation</a:t>
            </a:r>
          </a:p>
        </p:txBody>
      </p:sp>
      <p:cxnSp>
        <p:nvCxnSpPr>
          <p:cNvPr id="223" name="OTLSHAPE_M_c6c892620afd42aba44c1b51ae7d3a52_Connector1">
            <a:extLst>
              <a:ext uri="{FF2B5EF4-FFF2-40B4-BE49-F238E27FC236}">
                <a16:creationId xmlns:a16="http://schemas.microsoft.com/office/drawing/2014/main" id="{EA49A55C-29D0-4AFD-961E-E82FD31C8320}"/>
              </a:ext>
            </a:extLst>
          </p:cNvPr>
          <p:cNvCxnSpPr>
            <a:cxnSpLocks/>
          </p:cNvCxnSpPr>
          <p:nvPr>
            <p:custDataLst>
              <p:tags r:id="rId52"/>
            </p:custDataLst>
          </p:nvPr>
        </p:nvCxnSpPr>
        <p:spPr>
          <a:xfrm>
            <a:off x="2082053" y="2506961"/>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5" name="OTLSHAPE_M_c6c892620afd42aba44c1b51ae7d3a52_Shape">
            <a:extLst>
              <a:ext uri="{FF2B5EF4-FFF2-40B4-BE49-F238E27FC236}">
                <a16:creationId xmlns:a16="http://schemas.microsoft.com/office/drawing/2014/main" id="{734DB005-1352-4810-8B03-F0293B794AAC}"/>
              </a:ext>
            </a:extLst>
          </p:cNvPr>
          <p:cNvSpPr/>
          <p:nvPr>
            <p:custDataLst>
              <p:tags r:id="rId53"/>
            </p:custDataLst>
          </p:nvPr>
        </p:nvSpPr>
        <p:spPr>
          <a:xfrm>
            <a:off x="2031164" y="2427734"/>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8820A916-3B5C-4F44-8D29-A0646EC03D5C}"/>
              </a:ext>
            </a:extLst>
          </p:cNvPr>
          <p:cNvSpPr/>
          <p:nvPr/>
        </p:nvSpPr>
        <p:spPr>
          <a:xfrm>
            <a:off x="1847716" y="2184999"/>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27" name="Rectangle 226">
            <a:extLst>
              <a:ext uri="{FF2B5EF4-FFF2-40B4-BE49-F238E27FC236}">
                <a16:creationId xmlns:a16="http://schemas.microsoft.com/office/drawing/2014/main" id="{D0D25F54-9EAD-4552-BF66-12E4748D887E}"/>
              </a:ext>
            </a:extLst>
          </p:cNvPr>
          <p:cNvSpPr/>
          <p:nvPr/>
        </p:nvSpPr>
        <p:spPr>
          <a:xfrm>
            <a:off x="1847716" y="1994177"/>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28" name="OTLSHAPE_M_c6c892620afd42aba44c1b51ae7d3a52_Connector1">
            <a:extLst>
              <a:ext uri="{FF2B5EF4-FFF2-40B4-BE49-F238E27FC236}">
                <a16:creationId xmlns:a16="http://schemas.microsoft.com/office/drawing/2014/main" id="{C566E304-6C4B-419F-A7E4-F7E709E60E91}"/>
              </a:ext>
            </a:extLst>
          </p:cNvPr>
          <p:cNvCxnSpPr>
            <a:cxnSpLocks/>
          </p:cNvCxnSpPr>
          <p:nvPr>
            <p:custDataLst>
              <p:tags r:id="rId54"/>
            </p:custDataLst>
          </p:nvPr>
        </p:nvCxnSpPr>
        <p:spPr>
          <a:xfrm>
            <a:off x="4217090" y="2503989"/>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OTLSHAPE_M_c6c892620afd42aba44c1b51ae7d3a52_Shape">
            <a:extLst>
              <a:ext uri="{FF2B5EF4-FFF2-40B4-BE49-F238E27FC236}">
                <a16:creationId xmlns:a16="http://schemas.microsoft.com/office/drawing/2014/main" id="{06CDBCB9-BE1A-46D3-A688-4B9333D11DFD}"/>
              </a:ext>
            </a:extLst>
          </p:cNvPr>
          <p:cNvSpPr/>
          <p:nvPr>
            <p:custDataLst>
              <p:tags r:id="rId55"/>
            </p:custDataLst>
          </p:nvPr>
        </p:nvSpPr>
        <p:spPr>
          <a:xfrm>
            <a:off x="4166201" y="2424762"/>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77B3B549-1D21-4DF2-9F8C-744A7190BBA8}"/>
              </a:ext>
            </a:extLst>
          </p:cNvPr>
          <p:cNvSpPr/>
          <p:nvPr/>
        </p:nvSpPr>
        <p:spPr>
          <a:xfrm>
            <a:off x="3982753" y="2182027"/>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31" name="Rectangle 230">
            <a:extLst>
              <a:ext uri="{FF2B5EF4-FFF2-40B4-BE49-F238E27FC236}">
                <a16:creationId xmlns:a16="http://schemas.microsoft.com/office/drawing/2014/main" id="{E657360C-12AB-425C-9689-325D4FBEA775}"/>
              </a:ext>
            </a:extLst>
          </p:cNvPr>
          <p:cNvSpPr/>
          <p:nvPr/>
        </p:nvSpPr>
        <p:spPr>
          <a:xfrm>
            <a:off x="3982753" y="1991205"/>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36" name="OTLSHAPE_M_c6c892620afd42aba44c1b51ae7d3a52_Connector1">
            <a:extLst>
              <a:ext uri="{FF2B5EF4-FFF2-40B4-BE49-F238E27FC236}">
                <a16:creationId xmlns:a16="http://schemas.microsoft.com/office/drawing/2014/main" id="{91F19374-45C8-4A03-A74F-2365C658D91D}"/>
              </a:ext>
            </a:extLst>
          </p:cNvPr>
          <p:cNvCxnSpPr>
            <a:cxnSpLocks/>
          </p:cNvCxnSpPr>
          <p:nvPr>
            <p:custDataLst>
              <p:tags r:id="rId56"/>
            </p:custDataLst>
          </p:nvPr>
        </p:nvCxnSpPr>
        <p:spPr>
          <a:xfrm>
            <a:off x="5836711" y="2509063"/>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7" name="OTLSHAPE_M_c6c892620afd42aba44c1b51ae7d3a52_Shape">
            <a:extLst>
              <a:ext uri="{FF2B5EF4-FFF2-40B4-BE49-F238E27FC236}">
                <a16:creationId xmlns:a16="http://schemas.microsoft.com/office/drawing/2014/main" id="{878BD0D1-35E1-4A9D-AE9C-0921D5722CD3}"/>
              </a:ext>
            </a:extLst>
          </p:cNvPr>
          <p:cNvSpPr/>
          <p:nvPr>
            <p:custDataLst>
              <p:tags r:id="rId57"/>
            </p:custDataLst>
          </p:nvPr>
        </p:nvSpPr>
        <p:spPr>
          <a:xfrm>
            <a:off x="5785822" y="2429836"/>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21A44A41-888A-490C-BFAF-D9BE99140914}"/>
              </a:ext>
            </a:extLst>
          </p:cNvPr>
          <p:cNvSpPr/>
          <p:nvPr/>
        </p:nvSpPr>
        <p:spPr>
          <a:xfrm>
            <a:off x="5602374" y="2187101"/>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39" name="Rectangle 238">
            <a:extLst>
              <a:ext uri="{FF2B5EF4-FFF2-40B4-BE49-F238E27FC236}">
                <a16:creationId xmlns:a16="http://schemas.microsoft.com/office/drawing/2014/main" id="{C6BF9F67-BC4D-4B76-858E-85CBD0845BCB}"/>
              </a:ext>
            </a:extLst>
          </p:cNvPr>
          <p:cNvSpPr/>
          <p:nvPr/>
        </p:nvSpPr>
        <p:spPr>
          <a:xfrm>
            <a:off x="5602374" y="1996279"/>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44" name="OTLSHAPE_M_c6c892620afd42aba44c1b51ae7d3a52_Connector1">
            <a:extLst>
              <a:ext uri="{FF2B5EF4-FFF2-40B4-BE49-F238E27FC236}">
                <a16:creationId xmlns:a16="http://schemas.microsoft.com/office/drawing/2014/main" id="{29812031-AED4-4087-8C37-487380F7B100}"/>
              </a:ext>
            </a:extLst>
          </p:cNvPr>
          <p:cNvCxnSpPr>
            <a:cxnSpLocks/>
          </p:cNvCxnSpPr>
          <p:nvPr>
            <p:custDataLst>
              <p:tags r:id="rId58"/>
            </p:custDataLst>
          </p:nvPr>
        </p:nvCxnSpPr>
        <p:spPr>
          <a:xfrm>
            <a:off x="2329535" y="1907118"/>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5" name="OTLSHAPE_M_c6c892620afd42aba44c1b51ae7d3a52_Shape">
            <a:extLst>
              <a:ext uri="{FF2B5EF4-FFF2-40B4-BE49-F238E27FC236}">
                <a16:creationId xmlns:a16="http://schemas.microsoft.com/office/drawing/2014/main" id="{9DE0B9EB-2F3D-48F9-BBF6-2F3650D1BBFF}"/>
              </a:ext>
            </a:extLst>
          </p:cNvPr>
          <p:cNvSpPr/>
          <p:nvPr>
            <p:custDataLst>
              <p:tags r:id="rId59"/>
            </p:custDataLst>
          </p:nvPr>
        </p:nvSpPr>
        <p:spPr>
          <a:xfrm>
            <a:off x="2278646" y="1827891"/>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C9C8AB6A-C0A5-4AEF-8F19-0A97E86A2D37}"/>
              </a:ext>
            </a:extLst>
          </p:cNvPr>
          <p:cNvSpPr/>
          <p:nvPr/>
        </p:nvSpPr>
        <p:spPr>
          <a:xfrm>
            <a:off x="1975168" y="1425161"/>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2" name="OTLSHAPE_M_c6c892620afd42aba44c1b51ae7d3a52_Connector1">
            <a:extLst>
              <a:ext uri="{FF2B5EF4-FFF2-40B4-BE49-F238E27FC236}">
                <a16:creationId xmlns:a16="http://schemas.microsoft.com/office/drawing/2014/main" id="{08BB26A4-70E0-4080-AB86-D343B39EAB1A}"/>
              </a:ext>
            </a:extLst>
          </p:cNvPr>
          <p:cNvCxnSpPr>
            <a:cxnSpLocks/>
          </p:cNvCxnSpPr>
          <p:nvPr>
            <p:custDataLst>
              <p:tags r:id="rId60"/>
            </p:custDataLst>
          </p:nvPr>
        </p:nvCxnSpPr>
        <p:spPr>
          <a:xfrm>
            <a:off x="1783092" y="1908703"/>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3" name="OTLSHAPE_M_c6c892620afd42aba44c1b51ae7d3a52_Shape">
            <a:extLst>
              <a:ext uri="{FF2B5EF4-FFF2-40B4-BE49-F238E27FC236}">
                <a16:creationId xmlns:a16="http://schemas.microsoft.com/office/drawing/2014/main" id="{4C1E52B4-CB3A-4AA3-B50C-A769E2D99A28}"/>
              </a:ext>
            </a:extLst>
          </p:cNvPr>
          <p:cNvSpPr/>
          <p:nvPr>
            <p:custDataLst>
              <p:tags r:id="rId61"/>
            </p:custDataLst>
          </p:nvPr>
        </p:nvSpPr>
        <p:spPr>
          <a:xfrm>
            <a:off x="1732203" y="1829476"/>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7ECCB189-C373-488B-BB79-EECA41A83FA0}"/>
              </a:ext>
            </a:extLst>
          </p:cNvPr>
          <p:cNvSpPr/>
          <p:nvPr/>
        </p:nvSpPr>
        <p:spPr>
          <a:xfrm>
            <a:off x="1428725" y="1426746"/>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5" name="OTLSHAPE_M_c6c892620afd42aba44c1b51ae7d3a52_Connector1">
            <a:extLst>
              <a:ext uri="{FF2B5EF4-FFF2-40B4-BE49-F238E27FC236}">
                <a16:creationId xmlns:a16="http://schemas.microsoft.com/office/drawing/2014/main" id="{87505D78-F547-49F3-AC4D-50CC0E96AF15}"/>
              </a:ext>
            </a:extLst>
          </p:cNvPr>
          <p:cNvCxnSpPr>
            <a:cxnSpLocks/>
          </p:cNvCxnSpPr>
          <p:nvPr>
            <p:custDataLst>
              <p:tags r:id="rId62"/>
            </p:custDataLst>
          </p:nvPr>
        </p:nvCxnSpPr>
        <p:spPr>
          <a:xfrm>
            <a:off x="3410574" y="1908285"/>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6" name="OTLSHAPE_M_c6c892620afd42aba44c1b51ae7d3a52_Shape">
            <a:extLst>
              <a:ext uri="{FF2B5EF4-FFF2-40B4-BE49-F238E27FC236}">
                <a16:creationId xmlns:a16="http://schemas.microsoft.com/office/drawing/2014/main" id="{7F73AFD2-3F40-4863-A55C-53E7767B2C2A}"/>
              </a:ext>
            </a:extLst>
          </p:cNvPr>
          <p:cNvSpPr/>
          <p:nvPr>
            <p:custDataLst>
              <p:tags r:id="rId63"/>
            </p:custDataLst>
          </p:nvPr>
        </p:nvSpPr>
        <p:spPr>
          <a:xfrm>
            <a:off x="3359685" y="182905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5981F16D-3995-4936-B22B-F52E9BB86119}"/>
              </a:ext>
            </a:extLst>
          </p:cNvPr>
          <p:cNvSpPr/>
          <p:nvPr/>
        </p:nvSpPr>
        <p:spPr>
          <a:xfrm>
            <a:off x="3056207" y="1426328"/>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8" name="OTLSHAPE_M_c6c892620afd42aba44c1b51ae7d3a52_Connector1">
            <a:extLst>
              <a:ext uri="{FF2B5EF4-FFF2-40B4-BE49-F238E27FC236}">
                <a16:creationId xmlns:a16="http://schemas.microsoft.com/office/drawing/2014/main" id="{EE552853-D262-4BD7-8354-2C416DA7F4AC}"/>
              </a:ext>
            </a:extLst>
          </p:cNvPr>
          <p:cNvCxnSpPr>
            <a:cxnSpLocks/>
          </p:cNvCxnSpPr>
          <p:nvPr>
            <p:custDataLst>
              <p:tags r:id="rId64"/>
            </p:custDataLst>
          </p:nvPr>
        </p:nvCxnSpPr>
        <p:spPr>
          <a:xfrm>
            <a:off x="3948897" y="190573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9" name="OTLSHAPE_M_c6c892620afd42aba44c1b51ae7d3a52_Shape">
            <a:extLst>
              <a:ext uri="{FF2B5EF4-FFF2-40B4-BE49-F238E27FC236}">
                <a16:creationId xmlns:a16="http://schemas.microsoft.com/office/drawing/2014/main" id="{1B405D22-D017-41F8-99B9-A179C03046E5}"/>
              </a:ext>
            </a:extLst>
          </p:cNvPr>
          <p:cNvSpPr/>
          <p:nvPr>
            <p:custDataLst>
              <p:tags r:id="rId65"/>
            </p:custDataLst>
          </p:nvPr>
        </p:nvSpPr>
        <p:spPr>
          <a:xfrm>
            <a:off x="3898008" y="182650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340468AC-3355-47EC-9FD0-10E7823F5380}"/>
              </a:ext>
            </a:extLst>
          </p:cNvPr>
          <p:cNvSpPr/>
          <p:nvPr/>
        </p:nvSpPr>
        <p:spPr>
          <a:xfrm>
            <a:off x="3594530" y="142377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64" name="OTLSHAPE_M_c6c892620afd42aba44c1b51ae7d3a52_Connector1">
            <a:extLst>
              <a:ext uri="{FF2B5EF4-FFF2-40B4-BE49-F238E27FC236}">
                <a16:creationId xmlns:a16="http://schemas.microsoft.com/office/drawing/2014/main" id="{EEE235A6-F14A-41A7-ABF2-1E51BDA53E31}"/>
              </a:ext>
            </a:extLst>
          </p:cNvPr>
          <p:cNvCxnSpPr>
            <a:cxnSpLocks/>
          </p:cNvCxnSpPr>
          <p:nvPr>
            <p:custDataLst>
              <p:tags r:id="rId66"/>
            </p:custDataLst>
          </p:nvPr>
        </p:nvCxnSpPr>
        <p:spPr>
          <a:xfrm>
            <a:off x="4487221" y="190573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5" name="OTLSHAPE_M_c6c892620afd42aba44c1b51ae7d3a52_Shape">
            <a:extLst>
              <a:ext uri="{FF2B5EF4-FFF2-40B4-BE49-F238E27FC236}">
                <a16:creationId xmlns:a16="http://schemas.microsoft.com/office/drawing/2014/main" id="{B1DBE604-8B61-47CB-B74A-FAE895877F14}"/>
              </a:ext>
            </a:extLst>
          </p:cNvPr>
          <p:cNvSpPr/>
          <p:nvPr>
            <p:custDataLst>
              <p:tags r:id="rId67"/>
            </p:custDataLst>
          </p:nvPr>
        </p:nvSpPr>
        <p:spPr>
          <a:xfrm>
            <a:off x="4436332" y="182650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EA41A5CB-B900-4E6E-8549-ED2CAA2D2EB6}"/>
              </a:ext>
            </a:extLst>
          </p:cNvPr>
          <p:cNvSpPr/>
          <p:nvPr/>
        </p:nvSpPr>
        <p:spPr>
          <a:xfrm>
            <a:off x="4132854" y="142377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67" name="OTLSHAPE_M_c6c892620afd42aba44c1b51ae7d3a52_Connector1">
            <a:extLst>
              <a:ext uri="{FF2B5EF4-FFF2-40B4-BE49-F238E27FC236}">
                <a16:creationId xmlns:a16="http://schemas.microsoft.com/office/drawing/2014/main" id="{BBDEA45B-075F-46F1-BF71-78455EC2F10D}"/>
              </a:ext>
            </a:extLst>
          </p:cNvPr>
          <p:cNvCxnSpPr>
            <a:cxnSpLocks/>
          </p:cNvCxnSpPr>
          <p:nvPr>
            <p:custDataLst>
              <p:tags r:id="rId68"/>
            </p:custDataLst>
          </p:nvPr>
        </p:nvCxnSpPr>
        <p:spPr>
          <a:xfrm>
            <a:off x="5029393" y="1912815"/>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TLSHAPE_M_c6c892620afd42aba44c1b51ae7d3a52_Shape">
            <a:extLst>
              <a:ext uri="{FF2B5EF4-FFF2-40B4-BE49-F238E27FC236}">
                <a16:creationId xmlns:a16="http://schemas.microsoft.com/office/drawing/2014/main" id="{B9D0623A-F168-4CA2-AB55-063D01683D24}"/>
              </a:ext>
            </a:extLst>
          </p:cNvPr>
          <p:cNvSpPr/>
          <p:nvPr>
            <p:custDataLst>
              <p:tags r:id="rId69"/>
            </p:custDataLst>
          </p:nvPr>
        </p:nvSpPr>
        <p:spPr>
          <a:xfrm>
            <a:off x="4978504" y="183358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79DEB74D-32EB-434B-A99B-771F65B76315}"/>
              </a:ext>
            </a:extLst>
          </p:cNvPr>
          <p:cNvSpPr/>
          <p:nvPr/>
        </p:nvSpPr>
        <p:spPr>
          <a:xfrm>
            <a:off x="4675026" y="1430858"/>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70" name="OTLSHAPE_M_c6c892620afd42aba44c1b51ae7d3a52_Connector1">
            <a:extLst>
              <a:ext uri="{FF2B5EF4-FFF2-40B4-BE49-F238E27FC236}">
                <a16:creationId xmlns:a16="http://schemas.microsoft.com/office/drawing/2014/main" id="{27C33350-1F8D-4F1B-9E7A-42C0C569D008}"/>
              </a:ext>
            </a:extLst>
          </p:cNvPr>
          <p:cNvCxnSpPr>
            <a:cxnSpLocks/>
          </p:cNvCxnSpPr>
          <p:nvPr>
            <p:custDataLst>
              <p:tags r:id="rId70"/>
            </p:custDataLst>
          </p:nvPr>
        </p:nvCxnSpPr>
        <p:spPr>
          <a:xfrm>
            <a:off x="5570858" y="191413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1" name="OTLSHAPE_M_c6c892620afd42aba44c1b51ae7d3a52_Shape">
            <a:extLst>
              <a:ext uri="{FF2B5EF4-FFF2-40B4-BE49-F238E27FC236}">
                <a16:creationId xmlns:a16="http://schemas.microsoft.com/office/drawing/2014/main" id="{D6D7BB7F-6823-4F9A-AE17-502837A37FE9}"/>
              </a:ext>
            </a:extLst>
          </p:cNvPr>
          <p:cNvSpPr/>
          <p:nvPr>
            <p:custDataLst>
              <p:tags r:id="rId71"/>
            </p:custDataLst>
          </p:nvPr>
        </p:nvSpPr>
        <p:spPr>
          <a:xfrm>
            <a:off x="5519969" y="183490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EBB27C85-2C9D-4F16-8252-19E6313A7684}"/>
              </a:ext>
            </a:extLst>
          </p:cNvPr>
          <p:cNvSpPr/>
          <p:nvPr/>
        </p:nvSpPr>
        <p:spPr>
          <a:xfrm>
            <a:off x="5216491" y="143217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76" name="OTLSHAPE_M_c6c892620afd42aba44c1b51ae7d3a52_Connector1">
            <a:extLst>
              <a:ext uri="{FF2B5EF4-FFF2-40B4-BE49-F238E27FC236}">
                <a16:creationId xmlns:a16="http://schemas.microsoft.com/office/drawing/2014/main" id="{CAC50F20-043D-44CD-A7BB-B364BBAF78DB}"/>
              </a:ext>
            </a:extLst>
          </p:cNvPr>
          <p:cNvCxnSpPr>
            <a:cxnSpLocks/>
          </p:cNvCxnSpPr>
          <p:nvPr>
            <p:custDataLst>
              <p:tags r:id="rId72"/>
            </p:custDataLst>
          </p:nvPr>
        </p:nvCxnSpPr>
        <p:spPr>
          <a:xfrm>
            <a:off x="6114903" y="1906296"/>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7" name="OTLSHAPE_M_c6c892620afd42aba44c1b51ae7d3a52_Shape">
            <a:extLst>
              <a:ext uri="{FF2B5EF4-FFF2-40B4-BE49-F238E27FC236}">
                <a16:creationId xmlns:a16="http://schemas.microsoft.com/office/drawing/2014/main" id="{F36354DD-E235-4CD3-8403-EB366B70F460}"/>
              </a:ext>
            </a:extLst>
          </p:cNvPr>
          <p:cNvSpPr/>
          <p:nvPr>
            <p:custDataLst>
              <p:tags r:id="rId73"/>
            </p:custDataLst>
          </p:nvPr>
        </p:nvSpPr>
        <p:spPr>
          <a:xfrm>
            <a:off x="6064014" y="1827069"/>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BEF30FC5-8FC1-4B99-9EC8-B61435777820}"/>
              </a:ext>
            </a:extLst>
          </p:cNvPr>
          <p:cNvSpPr/>
          <p:nvPr/>
        </p:nvSpPr>
        <p:spPr>
          <a:xfrm>
            <a:off x="5760536" y="1424339"/>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spTree>
    <p:extLst>
      <p:ext uri="{BB962C8B-B14F-4D97-AF65-F5344CB8AC3E}">
        <p14:creationId xmlns:p14="http://schemas.microsoft.com/office/powerpoint/2010/main" val="251097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5" name="Star: 4 Points 14">
            <a:extLst>
              <a:ext uri="{FF2B5EF4-FFF2-40B4-BE49-F238E27FC236}">
                <a16:creationId xmlns:a16="http://schemas.microsoft.com/office/drawing/2014/main" id="{B5659845-BE08-483A-B1B8-95E33E453281}"/>
              </a:ext>
            </a:extLst>
          </p:cNvPr>
          <p:cNvSpPr/>
          <p:nvPr/>
        </p:nvSpPr>
        <p:spPr>
          <a:xfrm>
            <a:off x="2857255" y="796451"/>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TextBox 15">
            <a:extLst>
              <a:ext uri="{FF2B5EF4-FFF2-40B4-BE49-F238E27FC236}">
                <a16:creationId xmlns:a16="http://schemas.microsoft.com/office/drawing/2014/main" id="{89CE9049-A598-45D4-A57B-922543F0B1FF}"/>
              </a:ext>
            </a:extLst>
          </p:cNvPr>
          <p:cNvSpPr txBox="1"/>
          <p:nvPr/>
        </p:nvSpPr>
        <p:spPr>
          <a:xfrm>
            <a:off x="3140588" y="705392"/>
            <a:ext cx="1562618" cy="461665"/>
          </a:xfrm>
          <a:prstGeom prst="rect">
            <a:avLst/>
          </a:prstGeom>
          <a:noFill/>
        </p:spPr>
        <p:txBody>
          <a:bodyPr wrap="square" rtlCol="0">
            <a:spAutoFit/>
          </a:bodyPr>
          <a:lstStyle/>
          <a:p>
            <a:r>
              <a:rPr lang="en-US" sz="2400" b="1" dirty="0">
                <a:solidFill>
                  <a:schemeClr val="bg1"/>
                </a:solidFill>
                <a:latin typeface="Maiandra GD" panose="020E0502030308020204" pitchFamily="34" charset="0"/>
              </a:rPr>
              <a:t>Client</a:t>
            </a:r>
          </a:p>
        </p:txBody>
      </p:sp>
      <p:pic>
        <p:nvPicPr>
          <p:cNvPr id="17" name="Picture 16">
            <a:extLst>
              <a:ext uri="{FF2B5EF4-FFF2-40B4-BE49-F238E27FC236}">
                <a16:creationId xmlns:a16="http://schemas.microsoft.com/office/drawing/2014/main" id="{00000000-0008-0000-0100-000012000000}"/>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7859" y="1416309"/>
            <a:ext cx="3147009" cy="1507449"/>
          </a:xfrm>
          <a:prstGeom prst="rect">
            <a:avLst/>
          </a:prstGeom>
        </p:spPr>
      </p:pic>
      <p:sp>
        <p:nvSpPr>
          <p:cNvPr id="4" name="Rectangle 3">
            <a:extLst>
              <a:ext uri="{FF2B5EF4-FFF2-40B4-BE49-F238E27FC236}">
                <a16:creationId xmlns:a16="http://schemas.microsoft.com/office/drawing/2014/main" id="{FE6BF094-4920-4B3E-AFF2-1109628582A7}"/>
              </a:ext>
            </a:extLst>
          </p:cNvPr>
          <p:cNvSpPr/>
          <p:nvPr/>
        </p:nvSpPr>
        <p:spPr>
          <a:xfrm>
            <a:off x="4441158" y="2155745"/>
            <a:ext cx="1173834"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Maiandra GD" panose="020E0502030308020204" pitchFamily="34" charset="0"/>
              </a:rPr>
              <a:t>Adam</a:t>
            </a:r>
          </a:p>
        </p:txBody>
      </p:sp>
      <p:sp>
        <p:nvSpPr>
          <p:cNvPr id="19" name="Star: 4 Points 18">
            <a:extLst>
              <a:ext uri="{FF2B5EF4-FFF2-40B4-BE49-F238E27FC236}">
                <a16:creationId xmlns:a16="http://schemas.microsoft.com/office/drawing/2014/main" id="{71CA0C0F-B070-48B8-9FE0-FBFDC3704FBE}"/>
              </a:ext>
            </a:extLst>
          </p:cNvPr>
          <p:cNvSpPr/>
          <p:nvPr/>
        </p:nvSpPr>
        <p:spPr>
          <a:xfrm>
            <a:off x="2828679" y="3800153"/>
            <a:ext cx="280419" cy="198808"/>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TextBox 19">
            <a:extLst>
              <a:ext uri="{FF2B5EF4-FFF2-40B4-BE49-F238E27FC236}">
                <a16:creationId xmlns:a16="http://schemas.microsoft.com/office/drawing/2014/main" id="{BEB7E314-90BC-4252-A7ED-062E1318D666}"/>
              </a:ext>
            </a:extLst>
          </p:cNvPr>
          <p:cNvSpPr txBox="1"/>
          <p:nvPr/>
        </p:nvSpPr>
        <p:spPr>
          <a:xfrm>
            <a:off x="3126300" y="3637658"/>
            <a:ext cx="1517136" cy="461665"/>
          </a:xfrm>
          <a:prstGeom prst="rect">
            <a:avLst/>
          </a:prstGeom>
          <a:noFill/>
        </p:spPr>
        <p:txBody>
          <a:bodyPr wrap="square" rtlCol="0">
            <a:spAutoFit/>
          </a:bodyPr>
          <a:lstStyle/>
          <a:p>
            <a:r>
              <a:rPr lang="en-US" sz="2400" b="1" dirty="0">
                <a:solidFill>
                  <a:schemeClr val="bg1"/>
                </a:solidFill>
                <a:latin typeface="Maiandra GD" panose="020E0502030308020204" pitchFamily="34" charset="0"/>
              </a:rPr>
              <a:t>Users</a:t>
            </a:r>
          </a:p>
        </p:txBody>
      </p:sp>
      <p:sp>
        <p:nvSpPr>
          <p:cNvPr id="5" name="Star: 6 Points 4">
            <a:extLst>
              <a:ext uri="{FF2B5EF4-FFF2-40B4-BE49-F238E27FC236}">
                <a16:creationId xmlns:a16="http://schemas.microsoft.com/office/drawing/2014/main" id="{7F4947C6-E901-4ACA-9188-D1CCC138413A}"/>
              </a:ext>
            </a:extLst>
          </p:cNvPr>
          <p:cNvSpPr/>
          <p:nvPr/>
        </p:nvSpPr>
        <p:spPr>
          <a:xfrm>
            <a:off x="4171949" y="2170033"/>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4A6D3490-A33B-423F-9336-D2C1ACBEB079}"/>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7859" y="4494088"/>
            <a:ext cx="3147009" cy="1507449"/>
          </a:xfrm>
          <a:prstGeom prst="rect">
            <a:avLst/>
          </a:prstGeom>
        </p:spPr>
      </p:pic>
      <p:sp>
        <p:nvSpPr>
          <p:cNvPr id="23" name="Rectangle 22">
            <a:extLst>
              <a:ext uri="{FF2B5EF4-FFF2-40B4-BE49-F238E27FC236}">
                <a16:creationId xmlns:a16="http://schemas.microsoft.com/office/drawing/2014/main" id="{4CC0D0D8-1790-45EA-A6C3-2E2BCCB56815}"/>
              </a:ext>
            </a:extLst>
          </p:cNvPr>
          <p:cNvSpPr/>
          <p:nvPr/>
        </p:nvSpPr>
        <p:spPr>
          <a:xfrm>
            <a:off x="4441157" y="4962058"/>
            <a:ext cx="2102517"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Maiandra GD" panose="020E0502030308020204" pitchFamily="34" charset="0"/>
              </a:rPr>
              <a:t>Management</a:t>
            </a:r>
          </a:p>
        </p:txBody>
      </p:sp>
      <p:sp>
        <p:nvSpPr>
          <p:cNvPr id="24" name="Star: 6 Points 23">
            <a:extLst>
              <a:ext uri="{FF2B5EF4-FFF2-40B4-BE49-F238E27FC236}">
                <a16:creationId xmlns:a16="http://schemas.microsoft.com/office/drawing/2014/main" id="{DCBEA0DF-9F2A-4739-B3CD-C53E84FED61E}"/>
              </a:ext>
            </a:extLst>
          </p:cNvPr>
          <p:cNvSpPr/>
          <p:nvPr/>
        </p:nvSpPr>
        <p:spPr>
          <a:xfrm>
            <a:off x="4171949" y="4976346"/>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48942F-3794-40EF-8E7D-3F4A1C051747}"/>
              </a:ext>
            </a:extLst>
          </p:cNvPr>
          <p:cNvSpPr/>
          <p:nvPr/>
        </p:nvSpPr>
        <p:spPr>
          <a:xfrm>
            <a:off x="4481767" y="5487954"/>
            <a:ext cx="1173834"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Maiandra GD" panose="020E0502030308020204" pitchFamily="34" charset="0"/>
              </a:rPr>
              <a:t>Tutors</a:t>
            </a:r>
          </a:p>
        </p:txBody>
      </p:sp>
      <p:sp>
        <p:nvSpPr>
          <p:cNvPr id="26" name="Star: 6 Points 25">
            <a:extLst>
              <a:ext uri="{FF2B5EF4-FFF2-40B4-BE49-F238E27FC236}">
                <a16:creationId xmlns:a16="http://schemas.microsoft.com/office/drawing/2014/main" id="{8F378A2C-F399-4065-A6D5-DBB01B485C02}"/>
              </a:ext>
            </a:extLst>
          </p:cNvPr>
          <p:cNvSpPr/>
          <p:nvPr/>
        </p:nvSpPr>
        <p:spPr>
          <a:xfrm>
            <a:off x="4169694" y="5502242"/>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23348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1033</TotalTime>
  <Words>1272</Words>
  <Application>Microsoft Office PowerPoint</Application>
  <PresentationFormat>Widescreen</PresentationFormat>
  <Paragraphs>361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Cambria Math</vt:lpstr>
      <vt:lpstr>Maiandra GD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TANG Hui Xin</dc:creator>
  <cp:lastModifiedBy>TANG Hui Xin</cp:lastModifiedBy>
  <cp:revision>41</cp:revision>
  <dcterms:created xsi:type="dcterms:W3CDTF">2018-06-21T14:07:32Z</dcterms:created>
  <dcterms:modified xsi:type="dcterms:W3CDTF">2018-06-24T06:53:13Z</dcterms:modified>
</cp:coreProperties>
</file>