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5" r:id="rId4"/>
    <p:sldId id="257" r:id="rId5"/>
    <p:sldId id="258" r:id="rId6"/>
    <p:sldId id="259" r:id="rId7"/>
    <p:sldId id="262" r:id="rId8"/>
    <p:sldId id="263" r:id="rId9"/>
    <p:sldId id="261" r:id="rId10"/>
    <p:sldId id="268" r:id="rId11"/>
    <p:sldId id="267" r:id="rId12"/>
    <p:sldId id="260" r:id="rId1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24" y="-6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7/21/2018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7/21/2018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7/21/2018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7/21/2018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7/21/2018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image" Target="../media/image1.jpeg"/><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slideLayout" Target="../slideLayouts/slideLayout1.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1.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OTLSHAPE_M_c6c892620afd42aba44c1b51ae7d3a52_Connector1">
            <a:extLst>
              <a:ext uri="{FF2B5EF4-FFF2-40B4-BE49-F238E27FC236}">
                <a16:creationId xmlns:a16="http://schemas.microsoft.com/office/drawing/2014/main" id="{BB85A1E8-C370-4AB2-BBE8-35F8918254E6}"/>
              </a:ext>
            </a:extLst>
          </p:cNvPr>
          <p:cNvCxnSpPr>
            <a:cxnSpLocks/>
          </p:cNvCxnSpPr>
          <p:nvPr>
            <p:custDataLst>
              <p:tags r:id="rId1"/>
            </p:custDataLst>
          </p:nvPr>
        </p:nvCxnSpPr>
        <p:spPr>
          <a:xfrm>
            <a:off x="3873862" y="7467187"/>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5BBE9B47-E64E-40F5-9C40-8A113CA62388}"/>
              </a:ext>
            </a:extLst>
          </p:cNvPr>
          <p:cNvSpPr/>
          <p:nvPr/>
        </p:nvSpPr>
        <p:spPr>
          <a:xfrm>
            <a:off x="617465"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72741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692279"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11</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2"/>
            </p:custDataLst>
          </p:nvPr>
        </p:nvCxnSpPr>
        <p:spPr>
          <a:xfrm>
            <a:off x="949860"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3"/>
            </p:custDataLst>
          </p:nvPr>
        </p:nvSpPr>
        <p:spPr>
          <a:xfrm>
            <a:off x="659624" y="7229577"/>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4 Oct – 10 Oct</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4"/>
            </p:custDataLst>
          </p:nvPr>
        </p:nvSpPr>
        <p:spPr>
          <a:xfrm>
            <a:off x="908672"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566100"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Mid Term Presentation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before payment date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Maiandra GD" panose="020E0502030308020204" pitchFamily="34" charset="0"/>
              </a:rPr>
              <a:t>Attendace</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Receipts Module</a:t>
            </a:r>
          </a:p>
          <a:p>
            <a:pPr marL="171450" indent="-171450">
              <a:buFont typeface="Wingdings" panose="05000000000000000000" pitchFamily="2" charset="2"/>
              <a:buChar char="Ø"/>
            </a:pPr>
            <a:r>
              <a:rPr lang="en-US" sz="700" b="1" dirty="0" err="1">
                <a:solidFill>
                  <a:schemeClr val="accent5">
                    <a:lumMod val="20000"/>
                    <a:lumOff val="80000"/>
                  </a:schemeClr>
                </a:solidFill>
                <a:latin typeface="Maiandra GD" panose="020E0502030308020204" pitchFamily="34" charset="0"/>
              </a:rPr>
              <a:t>Payslips</a:t>
            </a:r>
            <a:r>
              <a:rPr lang="en-US" sz="700" b="1" dirty="0">
                <a:solidFill>
                  <a:schemeClr val="accent5">
                    <a:lumMod val="20000"/>
                    <a:lumOff val="80000"/>
                  </a:schemeClr>
                </a:solidFill>
                <a:latin typeface="Maiandra GD" panose="020E0502030308020204" pitchFamily="34" charset="0"/>
              </a:rPr>
              <a:t> to Tutors (PDF)</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18044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3" name="TextBox 102">
            <a:extLst>
              <a:ext uri="{FF2B5EF4-FFF2-40B4-BE49-F238E27FC236}">
                <a16:creationId xmlns:a16="http://schemas.microsoft.com/office/drawing/2014/main" id="{25529502-539A-45D1-A150-0CDAC7652A52}"/>
              </a:ext>
            </a:extLst>
          </p:cNvPr>
          <p:cNvSpPr txBox="1"/>
          <p:nvPr/>
        </p:nvSpPr>
        <p:spPr>
          <a:xfrm>
            <a:off x="2141243" y="9136885"/>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Dashboard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Overview of Financial Report</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Overdue Payments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 (Slides, 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Enhancement</a:t>
            </a:r>
          </a:p>
        </p:txBody>
      </p:sp>
      <p:sp>
        <p:nvSpPr>
          <p:cNvPr id="113" name="OTLSHAPE_M_c6c892620afd42aba44c1b51ae7d3a52_Date">
            <a:extLst>
              <a:ext uri="{FF2B5EF4-FFF2-40B4-BE49-F238E27FC236}">
                <a16:creationId xmlns:a16="http://schemas.microsoft.com/office/drawing/2014/main" id="{F8606FC3-3C6C-4157-89CD-6B7262B150ED}"/>
              </a:ext>
            </a:extLst>
          </p:cNvPr>
          <p:cNvSpPr txBox="1"/>
          <p:nvPr>
            <p:custDataLst>
              <p:tags r:id="rId5"/>
            </p:custDataLst>
          </p:nvPr>
        </p:nvSpPr>
        <p:spPr>
          <a:xfrm>
            <a:off x="3583626" y="7238676"/>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29 Oct</a:t>
            </a:r>
          </a:p>
        </p:txBody>
      </p:sp>
      <p:sp>
        <p:nvSpPr>
          <p:cNvPr id="114" name="OTLSHAPE_M_c6c892620afd42aba44c1b51ae7d3a52_Shape">
            <a:extLst>
              <a:ext uri="{FF2B5EF4-FFF2-40B4-BE49-F238E27FC236}">
                <a16:creationId xmlns:a16="http://schemas.microsoft.com/office/drawing/2014/main" id="{23E8D83D-DEBE-4BAA-8BA3-5915F88E4391}"/>
              </a:ext>
            </a:extLst>
          </p:cNvPr>
          <p:cNvSpPr/>
          <p:nvPr>
            <p:custDataLst>
              <p:tags r:id="rId6"/>
            </p:custDataLst>
          </p:nvPr>
        </p:nvSpPr>
        <p:spPr>
          <a:xfrm>
            <a:off x="3832674" y="738510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7AD9A471-FB0C-45BD-8851-5CB7B0B5BE3E}"/>
              </a:ext>
            </a:extLst>
          </p:cNvPr>
          <p:cNvSpPr/>
          <p:nvPr/>
        </p:nvSpPr>
        <p:spPr>
          <a:xfrm>
            <a:off x="3490102" y="6932627"/>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Poster Submission</a:t>
            </a:r>
          </a:p>
        </p:txBody>
      </p:sp>
      <p:cxnSp>
        <p:nvCxnSpPr>
          <p:cNvPr id="126" name="OTLSHAPE_M_c6c892620afd42aba44c1b51ae7d3a52_Connector1">
            <a:extLst>
              <a:ext uri="{FF2B5EF4-FFF2-40B4-BE49-F238E27FC236}">
                <a16:creationId xmlns:a16="http://schemas.microsoft.com/office/drawing/2014/main" id="{18C00F4C-EE7A-4651-B727-0FABFBCF16BF}"/>
              </a:ext>
            </a:extLst>
          </p:cNvPr>
          <p:cNvCxnSpPr>
            <a:cxnSpLocks/>
          </p:cNvCxnSpPr>
          <p:nvPr>
            <p:custDataLst>
              <p:tags r:id="rId7"/>
            </p:custDataLst>
          </p:nvPr>
        </p:nvCxnSpPr>
        <p:spPr>
          <a:xfrm>
            <a:off x="5565191"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OTLSHAPE_M_c6c892620afd42aba44c1b51ae7d3a52_Date">
            <a:extLst>
              <a:ext uri="{FF2B5EF4-FFF2-40B4-BE49-F238E27FC236}">
                <a16:creationId xmlns:a16="http://schemas.microsoft.com/office/drawing/2014/main" id="{801CBCFC-D7B4-4494-9DB1-D2DEB31CA96B}"/>
              </a:ext>
            </a:extLst>
          </p:cNvPr>
          <p:cNvSpPr txBox="1"/>
          <p:nvPr>
            <p:custDataLst>
              <p:tags r:id="rId8"/>
            </p:custDataLst>
          </p:nvPr>
        </p:nvSpPr>
        <p:spPr>
          <a:xfrm>
            <a:off x="5224155" y="7230493"/>
            <a:ext cx="692274"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19 Nov – 27 Nov</a:t>
            </a:r>
          </a:p>
        </p:txBody>
      </p:sp>
      <p:sp>
        <p:nvSpPr>
          <p:cNvPr id="128" name="OTLSHAPE_M_c6c892620afd42aba44c1b51ae7d3a52_Shape">
            <a:extLst>
              <a:ext uri="{FF2B5EF4-FFF2-40B4-BE49-F238E27FC236}">
                <a16:creationId xmlns:a16="http://schemas.microsoft.com/office/drawing/2014/main" id="{B5BF9993-A6BC-4F0E-BFCD-55CDA146446B}"/>
              </a:ext>
            </a:extLst>
          </p:cNvPr>
          <p:cNvSpPr/>
          <p:nvPr>
            <p:custDataLst>
              <p:tags r:id="rId9"/>
            </p:custDataLst>
          </p:nvPr>
        </p:nvSpPr>
        <p:spPr>
          <a:xfrm>
            <a:off x="5524003"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7DAB77E-A73F-4D2B-804B-0255CE4880DA}"/>
              </a:ext>
            </a:extLst>
          </p:cNvPr>
          <p:cNvSpPr/>
          <p:nvPr/>
        </p:nvSpPr>
        <p:spPr>
          <a:xfrm>
            <a:off x="5181431"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Final Presentation</a:t>
            </a:r>
          </a:p>
        </p:txBody>
      </p:sp>
      <p:cxnSp>
        <p:nvCxnSpPr>
          <p:cNvPr id="142" name="OTLSHAPE_M_c6c892620afd42aba44c1b51ae7d3a52_Connector1">
            <a:extLst>
              <a:ext uri="{FF2B5EF4-FFF2-40B4-BE49-F238E27FC236}">
                <a16:creationId xmlns:a16="http://schemas.microsoft.com/office/drawing/2014/main" id="{AB934928-7FE6-43EF-9091-9D30A357F2FC}"/>
              </a:ext>
            </a:extLst>
          </p:cNvPr>
          <p:cNvCxnSpPr>
            <a:cxnSpLocks/>
          </p:cNvCxnSpPr>
          <p:nvPr>
            <p:custDataLst>
              <p:tags r:id="rId10"/>
            </p:custDataLst>
          </p:nvPr>
        </p:nvCxnSpPr>
        <p:spPr>
          <a:xfrm>
            <a:off x="4468903" y="7458088"/>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M_c6c892620afd42aba44c1b51ae7d3a52_Shape">
            <a:extLst>
              <a:ext uri="{FF2B5EF4-FFF2-40B4-BE49-F238E27FC236}">
                <a16:creationId xmlns:a16="http://schemas.microsoft.com/office/drawing/2014/main" id="{499C6225-78E9-4AF8-A0EA-27D79CB451FC}"/>
              </a:ext>
            </a:extLst>
          </p:cNvPr>
          <p:cNvSpPr/>
          <p:nvPr>
            <p:custDataLst>
              <p:tags r:id="rId11"/>
            </p:custDataLst>
          </p:nvPr>
        </p:nvSpPr>
        <p:spPr>
          <a:xfrm>
            <a:off x="4427715" y="737600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5C3F883-11BB-45A0-9E1C-DBBB45C87EE7}"/>
              </a:ext>
            </a:extLst>
          </p:cNvPr>
          <p:cNvSpPr/>
          <p:nvPr/>
        </p:nvSpPr>
        <p:spPr>
          <a:xfrm>
            <a:off x="4085143" y="7022760"/>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
        <p:nvSpPr>
          <p:cNvPr id="5" name="Rectangle 4">
            <a:extLst>
              <a:ext uri="{FF2B5EF4-FFF2-40B4-BE49-F238E27FC236}">
                <a16:creationId xmlns:a16="http://schemas.microsoft.com/office/drawing/2014/main" id="{039731FF-4FCA-4E4D-B2F1-B3211738FDA6}"/>
              </a:ext>
            </a:extLst>
          </p:cNvPr>
          <p:cNvSpPr/>
          <p:nvPr/>
        </p:nvSpPr>
        <p:spPr>
          <a:xfrm>
            <a:off x="699187" y="254259"/>
            <a:ext cx="1469121" cy="646331"/>
          </a:xfrm>
          <a:prstGeom prst="rect">
            <a:avLst/>
          </a:prstGeom>
          <a:noFill/>
        </p:spPr>
        <p:txBody>
          <a:bodyPr wrap="none" lIns="91440" tIns="45720" rIns="91440" bIns="45720">
            <a:spAutoFit/>
          </a:bodyPr>
          <a:lstStyle/>
          <a:p>
            <a:pPr algn="ctr"/>
            <a:r>
              <a:rPr lang="en-US" sz="3600" b="1" cap="none"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OTLSHAPE_M_c6c892620afd42aba44c1b51ae7d3a52_Connector1">
            <a:extLst>
              <a:ext uri="{FF2B5EF4-FFF2-40B4-BE49-F238E27FC236}">
                <a16:creationId xmlns:a16="http://schemas.microsoft.com/office/drawing/2014/main" id="{6A056BCD-478C-4427-893E-42AC13A59E68}"/>
              </a:ext>
            </a:extLst>
          </p:cNvPr>
          <p:cNvCxnSpPr>
            <a:cxnSpLocks/>
          </p:cNvCxnSpPr>
          <p:nvPr>
            <p:custDataLst>
              <p:tags r:id="rId12"/>
            </p:custDataLst>
          </p:nvPr>
        </p:nvCxnSpPr>
        <p:spPr>
          <a:xfrm>
            <a:off x="1579889" y="7438484"/>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TLSHAPE_M_c6c892620afd42aba44c1b51ae7d3a52_Shape">
            <a:extLst>
              <a:ext uri="{FF2B5EF4-FFF2-40B4-BE49-F238E27FC236}">
                <a16:creationId xmlns:a16="http://schemas.microsoft.com/office/drawing/2014/main" id="{BD4DAD8F-17FD-4CAB-8BF6-84C64FFE05CF}"/>
              </a:ext>
            </a:extLst>
          </p:cNvPr>
          <p:cNvSpPr/>
          <p:nvPr>
            <p:custDataLst>
              <p:tags r:id="rId13"/>
            </p:custDataLst>
          </p:nvPr>
        </p:nvSpPr>
        <p:spPr>
          <a:xfrm>
            <a:off x="1538701" y="7356402"/>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27CCD34-C8E8-44CC-934A-C2B008BC48A1}"/>
              </a:ext>
            </a:extLst>
          </p:cNvPr>
          <p:cNvSpPr/>
          <p:nvPr/>
        </p:nvSpPr>
        <p:spPr>
          <a:xfrm>
            <a:off x="1196129" y="7003156"/>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Tree>
    <p:extLst>
      <p:ext uri="{BB962C8B-B14F-4D97-AF65-F5344CB8AC3E}">
        <p14:creationId xmlns:p14="http://schemas.microsoft.com/office/powerpoint/2010/main" val="374224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6" y="176511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8"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6"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3</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1"/>
            </p:custDataLst>
          </p:nvPr>
        </p:nvCxnSpPr>
        <p:spPr>
          <a:xfrm>
            <a:off x="1286410" y="157163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2"/>
            </p:custDataLst>
          </p:nvPr>
        </p:nvSpPr>
        <p:spPr>
          <a:xfrm>
            <a:off x="1142224" y="1349992"/>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20 Jun</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3"/>
            </p:custDataLst>
          </p:nvPr>
        </p:nvSpPr>
        <p:spPr>
          <a:xfrm>
            <a:off x="1245222" y="148955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705883" y="1170186"/>
            <a:ext cx="1177843"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Proposal Submission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81165" y="51940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2" name="TextBox 161">
            <a:extLst>
              <a:ext uri="{FF2B5EF4-FFF2-40B4-BE49-F238E27FC236}">
                <a16:creationId xmlns:a16="http://schemas.microsoft.com/office/drawing/2014/main" id="{8F2377DA-154A-4D49-994A-57163BFA0B0B}"/>
              </a:ext>
            </a:extLst>
          </p:cNvPr>
          <p:cNvSpPr txBox="1"/>
          <p:nvPr/>
        </p:nvSpPr>
        <p:spPr>
          <a:xfrm>
            <a:off x="3607879" y="51695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19" y="2479471"/>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Account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Login/Logout (Web, App)</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Reset Password (Web, App) </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Access Control</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20 Jul – 3 Aug </a:t>
            </a:r>
          </a:p>
        </p:txBody>
      </p:sp>
      <p:cxnSp>
        <p:nvCxnSpPr>
          <p:cNvPr id="198" name="OTLSHAPE_M_c6c892620afd42aba44c1b51ae7d3a52_Connector1">
            <a:extLst>
              <a:ext uri="{FF2B5EF4-FFF2-40B4-BE49-F238E27FC236}">
                <a16:creationId xmlns:a16="http://schemas.microsoft.com/office/drawing/2014/main" id="{1CA37CA7-0BF3-47E3-9BD0-6C4C93C1389F}"/>
              </a:ext>
            </a:extLst>
          </p:cNvPr>
          <p:cNvCxnSpPr>
            <a:cxnSpLocks/>
          </p:cNvCxnSpPr>
          <p:nvPr>
            <p:custDataLst>
              <p:tags r:id="rId4"/>
            </p:custDataLst>
          </p:nvPr>
        </p:nvCxnSpPr>
        <p:spPr>
          <a:xfrm>
            <a:off x="5315856" y="1575467"/>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OTLSHAPE_M_c6c892620afd42aba44c1b51ae7d3a52_Shape">
            <a:extLst>
              <a:ext uri="{FF2B5EF4-FFF2-40B4-BE49-F238E27FC236}">
                <a16:creationId xmlns:a16="http://schemas.microsoft.com/office/drawing/2014/main" id="{C4691FB5-925B-4711-AA32-15615D74880B}"/>
              </a:ext>
            </a:extLst>
          </p:cNvPr>
          <p:cNvSpPr/>
          <p:nvPr>
            <p:custDataLst>
              <p:tags r:id="rId5"/>
            </p:custDataLst>
          </p:nvPr>
        </p:nvSpPr>
        <p:spPr>
          <a:xfrm>
            <a:off x="5274668" y="1493385"/>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33EDBD1-0F40-4774-B376-94228FD84272}"/>
              </a:ext>
            </a:extLst>
          </p:cNvPr>
          <p:cNvSpPr/>
          <p:nvPr/>
        </p:nvSpPr>
        <p:spPr>
          <a:xfrm>
            <a:off x="4687791" y="1175911"/>
            <a:ext cx="127553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a:t>
            </a:r>
          </a:p>
          <a:p>
            <a:pPr algn="ctr"/>
            <a:r>
              <a:rPr lang="en-US" sz="800" b="1" spc="-10" dirty="0">
                <a:solidFill>
                  <a:schemeClr val="accent5">
                    <a:lumMod val="20000"/>
                    <a:lumOff val="80000"/>
                  </a:schemeClr>
                </a:solidFill>
                <a:latin typeface="Maiandra GD" panose="020E0502030308020204" pitchFamily="34" charset="0"/>
              </a:rPr>
              <a:t> User Testing</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3409763"/>
            <a:ext cx="1337479" cy="1169551"/>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Admin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1" y="45696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2" name="TextBox 231">
            <a:extLst>
              <a:ext uri="{FF2B5EF4-FFF2-40B4-BE49-F238E27FC236}">
                <a16:creationId xmlns:a16="http://schemas.microsoft.com/office/drawing/2014/main" id="{124BB201-65BC-4D69-809E-21672CFC2CF3}"/>
              </a:ext>
            </a:extLst>
          </p:cNvPr>
          <p:cNvSpPr txBox="1"/>
          <p:nvPr/>
        </p:nvSpPr>
        <p:spPr>
          <a:xfrm>
            <a:off x="3560135" y="4537023"/>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Student </a:t>
            </a:r>
            <a:r>
              <a:rPr lang="en-US" sz="700" b="1" u="sng" dirty="0" err="1">
                <a:solidFill>
                  <a:schemeClr val="accent5">
                    <a:lumMod val="20000"/>
                    <a:lumOff val="80000"/>
                  </a:schemeClr>
                </a:solidFill>
                <a:latin typeface="Maiandra GD" panose="020E0502030308020204" pitchFamily="34" charset="0"/>
              </a:rPr>
              <a:t>Mgmt</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249217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Grades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Classes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7" y="3582106"/>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29" y="6232832"/>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223734"/>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232832"/>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7</a:t>
            </a:r>
          </a:p>
        </p:txBody>
      </p:sp>
      <p:cxnSp>
        <p:nvCxnSpPr>
          <p:cNvPr id="319" name="OTLSHAPE_M_c6c892620afd42aba44c1b51ae7d3a52_Connector1">
            <a:extLst>
              <a:ext uri="{FF2B5EF4-FFF2-40B4-BE49-F238E27FC236}">
                <a16:creationId xmlns:a16="http://schemas.microsoft.com/office/drawing/2014/main" id="{791259A8-A204-41B0-85AE-31017BC4554C}"/>
              </a:ext>
            </a:extLst>
          </p:cNvPr>
          <p:cNvCxnSpPr>
            <a:cxnSpLocks/>
          </p:cNvCxnSpPr>
          <p:nvPr>
            <p:custDataLst>
              <p:tags r:id="rId6"/>
            </p:custDataLst>
          </p:nvPr>
        </p:nvCxnSpPr>
        <p:spPr>
          <a:xfrm>
            <a:off x="1280724" y="6030261"/>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TLSHAPE_M_c6c892620afd42aba44c1b51ae7d3a52_Date">
            <a:extLst>
              <a:ext uri="{FF2B5EF4-FFF2-40B4-BE49-F238E27FC236}">
                <a16:creationId xmlns:a16="http://schemas.microsoft.com/office/drawing/2014/main" id="{6D832782-7993-4BA1-9662-6F0E6F6203B3}"/>
              </a:ext>
            </a:extLst>
          </p:cNvPr>
          <p:cNvSpPr txBox="1"/>
          <p:nvPr>
            <p:custDataLst>
              <p:tags r:id="rId7"/>
            </p:custDataLst>
          </p:nvPr>
        </p:nvSpPr>
        <p:spPr>
          <a:xfrm>
            <a:off x="1136538" y="5808615"/>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17 Aug</a:t>
            </a:r>
          </a:p>
        </p:txBody>
      </p:sp>
      <p:sp>
        <p:nvSpPr>
          <p:cNvPr id="321" name="OTLSHAPE_M_c6c892620afd42aba44c1b51ae7d3a52_Shape">
            <a:extLst>
              <a:ext uri="{FF2B5EF4-FFF2-40B4-BE49-F238E27FC236}">
                <a16:creationId xmlns:a16="http://schemas.microsoft.com/office/drawing/2014/main" id="{856AC55F-0F8B-4F81-B636-D95B47165EA3}"/>
              </a:ext>
            </a:extLst>
          </p:cNvPr>
          <p:cNvSpPr/>
          <p:nvPr>
            <p:custDataLst>
              <p:tags r:id="rId8"/>
            </p:custDataLst>
          </p:nvPr>
        </p:nvSpPr>
        <p:spPr>
          <a:xfrm>
            <a:off x="1239536" y="5948179"/>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D1C472C-DFFD-4B8B-B99E-E27F06C91B8F}"/>
              </a:ext>
            </a:extLst>
          </p:cNvPr>
          <p:cNvSpPr/>
          <p:nvPr/>
        </p:nvSpPr>
        <p:spPr>
          <a:xfrm>
            <a:off x="896964" y="5599064"/>
            <a:ext cx="786921"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Acceptance</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7"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5" y="69880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69" y="69508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Acceptance Preparation (Slides, 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3915" y="73037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7" name="TextBox 326">
            <a:extLst>
              <a:ext uri="{FF2B5EF4-FFF2-40B4-BE49-F238E27FC236}">
                <a16:creationId xmlns:a16="http://schemas.microsoft.com/office/drawing/2014/main" id="{45F8FA74-2E32-41F0-85A7-ED9797B3568F}"/>
              </a:ext>
            </a:extLst>
          </p:cNvPr>
          <p:cNvSpPr txBox="1"/>
          <p:nvPr/>
        </p:nvSpPr>
        <p:spPr>
          <a:xfrm>
            <a:off x="697669" y="7264332"/>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Upcoming Classes</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5"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399"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6"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39" y="698567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3" y="694846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698121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5" y="6944009"/>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Calculations (Expenses, Profits, Revenue)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to CSV</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69780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59" y="694085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3459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3" y="73087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Attendance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Attendance Taking</a:t>
            </a:r>
          </a:p>
        </p:txBody>
      </p:sp>
      <p:cxnSp>
        <p:nvCxnSpPr>
          <p:cNvPr id="379" name="OTLSHAPE_M_c6c892620afd42aba44c1b51ae7d3a52_Connector1">
            <a:extLst>
              <a:ext uri="{FF2B5EF4-FFF2-40B4-BE49-F238E27FC236}">
                <a16:creationId xmlns:a16="http://schemas.microsoft.com/office/drawing/2014/main" id="{810E4D31-46FC-4A43-B59F-F8C58628BE06}"/>
              </a:ext>
            </a:extLst>
          </p:cNvPr>
          <p:cNvCxnSpPr>
            <a:cxnSpLocks/>
          </p:cNvCxnSpPr>
          <p:nvPr>
            <p:custDataLst>
              <p:tags r:id="rId9"/>
            </p:custDataLst>
          </p:nvPr>
        </p:nvCxnSpPr>
        <p:spPr>
          <a:xfrm>
            <a:off x="5567491" y="6023440"/>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c6c892620afd42aba44c1b51ae7d3a52_Shape">
            <a:extLst>
              <a:ext uri="{FF2B5EF4-FFF2-40B4-BE49-F238E27FC236}">
                <a16:creationId xmlns:a16="http://schemas.microsoft.com/office/drawing/2014/main" id="{6CAD1142-5197-47C7-82EE-1148DA970675}"/>
              </a:ext>
            </a:extLst>
          </p:cNvPr>
          <p:cNvSpPr/>
          <p:nvPr>
            <p:custDataLst>
              <p:tags r:id="rId10"/>
            </p:custDataLst>
          </p:nvPr>
        </p:nvSpPr>
        <p:spPr>
          <a:xfrm>
            <a:off x="5526303" y="59413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5308B317-E63D-4172-960D-0E81C9A9C3F5}"/>
              </a:ext>
            </a:extLst>
          </p:cNvPr>
          <p:cNvSpPr/>
          <p:nvPr/>
        </p:nvSpPr>
        <p:spPr>
          <a:xfrm>
            <a:off x="5183731" y="5588112"/>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cxnSp>
        <p:nvCxnSpPr>
          <p:cNvPr id="386" name="OTLSHAPE_M_c6c892620afd42aba44c1b51ae7d3a52_Connector1">
            <a:extLst>
              <a:ext uri="{FF2B5EF4-FFF2-40B4-BE49-F238E27FC236}">
                <a16:creationId xmlns:a16="http://schemas.microsoft.com/office/drawing/2014/main" id="{1B591328-FBA8-4A0A-8474-0BD9C4963B6B}"/>
              </a:ext>
            </a:extLst>
          </p:cNvPr>
          <p:cNvCxnSpPr>
            <a:cxnSpLocks/>
          </p:cNvCxnSpPr>
          <p:nvPr>
            <p:custDataLst>
              <p:tags r:id="rId11"/>
            </p:custDataLst>
          </p:nvPr>
        </p:nvCxnSpPr>
        <p:spPr>
          <a:xfrm>
            <a:off x="6043848" y="1579654"/>
            <a:ext cx="0" cy="193472"/>
          </a:xfrm>
          <a:prstGeom prst="line">
            <a:avLst/>
          </a:prstGeom>
          <a:ln w="9525" cap="flat" cmpd="sng" algn="ctr">
            <a:solidFill>
              <a:schemeClr val="accent5">
                <a:lumMod val="40000"/>
                <a:lumOff val="6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c6c892620afd42aba44c1b51ae7d3a52_Shape">
            <a:extLst>
              <a:ext uri="{FF2B5EF4-FFF2-40B4-BE49-F238E27FC236}">
                <a16:creationId xmlns:a16="http://schemas.microsoft.com/office/drawing/2014/main" id="{CB8E3257-4A52-4214-8ECA-1E1B9B71EABB}"/>
              </a:ext>
            </a:extLst>
          </p:cNvPr>
          <p:cNvSpPr/>
          <p:nvPr>
            <p:custDataLst>
              <p:tags r:id="rId12"/>
            </p:custDataLst>
          </p:nvPr>
        </p:nvSpPr>
        <p:spPr>
          <a:xfrm>
            <a:off x="6002660" y="1497572"/>
            <a:ext cx="101778" cy="84938"/>
          </a:xfrm>
          <a:prstGeom prst="teardrop">
            <a:avLst/>
          </a:prstGeom>
          <a:solidFill>
            <a:schemeClr val="accent5">
              <a:lumMod val="60000"/>
              <a:lumOff val="40000"/>
            </a:schemeClr>
          </a:solidFill>
          <a:ln w="12700" cap="flat" cmpd="sng" algn="ctr">
            <a:solidFill>
              <a:schemeClr val="accent5">
                <a:lumMod val="40000"/>
                <a:lumOff val="6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15A75DBF-0AFD-4964-B57B-A06487782326}"/>
              </a:ext>
            </a:extLst>
          </p:cNvPr>
          <p:cNvSpPr/>
          <p:nvPr/>
        </p:nvSpPr>
        <p:spPr>
          <a:xfrm>
            <a:off x="5467131" y="1120342"/>
            <a:ext cx="1120802"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Supervisor Meeting</a:t>
            </a:r>
          </a:p>
        </p:txBody>
      </p:sp>
      <p:sp>
        <p:nvSpPr>
          <p:cNvPr id="389" name="Rectangle 388">
            <a:extLst>
              <a:ext uri="{FF2B5EF4-FFF2-40B4-BE49-F238E27FC236}">
                <a16:creationId xmlns:a16="http://schemas.microsoft.com/office/drawing/2014/main" id="{22BD6CF0-C2A6-4418-8710-B88DDD25B073}"/>
              </a:ext>
            </a:extLst>
          </p:cNvPr>
          <p:cNvSpPr/>
          <p:nvPr/>
        </p:nvSpPr>
        <p:spPr>
          <a:xfrm>
            <a:off x="5638503" y="1260833"/>
            <a:ext cx="786921" cy="215444"/>
          </a:xfrm>
          <a:prstGeom prst="rect">
            <a:avLst/>
          </a:prstGeom>
        </p:spPr>
        <p:txBody>
          <a:bodyPr wrap="square">
            <a:spAutoFit/>
          </a:bodyPr>
          <a:lstStyle/>
          <a:p>
            <a:pPr algn="ctr"/>
            <a:r>
              <a:rPr lang="en-US" sz="800" b="1" spc="-10" dirty="0">
                <a:solidFill>
                  <a:schemeClr val="accent5">
                    <a:lumMod val="40000"/>
                    <a:lumOff val="60000"/>
                  </a:schemeClr>
                </a:solidFill>
                <a:latin typeface="Maiandra GD" panose="020E0502030308020204" pitchFamily="34" charset="0"/>
              </a:rPr>
              <a:t>27 Jul</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06014" y="77735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96" name="TextBox 395">
            <a:extLst>
              <a:ext uri="{FF2B5EF4-FFF2-40B4-BE49-F238E27FC236}">
                <a16:creationId xmlns:a16="http://schemas.microsoft.com/office/drawing/2014/main" id="{9D895B1D-07B9-4476-9D0B-B25A90437DBC}"/>
              </a:ext>
            </a:extLst>
          </p:cNvPr>
          <p:cNvSpPr txBox="1"/>
          <p:nvPr/>
        </p:nvSpPr>
        <p:spPr>
          <a:xfrm>
            <a:off x="699768" y="77363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Writing of Reports using given format</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30622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1" y="7269015"/>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Search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Reports</a:t>
            </a:r>
          </a:p>
        </p:txBody>
      </p:sp>
    </p:spTree>
    <p:extLst>
      <p:ext uri="{BB962C8B-B14F-4D97-AF65-F5344CB8AC3E}">
        <p14:creationId xmlns:p14="http://schemas.microsoft.com/office/powerpoint/2010/main" val="372904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441158" y="215574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800153"/>
            <a:ext cx="280419" cy="198808"/>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171949" y="217003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4494088"/>
            <a:ext cx="3147009" cy="1507449"/>
          </a:xfrm>
          <a:prstGeom prst="rect">
            <a:avLst/>
          </a:prstGeom>
        </p:spPr>
      </p:pic>
      <p:sp>
        <p:nvSpPr>
          <p:cNvPr id="23" name="Rectangle 22">
            <a:extLst>
              <a:ext uri="{FF2B5EF4-FFF2-40B4-BE49-F238E27FC236}">
                <a16:creationId xmlns:a16="http://schemas.microsoft.com/office/drawing/2014/main" id="{4CC0D0D8-1790-45EA-A6C3-2E2BCCB56815}"/>
              </a:ext>
            </a:extLst>
          </p:cNvPr>
          <p:cNvSpPr/>
          <p:nvPr/>
        </p:nvSpPr>
        <p:spPr>
          <a:xfrm>
            <a:off x="4441157" y="4962058"/>
            <a:ext cx="2102517"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976346"/>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48942F-3794-40EF-8E7D-3F4A1C051747}"/>
              </a:ext>
            </a:extLst>
          </p:cNvPr>
          <p:cNvSpPr/>
          <p:nvPr/>
        </p:nvSpPr>
        <p:spPr>
          <a:xfrm>
            <a:off x="4481767" y="5487954"/>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Tutors</a:t>
            </a:r>
          </a:p>
        </p:txBody>
      </p:sp>
      <p:sp>
        <p:nvSpPr>
          <p:cNvPr id="26" name="Star: 6 Points 25">
            <a:extLst>
              <a:ext uri="{FF2B5EF4-FFF2-40B4-BE49-F238E27FC236}">
                <a16:creationId xmlns:a16="http://schemas.microsoft.com/office/drawing/2014/main" id="{8F378A2C-F399-4065-A6D5-DBB01B485C02}"/>
              </a:ext>
            </a:extLst>
          </p:cNvPr>
          <p:cNvSpPr/>
          <p:nvPr/>
        </p:nvSpPr>
        <p:spPr>
          <a:xfrm>
            <a:off x="4169694" y="5502242"/>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800" b="1" dirty="0">
                <a:solidFill>
                  <a:schemeClr val="accent3">
                    <a:lumMod val="60000"/>
                    <a:lumOff val="40000"/>
                  </a:schemeClr>
                </a:solidFill>
                <a:latin typeface="Maiandra GD" panose="020E0502030308020204" pitchFamily="34" charset="0"/>
              </a:rPr>
              <a:t>17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E0B102C-86BA-4241-95A7-93A6AE76C619}"/>
              </a:ext>
            </a:extLst>
          </p:cNvPr>
          <p:cNvSpPr txBox="1"/>
          <p:nvPr/>
        </p:nvSpPr>
        <p:spPr>
          <a:xfrm>
            <a:off x="3234056" y="3345885"/>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a:t>
            </a:r>
          </a:p>
        </p:txBody>
      </p:sp>
      <p:cxnSp>
        <p:nvCxnSpPr>
          <p:cNvPr id="53" name="Straight Connector 52">
            <a:extLst>
              <a:ext uri="{FF2B5EF4-FFF2-40B4-BE49-F238E27FC236}">
                <a16:creationId xmlns:a16="http://schemas.microsoft.com/office/drawing/2014/main" id="{139F7BC4-3790-40F6-A394-9C41A6AE9017}"/>
              </a:ext>
            </a:extLst>
          </p:cNvPr>
          <p:cNvCxnSpPr>
            <a:cxnSpLocks/>
          </p:cNvCxnSpPr>
          <p:nvPr/>
        </p:nvCxnSpPr>
        <p:spPr>
          <a:xfrm>
            <a:off x="3604755" y="3004066"/>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20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241B093-A18D-4849-BBBD-8F7CB17F6DBD}"/>
              </a:ext>
            </a:extLst>
          </p:cNvPr>
          <p:cNvSpPr txBox="1"/>
          <p:nvPr/>
        </p:nvSpPr>
        <p:spPr>
          <a:xfrm>
            <a:off x="3191478" y="3345903"/>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Friday</a:t>
            </a:r>
          </a:p>
        </p:txBody>
      </p:sp>
    </p:spTree>
    <p:extLst>
      <p:ext uri="{BB962C8B-B14F-4D97-AF65-F5344CB8AC3E}">
        <p14:creationId xmlns:p14="http://schemas.microsoft.com/office/powerpoint/2010/main" val="15262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8643"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783400" y="776832"/>
            <a:ext cx="156261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1098406" y="1380207"/>
            <a:ext cx="4831308" cy="8032968"/>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We will be building an integrated system consisting of a Web Application and a Mobile Application. This system aims to support the operations management of the centre and the administrative duties that are to be carried out by the tutors on a daily basis.</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Web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Schedule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Assignment of Tutors to Tuition Sessions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Curriculum Calendar</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Financial Report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&amp; Updating of Expenses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Exporting of Financial Reports as CSV</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Full Financial Report</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Student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Registration of new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 Information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Removal of Students from Database</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Payment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Payments made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overdue payments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Receipt Generation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Receipts in PDF Format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a:t>
            </a:r>
            <a:r>
              <a:rPr lang="en-US" sz="1200" b="1" dirty="0" err="1">
                <a:solidFill>
                  <a:schemeClr val="bg1"/>
                </a:solidFill>
                <a:latin typeface="Maiandra GD" panose="020E0502030308020204" pitchFamily="34" charset="0"/>
              </a:rPr>
              <a:t>Payslips</a:t>
            </a:r>
            <a:r>
              <a:rPr lang="en-US" sz="1200" b="1" dirty="0">
                <a:solidFill>
                  <a:schemeClr val="bg1"/>
                </a:solidFill>
                <a:latin typeface="Maiandra GD" panose="020E0502030308020204" pitchFamily="34" charset="0"/>
              </a:rPr>
              <a:t> in PDF Format</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Mobile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Attendance Taking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Students’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Tutors’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Push Notifications as reminders for Attendance Taking</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Dashboard</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Summary of Financial Report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Weekly Lesson Schedule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Upcoming Class Listing (With Class Size and Timings)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Classes in need of Replacement Tutors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Grades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Adding of Grades to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Students’ Grades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Students’ Grades</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071A8B-8C08-4846-87CB-444B197339BD}"/>
              </a:ext>
            </a:extLst>
          </p:cNvPr>
          <p:cNvSpPr txBox="1"/>
          <p:nvPr/>
        </p:nvSpPr>
        <p:spPr>
          <a:xfrm>
            <a:off x="2427025" y="9634130"/>
            <a:ext cx="231789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Project Motivation</a:t>
            </a:r>
          </a:p>
        </p:txBody>
      </p:sp>
      <p:sp>
        <p:nvSpPr>
          <p:cNvPr id="25" name="TextBox 24">
            <a:extLst>
              <a:ext uri="{FF2B5EF4-FFF2-40B4-BE49-F238E27FC236}">
                <a16:creationId xmlns:a16="http://schemas.microsoft.com/office/drawing/2014/main" id="{848B3F7D-3106-45A3-85D5-A2EF3D8D3AD5}"/>
              </a:ext>
            </a:extLst>
          </p:cNvPr>
          <p:cNvSpPr txBox="1"/>
          <p:nvPr/>
        </p:nvSpPr>
        <p:spPr>
          <a:xfrm>
            <a:off x="1013346" y="10168445"/>
            <a:ext cx="4831308" cy="1384995"/>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Tree>
    <p:extLst>
      <p:ext uri="{BB962C8B-B14F-4D97-AF65-F5344CB8AC3E}">
        <p14:creationId xmlns:p14="http://schemas.microsoft.com/office/powerpoint/2010/main" val="143313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778944"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469593E3-859C-4813-A352-2DB45C92B787}"/>
              </a:ext>
            </a:extLst>
          </p:cNvPr>
          <p:cNvSpPr/>
          <p:nvPr/>
        </p:nvSpPr>
        <p:spPr>
          <a:xfrm>
            <a:off x="3339121"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1899298"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459475"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D2FFD-F1D3-4CCA-A536-7FB9B16E1B2A}"/>
              </a:ext>
            </a:extLst>
          </p:cNvPr>
          <p:cNvSpPr txBox="1"/>
          <p:nvPr/>
        </p:nvSpPr>
        <p:spPr>
          <a:xfrm>
            <a:off x="968991" y="909851"/>
            <a:ext cx="659642" cy="307777"/>
          </a:xfrm>
          <a:prstGeom prst="rect">
            <a:avLst/>
          </a:prstGeom>
          <a:noFill/>
        </p:spPr>
        <p:txBody>
          <a:bodyPr wrap="square" rtlCol="0">
            <a:spAutoFit/>
          </a:bodyPr>
          <a:lstStyle/>
          <a:p>
            <a:r>
              <a:rPr lang="en-US" sz="1400" b="1" dirty="0">
                <a:latin typeface="Maiandra GD" panose="020E050203030802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459474" y="1126648"/>
            <a:ext cx="1678675" cy="3077766"/>
          </a:xfrm>
          <a:prstGeom prst="rect">
            <a:avLst/>
          </a:prstGeom>
          <a:noFill/>
        </p:spPr>
        <p:txBody>
          <a:bodyPr wrap="square" rtlCol="0">
            <a:spAutoFit/>
          </a:bodyPr>
          <a:lstStyle/>
          <a:p>
            <a:r>
              <a:rPr lang="en-US" sz="600" u="sng" dirty="0">
                <a:latin typeface="Maiandra GD" panose="020E0502030308020204" pitchFamily="34" charset="0"/>
              </a:rPr>
              <a:t>Accounts Module</a:t>
            </a:r>
          </a:p>
          <a:p>
            <a:pPr marL="171450" indent="-171450">
              <a:buFont typeface="Arial" panose="020B0604020202020204" pitchFamily="34" charset="0"/>
              <a:buChar char="•"/>
            </a:pPr>
            <a:r>
              <a:rPr lang="en-US" sz="600" dirty="0">
                <a:latin typeface="Maiandra GD" panose="020E0502030308020204" pitchFamily="34" charset="0"/>
              </a:rPr>
              <a:t>Profile Management</a:t>
            </a:r>
          </a:p>
          <a:p>
            <a:pPr marL="171450" indent="-171450">
              <a:buFont typeface="Arial" panose="020B0604020202020204" pitchFamily="34" charset="0"/>
              <a:buChar char="•"/>
            </a:pPr>
            <a:r>
              <a:rPr lang="en-US" sz="600" dirty="0">
                <a:latin typeface="Maiandra GD" panose="020E0502030308020204" pitchFamily="34" charset="0"/>
              </a:rPr>
              <a:t>Login/Logout</a:t>
            </a:r>
          </a:p>
          <a:p>
            <a:pPr marL="171450" indent="-171450">
              <a:buFont typeface="Arial" panose="020B0604020202020204" pitchFamily="34" charset="0"/>
              <a:buChar char="•"/>
            </a:pPr>
            <a:r>
              <a:rPr lang="en-US" sz="600" dirty="0">
                <a:latin typeface="Maiandra GD" panose="020E0502030308020204" pitchFamily="34" charset="0"/>
              </a:rPr>
              <a:t>Reset Password</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Admin Module</a:t>
            </a:r>
          </a:p>
          <a:p>
            <a:pPr marL="171450" indent="-171450">
              <a:buFont typeface="Arial" panose="020B0604020202020204" pitchFamily="34" charset="0"/>
              <a:buChar char="•"/>
            </a:pPr>
            <a:r>
              <a:rPr lang="en-US" sz="600" dirty="0">
                <a:latin typeface="Maiandra GD" panose="020E0502030308020204" pitchFamily="34" charset="0"/>
              </a:rPr>
              <a:t>Access Control</a:t>
            </a:r>
          </a:p>
          <a:p>
            <a:pPr marL="171450" indent="-171450">
              <a:buFont typeface="Arial" panose="020B0604020202020204" pitchFamily="34" charset="0"/>
              <a:buChar char="•"/>
            </a:pPr>
            <a:r>
              <a:rPr lang="en-US" sz="600" dirty="0">
                <a:latin typeface="Maiandra GD" panose="020E0502030308020204" pitchFamily="34" charset="0"/>
              </a:rPr>
              <a:t>User Management</a:t>
            </a:r>
          </a:p>
          <a:p>
            <a:pPr marL="171450" indent="-171450">
              <a:buFont typeface="Arial" panose="020B0604020202020204" pitchFamily="34" charset="0"/>
              <a:buChar char="•"/>
            </a:pPr>
            <a:r>
              <a:rPr lang="en-US" sz="600" dirty="0">
                <a:latin typeface="Maiandra GD" panose="020E0502030308020204" pitchFamily="34" charset="0"/>
              </a:rPr>
              <a:t>Tutor Management</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Sign Ups</a:t>
            </a:r>
          </a:p>
          <a:p>
            <a:pPr marL="171450" indent="-171450">
              <a:buFont typeface="Arial" panose="020B0604020202020204" pitchFamily="34" charset="0"/>
              <a:buChar char="•"/>
            </a:pPr>
            <a:r>
              <a:rPr lang="en-US" sz="600" dirty="0">
                <a:latin typeface="Maiandra GD" panose="020E0502030308020204" pitchFamily="34" charset="0"/>
              </a:rPr>
              <a:t>Data Retrieval</a:t>
            </a:r>
          </a:p>
          <a:p>
            <a:pPr marL="171450" indent="-171450">
              <a:buFont typeface="Arial" panose="020B0604020202020204" pitchFamily="34" charset="0"/>
              <a:buChar char="•"/>
            </a:pPr>
            <a:r>
              <a:rPr lang="en-US" sz="600" dirty="0">
                <a:latin typeface="Maiandra GD" panose="020E0502030308020204" pitchFamily="34" charset="0"/>
              </a:rPr>
              <a:t>Managing Student Details</a:t>
            </a:r>
          </a:p>
          <a:p>
            <a:endParaRPr lang="en-US" sz="600" dirty="0">
              <a:latin typeface="Maiandra GD" panose="020E0502030308020204" pitchFamily="34" charset="0"/>
            </a:endParaRPr>
          </a:p>
          <a:p>
            <a:r>
              <a:rPr lang="en-US" sz="600" u="sng" dirty="0">
                <a:latin typeface="Maiandra GD" panose="020E0502030308020204" pitchFamily="34" charset="0"/>
              </a:rPr>
              <a:t>Financial Module</a:t>
            </a:r>
          </a:p>
          <a:p>
            <a:pPr marL="171450" indent="-171450">
              <a:buFont typeface="Arial" panose="020B0604020202020204" pitchFamily="34" charset="0"/>
              <a:buChar char="•"/>
            </a:pPr>
            <a:r>
              <a:rPr lang="en-US" sz="600" dirty="0">
                <a:latin typeface="Maiandra GD" panose="020E0502030308020204" pitchFamily="34" charset="0"/>
              </a:rPr>
              <a:t>Exporting of Financial Report</a:t>
            </a:r>
          </a:p>
          <a:p>
            <a:pPr marL="171450" indent="-171450">
              <a:buFont typeface="Arial" panose="020B0604020202020204" pitchFamily="34" charset="0"/>
              <a:buChar char="•"/>
            </a:pPr>
            <a:r>
              <a:rPr lang="en-US" sz="600" dirty="0">
                <a:latin typeface="Maiandra GD" panose="020E0502030308020204" pitchFamily="34" charset="0"/>
              </a:rPr>
              <a:t>Updating of Financial Report</a:t>
            </a:r>
          </a:p>
          <a:p>
            <a:pPr marL="171450" indent="-171450">
              <a:buFont typeface="Arial" panose="020B0604020202020204" pitchFamily="34" charset="0"/>
              <a:buChar char="•"/>
            </a:pPr>
            <a:r>
              <a:rPr lang="en-US" sz="600" dirty="0">
                <a:latin typeface="Maiandra GD" panose="020E0502030308020204" pitchFamily="34" charset="0"/>
              </a:rPr>
              <a:t>Writing of new Financial Report</a:t>
            </a:r>
          </a:p>
          <a:p>
            <a:pPr marL="171450" indent="-171450">
              <a:buFont typeface="Arial" panose="020B0604020202020204" pitchFamily="34" charset="0"/>
              <a:buChar char="•"/>
            </a:pPr>
            <a:r>
              <a:rPr lang="en-US" sz="600" dirty="0">
                <a:latin typeface="Maiandra GD" panose="020E0502030308020204" pitchFamily="34" charset="0"/>
              </a:rPr>
              <a:t>Viewing of Full Reports</a:t>
            </a:r>
          </a:p>
          <a:p>
            <a:pPr marL="171450" indent="-171450">
              <a:buFont typeface="Arial" panose="020B0604020202020204" pitchFamily="34" charset="0"/>
              <a:buChar char="•"/>
            </a:pPr>
            <a:r>
              <a:rPr lang="en-US" sz="600" dirty="0">
                <a:latin typeface="Maiandra GD" panose="020E0502030308020204" pitchFamily="34" charset="0"/>
              </a:rPr>
              <a:t>Calculations for expenses. revenue, tutor fees and profits</a:t>
            </a:r>
          </a:p>
          <a:p>
            <a:endParaRPr lang="en-US" sz="800" dirty="0">
              <a:latin typeface="Maiandra GD" panose="020E0502030308020204" pitchFamily="34" charset="0"/>
            </a:endParaRPr>
          </a:p>
          <a:p>
            <a:r>
              <a:rPr lang="en-US" sz="600" u="sng" dirty="0">
                <a:latin typeface="Maiandra GD" panose="020E0502030308020204" pitchFamily="34" charset="0"/>
              </a:rPr>
              <a:t>Schedule Module</a:t>
            </a:r>
          </a:p>
          <a:p>
            <a:pPr marL="171450" indent="-171450">
              <a:buFont typeface="Arial" panose="020B0604020202020204" pitchFamily="34" charset="0"/>
              <a:buChar char="•"/>
            </a:pPr>
            <a:r>
              <a:rPr lang="en-US" sz="600" dirty="0">
                <a:latin typeface="Maiandra GD" panose="020E0502030308020204" pitchFamily="34" charset="0"/>
              </a:rPr>
              <a:t>Creation of Schedule</a:t>
            </a:r>
          </a:p>
          <a:p>
            <a:pPr marL="171450" indent="-171450">
              <a:buFont typeface="Arial" panose="020B0604020202020204" pitchFamily="34" charset="0"/>
              <a:buChar char="•"/>
            </a:pPr>
            <a:r>
              <a:rPr lang="en-US" sz="600" dirty="0">
                <a:latin typeface="Maiandra GD" panose="020E0502030308020204" pitchFamily="34" charset="0"/>
              </a:rPr>
              <a:t>Updating of Schedule</a:t>
            </a:r>
          </a:p>
          <a:p>
            <a:pPr marL="171450" indent="-171450">
              <a:buFont typeface="Arial" panose="020B0604020202020204" pitchFamily="34" charset="0"/>
              <a:buChar char="•"/>
            </a:pPr>
            <a:r>
              <a:rPr lang="en-US" sz="600" dirty="0">
                <a:latin typeface="Maiandra GD" panose="020E0502030308020204" pitchFamily="34" charset="0"/>
              </a:rPr>
              <a:t>Viewing of Schedule</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Expenses Module</a:t>
            </a:r>
          </a:p>
          <a:p>
            <a:pPr marL="171450" indent="-171450">
              <a:buFont typeface="Arial" panose="020B0604020202020204" pitchFamily="34" charset="0"/>
              <a:buChar char="•"/>
            </a:pPr>
            <a:r>
              <a:rPr lang="en-US" sz="600" dirty="0">
                <a:latin typeface="Maiandra GD" panose="020E0502030308020204" pitchFamily="34" charset="0"/>
              </a:rPr>
              <a:t>Creation of Expenses</a:t>
            </a:r>
          </a:p>
          <a:p>
            <a:pPr marL="171450" indent="-171450">
              <a:buFont typeface="Arial" panose="020B0604020202020204" pitchFamily="34" charset="0"/>
              <a:buChar char="•"/>
            </a:pPr>
            <a:r>
              <a:rPr lang="en-US" sz="600" dirty="0">
                <a:latin typeface="Maiandra GD" panose="020E0502030308020204" pitchFamily="34" charset="0"/>
              </a:rPr>
              <a:t>Updating of Expenses</a:t>
            </a:r>
          </a:p>
          <a:p>
            <a:pPr marL="171450" indent="-171450">
              <a:buFont typeface="Arial" panose="020B0604020202020204" pitchFamily="34" charset="0"/>
              <a:buChar char="•"/>
            </a:pPr>
            <a:r>
              <a:rPr lang="en-US" sz="600" dirty="0">
                <a:latin typeface="Maiandra GD" panose="020E050203030802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2220001" y="909851"/>
            <a:ext cx="1241977" cy="307777"/>
          </a:xfrm>
          <a:prstGeom prst="rect">
            <a:avLst/>
          </a:prstGeom>
          <a:noFill/>
        </p:spPr>
        <p:txBody>
          <a:bodyPr wrap="square" rtlCol="0">
            <a:spAutoFit/>
          </a:bodyPr>
          <a:lstStyle/>
          <a:p>
            <a:r>
              <a:rPr lang="en-US" sz="1400" b="1" dirty="0">
                <a:latin typeface="Maiandra GD" panose="020E0502030308020204" pitchFamily="34" charset="0"/>
              </a:rPr>
              <a:t>SECONDARY</a:t>
            </a:r>
          </a:p>
        </p:txBody>
      </p:sp>
      <p:sp>
        <p:nvSpPr>
          <p:cNvPr id="33" name="TextBox 32">
            <a:extLst>
              <a:ext uri="{FF2B5EF4-FFF2-40B4-BE49-F238E27FC236}">
                <a16:creationId xmlns:a16="http://schemas.microsoft.com/office/drawing/2014/main" id="{4B47DB2A-7917-451C-81F6-A587B94F855C}"/>
              </a:ext>
            </a:extLst>
          </p:cNvPr>
          <p:cNvSpPr txBox="1"/>
          <p:nvPr/>
        </p:nvSpPr>
        <p:spPr>
          <a:xfrm>
            <a:off x="2169963" y="1149393"/>
            <a:ext cx="1408009" cy="1938992"/>
          </a:xfrm>
          <a:prstGeom prst="rect">
            <a:avLst/>
          </a:prstGeom>
          <a:noFill/>
        </p:spPr>
        <p:txBody>
          <a:bodyPr wrap="square" rtlCol="0">
            <a:spAutoFit/>
          </a:bodyPr>
          <a:lstStyle/>
          <a:p>
            <a:r>
              <a:rPr lang="en-US" sz="600" u="sng" dirty="0">
                <a:latin typeface="Maiandra GD" panose="020E0502030308020204" pitchFamily="34" charset="0"/>
              </a:rPr>
              <a:t>Payment Module</a:t>
            </a:r>
          </a:p>
          <a:p>
            <a:pPr marL="171450" indent="-171450">
              <a:buFont typeface="Arial" panose="020B0604020202020204" pitchFamily="34" charset="0"/>
              <a:buChar char="•"/>
            </a:pPr>
            <a:r>
              <a:rPr lang="en-US" sz="600" dirty="0">
                <a:latin typeface="Maiandra GD" panose="020E0502030308020204" pitchFamily="34" charset="0"/>
              </a:rPr>
              <a:t>Payment Tracking</a:t>
            </a:r>
          </a:p>
          <a:p>
            <a:pPr marL="171450" indent="-171450">
              <a:buFont typeface="Arial" panose="020B0604020202020204" pitchFamily="34" charset="0"/>
              <a:buChar char="•"/>
            </a:pPr>
            <a:r>
              <a:rPr lang="en-US" sz="600" dirty="0">
                <a:latin typeface="Maiandra GD" panose="020E0502030308020204" pitchFamily="34" charset="0"/>
              </a:rPr>
              <a:t>SMS Reminders for Payment</a:t>
            </a:r>
          </a:p>
          <a:p>
            <a:pPr marL="171450" indent="-171450">
              <a:buFont typeface="Arial" panose="020B0604020202020204" pitchFamily="34" charset="0"/>
              <a:buChar char="•"/>
            </a:pPr>
            <a:r>
              <a:rPr lang="en-US" sz="600" dirty="0">
                <a:latin typeface="Maiandra GD" panose="020E0502030308020204" pitchFamily="34" charset="0"/>
              </a:rPr>
              <a:t>SMS Reminders for Late Payment</a:t>
            </a:r>
          </a:p>
          <a:p>
            <a:pPr marL="171450" indent="-171450">
              <a:buFont typeface="Arial" panose="020B0604020202020204" pitchFamily="34" charset="0"/>
              <a:buChar char="•"/>
            </a:pPr>
            <a:r>
              <a:rPr lang="en-US" sz="600" dirty="0">
                <a:latin typeface="Maiandra GD" panose="020E0502030308020204" pitchFamily="34" charset="0"/>
              </a:rPr>
              <a:t>List of Payments made</a:t>
            </a:r>
          </a:p>
          <a:p>
            <a:pPr marL="171450" indent="-171450">
              <a:buFont typeface="Arial" panose="020B0604020202020204" pitchFamily="34" charset="0"/>
              <a:buChar char="•"/>
            </a:pPr>
            <a:r>
              <a:rPr lang="en-US" sz="600" dirty="0">
                <a:latin typeface="Maiandra GD" panose="020E0502030308020204" pitchFamily="34" charset="0"/>
              </a:rPr>
              <a:t>Updating of Payment Status</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Classes Module</a:t>
            </a:r>
          </a:p>
          <a:p>
            <a:pPr marL="171450" indent="-171450">
              <a:buFont typeface="Arial" panose="020B0604020202020204" pitchFamily="34" charset="0"/>
              <a:buChar char="•"/>
            </a:pPr>
            <a:r>
              <a:rPr lang="en-US" sz="600" dirty="0">
                <a:latin typeface="Maiandra GD" panose="020E0502030308020204" pitchFamily="34" charset="0"/>
              </a:rPr>
              <a:t>Upcoming Classes</a:t>
            </a:r>
          </a:p>
          <a:p>
            <a:pPr marL="171450" indent="-171450">
              <a:buFont typeface="Arial" panose="020B0604020202020204" pitchFamily="34" charset="0"/>
              <a:buChar char="•"/>
            </a:pPr>
            <a:r>
              <a:rPr lang="en-US" sz="600" dirty="0">
                <a:latin typeface="Maiandra GD" panose="020E0502030308020204" pitchFamily="34" charset="0"/>
              </a:rPr>
              <a:t>Tutor Assignments</a:t>
            </a:r>
          </a:p>
          <a:p>
            <a:pPr marL="171450" indent="-171450">
              <a:buFont typeface="Arial" panose="020B0604020202020204" pitchFamily="34" charset="0"/>
              <a:buChar char="•"/>
            </a:pPr>
            <a:r>
              <a:rPr lang="en-US" sz="600" dirty="0">
                <a:latin typeface="Maiandra GD" panose="020E0502030308020204" pitchFamily="34" charset="0"/>
              </a:rPr>
              <a:t>Push Notifications for upcoming classes</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Tutor Attendance Taking</a:t>
            </a:r>
          </a:p>
          <a:p>
            <a:pPr marL="171450" indent="-171450">
              <a:buFont typeface="Arial" panose="020B0604020202020204" pitchFamily="34" charset="0"/>
              <a:buChar char="•"/>
            </a:pPr>
            <a:r>
              <a:rPr lang="en-US" sz="600" dirty="0">
                <a:latin typeface="Maiandra GD" panose="020E0502030308020204" pitchFamily="34" charset="0"/>
              </a:rPr>
              <a:t>Students Attendance Taking</a:t>
            </a:r>
          </a:p>
          <a:p>
            <a:pPr marL="171450" indent="-171450">
              <a:buFont typeface="Arial" panose="020B0604020202020204" pitchFamily="34" charset="0"/>
              <a:buChar char="•"/>
            </a:pPr>
            <a:r>
              <a:rPr lang="en-US" sz="600" dirty="0">
                <a:latin typeface="Maiandra GD" panose="020E0502030308020204" pitchFamily="34" charset="0"/>
              </a:rPr>
              <a:t>Push Notifications (Reminder for Attendance Taking)</a:t>
            </a:r>
          </a:p>
          <a:p>
            <a:endParaRPr lang="en-US" sz="600" dirty="0">
              <a:latin typeface="Maiandra GD" panose="020E0502030308020204" pitchFamily="34" charset="0"/>
            </a:endParaRPr>
          </a:p>
        </p:txBody>
      </p:sp>
      <p:sp>
        <p:nvSpPr>
          <p:cNvPr id="34" name="TextBox 33">
            <a:extLst>
              <a:ext uri="{FF2B5EF4-FFF2-40B4-BE49-F238E27FC236}">
                <a16:creationId xmlns:a16="http://schemas.microsoft.com/office/drawing/2014/main" id="{1F461F41-F512-4B79-B782-DC0C021CA068}"/>
              </a:ext>
            </a:extLst>
          </p:cNvPr>
          <p:cNvSpPr txBox="1"/>
          <p:nvPr/>
        </p:nvSpPr>
        <p:spPr>
          <a:xfrm>
            <a:off x="3794006" y="909851"/>
            <a:ext cx="1000903" cy="307777"/>
          </a:xfrm>
          <a:prstGeom prst="rect">
            <a:avLst/>
          </a:prstGeom>
          <a:noFill/>
        </p:spPr>
        <p:txBody>
          <a:bodyPr wrap="square" rtlCol="0">
            <a:spAutoFit/>
          </a:bodyPr>
          <a:lstStyle/>
          <a:p>
            <a:r>
              <a:rPr lang="en-US" sz="1400" b="1" dirty="0">
                <a:latin typeface="Maiandra GD" panose="020E0502030308020204" pitchFamily="34" charset="0"/>
              </a:rPr>
              <a:t>TERTIARY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580195" y="1149393"/>
            <a:ext cx="1408009" cy="923330"/>
          </a:xfrm>
          <a:prstGeom prst="rect">
            <a:avLst/>
          </a:prstGeom>
          <a:noFill/>
        </p:spPr>
        <p:txBody>
          <a:bodyPr wrap="square" rtlCol="0">
            <a:spAutoFit/>
          </a:bodyPr>
          <a:lstStyle/>
          <a:p>
            <a:r>
              <a:rPr lang="en-US" sz="600" u="sng" dirty="0">
                <a:latin typeface="Maiandra GD" panose="020E0502030308020204" pitchFamily="34" charset="0"/>
              </a:rPr>
              <a:t>Receipts Module</a:t>
            </a:r>
          </a:p>
          <a:p>
            <a:pPr marL="171450" indent="-171450">
              <a:buFont typeface="Arial" panose="020B0604020202020204" pitchFamily="34" charset="0"/>
              <a:buChar char="•"/>
            </a:pPr>
            <a:r>
              <a:rPr lang="en-US" sz="600" dirty="0">
                <a:latin typeface="Maiandra GD" panose="020E0502030308020204" pitchFamily="34" charset="0"/>
              </a:rPr>
              <a:t>Pay Slip Generation</a:t>
            </a:r>
          </a:p>
          <a:p>
            <a:pPr marL="171450" indent="-171450">
              <a:buFont typeface="Arial" panose="020B0604020202020204" pitchFamily="34" charset="0"/>
              <a:buChar char="•"/>
            </a:pPr>
            <a:r>
              <a:rPr lang="en-US" sz="600" dirty="0">
                <a:latin typeface="Maiandra GD" panose="020E0502030308020204" pitchFamily="34" charset="0"/>
              </a:rPr>
              <a:t>Invoice Generation</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Grades Module</a:t>
            </a:r>
          </a:p>
          <a:p>
            <a:pPr marL="171450" indent="-171450">
              <a:buFont typeface="Arial" panose="020B0604020202020204" pitchFamily="34" charset="0"/>
              <a:buChar char="•"/>
            </a:pPr>
            <a:r>
              <a:rPr lang="en-US" sz="600" dirty="0">
                <a:latin typeface="Maiandra GD" panose="020E0502030308020204" pitchFamily="34" charset="0"/>
              </a:rPr>
              <a:t>Grades Modification</a:t>
            </a:r>
          </a:p>
          <a:p>
            <a:pPr marL="171450" indent="-171450">
              <a:buFont typeface="Arial" panose="020B0604020202020204" pitchFamily="34" charset="0"/>
              <a:buChar char="•"/>
            </a:pPr>
            <a:r>
              <a:rPr lang="en-US" sz="600" dirty="0">
                <a:latin typeface="Maiandra GD" panose="020E0502030308020204" pitchFamily="34" charset="0"/>
              </a:rPr>
              <a:t>Adding of Grades</a:t>
            </a:r>
          </a:p>
          <a:p>
            <a:pPr marL="171450" indent="-171450">
              <a:buFont typeface="Arial" panose="020B0604020202020204" pitchFamily="34" charset="0"/>
              <a:buChar char="•"/>
            </a:pPr>
            <a:r>
              <a:rPr lang="en-US" sz="600" dirty="0">
                <a:latin typeface="Maiandra GD" panose="020E0502030308020204" pitchFamily="34" charset="0"/>
              </a:rPr>
              <a:t>Grades Viewing</a:t>
            </a:r>
          </a:p>
          <a:p>
            <a:endParaRPr lang="en-US" sz="600" dirty="0">
              <a:latin typeface="Maiandra GD" panose="020E050203030802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5247483" y="909851"/>
            <a:ext cx="1000903" cy="523220"/>
          </a:xfrm>
          <a:prstGeom prst="rect">
            <a:avLst/>
          </a:prstGeom>
          <a:noFill/>
        </p:spPr>
        <p:txBody>
          <a:bodyPr wrap="square" rtlCol="0">
            <a:spAutoFit/>
          </a:bodyPr>
          <a:lstStyle/>
          <a:p>
            <a:pPr algn="ctr"/>
            <a:r>
              <a:rPr lang="en-US" sz="1400" b="1" dirty="0">
                <a:latin typeface="Maiandra GD" panose="020E050203030802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5049610" y="1381405"/>
            <a:ext cx="1408009" cy="1477328"/>
          </a:xfrm>
          <a:prstGeom prst="rect">
            <a:avLst/>
          </a:prstGeom>
          <a:noFill/>
        </p:spPr>
        <p:txBody>
          <a:bodyPr wrap="square" rtlCol="0">
            <a:spAutoFit/>
          </a:bodyPr>
          <a:lstStyle/>
          <a:p>
            <a:r>
              <a:rPr lang="en-US" sz="600" u="sng" dirty="0">
                <a:latin typeface="Maiandra GD" panose="020E0502030308020204" pitchFamily="34" charset="0"/>
              </a:rPr>
              <a:t>Search Module</a:t>
            </a:r>
          </a:p>
          <a:p>
            <a:pPr marL="171450" indent="-171450">
              <a:buFont typeface="Arial" panose="020B0604020202020204" pitchFamily="34" charset="0"/>
              <a:buChar char="•"/>
            </a:pPr>
            <a:r>
              <a:rPr lang="en-US" sz="600" dirty="0">
                <a:latin typeface="Maiandra GD" panose="020E0502030308020204" pitchFamily="34" charset="0"/>
              </a:rPr>
              <a:t>Search Students</a:t>
            </a:r>
          </a:p>
          <a:p>
            <a:pPr marL="171450" indent="-171450">
              <a:buFont typeface="Arial" panose="020B0604020202020204" pitchFamily="34" charset="0"/>
              <a:buChar char="•"/>
            </a:pPr>
            <a:r>
              <a:rPr lang="en-US" sz="600" dirty="0">
                <a:latin typeface="Maiandra GD" panose="020E0502030308020204" pitchFamily="34" charset="0"/>
              </a:rPr>
              <a:t>Search Tutors</a:t>
            </a:r>
          </a:p>
          <a:p>
            <a:pPr marL="171450" indent="-171450">
              <a:buFont typeface="Arial" panose="020B0604020202020204" pitchFamily="34" charset="0"/>
              <a:buChar char="•"/>
            </a:pPr>
            <a:r>
              <a:rPr lang="en-US" sz="600" dirty="0">
                <a:latin typeface="Maiandra GD" panose="020E0502030308020204" pitchFamily="34" charset="0"/>
              </a:rPr>
              <a:t>Search Reports (By Month, By Year)</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Dashboard Module</a:t>
            </a:r>
          </a:p>
          <a:p>
            <a:pPr marL="171450" indent="-171450">
              <a:buFont typeface="Arial" panose="020B0604020202020204" pitchFamily="34" charset="0"/>
              <a:buChar char="•"/>
            </a:pPr>
            <a:r>
              <a:rPr lang="en-US" sz="600" dirty="0">
                <a:latin typeface="Maiandra GD" panose="020E0502030308020204" pitchFamily="34" charset="0"/>
              </a:rPr>
              <a:t>Summary of Financial Report</a:t>
            </a:r>
          </a:p>
          <a:p>
            <a:pPr marL="171450" indent="-171450">
              <a:buFont typeface="Arial" panose="020B0604020202020204" pitchFamily="34" charset="0"/>
              <a:buChar char="•"/>
            </a:pPr>
            <a:r>
              <a:rPr lang="en-US" sz="600" dirty="0">
                <a:latin typeface="Maiandra GD" panose="020E0502030308020204" pitchFamily="34" charset="0"/>
              </a:rPr>
              <a:t>List of Late Payments</a:t>
            </a:r>
          </a:p>
          <a:p>
            <a:pPr marL="171450" indent="-171450">
              <a:buFont typeface="Arial" panose="020B0604020202020204" pitchFamily="34" charset="0"/>
              <a:buChar char="•"/>
            </a:pPr>
            <a:r>
              <a:rPr lang="en-US" sz="600" dirty="0">
                <a:latin typeface="Maiandra GD" panose="020E0502030308020204" pitchFamily="34" charset="0"/>
              </a:rPr>
              <a:t>List of Classes which needs Replacement</a:t>
            </a:r>
          </a:p>
          <a:p>
            <a:pPr marL="171450" indent="-171450">
              <a:buFont typeface="Arial" panose="020B0604020202020204" pitchFamily="34" charset="0"/>
              <a:buChar char="•"/>
            </a:pPr>
            <a:r>
              <a:rPr lang="en-US" sz="600" dirty="0">
                <a:latin typeface="Maiandra GD" panose="020E0502030308020204" pitchFamily="34" charset="0"/>
              </a:rPr>
              <a:t>Class Listing (With Class Sizes, Timings)</a:t>
            </a:r>
          </a:p>
          <a:p>
            <a:pPr marL="171450" indent="-171450">
              <a:buFont typeface="Arial" panose="020B0604020202020204" pitchFamily="34" charset="0"/>
              <a:buChar char="•"/>
            </a:pPr>
            <a:r>
              <a:rPr lang="en-US" sz="600" dirty="0">
                <a:latin typeface="Maiandra GD" panose="020E0502030308020204" pitchFamily="34" charset="0"/>
              </a:rPr>
              <a:t>Weekly Lesson Schedule</a:t>
            </a:r>
          </a:p>
          <a:p>
            <a:endParaRPr lang="en-US" sz="600" dirty="0">
              <a:latin typeface="Maiandra GD" panose="020E050203030802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711943"/>
            <a:ext cx="6491785" cy="286015"/>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402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4336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5163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60" y="2744472"/>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219397" y="274778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29313" y="3290609"/>
            <a:ext cx="53949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6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p:cNvCxnSpPr>
          <p:nvPr>
            <p:custDataLst>
              <p:tags r:id="rId14"/>
            </p:custDataLst>
          </p:nvPr>
        </p:nvCxnSpPr>
        <p:spPr>
          <a:xfrm flipV="1">
            <a:off x="440249"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64861" y="3534390"/>
            <a:ext cx="725856"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Requirements Gathering</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Research Technical Knowledge and Libraries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Logo Design</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Role Assignments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Proposal Preparation</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p:cNvCxnSpPr>
          <p:nvPr>
            <p:custDataLst>
              <p:tags r:id="rId15"/>
            </p:custDataLst>
          </p:nvPr>
        </p:nvCxnSpPr>
        <p:spPr>
          <a:xfrm flipH="1" flipV="1">
            <a:off x="919480" y="2992120"/>
            <a:ext cx="1543" cy="5783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612646" y="3816333"/>
            <a:ext cx="646937"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Design ER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Use Case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Create Draft Sequence Diagrams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Set up Firebase Database</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Design</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p:cNvCxnSpPr>
          <p:nvPr>
            <p:custDataLst>
              <p:tags r:id="rId16"/>
            </p:custDataLst>
          </p:nvPr>
        </p:nvCxnSpPr>
        <p:spPr>
          <a:xfrm flipV="1">
            <a:off x="142872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116560" y="3523903"/>
            <a:ext cx="822839" cy="155427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Admin Module</a:t>
            </a:r>
          </a:p>
          <a:p>
            <a:r>
              <a:rPr lang="en-US" sz="500" b="1" dirty="0">
                <a:solidFill>
                  <a:schemeClr val="bg2"/>
                </a:solidFill>
                <a:latin typeface="Maiandra GD" panose="020E0502030308020204" pitchFamily="34" charset="0"/>
              </a:rPr>
              <a:t>- Login (Web &amp; App)</a:t>
            </a:r>
          </a:p>
          <a:p>
            <a:r>
              <a:rPr lang="en-US" sz="500" b="1" dirty="0">
                <a:solidFill>
                  <a:schemeClr val="bg2"/>
                </a:solidFill>
                <a:latin typeface="Maiandra GD" panose="020E0502030308020204" pitchFamily="34" charset="0"/>
              </a:rPr>
              <a:t>- Reset Password (Web &amp; App)</a:t>
            </a:r>
          </a:p>
          <a:p>
            <a:r>
              <a:rPr lang="en-US" sz="500" b="1" dirty="0">
                <a:solidFill>
                  <a:schemeClr val="bg2"/>
                </a:solidFill>
                <a:latin typeface="Maiandra GD" panose="020E0502030308020204" pitchFamily="34" charset="0"/>
              </a:rPr>
              <a:t>- Access Control</a:t>
            </a:r>
          </a:p>
          <a:p>
            <a:r>
              <a:rPr lang="en-US" sz="500" b="1" dirty="0">
                <a:solidFill>
                  <a:schemeClr val="bg2"/>
                </a:solidFill>
                <a:latin typeface="Maiandra GD" panose="020E0502030308020204" pitchFamily="34" charset="0"/>
              </a:rPr>
              <a:t>- User Management </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Tutor Account Module</a:t>
            </a:r>
          </a:p>
          <a:p>
            <a:r>
              <a:rPr lang="en-US" sz="500" b="1" dirty="0">
                <a:solidFill>
                  <a:schemeClr val="bg2"/>
                </a:solidFill>
                <a:latin typeface="Maiandra GD" panose="020E0502030308020204" pitchFamily="34" charset="0"/>
              </a:rPr>
              <a:t>- Creation of Tutors</a:t>
            </a:r>
          </a:p>
          <a:p>
            <a:r>
              <a:rPr lang="en-US" sz="500" b="1" dirty="0">
                <a:solidFill>
                  <a:schemeClr val="bg2"/>
                </a:solidFill>
                <a:latin typeface="Maiandra GD" panose="020E0502030308020204" pitchFamily="34" charset="0"/>
              </a:rPr>
              <a:t>- Retrieve Tutors</a:t>
            </a:r>
          </a:p>
          <a:p>
            <a:r>
              <a:rPr lang="en-US" sz="500" b="1" dirty="0">
                <a:solidFill>
                  <a:schemeClr val="bg2"/>
                </a:solidFill>
                <a:latin typeface="Maiandra GD" panose="020E0502030308020204" pitchFamily="34" charset="0"/>
              </a:rPr>
              <a:t>- Update Tutors</a:t>
            </a:r>
          </a:p>
          <a:p>
            <a:r>
              <a:rPr lang="en-US" sz="500" b="1" dirty="0">
                <a:solidFill>
                  <a:schemeClr val="bg2"/>
                </a:solidFill>
                <a:latin typeface="Maiandra GD" panose="020E0502030308020204" pitchFamily="34" charset="0"/>
              </a:rPr>
              <a:t>- Delete Tutors</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Student Management Module</a:t>
            </a:r>
          </a:p>
          <a:p>
            <a:r>
              <a:rPr lang="en-US" sz="500" b="1" dirty="0">
                <a:solidFill>
                  <a:schemeClr val="bg2"/>
                </a:solidFill>
                <a:latin typeface="Maiandra GD" panose="020E0502030308020204" pitchFamily="34" charset="0"/>
              </a:rPr>
              <a:t>- Sign Ups</a:t>
            </a:r>
          </a:p>
          <a:p>
            <a:r>
              <a:rPr lang="en-US" sz="500" b="1" dirty="0">
                <a:solidFill>
                  <a:schemeClr val="bg2"/>
                </a:solidFill>
                <a:latin typeface="Maiandra GD" panose="020E0502030308020204" pitchFamily="34" charset="0"/>
              </a:rPr>
              <a:t>- Retrieve Students</a:t>
            </a:r>
          </a:p>
          <a:p>
            <a:r>
              <a:rPr lang="en-US" sz="500" b="1" dirty="0">
                <a:solidFill>
                  <a:schemeClr val="bg2"/>
                </a:solidFill>
                <a:latin typeface="Maiandra GD" panose="020E0502030308020204" pitchFamily="34" charset="0"/>
              </a:rPr>
              <a:t>- Update Students</a:t>
            </a:r>
          </a:p>
          <a:p>
            <a:r>
              <a:rPr lang="en-US" sz="500" b="1" dirty="0">
                <a:solidFill>
                  <a:schemeClr val="bg2"/>
                </a:solidFill>
                <a:latin typeface="Maiandra GD" panose="020E0502030308020204" pitchFamily="34" charset="0"/>
              </a:rPr>
              <a:t>- Delete Students</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p:cNvCxnSpPr>
          <p:nvPr>
            <p:custDataLst>
              <p:tags r:id="rId17"/>
            </p:custDataLst>
          </p:nvPr>
        </p:nvCxnSpPr>
        <p:spPr>
          <a:xfrm flipV="1">
            <a:off x="2084444" y="29951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2DA5CFE-3707-4965-ACF9-EBA748316EB4}"/>
              </a:ext>
            </a:extLst>
          </p:cNvPr>
          <p:cNvSpPr txBox="1"/>
          <p:nvPr/>
        </p:nvSpPr>
        <p:spPr>
          <a:xfrm>
            <a:off x="1811417" y="3716117"/>
            <a:ext cx="693282" cy="1785104"/>
          </a:xfrm>
          <a:prstGeom prst="rect">
            <a:avLst/>
          </a:prstGeom>
          <a:noFill/>
        </p:spPr>
        <p:txBody>
          <a:bodyPr wrap="square" rtlCol="0">
            <a:spAutoFit/>
          </a:bodyPr>
          <a:lstStyle/>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Grade Module</a:t>
            </a:r>
          </a:p>
          <a:p>
            <a:r>
              <a:rPr lang="en-US" sz="500" b="1" dirty="0">
                <a:solidFill>
                  <a:schemeClr val="bg2"/>
                </a:solidFill>
                <a:latin typeface="Maiandra GD" panose="020E0502030308020204" pitchFamily="34" charset="0"/>
              </a:rPr>
              <a:t>- Creation of School Grades upon Sign Ups</a:t>
            </a:r>
            <a:endParaRPr lang="en-US" sz="500" b="1" u="sng"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Update Registered Subjects Grade (Tuition) </a:t>
            </a:r>
          </a:p>
          <a:p>
            <a:r>
              <a:rPr lang="en-US" sz="500" b="1" dirty="0">
                <a:solidFill>
                  <a:schemeClr val="bg2"/>
                </a:solidFill>
                <a:latin typeface="Maiandra GD" panose="020E0502030308020204" pitchFamily="34" charset="0"/>
              </a:rPr>
              <a:t>- Viewing Grades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Classes Module</a:t>
            </a:r>
          </a:p>
          <a:p>
            <a:r>
              <a:rPr lang="en-US" sz="500" b="1" dirty="0">
                <a:solidFill>
                  <a:schemeClr val="bg2"/>
                </a:solidFill>
                <a:latin typeface="Maiandra GD" panose="020E0502030308020204" pitchFamily="34" charset="0"/>
              </a:rPr>
              <a:t>- Creation of Class Entity</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-Creation of Schedule</a:t>
            </a:r>
          </a:p>
          <a:p>
            <a:r>
              <a:rPr lang="en-US" sz="500" b="1" dirty="0">
                <a:solidFill>
                  <a:schemeClr val="bg2"/>
                </a:solidFill>
                <a:latin typeface="Maiandra GD" panose="020E0502030308020204" pitchFamily="34" charset="0"/>
              </a:rPr>
              <a:t>- Updating Schedule</a:t>
            </a:r>
          </a:p>
          <a:p>
            <a:endParaRPr lang="en-US" sz="500" b="1" u="sng" dirty="0">
              <a:solidFill>
                <a:schemeClr val="bg2"/>
              </a:solidFill>
              <a:latin typeface="Maiandra GD" panose="020E0502030308020204" pitchFamily="34" charset="0"/>
            </a:endParaRPr>
          </a:p>
          <a:p>
            <a:endParaRPr lang="en-US" sz="500" b="1" u="sng" dirty="0">
              <a:solidFill>
                <a:schemeClr val="bg2"/>
              </a:solidFill>
              <a:latin typeface="Maiandra GD" panose="020E0502030308020204" pitchFamily="34" charset="0"/>
            </a:endParaRP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18"/>
            </p:custDataLst>
          </p:nvPr>
        </p:nvSpPr>
        <p:spPr>
          <a:xfrm>
            <a:off x="2331472" y="3290609"/>
            <a:ext cx="523274" cy="25509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4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19"/>
            </p:custDataLst>
          </p:nvPr>
        </p:nvCxnSpPr>
        <p:spPr>
          <a:xfrm flipV="1">
            <a:off x="2593109" y="2987413"/>
            <a:ext cx="7379" cy="30319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D0DFC42-ED7E-4A35-8AC5-FE5E2E86369F}"/>
              </a:ext>
            </a:extLst>
          </p:cNvPr>
          <p:cNvSpPr txBox="1"/>
          <p:nvPr/>
        </p:nvSpPr>
        <p:spPr>
          <a:xfrm>
            <a:off x="2309350" y="3527786"/>
            <a:ext cx="671668"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Acceptance </a:t>
            </a:r>
          </a:p>
          <a:p>
            <a:r>
              <a:rPr lang="en-US" sz="500" b="1" dirty="0">
                <a:solidFill>
                  <a:schemeClr val="bg2"/>
                </a:solidFill>
                <a:latin typeface="Maiandra GD" panose="020E0502030308020204" pitchFamily="34" charset="0"/>
              </a:rPr>
              <a:t>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-View Schedule</a:t>
            </a:r>
          </a:p>
          <a:p>
            <a:r>
              <a:rPr lang="en-US" sz="500" b="1" dirty="0">
                <a:solidFill>
                  <a:schemeClr val="bg2"/>
                </a:solidFill>
                <a:latin typeface="Maiandra GD" panose="020E0502030308020204" pitchFamily="34" charset="0"/>
              </a:rPr>
              <a:t>- Updating Schedule</a:t>
            </a:r>
          </a:p>
          <a:p>
            <a:r>
              <a:rPr lang="en-US" sz="500" b="1" dirty="0">
                <a:solidFill>
                  <a:schemeClr val="bg2"/>
                </a:solidFill>
                <a:latin typeface="Maiandra GD" panose="020E0502030308020204" pitchFamily="34" charset="0"/>
              </a:rPr>
              <a:t>- Push Notification for Tutors before Classes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0"/>
            </p:custDataLst>
          </p:nvPr>
        </p:nvSpPr>
        <p:spPr>
          <a:xfrm>
            <a:off x="2890967" y="3553007"/>
            <a:ext cx="538033"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19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p:cNvCxnSpPr>
          <p:nvPr>
            <p:custDataLst>
              <p:tags r:id="rId21"/>
            </p:custDataLst>
          </p:nvPr>
        </p:nvCxnSpPr>
        <p:spPr>
          <a:xfrm flipV="1">
            <a:off x="3136141" y="2993371"/>
            <a:ext cx="0" cy="57708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4555724-4750-4780-8E20-F933C1813D3F}"/>
              </a:ext>
            </a:extLst>
          </p:cNvPr>
          <p:cNvSpPr txBox="1"/>
          <p:nvPr/>
        </p:nvSpPr>
        <p:spPr>
          <a:xfrm>
            <a:off x="2830348" y="3804835"/>
            <a:ext cx="659270" cy="63094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Writing Reports using format given by sponsor</a:t>
            </a:r>
          </a:p>
          <a:p>
            <a:r>
              <a:rPr lang="en-US" sz="500" b="1" dirty="0">
                <a:solidFill>
                  <a:schemeClr val="bg2"/>
                </a:solidFill>
                <a:latin typeface="Maiandra GD" panose="020E0502030308020204" pitchFamily="34" charset="0"/>
              </a:rPr>
              <a:t>- Updating Financial Report</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2"/>
            </p:custDataLst>
          </p:nvPr>
        </p:nvSpPr>
        <p:spPr>
          <a:xfrm>
            <a:off x="3411968" y="3293122"/>
            <a:ext cx="538033" cy="25988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3"/>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F98F5C3-3D52-4138-A153-DED0B2D9EA46}"/>
              </a:ext>
            </a:extLst>
          </p:cNvPr>
          <p:cNvSpPr txBox="1"/>
          <p:nvPr/>
        </p:nvSpPr>
        <p:spPr>
          <a:xfrm>
            <a:off x="3396771" y="3532658"/>
            <a:ext cx="650016" cy="1400383"/>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Search Module</a:t>
            </a:r>
          </a:p>
          <a:p>
            <a:r>
              <a:rPr lang="en-US" sz="500" b="1" dirty="0">
                <a:solidFill>
                  <a:schemeClr val="bg2"/>
                </a:solidFill>
                <a:latin typeface="Maiandra GD" panose="020E0502030308020204" pitchFamily="34" charset="0"/>
              </a:rPr>
              <a:t>Search Students</a:t>
            </a:r>
          </a:p>
          <a:p>
            <a:r>
              <a:rPr lang="en-US" sz="500" b="1" dirty="0">
                <a:solidFill>
                  <a:schemeClr val="bg2"/>
                </a:solidFill>
                <a:latin typeface="Maiandra GD" panose="020E0502030308020204" pitchFamily="34" charset="0"/>
              </a:rPr>
              <a:t>Search Tutors</a:t>
            </a:r>
          </a:p>
          <a:p>
            <a:r>
              <a:rPr lang="en-US" sz="500" b="1" dirty="0">
                <a:solidFill>
                  <a:schemeClr val="bg2"/>
                </a:solidFill>
                <a:latin typeface="Maiandra GD" panose="020E0502030308020204" pitchFamily="34" charset="0"/>
              </a:rPr>
              <a:t>Search Reports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Calculation (Expense, Revenue, Profit) </a:t>
            </a:r>
          </a:p>
          <a:p>
            <a:r>
              <a:rPr lang="en-US" sz="500" b="1" dirty="0">
                <a:solidFill>
                  <a:schemeClr val="bg2"/>
                </a:solidFill>
                <a:latin typeface="Maiandra GD" panose="020E0502030308020204" pitchFamily="34" charset="0"/>
              </a:rPr>
              <a:t>- Exporting Reports (csv format) </a:t>
            </a:r>
          </a:p>
          <a:p>
            <a:r>
              <a:rPr lang="en-US" sz="500" b="1" dirty="0">
                <a:solidFill>
                  <a:schemeClr val="bg2"/>
                </a:solidFill>
                <a:latin typeface="Maiandra GD" panose="020E0502030308020204" pitchFamily="34" charset="0"/>
              </a:rPr>
              <a:t>- Viewing Report</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4"/>
            </p:custDataLst>
          </p:nvPr>
        </p:nvSpPr>
        <p:spPr>
          <a:xfrm>
            <a:off x="3949869" y="3547745"/>
            <a:ext cx="538033" cy="25200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5"/>
            </p:custDataLst>
          </p:nvPr>
        </p:nvCxnSpPr>
        <p:spPr>
          <a:xfrm flipV="1">
            <a:off x="4218886" y="2991787"/>
            <a:ext cx="0" cy="55595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898008" y="3778164"/>
            <a:ext cx="702396" cy="132343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Exporting Reports (csv format) </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Push Notification for Tutors to take attendance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Mid Term Preparation</a:t>
            </a:r>
          </a:p>
          <a:p>
            <a:endParaRPr lang="en-US" sz="500" b="1" dirty="0">
              <a:solidFill>
                <a:schemeClr val="bg2"/>
              </a:solidFill>
              <a:latin typeface="Maiandra GD" panose="020E0502030308020204" pitchFamily="34" charset="0"/>
            </a:endParaRP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6"/>
            </p:custDataLst>
          </p:nvPr>
        </p:nvSpPr>
        <p:spPr>
          <a:xfrm>
            <a:off x="4490993" y="3285773"/>
            <a:ext cx="538033" cy="26723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27"/>
            </p:custDataLst>
          </p:nvPr>
        </p:nvCxnSpPr>
        <p:spPr>
          <a:xfrm flipV="1">
            <a:off x="4760010" y="2997803"/>
            <a:ext cx="0" cy="28797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33056" y="3510930"/>
            <a:ext cx="694459" cy="1246495"/>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before payment date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for Late Payment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Taking Attendance for both Students and Tutors</a:t>
            </a:r>
          </a:p>
          <a:p>
            <a:pPr marL="171450" indent="-171450">
              <a:buFontTx/>
              <a:buChar char="-"/>
            </a:pPr>
            <a:endParaRPr lang="en-US" sz="500" b="1" dirty="0">
              <a:solidFill>
                <a:schemeClr val="bg2"/>
              </a:solidFill>
              <a:latin typeface="Maiandra GD" panose="020E0502030308020204" pitchFamily="34" charset="0"/>
            </a:endParaRP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28"/>
            </p:custDataLst>
          </p:nvPr>
        </p:nvSpPr>
        <p:spPr>
          <a:xfrm>
            <a:off x="5030489" y="3545700"/>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29"/>
            </p:custDataLst>
          </p:nvPr>
        </p:nvCxnSpPr>
        <p:spPr>
          <a:xfrm flipV="1">
            <a:off x="5299506" y="3000580"/>
            <a:ext cx="0" cy="54512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48005" y="3812075"/>
            <a:ext cx="592721" cy="1400383"/>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Poster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Payment Tracking</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Receipts Module</a:t>
            </a:r>
          </a:p>
          <a:p>
            <a:r>
              <a:rPr lang="en-US" sz="500" b="1" dirty="0">
                <a:solidFill>
                  <a:schemeClr val="bg2"/>
                </a:solidFill>
                <a:latin typeface="Maiandra GD" panose="020E0502030308020204" pitchFamily="34" charset="0"/>
              </a:rPr>
              <a:t>- </a:t>
            </a:r>
            <a:r>
              <a:rPr lang="en-US" sz="500" b="1" dirty="0" err="1">
                <a:solidFill>
                  <a:schemeClr val="bg2"/>
                </a:solidFill>
                <a:latin typeface="Maiandra GD" panose="020E0502030308020204" pitchFamily="34" charset="0"/>
              </a:rPr>
              <a:t>Payslip</a:t>
            </a:r>
            <a:r>
              <a:rPr lang="en-US" sz="500" b="1" dirty="0">
                <a:solidFill>
                  <a:schemeClr val="bg2"/>
                </a:solidFill>
                <a:latin typeface="Maiandra GD" panose="020E0502030308020204" pitchFamily="34" charset="0"/>
              </a:rPr>
              <a:t> for tutors (pdf)</a:t>
            </a:r>
          </a:p>
          <a:p>
            <a:r>
              <a:rPr lang="en-US" sz="500" b="1" dirty="0">
                <a:solidFill>
                  <a:schemeClr val="bg2"/>
                </a:solidFill>
                <a:latin typeface="Maiandra GD" panose="020E0502030308020204" pitchFamily="34" charset="0"/>
              </a:rPr>
              <a:t>- Invoice to parents after payment (pdf)</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0"/>
            </p:custDataLst>
          </p:nvPr>
        </p:nvSpPr>
        <p:spPr>
          <a:xfrm>
            <a:off x="5569984" y="3293122"/>
            <a:ext cx="538033" cy="25257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1"/>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13784" y="3525236"/>
            <a:ext cx="652008" cy="93871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Dashboard Module</a:t>
            </a:r>
          </a:p>
          <a:p>
            <a:r>
              <a:rPr lang="en-US" sz="500" b="1" dirty="0">
                <a:solidFill>
                  <a:schemeClr val="bg2"/>
                </a:solidFill>
                <a:latin typeface="Maiandra GD" panose="020E0502030308020204" pitchFamily="34" charset="0"/>
              </a:rPr>
              <a:t>- Financial Report Summary</a:t>
            </a:r>
          </a:p>
          <a:p>
            <a:r>
              <a:rPr lang="en-US" sz="500" b="1" dirty="0">
                <a:solidFill>
                  <a:schemeClr val="bg2"/>
                </a:solidFill>
                <a:latin typeface="Maiandra GD" panose="020E0502030308020204" pitchFamily="34" charset="0"/>
              </a:rPr>
              <a:t>- Overdue Payment</a:t>
            </a:r>
          </a:p>
          <a:p>
            <a:r>
              <a:rPr lang="en-US" sz="500" b="1" dirty="0">
                <a:solidFill>
                  <a:schemeClr val="bg2"/>
                </a:solidFill>
                <a:latin typeface="Maiandra GD" panose="020E0502030308020204" pitchFamily="34" charset="0"/>
              </a:rPr>
              <a:t>- Class Information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Final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2"/>
            </p:custDataLst>
          </p:nvPr>
        </p:nvSpPr>
        <p:spPr>
          <a:xfrm>
            <a:off x="6114903" y="3523903"/>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17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3"/>
            </p:custDataLst>
          </p:nvPr>
        </p:nvCxnSpPr>
        <p:spPr>
          <a:xfrm flipV="1">
            <a:off x="6383920" y="2993473"/>
            <a:ext cx="0" cy="53043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08017" y="3756017"/>
            <a:ext cx="646937"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Final Preparation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Enhancement</a:t>
            </a:r>
          </a:p>
          <a:p>
            <a:pPr marL="171450" indent="-171450">
              <a:buFontTx/>
              <a:buChar char="-"/>
            </a:pPr>
            <a:endParaRPr lang="en-US" sz="500" b="1" dirty="0">
              <a:solidFill>
                <a:schemeClr val="bg2"/>
              </a:solidFill>
              <a:latin typeface="Maiandra GD" panose="020E0502030308020204" pitchFamily="34" charset="0"/>
            </a:endParaRP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4"/>
            </p:custDataLst>
          </p:nvPr>
        </p:nvCxnSpPr>
        <p:spPr>
          <a:xfrm>
            <a:off x="440249" y="257702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5"/>
            </p:custDataLst>
          </p:nvPr>
        </p:nvSpPr>
        <p:spPr>
          <a:xfrm>
            <a:off x="296063" y="239222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6"/>
            </p:custDataLst>
          </p:nvPr>
        </p:nvSpPr>
        <p:spPr>
          <a:xfrm>
            <a:off x="399061" y="249494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7772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37"/>
            </p:custDataLst>
          </p:nvPr>
        </p:nvCxnSpPr>
        <p:spPr>
          <a:xfrm>
            <a:off x="2872250" y="257574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38"/>
            </p:custDataLst>
          </p:nvPr>
        </p:nvSpPr>
        <p:spPr>
          <a:xfrm>
            <a:off x="2629096" y="239045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39"/>
            </p:custDataLst>
          </p:nvPr>
        </p:nvSpPr>
        <p:spPr>
          <a:xfrm>
            <a:off x="2821361" y="249652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25149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0"/>
            </p:custDataLst>
          </p:nvPr>
        </p:nvCxnSpPr>
        <p:spPr>
          <a:xfrm>
            <a:off x="4775978"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1"/>
            </p:custDataLst>
          </p:nvPr>
        </p:nvSpPr>
        <p:spPr>
          <a:xfrm>
            <a:off x="4532829" y="239611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2"/>
            </p:custDataLst>
          </p:nvPr>
        </p:nvSpPr>
        <p:spPr>
          <a:xfrm>
            <a:off x="4725089"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8092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3"/>
            </p:custDataLst>
          </p:nvPr>
        </p:nvCxnSpPr>
        <p:spPr>
          <a:xfrm>
            <a:off x="5282035" y="257284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4"/>
            </p:custDataLst>
          </p:nvPr>
        </p:nvSpPr>
        <p:spPr>
          <a:xfrm>
            <a:off x="5038886" y="239328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5"/>
            </p:custDataLst>
          </p:nvPr>
        </p:nvSpPr>
        <p:spPr>
          <a:xfrm>
            <a:off x="5231146" y="249361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7808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6"/>
            </p:custDataLst>
          </p:nvPr>
        </p:nvCxnSpPr>
        <p:spPr>
          <a:xfrm>
            <a:off x="6390849"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47"/>
            </p:custDataLst>
          </p:nvPr>
        </p:nvSpPr>
        <p:spPr>
          <a:xfrm>
            <a:off x="6147700" y="238087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48"/>
            </p:custDataLst>
          </p:nvPr>
        </p:nvSpPr>
        <p:spPr>
          <a:xfrm>
            <a:off x="6339960"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49"/>
            </p:custDataLst>
          </p:nvPr>
        </p:nvCxnSpPr>
        <p:spPr>
          <a:xfrm>
            <a:off x="2082053" y="257808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0"/>
            </p:custDataLst>
          </p:nvPr>
        </p:nvSpPr>
        <p:spPr>
          <a:xfrm>
            <a:off x="2031164" y="249885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25611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206529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1"/>
            </p:custDataLst>
          </p:nvPr>
        </p:nvCxnSpPr>
        <p:spPr>
          <a:xfrm>
            <a:off x="4217090" y="257510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2"/>
            </p:custDataLst>
          </p:nvPr>
        </p:nvSpPr>
        <p:spPr>
          <a:xfrm>
            <a:off x="4166201" y="249588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25314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206232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3"/>
            </p:custDataLst>
          </p:nvPr>
        </p:nvCxnSpPr>
        <p:spPr>
          <a:xfrm>
            <a:off x="5836711" y="258018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4"/>
            </p:custDataLst>
          </p:nvPr>
        </p:nvSpPr>
        <p:spPr>
          <a:xfrm>
            <a:off x="5785822" y="250095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25822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20673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5"/>
            </p:custDataLst>
          </p:nvPr>
        </p:nvCxnSpPr>
        <p:spPr>
          <a:xfrm>
            <a:off x="2329535" y="197823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6"/>
            </p:custDataLst>
          </p:nvPr>
        </p:nvSpPr>
        <p:spPr>
          <a:xfrm>
            <a:off x="2278646" y="189901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4040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57"/>
            </p:custDataLst>
          </p:nvPr>
        </p:nvCxnSpPr>
        <p:spPr>
          <a:xfrm>
            <a:off x="1783092" y="197982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58"/>
            </p:custDataLst>
          </p:nvPr>
        </p:nvSpPr>
        <p:spPr>
          <a:xfrm>
            <a:off x="1732203" y="190059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4198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59"/>
            </p:custDataLst>
          </p:nvPr>
        </p:nvCxnSpPr>
        <p:spPr>
          <a:xfrm>
            <a:off x="3410574" y="197940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0"/>
            </p:custDataLst>
          </p:nvPr>
        </p:nvSpPr>
        <p:spPr>
          <a:xfrm>
            <a:off x="3359685" y="190017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4156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1"/>
            </p:custDataLst>
          </p:nvPr>
        </p:nvCxnSpPr>
        <p:spPr>
          <a:xfrm>
            <a:off x="3948897"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2"/>
            </p:custDataLst>
          </p:nvPr>
        </p:nvSpPr>
        <p:spPr>
          <a:xfrm>
            <a:off x="3898008"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3"/>
            </p:custDataLst>
          </p:nvPr>
        </p:nvCxnSpPr>
        <p:spPr>
          <a:xfrm>
            <a:off x="4487221"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4"/>
            </p:custDataLst>
          </p:nvPr>
        </p:nvSpPr>
        <p:spPr>
          <a:xfrm>
            <a:off x="4436332"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5"/>
            </p:custDataLst>
          </p:nvPr>
        </p:nvCxnSpPr>
        <p:spPr>
          <a:xfrm>
            <a:off x="5029393" y="198393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6"/>
            </p:custDataLst>
          </p:nvPr>
        </p:nvSpPr>
        <p:spPr>
          <a:xfrm>
            <a:off x="4978504" y="190470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4609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67"/>
            </p:custDataLst>
          </p:nvPr>
        </p:nvCxnSpPr>
        <p:spPr>
          <a:xfrm>
            <a:off x="5570858" y="197001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68"/>
            </p:custDataLst>
          </p:nvPr>
        </p:nvSpPr>
        <p:spPr>
          <a:xfrm>
            <a:off x="5519969" y="19060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474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69"/>
            </p:custDataLst>
          </p:nvPr>
        </p:nvCxnSpPr>
        <p:spPr>
          <a:xfrm>
            <a:off x="6114903" y="197741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0"/>
            </p:custDataLst>
          </p:nvPr>
        </p:nvSpPr>
        <p:spPr>
          <a:xfrm>
            <a:off x="6064014" y="189818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3957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
        <p:nvSpPr>
          <p:cNvPr id="147" name="OTLSHAPE_T_7773177036fc4cf59bd0d5652def1445_Shape">
            <a:extLst>
              <a:ext uri="{FF2B5EF4-FFF2-40B4-BE49-F238E27FC236}">
                <a16:creationId xmlns:a16="http://schemas.microsoft.com/office/drawing/2014/main" id="{BA3110C9-5DB3-41A5-B93C-D0B2FBCB634D}"/>
              </a:ext>
            </a:extLst>
          </p:cNvPr>
          <p:cNvSpPr/>
          <p:nvPr>
            <p:custDataLst>
              <p:tags r:id="rId71"/>
            </p:custDataLst>
          </p:nvPr>
        </p:nvSpPr>
        <p:spPr>
          <a:xfrm>
            <a:off x="625600" y="3555264"/>
            <a:ext cx="546112"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21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4 Jul</a:t>
            </a:r>
          </a:p>
        </p:txBody>
      </p:sp>
      <p:sp>
        <p:nvSpPr>
          <p:cNvPr id="148" name="OTLSHAPE_T_7773177036fc4cf59bd0d5652def1445_Shape">
            <a:extLst>
              <a:ext uri="{FF2B5EF4-FFF2-40B4-BE49-F238E27FC236}">
                <a16:creationId xmlns:a16="http://schemas.microsoft.com/office/drawing/2014/main" id="{7968F7E3-8963-45D9-ABF1-D7E4BB7D3E97}"/>
              </a:ext>
            </a:extLst>
          </p:cNvPr>
          <p:cNvSpPr/>
          <p:nvPr>
            <p:custDataLst>
              <p:tags r:id="rId72"/>
            </p:custDataLst>
          </p:nvPr>
        </p:nvSpPr>
        <p:spPr>
          <a:xfrm>
            <a:off x="1188128" y="3301211"/>
            <a:ext cx="602219"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5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19 Jul</a:t>
            </a:r>
          </a:p>
        </p:txBody>
      </p:sp>
      <p:sp>
        <p:nvSpPr>
          <p:cNvPr id="149" name="OTLSHAPE_T_7773177036fc4cf59bd0d5652def1445_Shape">
            <a:extLst>
              <a:ext uri="{FF2B5EF4-FFF2-40B4-BE49-F238E27FC236}">
                <a16:creationId xmlns:a16="http://schemas.microsoft.com/office/drawing/2014/main" id="{799C7868-1CAD-4689-AB04-2BE57D419105}"/>
              </a:ext>
            </a:extLst>
          </p:cNvPr>
          <p:cNvSpPr/>
          <p:nvPr>
            <p:custDataLst>
              <p:tags r:id="rId73"/>
            </p:custDataLst>
          </p:nvPr>
        </p:nvSpPr>
        <p:spPr>
          <a:xfrm>
            <a:off x="1860264" y="3555264"/>
            <a:ext cx="50557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20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3 Aug</a:t>
            </a:r>
          </a:p>
        </p:txBody>
      </p:sp>
    </p:spTree>
    <p:extLst>
      <p:ext uri="{BB962C8B-B14F-4D97-AF65-F5344CB8AC3E}">
        <p14:creationId xmlns:p14="http://schemas.microsoft.com/office/powerpoint/2010/main" val="2510973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1300</TotalTime>
  <Words>1948</Words>
  <Application>Microsoft Office PowerPoint</Application>
  <PresentationFormat>Widescreen</PresentationFormat>
  <Paragraphs>519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Maiandra GD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76</cp:revision>
  <dcterms:created xsi:type="dcterms:W3CDTF">2018-06-21T14:07:32Z</dcterms:created>
  <dcterms:modified xsi:type="dcterms:W3CDTF">2018-07-21T08:03:07Z</dcterms:modified>
</cp:coreProperties>
</file>