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2" r:id="rId7"/>
    <p:sldId id="263" r:id="rId8"/>
    <p:sldId id="269" r:id="rId9"/>
    <p:sldId id="268" r:id="rId10"/>
    <p:sldId id="267"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13" autoAdjust="0"/>
    <p:restoredTop sz="94660"/>
  </p:normalViewPr>
  <p:slideViewPr>
    <p:cSldViewPr snapToGrid="0">
      <p:cViewPr>
        <p:scale>
          <a:sx n="140" d="100"/>
          <a:sy n="140" d="100"/>
        </p:scale>
        <p:origin x="176" y="-6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5"/>
            <a:ext cx="5143500" cy="2943577"/>
          </a:xfrm>
        </p:spPr>
        <p:txBody>
          <a:bodyPr/>
          <a:lstStyle>
            <a:lvl1pPr marL="0" indent="0" algn="ctr">
              <a:buNone/>
              <a:defRPr sz="1800"/>
            </a:lvl1pPr>
            <a:lvl2pPr marL="342883"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8" indent="0" algn="ctr">
              <a:buNone/>
              <a:defRPr sz="1200"/>
            </a:lvl7pPr>
            <a:lvl8pPr marL="2400181" indent="0" algn="ctr">
              <a:buNone/>
              <a:defRPr sz="1200"/>
            </a:lvl8pPr>
            <a:lvl9pPr marL="2743064"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50"/>
            <a:ext cx="5915025" cy="2666999"/>
          </a:xfrm>
        </p:spPr>
        <p:txBody>
          <a:bodyPr/>
          <a:lstStyle>
            <a:lvl1pPr marL="0" indent="0">
              <a:buNone/>
              <a:defRPr sz="1800">
                <a:solidFill>
                  <a:schemeClr val="tx1"/>
                </a:solidFill>
              </a:defRPr>
            </a:lvl1pPr>
            <a:lvl2pPr marL="342883"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8" indent="0">
              <a:buNone/>
              <a:defRPr sz="1200">
                <a:solidFill>
                  <a:schemeClr val="tx1">
                    <a:tint val="75000"/>
                  </a:schemeClr>
                </a:solidFill>
              </a:defRPr>
            </a:lvl7pPr>
            <a:lvl8pPr marL="2400181"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2" y="2988734"/>
            <a:ext cx="2901255" cy="1464732"/>
          </a:xfrm>
        </p:spPr>
        <p:txBody>
          <a:bodyPr anchor="b"/>
          <a:lstStyle>
            <a:lvl1pPr marL="0" indent="0">
              <a:buNone/>
              <a:defRPr sz="1800" b="1"/>
            </a:lvl1pPr>
            <a:lvl2pPr marL="342883"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8" indent="0">
              <a:buNone/>
              <a:defRPr sz="1200" b="1"/>
            </a:lvl7pPr>
            <a:lvl8pPr marL="2400181" indent="0">
              <a:buNone/>
              <a:defRPr sz="1200" b="1"/>
            </a:lvl8pPr>
            <a:lvl9pPr marL="2743064" indent="0">
              <a:buNone/>
              <a:defRPr sz="1200" b="1"/>
            </a:lvl9pPr>
          </a:lstStyle>
          <a:p>
            <a:pPr lvl="0"/>
            <a:r>
              <a:rPr lang="en-US"/>
              <a:t>Edit Master text styles</a:t>
            </a:r>
          </a:p>
        </p:txBody>
      </p:sp>
      <p:sp>
        <p:nvSpPr>
          <p:cNvPr id="4" name="Content Placeholder 3"/>
          <p:cNvSpPr>
            <a:spLocks noGrp="1"/>
          </p:cNvSpPr>
          <p:nvPr>
            <p:ph sz="half" idx="2"/>
          </p:nvPr>
        </p:nvSpPr>
        <p:spPr>
          <a:xfrm>
            <a:off x="472382" y="4453469"/>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2988734"/>
            <a:ext cx="2915543" cy="1464732"/>
          </a:xfrm>
        </p:spPr>
        <p:txBody>
          <a:bodyPr anchor="b"/>
          <a:lstStyle>
            <a:lvl1pPr marL="0" indent="0">
              <a:buNone/>
              <a:defRPr sz="1800" b="1"/>
            </a:lvl1pPr>
            <a:lvl2pPr marL="342883"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8" indent="0">
              <a:buNone/>
              <a:defRPr sz="1200" b="1"/>
            </a:lvl7pPr>
            <a:lvl8pPr marL="2400181" indent="0">
              <a:buNone/>
              <a:defRPr sz="1200" b="1"/>
            </a:lvl8pPr>
            <a:lvl9pPr marL="2743064" indent="0">
              <a:buNone/>
              <a:defRPr sz="1200" b="1"/>
            </a:lvl9pPr>
          </a:lstStyle>
          <a:p>
            <a:pPr lvl="0"/>
            <a:r>
              <a:rPr lang="en-US"/>
              <a:t>Edit Master text styles</a:t>
            </a:r>
          </a:p>
        </p:txBody>
      </p:sp>
      <p:sp>
        <p:nvSpPr>
          <p:cNvPr id="6" name="Content Placeholder 5"/>
          <p:cNvSpPr>
            <a:spLocks noGrp="1"/>
          </p:cNvSpPr>
          <p:nvPr>
            <p:ph sz="quarter" idx="4"/>
          </p:nvPr>
        </p:nvSpPr>
        <p:spPr>
          <a:xfrm>
            <a:off x="3471864" y="4453469"/>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9/3/2018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883"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8" indent="0">
              <a:buNone/>
              <a:defRPr sz="750"/>
            </a:lvl7pPr>
            <a:lvl8pPr marL="2400181" indent="0">
              <a:buNone/>
              <a:defRPr sz="750"/>
            </a:lvl8pPr>
            <a:lvl9pPr marL="2743064"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883"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8" indent="0">
              <a:buNone/>
              <a:defRPr sz="1500"/>
            </a:lvl7pPr>
            <a:lvl8pPr marL="2400181" indent="0">
              <a:buNone/>
              <a:defRPr sz="1500"/>
            </a:lvl8pPr>
            <a:lvl9pPr marL="2743064"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883"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8" indent="0">
              <a:buNone/>
              <a:defRPr sz="750"/>
            </a:lvl7pPr>
            <a:lvl8pPr marL="2400181" indent="0">
              <a:buNone/>
              <a:defRPr sz="750"/>
            </a:lvl8pPr>
            <a:lvl9pPr marL="2743064"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9/3/2018</a:t>
            </a:fld>
            <a:endParaRPr lang="en-US"/>
          </a:p>
        </p:txBody>
      </p:sp>
      <p:sp>
        <p:nvSpPr>
          <p:cNvPr id="5" name="Footer Placeholder 4"/>
          <p:cNvSpPr>
            <a:spLocks noGrp="1"/>
          </p:cNvSpPr>
          <p:nvPr>
            <p:ph type="ftr" sz="quarter" idx="3"/>
          </p:nvPr>
        </p:nvSpPr>
        <p:spPr>
          <a:xfrm>
            <a:off x="2271713" y="1130018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8"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1"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7"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4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3"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3"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8" algn="l" defTabSz="685766" rtl="0" eaLnBrk="1" latinLnBrk="0" hangingPunct="1">
        <a:defRPr sz="1350" kern="1200">
          <a:solidFill>
            <a:schemeClr val="tx1"/>
          </a:solidFill>
          <a:latin typeface="+mn-lt"/>
          <a:ea typeface="+mn-ea"/>
          <a:cs typeface="+mn-cs"/>
        </a:defRPr>
      </a:lvl7pPr>
      <a:lvl8pPr marL="2400181"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5" y="1765111"/>
            <a:ext cx="783839"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715374"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7" y="1765110"/>
            <a:ext cx="74960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5" y="1765110"/>
            <a:ext cx="67602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3</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76242" y="513019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2" name="TextBox 161">
            <a:extLst>
              <a:ext uri="{FF2B5EF4-FFF2-40B4-BE49-F238E27FC236}">
                <a16:creationId xmlns:a16="http://schemas.microsoft.com/office/drawing/2014/main" id="{8F2377DA-154A-4D49-994A-57163BFA0B0B}"/>
              </a:ext>
            </a:extLst>
          </p:cNvPr>
          <p:cNvSpPr txBox="1"/>
          <p:nvPr/>
        </p:nvSpPr>
        <p:spPr>
          <a:xfrm>
            <a:off x="3605481" y="510117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20" y="-1687669"/>
            <a:ext cx="1337479" cy="95410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Account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Login/Logout (Web, App)</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Reset Password (Web, App) </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Access Control</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20 Jul – 3 Aug </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757378"/>
            <a:ext cx="1468270" cy="1061829"/>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Admin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Reading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Deleting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0" y="451078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32" name="TextBox 231">
            <a:extLst>
              <a:ext uri="{FF2B5EF4-FFF2-40B4-BE49-F238E27FC236}">
                <a16:creationId xmlns:a16="http://schemas.microsoft.com/office/drawing/2014/main" id="{124BB201-65BC-4D69-809E-21672CFC2CF3}"/>
              </a:ext>
            </a:extLst>
          </p:cNvPr>
          <p:cNvSpPr txBox="1"/>
          <p:nvPr/>
        </p:nvSpPr>
        <p:spPr>
          <a:xfrm>
            <a:off x="3551521" y="4472219"/>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Student </a:t>
            </a:r>
            <a:r>
              <a:rPr lang="en-US" sz="700" b="1" u="sng" dirty="0" err="1">
                <a:solidFill>
                  <a:schemeClr val="accent5">
                    <a:lumMod val="20000"/>
                    <a:lumOff val="80000"/>
                  </a:schemeClr>
                </a:solidFill>
                <a:latin typeface="Trebuchet MS" panose="020B0603020202020204" pitchFamily="34" charset="0"/>
              </a:rPr>
              <a:t>Mgmt</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Reading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1675241"/>
            <a:ext cx="1448680" cy="738664"/>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Grades Module</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Creation of Grades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Updating of Grades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Reading of Tutor Accounts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Classes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8" y="-585034"/>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Schedule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Schedule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30" y="6665200"/>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656102"/>
            <a:ext cx="70627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665200"/>
            <a:ext cx="698307"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656101"/>
            <a:ext cx="75528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656101"/>
            <a:ext cx="72138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7</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8" y="7070084"/>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6" y="74203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70" y="738316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Acceptance Preparation</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Slides</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2698" y="788471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27" name="TextBox 326">
            <a:extLst>
              <a:ext uri="{FF2B5EF4-FFF2-40B4-BE49-F238E27FC236}">
                <a16:creationId xmlns:a16="http://schemas.microsoft.com/office/drawing/2014/main" id="{45F8FA74-2E32-41F0-85A7-ED9797B3568F}"/>
              </a:ext>
            </a:extLst>
          </p:cNvPr>
          <p:cNvSpPr txBox="1"/>
          <p:nvPr/>
        </p:nvSpPr>
        <p:spPr>
          <a:xfrm>
            <a:off x="684287" y="7835876"/>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Accounts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Login Authentication</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6" y="7070084"/>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400" y="706553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7" y="706553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40" y="741803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4" y="7380830"/>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74135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6" y="7376377"/>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Calculations (Expenses, Profits, Revenue)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Exporting of Reports to CSV</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74104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60" y="737322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7783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4" y="7741101"/>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Attendance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Push Notifications for Attendance Taking</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16048" y="822460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96" name="TextBox 395">
            <a:extLst>
              <a:ext uri="{FF2B5EF4-FFF2-40B4-BE49-F238E27FC236}">
                <a16:creationId xmlns:a16="http://schemas.microsoft.com/office/drawing/2014/main" id="{9D895B1D-07B9-4476-9D0B-B25A90437DBC}"/>
              </a:ext>
            </a:extLst>
          </p:cNvPr>
          <p:cNvSpPr txBox="1"/>
          <p:nvPr/>
        </p:nvSpPr>
        <p:spPr>
          <a:xfrm>
            <a:off x="691983" y="818156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Admin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Admin CRUD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Branch CRUD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Verification emails when accounts are created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Class Registration</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73859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2" y="7701383"/>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Search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Tutors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Students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Reports</a:t>
            </a:r>
          </a:p>
        </p:txBody>
      </p:sp>
      <p:sp>
        <p:nvSpPr>
          <p:cNvPr id="3" name="Scroll: Vertical 2">
            <a:extLst>
              <a:ext uri="{FF2B5EF4-FFF2-40B4-BE49-F238E27FC236}">
                <a16:creationId xmlns:a16="http://schemas.microsoft.com/office/drawing/2014/main" id="{F0EBFBB2-7F9F-4E78-B518-C05B69EC89D6}"/>
              </a:ext>
            </a:extLst>
          </p:cNvPr>
          <p:cNvSpPr/>
          <p:nvPr/>
        </p:nvSpPr>
        <p:spPr>
          <a:xfrm>
            <a:off x="627338" y="1175911"/>
            <a:ext cx="1306770" cy="471282"/>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u="sng" dirty="0">
                <a:solidFill>
                  <a:schemeClr val="tx1"/>
                </a:solidFill>
                <a:latin typeface="Trebuchet MS" panose="020B0603020202020204" pitchFamily="34" charset="0"/>
              </a:rPr>
              <a:t>Proposal Submission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20 Jun 2018</a:t>
            </a:r>
            <a:endParaRPr lang="en-SG" sz="800" dirty="0">
              <a:solidFill>
                <a:schemeClr val="tx1"/>
              </a:solidFill>
              <a:latin typeface="Trebuchet MS" panose="020B0603020202020204" pitchFamily="34" charset="0"/>
            </a:endParaRPr>
          </a:p>
        </p:txBody>
      </p:sp>
      <p:sp>
        <p:nvSpPr>
          <p:cNvPr id="94" name="Scroll: Vertical 93">
            <a:extLst>
              <a:ext uri="{FF2B5EF4-FFF2-40B4-BE49-F238E27FC236}">
                <a16:creationId xmlns:a16="http://schemas.microsoft.com/office/drawing/2014/main" id="{CB56E47D-2429-4079-9D09-033A699654B0}"/>
              </a:ext>
            </a:extLst>
          </p:cNvPr>
          <p:cNvSpPr/>
          <p:nvPr/>
        </p:nvSpPr>
        <p:spPr>
          <a:xfrm>
            <a:off x="4888999" y="751028"/>
            <a:ext cx="1356984" cy="893465"/>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Supervisor Meeting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27 July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28 July 2018</a:t>
            </a:r>
            <a:endParaRPr lang="en-SG" sz="800" dirty="0">
              <a:solidFill>
                <a:schemeClr val="tx1"/>
              </a:solidFill>
              <a:latin typeface="Trebuchet MS" panose="020B0603020202020204" pitchFamily="34" charset="0"/>
            </a:endParaRPr>
          </a:p>
        </p:txBody>
      </p:sp>
      <p:sp>
        <p:nvSpPr>
          <p:cNvPr id="5" name="Rectangle 4">
            <a:extLst>
              <a:ext uri="{FF2B5EF4-FFF2-40B4-BE49-F238E27FC236}">
                <a16:creationId xmlns:a16="http://schemas.microsoft.com/office/drawing/2014/main" id="{3D4FC948-BCC2-410E-89AE-9E460D0F57B5}"/>
              </a:ext>
            </a:extLst>
          </p:cNvPr>
          <p:cNvSpPr/>
          <p:nvPr/>
        </p:nvSpPr>
        <p:spPr>
          <a:xfrm>
            <a:off x="677839" y="9051337"/>
            <a:ext cx="1266524" cy="307777"/>
          </a:xfrm>
          <a:prstGeom prst="rect">
            <a:avLst/>
          </a:prstGeom>
        </p:spPr>
        <p:txBody>
          <a:bodyPr wrap="square">
            <a:spAutoFit/>
          </a:bodyPr>
          <a:lstStyle/>
          <a:p>
            <a:r>
              <a:rPr lang="en-US" sz="700" b="1" u="sng" dirty="0">
                <a:solidFill>
                  <a:schemeClr val="accent5">
                    <a:lumMod val="20000"/>
                    <a:lumOff val="80000"/>
                  </a:schemeClr>
                </a:solidFill>
                <a:latin typeface="Trebuchet MS" panose="020B0603020202020204" pitchFamily="34" charset="0"/>
              </a:rPr>
              <a:t>Student </a:t>
            </a:r>
            <a:r>
              <a:rPr lang="en-US" sz="700" b="1" u="sng" dirty="0" err="1">
                <a:solidFill>
                  <a:schemeClr val="accent5">
                    <a:lumMod val="20000"/>
                    <a:lumOff val="80000"/>
                  </a:schemeClr>
                </a:solidFill>
                <a:latin typeface="Trebuchet MS" panose="020B0603020202020204" pitchFamily="34" charset="0"/>
              </a:rPr>
              <a:t>Mgmt</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Student Mass Update</a:t>
            </a:r>
          </a:p>
        </p:txBody>
      </p:sp>
      <p:sp>
        <p:nvSpPr>
          <p:cNvPr id="7" name="Rectangle 6">
            <a:extLst>
              <a:ext uri="{FF2B5EF4-FFF2-40B4-BE49-F238E27FC236}">
                <a16:creationId xmlns:a16="http://schemas.microsoft.com/office/drawing/2014/main" id="{98D1EBC6-C556-4A3A-B8F3-1B267C9F9F94}"/>
              </a:ext>
            </a:extLst>
          </p:cNvPr>
          <p:cNvSpPr/>
          <p:nvPr/>
        </p:nvSpPr>
        <p:spPr>
          <a:xfrm>
            <a:off x="677946" y="9394049"/>
            <a:ext cx="1057053" cy="307777"/>
          </a:xfrm>
          <a:prstGeom prst="rect">
            <a:avLst/>
          </a:prstGeom>
        </p:spPr>
        <p:txBody>
          <a:bodyPr wrap="square">
            <a:spAutoFit/>
          </a:bodyPr>
          <a:lstStyle/>
          <a:p>
            <a:r>
              <a:rPr lang="en-US" sz="700" b="1" u="sng" dirty="0">
                <a:solidFill>
                  <a:schemeClr val="accent5">
                    <a:lumMod val="20000"/>
                    <a:lumOff val="80000"/>
                  </a:schemeClr>
                </a:solidFill>
                <a:latin typeface="Trebuchet MS" panose="020B0603020202020204" pitchFamily="34" charset="0"/>
              </a:rPr>
              <a:t>Schedule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Schedule CRUD</a:t>
            </a:r>
          </a:p>
        </p:txBody>
      </p:sp>
      <p:sp>
        <p:nvSpPr>
          <p:cNvPr id="97" name="Star: 4 Points 96">
            <a:extLst>
              <a:ext uri="{FF2B5EF4-FFF2-40B4-BE49-F238E27FC236}">
                <a16:creationId xmlns:a16="http://schemas.microsoft.com/office/drawing/2014/main" id="{C4D693F8-A114-4A3D-BD25-EAD62C86FB18}"/>
              </a:ext>
            </a:extLst>
          </p:cNvPr>
          <p:cNvSpPr/>
          <p:nvPr/>
        </p:nvSpPr>
        <p:spPr>
          <a:xfrm>
            <a:off x="602697" y="90658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8" name="Star: 4 Points 97">
            <a:extLst>
              <a:ext uri="{FF2B5EF4-FFF2-40B4-BE49-F238E27FC236}">
                <a16:creationId xmlns:a16="http://schemas.microsoft.com/office/drawing/2014/main" id="{0BD47DAB-74C4-4923-8CE9-CCDCB935C4B5}"/>
              </a:ext>
            </a:extLst>
          </p:cNvPr>
          <p:cNvSpPr/>
          <p:nvPr/>
        </p:nvSpPr>
        <p:spPr>
          <a:xfrm>
            <a:off x="609600" y="944050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9" name="Scroll: Vertical 98">
            <a:extLst>
              <a:ext uri="{FF2B5EF4-FFF2-40B4-BE49-F238E27FC236}">
                <a16:creationId xmlns:a16="http://schemas.microsoft.com/office/drawing/2014/main" id="{4712A1DC-6347-46AE-913E-8F44F01F98E8}"/>
              </a:ext>
            </a:extLst>
          </p:cNvPr>
          <p:cNvSpPr/>
          <p:nvPr/>
        </p:nvSpPr>
        <p:spPr>
          <a:xfrm>
            <a:off x="554690" y="5991897"/>
            <a:ext cx="1512823" cy="471282"/>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u="sng" dirty="0">
                <a:solidFill>
                  <a:schemeClr val="tx1"/>
                </a:solidFill>
                <a:latin typeface="Trebuchet MS" panose="020B0603020202020204" pitchFamily="34" charset="0"/>
              </a:rPr>
              <a:t>Acceptance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17 Aug 2018</a:t>
            </a:r>
            <a:endParaRPr lang="en-SG" sz="800" dirty="0">
              <a:solidFill>
                <a:schemeClr val="tx1"/>
              </a:solidFill>
              <a:latin typeface="Trebuchet MS" panose="020B0603020202020204" pitchFamily="34" charset="0"/>
            </a:endParaRPr>
          </a:p>
        </p:txBody>
      </p:sp>
      <p:sp>
        <p:nvSpPr>
          <p:cNvPr id="100" name="Scroll: Vertical 99">
            <a:extLst>
              <a:ext uri="{FF2B5EF4-FFF2-40B4-BE49-F238E27FC236}">
                <a16:creationId xmlns:a16="http://schemas.microsoft.com/office/drawing/2014/main" id="{1723DC5C-FF75-4C5C-AEF7-F6E7214AE0CB}"/>
              </a:ext>
            </a:extLst>
          </p:cNvPr>
          <p:cNvSpPr/>
          <p:nvPr/>
        </p:nvSpPr>
        <p:spPr>
          <a:xfrm>
            <a:off x="5011211" y="5983047"/>
            <a:ext cx="1082157" cy="498217"/>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30 Sep 2018</a:t>
            </a:r>
            <a:endParaRPr lang="en-SG" sz="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7290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83751"/>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703020202090204" pitchFamily="34" charset="0"/>
            </a:endParaRPr>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698333" y="1980815"/>
            <a:ext cx="1173834" cy="400110"/>
          </a:xfrm>
          <a:prstGeom prst="rect">
            <a:avLst/>
          </a:prstGeom>
          <a:noFill/>
        </p:spPr>
        <p:txBody>
          <a:bodyPr wrap="square" lIns="91440" tIns="45720" rIns="91440" bIns="45720">
            <a:spAutoFit/>
          </a:bodyPr>
          <a:lstStyle/>
          <a:p>
            <a:pPr algn="ctr"/>
            <a:r>
              <a:rPr lang="en-US" sz="2000" b="1" spc="50" dirty="0">
                <a:ln w="0"/>
                <a:solidFill>
                  <a:schemeClr val="bg2"/>
                </a:solidFill>
                <a:effectLst>
                  <a:innerShdw blurRad="63500" dist="50800" dir="13500000">
                    <a:srgbClr val="000000">
                      <a:alpha val="50000"/>
                    </a:srgbClr>
                  </a:innerShdw>
                </a:effectLst>
                <a:latin typeface="Trebuchet MS" panose="020B070302020209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774753"/>
            <a:ext cx="280419" cy="198808"/>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rebuchet MS" panose="020B0703020202090204" pitchFamily="34" charset="0"/>
            </a:endParaRPr>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429124" y="199510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a14:imgEffect>
                      <a14:artisticMarker/>
                    </a14:imgEffect>
                  </a14:imgLayer>
                </a14:imgProps>
              </a:ext>
              <a:ext uri="{28A0092B-C50C-407E-A947-70E740481C1C}">
                <a14:useLocalDpi xmlns:a14="http://schemas.microsoft.com/office/drawing/2010/main" val="0"/>
              </a:ext>
            </a:extLst>
          </a:blip>
          <a:stretch>
            <a:fillRect/>
          </a:stretch>
        </p:blipFill>
        <p:spPr>
          <a:xfrm>
            <a:off x="737860" y="4494089"/>
            <a:ext cx="3147009" cy="1507449"/>
          </a:xfrm>
          <a:prstGeom prst="rect">
            <a:avLst/>
          </a:prstGeom>
          <a:noFill/>
        </p:spPr>
      </p:pic>
      <p:sp>
        <p:nvSpPr>
          <p:cNvPr id="23" name="Rectangle 22">
            <a:extLst>
              <a:ext uri="{FF2B5EF4-FFF2-40B4-BE49-F238E27FC236}">
                <a16:creationId xmlns:a16="http://schemas.microsoft.com/office/drawing/2014/main" id="{4CC0D0D8-1790-45EA-A6C3-2E2BCCB56815}"/>
              </a:ext>
            </a:extLst>
          </p:cNvPr>
          <p:cNvSpPr/>
          <p:nvPr/>
        </p:nvSpPr>
        <p:spPr>
          <a:xfrm>
            <a:off x="4038022" y="4639750"/>
            <a:ext cx="2102517"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69154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5" name="Rectangle 24">
            <a:extLst>
              <a:ext uri="{FF2B5EF4-FFF2-40B4-BE49-F238E27FC236}">
                <a16:creationId xmlns:a16="http://schemas.microsoft.com/office/drawing/2014/main" id="{0D48942F-3794-40EF-8E7D-3F4A1C051747}"/>
              </a:ext>
            </a:extLst>
          </p:cNvPr>
          <p:cNvSpPr/>
          <p:nvPr/>
        </p:nvSpPr>
        <p:spPr>
          <a:xfrm>
            <a:off x="4270830" y="4995014"/>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Tutors</a:t>
            </a:r>
          </a:p>
        </p:txBody>
      </p:sp>
      <p:sp>
        <p:nvSpPr>
          <p:cNvPr id="18" name="Star: 6 Points 23">
            <a:extLst>
              <a:ext uri="{FF2B5EF4-FFF2-40B4-BE49-F238E27FC236}">
                <a16:creationId xmlns:a16="http://schemas.microsoft.com/office/drawing/2014/main" id="{51ED2650-2B6D-0248-B22C-E39ACB4307A0}"/>
              </a:ext>
            </a:extLst>
          </p:cNvPr>
          <p:cNvSpPr/>
          <p:nvPr/>
        </p:nvSpPr>
        <p:spPr>
          <a:xfrm>
            <a:off x="4171949" y="502722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1" name="Rectangle 20">
            <a:extLst>
              <a:ext uri="{FF2B5EF4-FFF2-40B4-BE49-F238E27FC236}">
                <a16:creationId xmlns:a16="http://schemas.microsoft.com/office/drawing/2014/main" id="{1DA7D686-BD5F-8744-B5FA-CC7073113E07}"/>
              </a:ext>
            </a:extLst>
          </p:cNvPr>
          <p:cNvSpPr/>
          <p:nvPr/>
        </p:nvSpPr>
        <p:spPr>
          <a:xfrm>
            <a:off x="4274212" y="5343466"/>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Parents</a:t>
            </a:r>
          </a:p>
        </p:txBody>
      </p:sp>
      <p:sp>
        <p:nvSpPr>
          <p:cNvPr id="27" name="Star: 6 Points 23">
            <a:extLst>
              <a:ext uri="{FF2B5EF4-FFF2-40B4-BE49-F238E27FC236}">
                <a16:creationId xmlns:a16="http://schemas.microsoft.com/office/drawing/2014/main" id="{B89B2013-B2D4-794C-861F-AFC45D051D3B}"/>
              </a:ext>
            </a:extLst>
          </p:cNvPr>
          <p:cNvSpPr/>
          <p:nvPr/>
        </p:nvSpPr>
        <p:spPr>
          <a:xfrm>
            <a:off x="4175332" y="5375678"/>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8" name="Rectangle 27">
            <a:extLst>
              <a:ext uri="{FF2B5EF4-FFF2-40B4-BE49-F238E27FC236}">
                <a16:creationId xmlns:a16="http://schemas.microsoft.com/office/drawing/2014/main" id="{26723FAE-4C2D-1E4F-8D9C-D2EBECF36DB1}"/>
              </a:ext>
            </a:extLst>
          </p:cNvPr>
          <p:cNvSpPr/>
          <p:nvPr/>
        </p:nvSpPr>
        <p:spPr>
          <a:xfrm>
            <a:off x="4275903" y="5693503"/>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Students</a:t>
            </a:r>
          </a:p>
        </p:txBody>
      </p:sp>
      <p:sp>
        <p:nvSpPr>
          <p:cNvPr id="29" name="Star: 6 Points 23">
            <a:extLst>
              <a:ext uri="{FF2B5EF4-FFF2-40B4-BE49-F238E27FC236}">
                <a16:creationId xmlns:a16="http://schemas.microsoft.com/office/drawing/2014/main" id="{778F673D-ACD3-C845-A012-05B28F154B5F}"/>
              </a:ext>
            </a:extLst>
          </p:cNvPr>
          <p:cNvSpPr/>
          <p:nvPr/>
        </p:nvSpPr>
        <p:spPr>
          <a:xfrm>
            <a:off x="4177023" y="5725715"/>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 name="Rectangle 1">
            <a:extLst>
              <a:ext uri="{FF2B5EF4-FFF2-40B4-BE49-F238E27FC236}">
                <a16:creationId xmlns:a16="http://schemas.microsoft.com/office/drawing/2014/main" id="{F212B4B8-25B0-4C7A-9870-BFD1E37B8126}"/>
              </a:ext>
            </a:extLst>
          </p:cNvPr>
          <p:cNvSpPr/>
          <p:nvPr/>
        </p:nvSpPr>
        <p:spPr>
          <a:xfrm rot="20494725">
            <a:off x="434613" y="6681208"/>
            <a:ext cx="2864502" cy="923330"/>
          </a:xfrm>
          <a:prstGeom prst="rect">
            <a:avLst/>
          </a:prstGeom>
          <a:noFill/>
          <a:ln>
            <a:noFill/>
          </a:ln>
          <a:effectLst>
            <a:glow rad="139700">
              <a:schemeClr val="accent5">
                <a:satMod val="175000"/>
                <a:alpha val="40000"/>
              </a:schemeClr>
            </a:glow>
          </a:effectLst>
          <a:scene3d>
            <a:camera prst="orthographicFront">
              <a:rot lat="0" lon="0" rev="0"/>
            </a:camera>
            <a:lightRig rig="contrasting" dir="t">
              <a:rot lat="0" lon="0" rev="7800000"/>
            </a:lightRig>
          </a:scene3d>
          <a:sp3d>
            <a:bevelT w="139700" h="139700"/>
          </a:sp3d>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rebuchet MS" panose="020B0603020202020204" pitchFamily="34" charset="0"/>
              </a:rPr>
              <a:t>X Factor</a:t>
            </a:r>
          </a:p>
        </p:txBody>
      </p:sp>
      <p:sp>
        <p:nvSpPr>
          <p:cNvPr id="3" name="Star: 4 Points 2">
            <a:extLst>
              <a:ext uri="{FF2B5EF4-FFF2-40B4-BE49-F238E27FC236}">
                <a16:creationId xmlns:a16="http://schemas.microsoft.com/office/drawing/2014/main" id="{E6CE87C3-8974-4B89-803C-90D4117F9707}"/>
              </a:ext>
            </a:extLst>
          </p:cNvPr>
          <p:cNvSpPr/>
          <p:nvPr/>
        </p:nvSpPr>
        <p:spPr>
          <a:xfrm>
            <a:off x="1159933" y="7996767"/>
            <a:ext cx="317500" cy="338242"/>
          </a:xfrm>
          <a:prstGeom prst="star4">
            <a:avLst/>
          </a:prstGeom>
          <a:solidFill>
            <a:schemeClr val="accent5">
              <a:lumMod val="20000"/>
              <a:lumOff val="80000"/>
            </a:schemeClr>
          </a:solidFill>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TextBox 5">
            <a:extLst>
              <a:ext uri="{FF2B5EF4-FFF2-40B4-BE49-F238E27FC236}">
                <a16:creationId xmlns:a16="http://schemas.microsoft.com/office/drawing/2014/main" id="{2FDFF030-9F2C-4E92-AF78-7AF9EFC445A4}"/>
              </a:ext>
            </a:extLst>
          </p:cNvPr>
          <p:cNvSpPr txBox="1"/>
          <p:nvPr/>
        </p:nvSpPr>
        <p:spPr>
          <a:xfrm>
            <a:off x="1579792" y="8529690"/>
            <a:ext cx="4373033" cy="646331"/>
          </a:xfrm>
          <a:prstGeom prst="rect">
            <a:avLst/>
          </a:prstGeom>
          <a:noFill/>
        </p:spPr>
        <p:txBody>
          <a:bodyPr wrap="square" rtlCol="0">
            <a:spAutoFit/>
          </a:bodyPr>
          <a:lstStyle/>
          <a:p>
            <a:r>
              <a:rPr lang="en-US" dirty="0">
                <a:solidFill>
                  <a:schemeClr val="accent5">
                    <a:lumMod val="20000"/>
                    <a:lumOff val="80000"/>
                  </a:schemeClr>
                </a:solidFill>
                <a:latin typeface="Trebuchet MS" panose="020B0603020202020204" pitchFamily="34" charset="0"/>
              </a:rPr>
              <a:t>Reduction in time taken to complete daily administrative tasks for up to 70%</a:t>
            </a:r>
            <a:endParaRPr lang="en-SG" dirty="0">
              <a:solidFill>
                <a:schemeClr val="accent5">
                  <a:lumMod val="20000"/>
                  <a:lumOff val="80000"/>
                </a:schemeClr>
              </a:solidFill>
              <a:latin typeface="Trebuchet MS" panose="020B0603020202020204" pitchFamily="34" charset="0"/>
            </a:endParaRPr>
          </a:p>
        </p:txBody>
      </p:sp>
      <p:sp>
        <p:nvSpPr>
          <p:cNvPr id="26" name="Star: 4 Points 25">
            <a:extLst>
              <a:ext uri="{FF2B5EF4-FFF2-40B4-BE49-F238E27FC236}">
                <a16:creationId xmlns:a16="http://schemas.microsoft.com/office/drawing/2014/main" id="{F898CEA2-CA99-4D66-B43A-0336A645CF2B}"/>
              </a:ext>
            </a:extLst>
          </p:cNvPr>
          <p:cNvSpPr/>
          <p:nvPr/>
        </p:nvSpPr>
        <p:spPr>
          <a:xfrm>
            <a:off x="1159933" y="8675737"/>
            <a:ext cx="317500" cy="338242"/>
          </a:xfrm>
          <a:prstGeom prst="star4">
            <a:avLst/>
          </a:prstGeom>
          <a:solidFill>
            <a:schemeClr val="accent5">
              <a:lumMod val="20000"/>
              <a:lumOff val="80000"/>
            </a:schemeClr>
          </a:solidFill>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0" name="TextBox 29">
            <a:extLst>
              <a:ext uri="{FF2B5EF4-FFF2-40B4-BE49-F238E27FC236}">
                <a16:creationId xmlns:a16="http://schemas.microsoft.com/office/drawing/2014/main" id="{2BE7C014-B245-4C64-A262-056353DAB5C4}"/>
              </a:ext>
            </a:extLst>
          </p:cNvPr>
          <p:cNvSpPr txBox="1"/>
          <p:nvPr/>
        </p:nvSpPr>
        <p:spPr>
          <a:xfrm>
            <a:off x="1579793" y="7848345"/>
            <a:ext cx="4373033" cy="646331"/>
          </a:xfrm>
          <a:prstGeom prst="rect">
            <a:avLst/>
          </a:prstGeom>
          <a:noFill/>
        </p:spPr>
        <p:txBody>
          <a:bodyPr wrap="square" rtlCol="0">
            <a:spAutoFit/>
          </a:bodyPr>
          <a:lstStyle/>
          <a:p>
            <a:r>
              <a:rPr lang="en-US" dirty="0">
                <a:solidFill>
                  <a:schemeClr val="accent5">
                    <a:lumMod val="20000"/>
                    <a:lumOff val="80000"/>
                  </a:schemeClr>
                </a:solidFill>
                <a:latin typeface="Trebuchet MS" panose="020B0603020202020204" pitchFamily="34" charset="0"/>
              </a:rPr>
              <a:t>Have the Portal go into live deployment with actual users by Mid Term</a:t>
            </a:r>
            <a:endParaRPr lang="en-SG" dirty="0">
              <a:solidFill>
                <a:schemeClr val="accent5">
                  <a:lumMod val="20000"/>
                  <a:lumOff val="80000"/>
                </a:schemeClr>
              </a:solidFill>
              <a:latin typeface="Trebuchet MS" panose="020B0603020202020204" pitchFamily="34" charset="0"/>
            </a:endParaRPr>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54516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6</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Trebuchet MS" panose="020B0703020202090204" pitchFamily="34" charset="0"/>
              </a:rPr>
              <a:t>2 Sep 2018 </a:t>
            </a:r>
          </a:p>
          <a:p>
            <a:r>
              <a:rPr lang="en-US" sz="700" b="1" dirty="0">
                <a:solidFill>
                  <a:schemeClr val="accent3">
                    <a:lumMod val="60000"/>
                    <a:lumOff val="40000"/>
                  </a:schemeClr>
                </a:solidFill>
                <a:latin typeface="Trebuchet MS" panose="020B0703020202090204" pitchFamily="34" charset="0"/>
              </a:rPr>
              <a:t>   –  16 Sep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76307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814230"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Client</a:t>
            </a:r>
          </a:p>
        </p:txBody>
      </p:sp>
      <p:sp>
        <p:nvSpPr>
          <p:cNvPr id="38" name="TextBox 37">
            <a:extLst>
              <a:ext uri="{FF2B5EF4-FFF2-40B4-BE49-F238E27FC236}">
                <a16:creationId xmlns:a16="http://schemas.microsoft.com/office/drawing/2014/main" id="{C616E1F9-5879-4AD2-BC5E-2DA565D2F84B}"/>
              </a:ext>
            </a:extLst>
          </p:cNvPr>
          <p:cNvSpPr txBox="1"/>
          <p:nvPr/>
        </p:nvSpPr>
        <p:spPr>
          <a:xfrm>
            <a:off x="2557619" y="3323990"/>
            <a:ext cx="964357"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800" b="1" dirty="0">
                <a:solidFill>
                  <a:schemeClr val="accent3">
                    <a:lumMod val="60000"/>
                    <a:lumOff val="40000"/>
                  </a:schemeClr>
                </a:solidFill>
                <a:latin typeface="Trebuchet MS" panose="020B0703020202090204" pitchFamily="34" charset="0"/>
              </a:rPr>
              <a:t>8 Oct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950631"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816894" y="4946784"/>
            <a:ext cx="5094481" cy="1631216"/>
          </a:xfrm>
          <a:prstGeom prst="rect">
            <a:avLst/>
          </a:prstGeom>
          <a:noFill/>
        </p:spPr>
        <p:txBody>
          <a:bodyPr wrap="square" rtlCol="0">
            <a:spAutoFit/>
          </a:bodyPr>
          <a:lstStyle/>
          <a:p>
            <a:pPr algn="ctr"/>
            <a:r>
              <a:rPr lang="en-US" sz="1000" dirty="0">
                <a:solidFill>
                  <a:schemeClr val="accent3">
                    <a:lumMod val="60000"/>
                    <a:lumOff val="40000"/>
                  </a:schemeClr>
                </a:solidFill>
                <a:latin typeface="Trebuchet MS" panose="020B0703020202090204" pitchFamily="34" charset="0"/>
              </a:rPr>
              <a:t>This project aims to deliver a Web Portal as the final product. The Web Portal serves as a management system and communication bridge between the parents, students and Centre. The Portal provides the Centre with management functionalities such as the creation of user accounts, planning of schedule, management of student details and generation of Financial Reports while allowing for easier data management across the various branches. On the Customer Relations aspect, the Portal allows for busy parents to keep track of their children’s progress on the go without needing to physically make a trip down to the Centre. The reward system implemented for the students are aimed at motivating them through recognition of their efforts in various areas to achieve better results.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9"/>
            <a:ext cx="1744586"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10" y="7697340"/>
            <a:ext cx="631331" cy="641445"/>
          </a:xfrm>
          <a:prstGeom prst="star6">
            <a:avLst/>
          </a:prstGeom>
          <a:solidFill>
            <a:srgbClr val="00B050"/>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Proposal Submission</a:t>
            </a:r>
          </a:p>
          <a:p>
            <a:pPr algn="ctr"/>
            <a:r>
              <a:rPr lang="en-US" sz="1000" b="1" dirty="0">
                <a:solidFill>
                  <a:schemeClr val="accent3">
                    <a:lumMod val="60000"/>
                    <a:lumOff val="40000"/>
                  </a:schemeClr>
                </a:solidFill>
                <a:latin typeface="Trebuchet MS" panose="020B070302020209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5336693" y="7704265"/>
            <a:ext cx="631331" cy="641445"/>
          </a:xfrm>
          <a:prstGeom prst="star6">
            <a:avLst/>
          </a:prstGeom>
          <a:solidFill>
            <a:schemeClr val="accent5">
              <a:lumMod val="60000"/>
              <a:lumOff val="4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1000" b="1" dirty="0">
                <a:solidFill>
                  <a:schemeClr val="accent3">
                    <a:lumMod val="60000"/>
                    <a:lumOff val="40000"/>
                  </a:schemeClr>
                </a:solidFill>
                <a:latin typeface="Trebuchet MS" panose="020B070302020209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3048468" y="7702909"/>
            <a:ext cx="631331" cy="641445"/>
          </a:xfrm>
          <a:prstGeom prst="star6">
            <a:avLst/>
          </a:prstGeom>
          <a:solidFill>
            <a:srgbClr val="00B050"/>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1000" b="1" dirty="0">
                <a:solidFill>
                  <a:schemeClr val="accent3">
                    <a:lumMod val="60000"/>
                    <a:lumOff val="40000"/>
                  </a:schemeClr>
                </a:solidFill>
                <a:latin typeface="Trebuchet MS" panose="020B0703020202090204" pitchFamily="34" charset="0"/>
              </a:rPr>
              <a:t>8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Poster Submission</a:t>
            </a:r>
          </a:p>
          <a:p>
            <a:pPr algn="ctr"/>
            <a:r>
              <a:rPr lang="en-US" sz="1000" b="1" dirty="0">
                <a:solidFill>
                  <a:schemeClr val="accent3">
                    <a:lumMod val="60000"/>
                    <a:lumOff val="40000"/>
                  </a:schemeClr>
                </a:solidFill>
                <a:latin typeface="Trebuchet MS" panose="020B070302020209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Final Presentation</a:t>
            </a:r>
          </a:p>
          <a:p>
            <a:pPr algn="ctr"/>
            <a:r>
              <a:rPr lang="en-US" sz="1000" b="1" dirty="0">
                <a:solidFill>
                  <a:schemeClr val="accent3">
                    <a:lumMod val="60000"/>
                    <a:lumOff val="40000"/>
                  </a:schemeClr>
                </a:solidFill>
                <a:latin typeface="Trebuchet MS" panose="020B070302020209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9" name="TextBox 48">
            <a:extLst>
              <a:ext uri="{FF2B5EF4-FFF2-40B4-BE49-F238E27FC236}">
                <a16:creationId xmlns:a16="http://schemas.microsoft.com/office/drawing/2014/main" id="{9E0B102C-86BA-4241-95A7-93A6AE76C619}"/>
              </a:ext>
            </a:extLst>
          </p:cNvPr>
          <p:cNvSpPr txBox="1"/>
          <p:nvPr/>
        </p:nvSpPr>
        <p:spPr>
          <a:xfrm>
            <a:off x="3320997" y="2882378"/>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7 Sep 2018, Fri</a:t>
            </a:r>
          </a:p>
        </p:txBody>
      </p:sp>
      <p:sp>
        <p:nvSpPr>
          <p:cNvPr id="53" name="TextBox 52">
            <a:extLst>
              <a:ext uri="{FF2B5EF4-FFF2-40B4-BE49-F238E27FC236}">
                <a16:creationId xmlns:a16="http://schemas.microsoft.com/office/drawing/2014/main" id="{55254F9A-C0B5-4163-AFD5-2D95D6E55353}"/>
              </a:ext>
            </a:extLst>
          </p:cNvPr>
          <p:cNvSpPr txBox="1"/>
          <p:nvPr/>
        </p:nvSpPr>
        <p:spPr>
          <a:xfrm>
            <a:off x="3320997" y="3106380"/>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8 Sep 2018, Fri</a:t>
            </a:r>
          </a:p>
        </p:txBody>
      </p:sp>
      <p:sp>
        <p:nvSpPr>
          <p:cNvPr id="55" name="TextBox 54">
            <a:extLst>
              <a:ext uri="{FF2B5EF4-FFF2-40B4-BE49-F238E27FC236}">
                <a16:creationId xmlns:a16="http://schemas.microsoft.com/office/drawing/2014/main" id="{20C0E1BE-56CF-416C-AD46-45D032A44181}"/>
              </a:ext>
            </a:extLst>
          </p:cNvPr>
          <p:cNvSpPr txBox="1"/>
          <p:nvPr/>
        </p:nvSpPr>
        <p:spPr>
          <a:xfrm>
            <a:off x="3326487" y="3349846"/>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7 Sep 2018, Fri</a:t>
            </a:r>
          </a:p>
        </p:txBody>
      </p: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1555" y="1023274"/>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800165" y="1003655"/>
            <a:ext cx="156261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302149" y="1380207"/>
            <a:ext cx="6408751" cy="1015663"/>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We will be building an integrated Web Application which aims to support the operations management of the centre and the administrative duties that are to be carried out by the tutors on a daily basis, provide a platform for parents to monitor the performance of their children and to encourage the students to work harder through the implementation of a Reward System.</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 Same Side Corner Rectangle 2">
            <a:extLst>
              <a:ext uri="{FF2B5EF4-FFF2-40B4-BE49-F238E27FC236}">
                <a16:creationId xmlns:a16="http://schemas.microsoft.com/office/drawing/2014/main" id="{16A1051B-07ED-374B-A5A1-DCB33689AF51}"/>
              </a:ext>
            </a:extLst>
          </p:cNvPr>
          <p:cNvSpPr/>
          <p:nvPr/>
        </p:nvSpPr>
        <p:spPr>
          <a:xfrm>
            <a:off x="463924"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Schedule Management</a:t>
            </a:r>
          </a:p>
        </p:txBody>
      </p:sp>
      <p:sp>
        <p:nvSpPr>
          <p:cNvPr id="5" name="Rectangle 4">
            <a:extLst>
              <a:ext uri="{FF2B5EF4-FFF2-40B4-BE49-F238E27FC236}">
                <a16:creationId xmlns:a16="http://schemas.microsoft.com/office/drawing/2014/main" id="{D12E5CEA-EF46-E04A-94F3-FEFFF30FFCF3}"/>
              </a:ext>
            </a:extLst>
          </p:cNvPr>
          <p:cNvSpPr/>
          <p:nvPr/>
        </p:nvSpPr>
        <p:spPr>
          <a:xfrm>
            <a:off x="463924" y="2951103"/>
            <a:ext cx="1844944" cy="1196788"/>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Curriculum Calendar</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Curriculum Calendar</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Assignment of Tutors to Tuition Sessions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Curriculum Calendar</a:t>
            </a:r>
          </a:p>
        </p:txBody>
      </p:sp>
      <p:sp>
        <p:nvSpPr>
          <p:cNvPr id="14" name="Round Same Side Corner Rectangle 13">
            <a:extLst>
              <a:ext uri="{FF2B5EF4-FFF2-40B4-BE49-F238E27FC236}">
                <a16:creationId xmlns:a16="http://schemas.microsoft.com/office/drawing/2014/main" id="{09E8DCFC-A89B-F341-AF9D-D2C4F183740A}"/>
              </a:ext>
            </a:extLst>
          </p:cNvPr>
          <p:cNvSpPr/>
          <p:nvPr/>
        </p:nvSpPr>
        <p:spPr>
          <a:xfrm>
            <a:off x="476850" y="4388861"/>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Trebuchet MS" panose="020B0703020202090204" pitchFamily="34" charset="0"/>
              </a:rPr>
              <a:t>Financial Report Management</a:t>
            </a:r>
          </a:p>
        </p:txBody>
      </p:sp>
      <p:sp>
        <p:nvSpPr>
          <p:cNvPr id="15" name="Rectangle 14">
            <a:extLst>
              <a:ext uri="{FF2B5EF4-FFF2-40B4-BE49-F238E27FC236}">
                <a16:creationId xmlns:a16="http://schemas.microsoft.com/office/drawing/2014/main" id="{AC8BA5F4-B75B-2346-92D9-2BC8A280613A}"/>
              </a:ext>
            </a:extLst>
          </p:cNvPr>
          <p:cNvSpPr/>
          <p:nvPr/>
        </p:nvSpPr>
        <p:spPr>
          <a:xfrm>
            <a:off x="476850" y="4723873"/>
            <a:ext cx="1844944" cy="148814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Financial Reports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Financial Reports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&amp; Updating of Expenses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Exporting of Financial Reports as CSV</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full Financial Report</a:t>
            </a:r>
          </a:p>
        </p:txBody>
      </p:sp>
      <p:sp>
        <p:nvSpPr>
          <p:cNvPr id="16" name="Round Same Side Corner Rectangle 15">
            <a:extLst>
              <a:ext uri="{FF2B5EF4-FFF2-40B4-BE49-F238E27FC236}">
                <a16:creationId xmlns:a16="http://schemas.microsoft.com/office/drawing/2014/main" id="{62D10FE5-3D66-6341-A886-0C747C9C41C9}"/>
              </a:ext>
            </a:extLst>
          </p:cNvPr>
          <p:cNvSpPr/>
          <p:nvPr/>
        </p:nvSpPr>
        <p:spPr>
          <a:xfrm>
            <a:off x="2552696"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Student Management</a:t>
            </a:r>
          </a:p>
        </p:txBody>
      </p:sp>
      <p:sp>
        <p:nvSpPr>
          <p:cNvPr id="17" name="Rectangle 16">
            <a:extLst>
              <a:ext uri="{FF2B5EF4-FFF2-40B4-BE49-F238E27FC236}">
                <a16:creationId xmlns:a16="http://schemas.microsoft.com/office/drawing/2014/main" id="{23F8E54F-B97D-4241-B68B-78B150EE573F}"/>
              </a:ext>
            </a:extLst>
          </p:cNvPr>
          <p:cNvSpPr/>
          <p:nvPr/>
        </p:nvSpPr>
        <p:spPr>
          <a:xfrm>
            <a:off x="2552696" y="2951103"/>
            <a:ext cx="1844944" cy="77320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Registration of new Students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Student Information</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Removal of Students from Database</a:t>
            </a:r>
          </a:p>
        </p:txBody>
      </p:sp>
      <p:sp>
        <p:nvSpPr>
          <p:cNvPr id="20" name="Round Same Side Corner Rectangle 19">
            <a:extLst>
              <a:ext uri="{FF2B5EF4-FFF2-40B4-BE49-F238E27FC236}">
                <a16:creationId xmlns:a16="http://schemas.microsoft.com/office/drawing/2014/main" id="{D332ACA9-05E7-6743-8138-0860730976D3}"/>
              </a:ext>
            </a:extLst>
          </p:cNvPr>
          <p:cNvSpPr/>
          <p:nvPr/>
        </p:nvSpPr>
        <p:spPr>
          <a:xfrm>
            <a:off x="2552696" y="3896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Payment Tracking</a:t>
            </a:r>
          </a:p>
        </p:txBody>
      </p:sp>
      <p:sp>
        <p:nvSpPr>
          <p:cNvPr id="21" name="Rectangle 20">
            <a:extLst>
              <a:ext uri="{FF2B5EF4-FFF2-40B4-BE49-F238E27FC236}">
                <a16:creationId xmlns:a16="http://schemas.microsoft.com/office/drawing/2014/main" id="{96061F04-44DA-6E48-9E2D-6D48DFE6378B}"/>
              </a:ext>
            </a:extLst>
          </p:cNvPr>
          <p:cNvSpPr/>
          <p:nvPr/>
        </p:nvSpPr>
        <p:spPr>
          <a:xfrm>
            <a:off x="2552696" y="4231588"/>
            <a:ext cx="1844944" cy="48810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Payments made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overdue payments</a:t>
            </a:r>
          </a:p>
        </p:txBody>
      </p:sp>
      <p:sp>
        <p:nvSpPr>
          <p:cNvPr id="22" name="Round Same Side Corner Rectangle 21">
            <a:extLst>
              <a:ext uri="{FF2B5EF4-FFF2-40B4-BE49-F238E27FC236}">
                <a16:creationId xmlns:a16="http://schemas.microsoft.com/office/drawing/2014/main" id="{AA8A96FF-DEB5-844A-A140-180E0009E803}"/>
              </a:ext>
            </a:extLst>
          </p:cNvPr>
          <p:cNvSpPr/>
          <p:nvPr/>
        </p:nvSpPr>
        <p:spPr>
          <a:xfrm>
            <a:off x="2552696" y="488057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Receipt Generation</a:t>
            </a:r>
          </a:p>
        </p:txBody>
      </p:sp>
      <p:sp>
        <p:nvSpPr>
          <p:cNvPr id="26" name="Rectangle 25">
            <a:extLst>
              <a:ext uri="{FF2B5EF4-FFF2-40B4-BE49-F238E27FC236}">
                <a16:creationId xmlns:a16="http://schemas.microsoft.com/office/drawing/2014/main" id="{5B43CD80-9E18-1D41-8F20-1D5637819A06}"/>
              </a:ext>
            </a:extLst>
          </p:cNvPr>
          <p:cNvSpPr/>
          <p:nvPr/>
        </p:nvSpPr>
        <p:spPr>
          <a:xfrm>
            <a:off x="2552696" y="5215588"/>
            <a:ext cx="1844944" cy="64545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Receipts in PDF Format</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Pay Slips in PDF Format</a:t>
            </a:r>
          </a:p>
        </p:txBody>
      </p:sp>
      <p:sp>
        <p:nvSpPr>
          <p:cNvPr id="27" name="Round Same Side Corner Rectangle 26">
            <a:extLst>
              <a:ext uri="{FF2B5EF4-FFF2-40B4-BE49-F238E27FC236}">
                <a16:creationId xmlns:a16="http://schemas.microsoft.com/office/drawing/2014/main" id="{28152210-0E33-4443-8CF2-EBFA66F92AD4}"/>
              </a:ext>
            </a:extLst>
          </p:cNvPr>
          <p:cNvSpPr/>
          <p:nvPr/>
        </p:nvSpPr>
        <p:spPr>
          <a:xfrm>
            <a:off x="4583206" y="2620987"/>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Attendance Taking</a:t>
            </a:r>
          </a:p>
        </p:txBody>
      </p:sp>
      <p:sp>
        <p:nvSpPr>
          <p:cNvPr id="28" name="Rectangle 27">
            <a:extLst>
              <a:ext uri="{FF2B5EF4-FFF2-40B4-BE49-F238E27FC236}">
                <a16:creationId xmlns:a16="http://schemas.microsoft.com/office/drawing/2014/main" id="{C0DC88B4-E835-6044-8872-8278C34737A7}"/>
              </a:ext>
            </a:extLst>
          </p:cNvPr>
          <p:cNvSpPr/>
          <p:nvPr/>
        </p:nvSpPr>
        <p:spPr>
          <a:xfrm>
            <a:off x="4583206" y="2956000"/>
            <a:ext cx="1844944" cy="62711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Students’ Attendance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Tutors’ Attendance</a:t>
            </a:r>
          </a:p>
        </p:txBody>
      </p:sp>
      <p:sp>
        <p:nvSpPr>
          <p:cNvPr id="29" name="Round Same Side Corner Rectangle 28">
            <a:extLst>
              <a:ext uri="{FF2B5EF4-FFF2-40B4-BE49-F238E27FC236}">
                <a16:creationId xmlns:a16="http://schemas.microsoft.com/office/drawing/2014/main" id="{FBA93BEE-0EDD-CA49-B5C7-15B4EB4576CA}"/>
              </a:ext>
            </a:extLst>
          </p:cNvPr>
          <p:cNvSpPr/>
          <p:nvPr/>
        </p:nvSpPr>
        <p:spPr>
          <a:xfrm>
            <a:off x="4583206" y="3740289"/>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Dashboard</a:t>
            </a:r>
          </a:p>
        </p:txBody>
      </p:sp>
      <p:sp>
        <p:nvSpPr>
          <p:cNvPr id="30" name="Rectangle 29">
            <a:extLst>
              <a:ext uri="{FF2B5EF4-FFF2-40B4-BE49-F238E27FC236}">
                <a16:creationId xmlns:a16="http://schemas.microsoft.com/office/drawing/2014/main" id="{2EB0BE80-4927-2B46-A5E2-7B21AB01A737}"/>
              </a:ext>
            </a:extLst>
          </p:cNvPr>
          <p:cNvSpPr/>
          <p:nvPr/>
        </p:nvSpPr>
        <p:spPr>
          <a:xfrm>
            <a:off x="4583206" y="4075302"/>
            <a:ext cx="1844944" cy="80527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Summary of Financial Report</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Weekly Lesson Schedule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Upcoming Class Listing</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Classes in need of Replacement Tutors</a:t>
            </a:r>
          </a:p>
        </p:txBody>
      </p:sp>
      <p:sp>
        <p:nvSpPr>
          <p:cNvPr id="31" name="Round Same Side Corner Rectangle 30">
            <a:extLst>
              <a:ext uri="{FF2B5EF4-FFF2-40B4-BE49-F238E27FC236}">
                <a16:creationId xmlns:a16="http://schemas.microsoft.com/office/drawing/2014/main" id="{A5D6D519-BCFC-2740-B946-CA71AE4E94DE}"/>
              </a:ext>
            </a:extLst>
          </p:cNvPr>
          <p:cNvSpPr/>
          <p:nvPr/>
        </p:nvSpPr>
        <p:spPr>
          <a:xfrm>
            <a:off x="4583206" y="5032493"/>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Reward</a:t>
            </a:r>
          </a:p>
        </p:txBody>
      </p:sp>
      <p:sp>
        <p:nvSpPr>
          <p:cNvPr id="32" name="Rectangle 31">
            <a:extLst>
              <a:ext uri="{FF2B5EF4-FFF2-40B4-BE49-F238E27FC236}">
                <a16:creationId xmlns:a16="http://schemas.microsoft.com/office/drawing/2014/main" id="{C74BDEDF-F592-624B-ADF0-3452DD6CCBCD}"/>
              </a:ext>
            </a:extLst>
          </p:cNvPr>
          <p:cNvSpPr/>
          <p:nvPr/>
        </p:nvSpPr>
        <p:spPr>
          <a:xfrm>
            <a:off x="4583206" y="5367505"/>
            <a:ext cx="1844944" cy="50725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Allocation of reward points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reward points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reward points</a:t>
            </a:r>
          </a:p>
        </p:txBody>
      </p:sp>
      <p:sp>
        <p:nvSpPr>
          <p:cNvPr id="33" name="Round Same Side Corner Rectangle 32">
            <a:extLst>
              <a:ext uri="{FF2B5EF4-FFF2-40B4-BE49-F238E27FC236}">
                <a16:creationId xmlns:a16="http://schemas.microsoft.com/office/drawing/2014/main" id="{083CDDDF-5910-E242-A859-E506644D7C29}"/>
              </a:ext>
            </a:extLst>
          </p:cNvPr>
          <p:cNvSpPr/>
          <p:nvPr/>
        </p:nvSpPr>
        <p:spPr>
          <a:xfrm>
            <a:off x="4583206" y="600828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Grades Tracking</a:t>
            </a:r>
          </a:p>
        </p:txBody>
      </p:sp>
      <p:sp>
        <p:nvSpPr>
          <p:cNvPr id="34" name="Rectangle 33">
            <a:extLst>
              <a:ext uri="{FF2B5EF4-FFF2-40B4-BE49-F238E27FC236}">
                <a16:creationId xmlns:a16="http://schemas.microsoft.com/office/drawing/2014/main" id="{EB027F21-AB86-2142-83CF-5A76C88CE946}"/>
              </a:ext>
            </a:extLst>
          </p:cNvPr>
          <p:cNvSpPr/>
          <p:nvPr/>
        </p:nvSpPr>
        <p:spPr>
          <a:xfrm>
            <a:off x="4583206" y="6343298"/>
            <a:ext cx="1844944" cy="608305"/>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Adding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Deleting of Grades</a:t>
            </a:r>
          </a:p>
        </p:txBody>
      </p:sp>
    </p:spTree>
    <p:extLst>
      <p:ext uri="{BB962C8B-B14F-4D97-AF65-F5344CB8AC3E}">
        <p14:creationId xmlns:p14="http://schemas.microsoft.com/office/powerpoint/2010/main" val="14331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485617" y="1101237"/>
            <a:ext cx="1678675"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3066248" y="1101237"/>
            <a:ext cx="1678675"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776929" y="1101237"/>
            <a:ext cx="2686351"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3" name="TextBox 2">
            <a:extLst>
              <a:ext uri="{FF2B5EF4-FFF2-40B4-BE49-F238E27FC236}">
                <a16:creationId xmlns:a16="http://schemas.microsoft.com/office/drawing/2014/main" id="{3BED2FFD-F1D3-4CCA-A536-7FB9B16E1B2A}"/>
              </a:ext>
            </a:extLst>
          </p:cNvPr>
          <p:cNvSpPr txBox="1"/>
          <p:nvPr/>
        </p:nvSpPr>
        <p:spPr>
          <a:xfrm>
            <a:off x="1724990" y="1097719"/>
            <a:ext cx="659642" cy="307777"/>
          </a:xfrm>
          <a:prstGeom prst="rect">
            <a:avLst/>
          </a:prstGeom>
          <a:noFill/>
        </p:spPr>
        <p:txBody>
          <a:bodyPr wrap="square" rtlCol="0">
            <a:spAutoFit/>
          </a:bodyPr>
          <a:lstStyle/>
          <a:p>
            <a:r>
              <a:rPr lang="en-US" sz="1400" b="1" dirty="0">
                <a:latin typeface="Trebuchet MS" panose="020B070302020209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776929" y="-2849106"/>
            <a:ext cx="1541579" cy="2769989"/>
          </a:xfrm>
          <a:prstGeom prst="rect">
            <a:avLst/>
          </a:prstGeom>
          <a:noFill/>
        </p:spPr>
        <p:txBody>
          <a:bodyPr wrap="square" rtlCol="0">
            <a:spAutoFit/>
          </a:bodyPr>
          <a:lstStyle/>
          <a:p>
            <a:r>
              <a:rPr lang="en-US" sz="600" u="sng" dirty="0">
                <a:latin typeface="Trebuchet MS" panose="020B0703020202090204" pitchFamily="34" charset="0"/>
              </a:rPr>
              <a:t>Accounts Module</a:t>
            </a:r>
          </a:p>
          <a:p>
            <a:pPr marL="171442" indent="-171442">
              <a:buFont typeface="Arial" panose="020B0604020202020204" pitchFamily="34" charset="0"/>
              <a:buChar char="•"/>
            </a:pPr>
            <a:r>
              <a:rPr lang="en-US" sz="600" dirty="0">
                <a:latin typeface="Trebuchet MS" panose="020B0703020202090204" pitchFamily="34" charset="0"/>
              </a:rPr>
              <a:t>Profile Management</a:t>
            </a:r>
          </a:p>
          <a:p>
            <a:pPr marL="171442" indent="-171442">
              <a:buFont typeface="Arial" panose="020B0604020202020204" pitchFamily="34" charset="0"/>
              <a:buChar char="•"/>
            </a:pPr>
            <a:r>
              <a:rPr lang="en-US" sz="600" dirty="0">
                <a:latin typeface="Trebuchet MS" panose="020B0703020202090204" pitchFamily="34" charset="0"/>
              </a:rPr>
              <a:t>Login/Logout</a:t>
            </a:r>
          </a:p>
          <a:p>
            <a:pPr marL="171442" indent="-171442">
              <a:buFont typeface="Arial" panose="020B0604020202020204" pitchFamily="34" charset="0"/>
              <a:buChar char="•"/>
            </a:pPr>
            <a:r>
              <a:rPr lang="en-US" sz="600" dirty="0">
                <a:latin typeface="Trebuchet MS" panose="020B0703020202090204" pitchFamily="34" charset="0"/>
              </a:rPr>
              <a:t>Reset Password</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Admin Module</a:t>
            </a:r>
          </a:p>
          <a:p>
            <a:pPr marL="171442" indent="-171442">
              <a:buFont typeface="Arial" panose="020B0604020202020204" pitchFamily="34" charset="0"/>
              <a:buChar char="•"/>
            </a:pPr>
            <a:r>
              <a:rPr lang="en-US" sz="600" dirty="0">
                <a:latin typeface="Trebuchet MS" panose="020B0703020202090204" pitchFamily="34" charset="0"/>
              </a:rPr>
              <a:t>Access Control</a:t>
            </a:r>
          </a:p>
          <a:p>
            <a:pPr marL="171442" indent="-171442">
              <a:buFont typeface="Arial" panose="020B0604020202020204" pitchFamily="34" charset="0"/>
              <a:buChar char="•"/>
            </a:pPr>
            <a:r>
              <a:rPr lang="en-US" sz="600" dirty="0">
                <a:latin typeface="Trebuchet MS" panose="020B0703020202090204" pitchFamily="34" charset="0"/>
              </a:rPr>
              <a:t>User Management</a:t>
            </a:r>
          </a:p>
          <a:p>
            <a:pPr marL="171442" indent="-171442">
              <a:buFont typeface="Arial" panose="020B0604020202020204" pitchFamily="34" charset="0"/>
              <a:buChar char="•"/>
            </a:pPr>
            <a:r>
              <a:rPr lang="en-US" sz="600" dirty="0">
                <a:latin typeface="Trebuchet MS" panose="020B0703020202090204" pitchFamily="34" charset="0"/>
              </a:rPr>
              <a:t>Tutor Management</a:t>
            </a:r>
          </a:p>
          <a:p>
            <a:pPr marL="171442" indent="-171442">
              <a:buFont typeface="Arial" panose="020B0604020202020204" pitchFamily="34" charset="0"/>
              <a:buChar char="•"/>
            </a:pPr>
            <a:r>
              <a:rPr lang="en-US" sz="600" dirty="0">
                <a:latin typeface="Trebuchet MS" panose="020B0703020202090204" pitchFamily="34" charset="0"/>
              </a:rPr>
              <a:t>Branches Management</a:t>
            </a:r>
          </a:p>
          <a:p>
            <a:pPr marL="171442" indent="-171442">
              <a:buFont typeface="Arial" panose="020B0604020202020204" pitchFamily="34" charset="0"/>
              <a:buChar char="•"/>
            </a:pPr>
            <a:r>
              <a:rPr lang="en-US" sz="600" dirty="0">
                <a:latin typeface="Trebuchet MS" panose="020B0703020202090204" pitchFamily="34" charset="0"/>
              </a:rPr>
              <a:t>Subject Management</a:t>
            </a:r>
          </a:p>
          <a:p>
            <a:endParaRPr lang="en-US" sz="600" dirty="0">
              <a:latin typeface="Trebuchet MS" panose="020B0703020202090204" pitchFamily="34" charset="0"/>
            </a:endParaRPr>
          </a:p>
          <a:p>
            <a:r>
              <a:rPr lang="en-US" sz="600" u="sng" dirty="0">
                <a:latin typeface="Trebuchet MS" panose="020B0703020202090204" pitchFamily="34" charset="0"/>
              </a:rPr>
              <a:t>Student Management Module</a:t>
            </a:r>
          </a:p>
          <a:p>
            <a:pPr marL="171442" indent="-171442">
              <a:buFont typeface="Arial" panose="020B0604020202020204" pitchFamily="34" charset="0"/>
              <a:buChar char="•"/>
            </a:pPr>
            <a:r>
              <a:rPr lang="en-US" sz="600" dirty="0">
                <a:latin typeface="Trebuchet MS" panose="020B0703020202090204" pitchFamily="34" charset="0"/>
              </a:rPr>
              <a:t>Sign Ups</a:t>
            </a:r>
          </a:p>
          <a:p>
            <a:pPr marL="171442" indent="-171442">
              <a:buFont typeface="Arial" panose="020B0604020202020204" pitchFamily="34" charset="0"/>
              <a:buChar char="•"/>
            </a:pPr>
            <a:r>
              <a:rPr lang="en-US" sz="600" dirty="0">
                <a:latin typeface="Trebuchet MS" panose="020B0703020202090204" pitchFamily="34" charset="0"/>
              </a:rPr>
              <a:t>Viewing List of Students</a:t>
            </a:r>
          </a:p>
          <a:p>
            <a:pPr marL="171442" indent="-171442">
              <a:buFont typeface="Arial" panose="020B0604020202020204" pitchFamily="34" charset="0"/>
              <a:buChar char="•"/>
            </a:pPr>
            <a:r>
              <a:rPr lang="en-US" sz="600" dirty="0">
                <a:latin typeface="Trebuchet MS" panose="020B0703020202090204" pitchFamily="34" charset="0"/>
              </a:rPr>
              <a:t>Managing Student Details</a:t>
            </a:r>
          </a:p>
          <a:p>
            <a:endParaRPr lang="en-US" sz="600" dirty="0">
              <a:latin typeface="Trebuchet MS" panose="020B0703020202090204" pitchFamily="34" charset="0"/>
            </a:endParaRPr>
          </a:p>
          <a:p>
            <a:r>
              <a:rPr lang="en-US" sz="600" u="sng" dirty="0">
                <a:latin typeface="Trebuchet MS" panose="020B0703020202090204" pitchFamily="34" charset="0"/>
              </a:rPr>
              <a:t>Financial Module</a:t>
            </a:r>
          </a:p>
          <a:p>
            <a:pPr marL="171442" indent="-171442">
              <a:buFont typeface="Arial" panose="020B0604020202020204" pitchFamily="34" charset="0"/>
              <a:buChar char="•"/>
            </a:pPr>
            <a:r>
              <a:rPr lang="en-US" sz="600" dirty="0">
                <a:latin typeface="Trebuchet MS" panose="020B0703020202090204" pitchFamily="34" charset="0"/>
              </a:rPr>
              <a:t>Exporting of Financial Report</a:t>
            </a:r>
          </a:p>
          <a:p>
            <a:pPr marL="171442" indent="-171442">
              <a:buFont typeface="Arial" panose="020B0604020202020204" pitchFamily="34" charset="0"/>
              <a:buChar char="•"/>
            </a:pPr>
            <a:r>
              <a:rPr lang="en-US" sz="600" dirty="0">
                <a:latin typeface="Trebuchet MS" panose="020B0703020202090204" pitchFamily="34" charset="0"/>
              </a:rPr>
              <a:t>Updating of Financial Report</a:t>
            </a:r>
          </a:p>
          <a:p>
            <a:pPr marL="171442" indent="-171442">
              <a:buFont typeface="Arial" panose="020B0604020202020204" pitchFamily="34" charset="0"/>
              <a:buChar char="•"/>
            </a:pPr>
            <a:r>
              <a:rPr lang="en-US" sz="600" dirty="0">
                <a:latin typeface="Trebuchet MS" panose="020B0703020202090204" pitchFamily="34" charset="0"/>
              </a:rPr>
              <a:t>Writing of new Financial Report</a:t>
            </a:r>
          </a:p>
          <a:p>
            <a:pPr marL="171442" indent="-171442">
              <a:buFont typeface="Arial" panose="020B0604020202020204" pitchFamily="34" charset="0"/>
              <a:buChar char="•"/>
            </a:pPr>
            <a:r>
              <a:rPr lang="en-US" sz="600" dirty="0">
                <a:latin typeface="Trebuchet MS" panose="020B0703020202090204" pitchFamily="34" charset="0"/>
              </a:rPr>
              <a:t>Viewing of Full Reports</a:t>
            </a:r>
          </a:p>
          <a:p>
            <a:pPr marL="171442" indent="-171442">
              <a:buFont typeface="Arial" panose="020B0604020202020204" pitchFamily="34" charset="0"/>
              <a:buChar char="•"/>
            </a:pPr>
            <a:r>
              <a:rPr lang="en-US" sz="600" dirty="0">
                <a:latin typeface="Trebuchet MS" panose="020B0703020202090204" pitchFamily="34" charset="0"/>
              </a:rPr>
              <a:t>Calculations for expenses. revenue, tutor fees and profits</a:t>
            </a:r>
          </a:p>
          <a:p>
            <a:endParaRPr lang="en-US" sz="600" dirty="0">
              <a:latin typeface="Trebuchet MS" panose="020B0703020202090204" pitchFamily="34" charset="0"/>
            </a:endParaRPr>
          </a:p>
          <a:p>
            <a:r>
              <a:rPr lang="en-US" sz="600" u="sng" dirty="0">
                <a:latin typeface="Trebuchet MS" panose="020B0703020202090204" pitchFamily="34" charset="0"/>
              </a:rPr>
              <a:t>Expenses Module</a:t>
            </a:r>
          </a:p>
          <a:p>
            <a:pPr marL="171442" indent="-171442">
              <a:buFont typeface="Arial" panose="020B0604020202020204" pitchFamily="34" charset="0"/>
              <a:buChar char="•"/>
            </a:pPr>
            <a:r>
              <a:rPr lang="en-US" sz="600" dirty="0">
                <a:latin typeface="Trebuchet MS" panose="020B0703020202090204" pitchFamily="34" charset="0"/>
              </a:rPr>
              <a:t>Creation of Expenses</a:t>
            </a:r>
          </a:p>
          <a:p>
            <a:pPr marL="171442" indent="-171442">
              <a:buFont typeface="Arial" panose="020B0604020202020204" pitchFamily="34" charset="0"/>
              <a:buChar char="•"/>
            </a:pPr>
            <a:r>
              <a:rPr lang="en-US" sz="600" dirty="0">
                <a:latin typeface="Trebuchet MS" panose="020B0703020202090204" pitchFamily="34" charset="0"/>
              </a:rPr>
              <a:t>Updating of Expenses</a:t>
            </a:r>
          </a:p>
          <a:p>
            <a:pPr marL="171442" indent="-171442">
              <a:buFont typeface="Arial" panose="020B0604020202020204" pitchFamily="34" charset="0"/>
              <a:buChar char="•"/>
            </a:pPr>
            <a:r>
              <a:rPr lang="en-US" sz="600" dirty="0">
                <a:latin typeface="Trebuchet MS" panose="020B070302020209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3415034" y="1099665"/>
            <a:ext cx="1241977" cy="307777"/>
          </a:xfrm>
          <a:prstGeom prst="rect">
            <a:avLst/>
          </a:prstGeom>
          <a:noFill/>
        </p:spPr>
        <p:txBody>
          <a:bodyPr wrap="square" rtlCol="0">
            <a:spAutoFit/>
          </a:bodyPr>
          <a:lstStyle/>
          <a:p>
            <a:r>
              <a:rPr lang="en-US" sz="1400" b="1" dirty="0">
                <a:latin typeface="Trebuchet MS" panose="020B0703020202090204" pitchFamily="34" charset="0"/>
              </a:rPr>
              <a:t>SECONDARY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643467" y="-2849106"/>
            <a:ext cx="1104540" cy="1846659"/>
          </a:xfrm>
          <a:prstGeom prst="rect">
            <a:avLst/>
          </a:prstGeom>
          <a:noFill/>
        </p:spPr>
        <p:txBody>
          <a:bodyPr wrap="square" rtlCol="0">
            <a:spAutoFit/>
          </a:bodyPr>
          <a:lstStyle/>
          <a:p>
            <a:r>
              <a:rPr lang="en-US" sz="600" u="sng" dirty="0">
                <a:latin typeface="Trebuchet MS" panose="020B0703020202090204" pitchFamily="34" charset="0"/>
              </a:rPr>
              <a:t>Receipts Module</a:t>
            </a:r>
          </a:p>
          <a:p>
            <a:pPr marL="171442" indent="-171442">
              <a:buFont typeface="Arial" panose="020B0604020202020204" pitchFamily="34" charset="0"/>
              <a:buChar char="•"/>
            </a:pPr>
            <a:r>
              <a:rPr lang="en-US" sz="600" dirty="0">
                <a:latin typeface="Trebuchet MS" panose="020B0703020202090204" pitchFamily="34" charset="0"/>
              </a:rPr>
              <a:t>Pay Slip Generation</a:t>
            </a:r>
          </a:p>
          <a:p>
            <a:pPr marL="171442" indent="-171442">
              <a:buFont typeface="Arial" panose="020B0604020202020204" pitchFamily="34" charset="0"/>
              <a:buChar char="•"/>
            </a:pPr>
            <a:r>
              <a:rPr lang="en-US" sz="600" dirty="0">
                <a:latin typeface="Trebuchet MS" panose="020B0703020202090204" pitchFamily="34" charset="0"/>
              </a:rPr>
              <a:t>Invoice Generation</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Grades Module</a:t>
            </a:r>
          </a:p>
          <a:p>
            <a:pPr marL="171442" indent="-171442">
              <a:buFont typeface="Arial" panose="020B0604020202020204" pitchFamily="34" charset="0"/>
              <a:buChar char="•"/>
            </a:pPr>
            <a:r>
              <a:rPr lang="en-US" sz="600" dirty="0">
                <a:latin typeface="Trebuchet MS" panose="020B0703020202090204" pitchFamily="34" charset="0"/>
              </a:rPr>
              <a:t>Grades Modification</a:t>
            </a:r>
          </a:p>
          <a:p>
            <a:pPr marL="171442" indent="-171442">
              <a:buFont typeface="Arial" panose="020B0604020202020204" pitchFamily="34" charset="0"/>
              <a:buChar char="•"/>
            </a:pPr>
            <a:r>
              <a:rPr lang="en-US" sz="600" dirty="0">
                <a:latin typeface="Trebuchet MS" panose="020B0703020202090204" pitchFamily="34" charset="0"/>
              </a:rPr>
              <a:t>Adding of Grades</a:t>
            </a:r>
          </a:p>
          <a:p>
            <a:pPr marL="171442" indent="-171442">
              <a:buFont typeface="Arial" panose="020B0604020202020204" pitchFamily="34" charset="0"/>
              <a:buChar char="•"/>
            </a:pPr>
            <a:r>
              <a:rPr lang="en-US" sz="600" dirty="0">
                <a:latin typeface="Trebuchet MS" panose="020B0703020202090204" pitchFamily="34" charset="0"/>
              </a:rPr>
              <a:t>Grades Viewing</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Rewards Module</a:t>
            </a:r>
          </a:p>
          <a:p>
            <a:pPr marL="171442" indent="-171442">
              <a:buFont typeface="Arial" panose="020B0604020202020204" pitchFamily="34" charset="0"/>
              <a:buChar char="•"/>
            </a:pPr>
            <a:r>
              <a:rPr lang="en-US" sz="600" dirty="0">
                <a:latin typeface="Trebuchet MS" panose="020B0703020202090204" pitchFamily="34" charset="0"/>
              </a:rPr>
              <a:t>Creation of reward points</a:t>
            </a:r>
          </a:p>
          <a:p>
            <a:pPr marL="171442" indent="-171442">
              <a:buFont typeface="Arial" panose="020B0604020202020204" pitchFamily="34" charset="0"/>
              <a:buChar char="•"/>
            </a:pPr>
            <a:r>
              <a:rPr lang="en-US" sz="600" dirty="0">
                <a:latin typeface="Trebuchet MS" panose="020B0703020202090204" pitchFamily="34" charset="0"/>
              </a:rPr>
              <a:t>Updating of reward points</a:t>
            </a:r>
          </a:p>
          <a:p>
            <a:pPr marL="171442" indent="-171442">
              <a:buFont typeface="Arial" panose="020B0604020202020204" pitchFamily="34" charset="0"/>
              <a:buChar char="•"/>
            </a:pPr>
            <a:r>
              <a:rPr lang="en-US" sz="600" dirty="0">
                <a:latin typeface="Trebuchet MS" panose="020B0703020202090204" pitchFamily="34" charset="0"/>
              </a:rPr>
              <a:t>Reading of reward points</a:t>
            </a:r>
          </a:p>
          <a:p>
            <a:endParaRPr lang="en-US" sz="600" dirty="0">
              <a:latin typeface="Trebuchet MS" panose="020B0703020202090204" pitchFamily="34" charset="0"/>
            </a:endParaRP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4954156" y="1101237"/>
            <a:ext cx="1000903" cy="523220"/>
          </a:xfrm>
          <a:prstGeom prst="rect">
            <a:avLst/>
          </a:prstGeom>
          <a:noFill/>
        </p:spPr>
        <p:txBody>
          <a:bodyPr wrap="square" rtlCol="0">
            <a:spAutoFit/>
          </a:bodyPr>
          <a:lstStyle/>
          <a:p>
            <a:pPr algn="ctr"/>
            <a:r>
              <a:rPr lang="en-US" sz="1400" b="1" dirty="0">
                <a:latin typeface="Trebuchet MS" panose="020B070302020209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4756284" y="-2594349"/>
            <a:ext cx="1408009" cy="1477328"/>
          </a:xfrm>
          <a:prstGeom prst="rect">
            <a:avLst/>
          </a:prstGeom>
          <a:noFill/>
        </p:spPr>
        <p:txBody>
          <a:bodyPr wrap="square" rtlCol="0">
            <a:spAutoFit/>
          </a:bodyPr>
          <a:lstStyle/>
          <a:p>
            <a:r>
              <a:rPr lang="en-US" sz="600" u="sng" dirty="0">
                <a:latin typeface="Trebuchet MS" panose="020B0703020202090204" pitchFamily="34" charset="0"/>
              </a:rPr>
              <a:t>Search Module</a:t>
            </a:r>
          </a:p>
          <a:p>
            <a:pPr marL="171442" indent="-171442">
              <a:buFont typeface="Arial" panose="020B0604020202020204" pitchFamily="34" charset="0"/>
              <a:buChar char="•"/>
            </a:pPr>
            <a:r>
              <a:rPr lang="en-US" sz="600" dirty="0">
                <a:latin typeface="Trebuchet MS" panose="020B0703020202090204" pitchFamily="34" charset="0"/>
              </a:rPr>
              <a:t>Search Students</a:t>
            </a:r>
          </a:p>
          <a:p>
            <a:pPr marL="171442" indent="-171442">
              <a:buFont typeface="Arial" panose="020B0604020202020204" pitchFamily="34" charset="0"/>
              <a:buChar char="•"/>
            </a:pPr>
            <a:r>
              <a:rPr lang="en-US" sz="600" dirty="0">
                <a:latin typeface="Trebuchet MS" panose="020B0703020202090204" pitchFamily="34" charset="0"/>
              </a:rPr>
              <a:t>Search Tutors</a:t>
            </a:r>
          </a:p>
          <a:p>
            <a:pPr marL="171442" indent="-171442">
              <a:buFont typeface="Arial" panose="020B0604020202020204" pitchFamily="34" charset="0"/>
              <a:buChar char="•"/>
            </a:pPr>
            <a:r>
              <a:rPr lang="en-US" sz="600" dirty="0">
                <a:latin typeface="Trebuchet MS" panose="020B0703020202090204" pitchFamily="34" charset="0"/>
              </a:rPr>
              <a:t>Search Reports (By Month, By Year)</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Dashboard Module</a:t>
            </a:r>
          </a:p>
          <a:p>
            <a:pPr marL="171442" indent="-171442">
              <a:buFont typeface="Arial" panose="020B0604020202020204" pitchFamily="34" charset="0"/>
              <a:buChar char="•"/>
            </a:pPr>
            <a:r>
              <a:rPr lang="en-US" sz="600" dirty="0">
                <a:latin typeface="Trebuchet MS" panose="020B0703020202090204" pitchFamily="34" charset="0"/>
              </a:rPr>
              <a:t>Summary of Financial Report</a:t>
            </a:r>
          </a:p>
          <a:p>
            <a:pPr marL="171442" indent="-171442">
              <a:buFont typeface="Arial" panose="020B0604020202020204" pitchFamily="34" charset="0"/>
              <a:buChar char="•"/>
            </a:pPr>
            <a:r>
              <a:rPr lang="en-US" sz="600" dirty="0">
                <a:latin typeface="Trebuchet MS" panose="020B0703020202090204" pitchFamily="34" charset="0"/>
              </a:rPr>
              <a:t>List of Late Payments</a:t>
            </a:r>
          </a:p>
          <a:p>
            <a:pPr marL="171442" indent="-171442">
              <a:buFont typeface="Arial" panose="020B0604020202020204" pitchFamily="34" charset="0"/>
              <a:buChar char="•"/>
            </a:pPr>
            <a:r>
              <a:rPr lang="en-US" sz="600" dirty="0">
                <a:latin typeface="Trebuchet MS" panose="020B0703020202090204" pitchFamily="34" charset="0"/>
              </a:rPr>
              <a:t>List of Classes which needs Replacement</a:t>
            </a:r>
          </a:p>
          <a:p>
            <a:pPr marL="171442" indent="-171442">
              <a:buFont typeface="Arial" panose="020B0604020202020204" pitchFamily="34" charset="0"/>
              <a:buChar char="•"/>
            </a:pPr>
            <a:r>
              <a:rPr lang="en-US" sz="600" dirty="0">
                <a:latin typeface="Trebuchet MS" panose="020B0703020202090204" pitchFamily="34" charset="0"/>
              </a:rPr>
              <a:t>Class Listing (With Class Sizes, Timings)</a:t>
            </a:r>
          </a:p>
          <a:p>
            <a:pPr marL="171442" indent="-171442">
              <a:buFont typeface="Arial" panose="020B0604020202020204" pitchFamily="34" charset="0"/>
              <a:buChar char="•"/>
            </a:pPr>
            <a:r>
              <a:rPr lang="en-US" sz="600" dirty="0">
                <a:latin typeface="Trebuchet MS" panose="020B0703020202090204" pitchFamily="34" charset="0"/>
              </a:rPr>
              <a:t>Weekly Lesson Schedule</a:t>
            </a:r>
          </a:p>
          <a:p>
            <a:endParaRPr lang="en-US" sz="600" dirty="0">
              <a:latin typeface="Trebuchet MS" panose="020B0703020202090204" pitchFamily="34" charset="0"/>
            </a:endParaRPr>
          </a:p>
        </p:txBody>
      </p:sp>
      <p:sp>
        <p:nvSpPr>
          <p:cNvPr id="15" name="TextBox 14">
            <a:extLst>
              <a:ext uri="{FF2B5EF4-FFF2-40B4-BE49-F238E27FC236}">
                <a16:creationId xmlns:a16="http://schemas.microsoft.com/office/drawing/2014/main" id="{F34D6E32-DACE-6D40-93C2-B7F43049B1D2}"/>
              </a:ext>
            </a:extLst>
          </p:cNvPr>
          <p:cNvSpPr txBox="1"/>
          <p:nvPr/>
        </p:nvSpPr>
        <p:spPr>
          <a:xfrm>
            <a:off x="2427025" y="9788771"/>
            <a:ext cx="231789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Project Motivation</a:t>
            </a:r>
          </a:p>
        </p:txBody>
      </p:sp>
      <p:sp>
        <p:nvSpPr>
          <p:cNvPr id="16" name="TextBox 15">
            <a:extLst>
              <a:ext uri="{FF2B5EF4-FFF2-40B4-BE49-F238E27FC236}">
                <a16:creationId xmlns:a16="http://schemas.microsoft.com/office/drawing/2014/main" id="{6EED8A2E-8ACB-FE42-B34A-D48CDFDAC29E}"/>
              </a:ext>
            </a:extLst>
          </p:cNvPr>
          <p:cNvSpPr txBox="1"/>
          <p:nvPr/>
        </p:nvSpPr>
        <p:spPr>
          <a:xfrm>
            <a:off x="1013346" y="10323086"/>
            <a:ext cx="4831308" cy="1569660"/>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
        <p:nvSpPr>
          <p:cNvPr id="17" name="Star: 4 Points 17">
            <a:extLst>
              <a:ext uri="{FF2B5EF4-FFF2-40B4-BE49-F238E27FC236}">
                <a16:creationId xmlns:a16="http://schemas.microsoft.com/office/drawing/2014/main" id="{0555771E-0E83-0943-A5D5-627FA2C4D589}"/>
              </a:ext>
            </a:extLst>
          </p:cNvPr>
          <p:cNvSpPr/>
          <p:nvPr/>
        </p:nvSpPr>
        <p:spPr>
          <a:xfrm>
            <a:off x="2138199" y="9824002"/>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22465BE-B144-B442-9239-AFCB01038E91}"/>
              </a:ext>
            </a:extLst>
          </p:cNvPr>
          <p:cNvSpPr txBox="1"/>
          <p:nvPr/>
        </p:nvSpPr>
        <p:spPr>
          <a:xfrm>
            <a:off x="2159428" y="-2849106"/>
            <a:ext cx="1317399" cy="2769989"/>
          </a:xfrm>
          <a:prstGeom prst="rect">
            <a:avLst/>
          </a:prstGeom>
          <a:noFill/>
        </p:spPr>
        <p:txBody>
          <a:bodyPr wrap="square" rtlCol="0">
            <a:spAutoFit/>
          </a:bodyPr>
          <a:lstStyle/>
          <a:p>
            <a:r>
              <a:rPr lang="en-US" sz="600" u="sng" dirty="0">
                <a:latin typeface="Trebuchet MS" panose="020B0703020202090204" pitchFamily="34" charset="0"/>
              </a:rPr>
              <a:t>Student Management Module</a:t>
            </a:r>
          </a:p>
          <a:p>
            <a:pPr marL="171442" indent="-171442">
              <a:buFont typeface="Arial" panose="020B0604020202020204" pitchFamily="34" charset="0"/>
              <a:buChar char="•"/>
            </a:pPr>
            <a:r>
              <a:rPr lang="en-US" sz="600" dirty="0">
                <a:latin typeface="Trebuchet MS" panose="020B0703020202090204" pitchFamily="34" charset="0"/>
              </a:rPr>
              <a:t>Creation of Students</a:t>
            </a:r>
          </a:p>
          <a:p>
            <a:pPr marL="171442" indent="-171442">
              <a:buFont typeface="Arial" panose="020B0604020202020204" pitchFamily="34" charset="0"/>
              <a:buChar char="•"/>
            </a:pPr>
            <a:r>
              <a:rPr lang="en-US" sz="600" dirty="0">
                <a:latin typeface="Trebuchet MS" panose="020B0703020202090204" pitchFamily="34" charset="0"/>
              </a:rPr>
              <a:t>Reading of Students</a:t>
            </a:r>
          </a:p>
          <a:p>
            <a:pPr marL="171442" indent="-171442">
              <a:buFont typeface="Arial" panose="020B0604020202020204" pitchFamily="34" charset="0"/>
              <a:buChar char="•"/>
            </a:pPr>
            <a:r>
              <a:rPr lang="en-US" sz="600" dirty="0">
                <a:latin typeface="Trebuchet MS" panose="020B0703020202090204" pitchFamily="34" charset="0"/>
              </a:rPr>
              <a:t>Updating of Students</a:t>
            </a:r>
          </a:p>
          <a:p>
            <a:pPr marL="171442" indent="-171442">
              <a:buFont typeface="Arial" panose="020B0604020202020204" pitchFamily="34" charset="0"/>
              <a:buChar char="•"/>
            </a:pPr>
            <a:r>
              <a:rPr lang="en-US" sz="600" dirty="0">
                <a:latin typeface="Trebuchet MS" panose="020B0703020202090204" pitchFamily="34" charset="0"/>
              </a:rPr>
              <a:t>Deleting of Students</a:t>
            </a:r>
          </a:p>
          <a:p>
            <a:endParaRPr lang="en-US" sz="600" dirty="0">
              <a:latin typeface="Trebuchet MS" panose="020B0703020202090204" pitchFamily="34" charset="0"/>
            </a:endParaRPr>
          </a:p>
          <a:p>
            <a:r>
              <a:rPr lang="en-US" sz="600" u="sng" dirty="0">
                <a:latin typeface="Trebuchet MS" panose="020B0703020202090204" pitchFamily="34" charset="0"/>
              </a:rPr>
              <a:t>Attendance Module</a:t>
            </a:r>
          </a:p>
          <a:p>
            <a:pPr marL="171442" indent="-171442">
              <a:buFont typeface="Arial" panose="020B0604020202020204" pitchFamily="34" charset="0"/>
              <a:buChar char="•"/>
            </a:pPr>
            <a:r>
              <a:rPr lang="en-US" sz="600" dirty="0">
                <a:latin typeface="Trebuchet MS" panose="020B0703020202090204" pitchFamily="34" charset="0"/>
              </a:rPr>
              <a:t>Creation of Tutor &amp; Student Attendance</a:t>
            </a:r>
          </a:p>
          <a:p>
            <a:pPr marL="171442" indent="-171442">
              <a:buFont typeface="Arial" panose="020B0604020202020204" pitchFamily="34" charset="0"/>
              <a:buChar char="•"/>
            </a:pPr>
            <a:r>
              <a:rPr lang="en-US" sz="600" dirty="0">
                <a:latin typeface="Trebuchet MS" panose="020B0703020202090204" pitchFamily="34" charset="0"/>
              </a:rPr>
              <a:t>Reading of Tutor &amp; Student Attendance</a:t>
            </a:r>
          </a:p>
          <a:p>
            <a:pPr marL="171442" indent="-171442">
              <a:buFont typeface="Arial" panose="020B0604020202020204" pitchFamily="34" charset="0"/>
              <a:buChar char="•"/>
            </a:pPr>
            <a:r>
              <a:rPr lang="en-US" sz="600" dirty="0">
                <a:latin typeface="Trebuchet MS" panose="020B0703020202090204" pitchFamily="34" charset="0"/>
              </a:rPr>
              <a:t>Updating of Tutor &amp; Student Attendance</a:t>
            </a:r>
          </a:p>
          <a:p>
            <a:endParaRPr lang="en-US" sz="600" dirty="0">
              <a:latin typeface="Trebuchet MS" panose="020B0703020202090204" pitchFamily="34" charset="0"/>
            </a:endParaRPr>
          </a:p>
          <a:p>
            <a:r>
              <a:rPr lang="en-US" sz="600" u="sng" dirty="0">
                <a:latin typeface="Trebuchet MS" panose="020B0703020202090204" pitchFamily="34" charset="0"/>
              </a:rPr>
              <a:t>Payment Module</a:t>
            </a:r>
          </a:p>
          <a:p>
            <a:pPr marL="171442" indent="-171442">
              <a:buFont typeface="Arial" panose="020B0604020202020204" pitchFamily="34" charset="0"/>
              <a:buChar char="•"/>
            </a:pPr>
            <a:r>
              <a:rPr lang="en-US" sz="600" dirty="0">
                <a:latin typeface="Trebuchet MS" panose="020B0703020202090204" pitchFamily="34" charset="0"/>
              </a:rPr>
              <a:t>Payment Tracking</a:t>
            </a:r>
          </a:p>
          <a:p>
            <a:pPr marL="171442" indent="-171442">
              <a:buFont typeface="Arial" panose="020B0604020202020204" pitchFamily="34" charset="0"/>
              <a:buChar char="•"/>
            </a:pPr>
            <a:r>
              <a:rPr lang="en-US" sz="600" dirty="0">
                <a:latin typeface="Trebuchet MS" panose="020B0703020202090204" pitchFamily="34" charset="0"/>
              </a:rPr>
              <a:t>SMS Reminders before and after payment date</a:t>
            </a:r>
          </a:p>
          <a:p>
            <a:pPr marL="171442" indent="-171442">
              <a:buFont typeface="Arial" panose="020B0604020202020204" pitchFamily="34" charset="0"/>
              <a:buChar char="•"/>
            </a:pPr>
            <a:r>
              <a:rPr lang="en-US" sz="600" dirty="0">
                <a:latin typeface="Trebuchet MS" panose="020B0703020202090204" pitchFamily="34" charset="0"/>
              </a:rPr>
              <a:t>Updating of Payment status</a:t>
            </a:r>
          </a:p>
          <a:p>
            <a:pPr marL="171442" indent="-171442">
              <a:buFont typeface="Arial" panose="020B0604020202020204" pitchFamily="34" charset="0"/>
              <a:buChar char="•"/>
            </a:pPr>
            <a:r>
              <a:rPr lang="en-US" sz="600" dirty="0">
                <a:latin typeface="Trebuchet MS" panose="020B0703020202090204" pitchFamily="34" charset="0"/>
              </a:rPr>
              <a:t>List of Payments made</a:t>
            </a:r>
          </a:p>
          <a:p>
            <a:endParaRPr lang="en-US" sz="600" dirty="0">
              <a:latin typeface="Trebuchet MS" panose="020B0703020202090204" pitchFamily="34" charset="0"/>
            </a:endParaRPr>
          </a:p>
          <a:p>
            <a:r>
              <a:rPr lang="en-US" sz="600" u="sng" dirty="0">
                <a:latin typeface="Trebuchet MS" panose="020B0703020202090204" pitchFamily="34" charset="0"/>
              </a:rPr>
              <a:t>Schedule Module</a:t>
            </a:r>
          </a:p>
          <a:p>
            <a:pPr marL="171442" indent="-171442">
              <a:buFont typeface="Arial" panose="020B0604020202020204" pitchFamily="34" charset="0"/>
              <a:buChar char="•"/>
            </a:pPr>
            <a:r>
              <a:rPr lang="en-US" sz="600" dirty="0">
                <a:latin typeface="Trebuchet MS" panose="020B0703020202090204" pitchFamily="34" charset="0"/>
              </a:rPr>
              <a:t>Creation of Schedule</a:t>
            </a:r>
          </a:p>
          <a:p>
            <a:pPr marL="171442" indent="-171442">
              <a:buFont typeface="Arial" panose="020B0604020202020204" pitchFamily="34" charset="0"/>
              <a:buChar char="•"/>
            </a:pPr>
            <a:r>
              <a:rPr lang="en-US" sz="600" dirty="0">
                <a:latin typeface="Trebuchet MS" panose="020B0703020202090204" pitchFamily="34" charset="0"/>
              </a:rPr>
              <a:t>Updating of Schedule</a:t>
            </a:r>
          </a:p>
          <a:p>
            <a:pPr marL="171442" indent="-171442">
              <a:buFont typeface="Arial" panose="020B0604020202020204" pitchFamily="34" charset="0"/>
              <a:buChar char="•"/>
            </a:pPr>
            <a:r>
              <a:rPr lang="en-US" sz="600" dirty="0">
                <a:latin typeface="Trebuchet MS" panose="020B0703020202090204" pitchFamily="34" charset="0"/>
              </a:rPr>
              <a:t>Viewing of Schedule</a:t>
            </a:r>
          </a:p>
          <a:p>
            <a:pPr marL="171442" indent="-171442">
              <a:buFont typeface="Arial" panose="020B0604020202020204" pitchFamily="34" charset="0"/>
              <a:buChar char="•"/>
            </a:pPr>
            <a:r>
              <a:rPr lang="en-US" sz="600" dirty="0">
                <a:latin typeface="Trebuchet MS" panose="020B0703020202090204" pitchFamily="34" charset="0"/>
              </a:rPr>
              <a:t>Upcoming Classes</a:t>
            </a:r>
          </a:p>
          <a:p>
            <a:pPr marL="171442" indent="-171442">
              <a:buFont typeface="Arial" panose="020B0604020202020204" pitchFamily="34" charset="0"/>
              <a:buChar char="•"/>
            </a:pPr>
            <a:r>
              <a:rPr lang="en-US" sz="600" dirty="0">
                <a:latin typeface="Trebuchet MS" panose="020B0703020202090204" pitchFamily="34" charset="0"/>
              </a:rPr>
              <a:t>Tutor Assignments</a:t>
            </a: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4" y="-1820952"/>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42" indent="-171442">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1734356"/>
            <a:ext cx="3508571" cy="830997"/>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Re-estimate tasks for future iterations</a:t>
            </a:r>
          </a:p>
          <a:p>
            <a:pPr marL="171442" indent="-171442">
              <a:buFont typeface="Arial" panose="020B0604020202020204" pitchFamily="34" charset="0"/>
              <a:buChar char="•"/>
            </a:pPr>
            <a:r>
              <a:rPr lang="en-US" sz="1200" dirty="0">
                <a:latin typeface="Maiandra GD" panose="020E0502030308020204" pitchFamily="34" charset="0"/>
              </a:rPr>
              <a:t>Consume buffer days</a:t>
            </a:r>
          </a:p>
          <a:p>
            <a:pPr marL="171442" indent="-171442">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90" y="-619628"/>
            <a:ext cx="3489773"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Gross over-estimated effort required</a:t>
            </a:r>
          </a:p>
          <a:p>
            <a:pPr marL="171442" indent="-171442">
              <a:buFont typeface="Arial" panose="020B0604020202020204" pitchFamily="34" charset="0"/>
              <a:buChar char="•"/>
            </a:pPr>
            <a:r>
              <a:rPr lang="en-US" sz="1200" dirty="0">
                <a:latin typeface="Maiandra GD" panose="020E0502030308020204" pitchFamily="34" charset="0"/>
              </a:rPr>
              <a:t>Re-estimate tasks for future iterations</a:t>
            </a:r>
          </a:p>
          <a:p>
            <a:pPr marL="171442" indent="-171442">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5"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7" y="4193051"/>
            <a:ext cx="3489773"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42" indent="-171442">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6"/>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xmlns="">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2" cy="253916"/>
          </a:xfrm>
          <a:prstGeom prst="rect">
            <a:avLst/>
          </a:prstGeom>
          <a:noFill/>
        </p:spPr>
        <p:txBody>
          <a:bodyPr wrap="none" lIns="91440" tIns="45720" rIns="91440" bIns="45720">
            <a:spAutoFit/>
          </a:bodyPr>
          <a:lstStyle/>
          <a:p>
            <a:pPr algn="ct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Impact Bugs</a:t>
            </a:r>
            <a:endPar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2" y="4462313"/>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3"/>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5" y="4786579"/>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1"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3" y="5251728"/>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8" y="5056777"/>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2"/>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9" y="6074826"/>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5"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1"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9"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6"/>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8"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5" y="6883196"/>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0E60670-2297-DF43-B455-CF238004982A}"/>
              </a:ext>
            </a:extLst>
          </p:cNvPr>
          <p:cNvGraphicFramePr>
            <a:graphicFrameLocks noGrp="1"/>
          </p:cNvGraphicFramePr>
          <p:nvPr>
            <p:extLst>
              <p:ext uri="{D42A27DB-BD31-4B8C-83A1-F6EECF244321}">
                <p14:modId xmlns:p14="http://schemas.microsoft.com/office/powerpoint/2010/main" val="3419289568"/>
              </p:ext>
            </p:extLst>
          </p:nvPr>
        </p:nvGraphicFramePr>
        <p:xfrm>
          <a:off x="139701" y="4572000"/>
          <a:ext cx="6648451" cy="5003800"/>
        </p:xfrm>
        <a:graphic>
          <a:graphicData uri="http://schemas.openxmlformats.org/drawingml/2006/table">
            <a:tbl>
              <a:tblPr firstRow="1" bandRow="1">
                <a:noFill/>
                <a:tableStyleId>{5C22544A-7EE6-4342-B048-85BDC9FD1C3A}</a:tableStyleId>
              </a:tblPr>
              <a:tblGrid>
                <a:gridCol w="420112">
                  <a:extLst>
                    <a:ext uri="{9D8B030D-6E8A-4147-A177-3AD203B41FA5}">
                      <a16:colId xmlns:a16="http://schemas.microsoft.com/office/drawing/2014/main" val="2862326288"/>
                    </a:ext>
                  </a:extLst>
                </a:gridCol>
                <a:gridCol w="1479445">
                  <a:extLst>
                    <a:ext uri="{9D8B030D-6E8A-4147-A177-3AD203B41FA5}">
                      <a16:colId xmlns:a16="http://schemas.microsoft.com/office/drawing/2014/main" val="3899018182"/>
                    </a:ext>
                  </a:extLst>
                </a:gridCol>
                <a:gridCol w="1334641">
                  <a:extLst>
                    <a:ext uri="{9D8B030D-6E8A-4147-A177-3AD203B41FA5}">
                      <a16:colId xmlns:a16="http://schemas.microsoft.com/office/drawing/2014/main" val="3445595520"/>
                    </a:ext>
                  </a:extLst>
                </a:gridCol>
                <a:gridCol w="779002">
                  <a:extLst>
                    <a:ext uri="{9D8B030D-6E8A-4147-A177-3AD203B41FA5}">
                      <a16:colId xmlns:a16="http://schemas.microsoft.com/office/drawing/2014/main" val="2243951275"/>
                    </a:ext>
                  </a:extLst>
                </a:gridCol>
                <a:gridCol w="609600">
                  <a:extLst>
                    <a:ext uri="{9D8B030D-6E8A-4147-A177-3AD203B41FA5}">
                      <a16:colId xmlns:a16="http://schemas.microsoft.com/office/drawing/2014/main" val="2594212254"/>
                    </a:ext>
                  </a:extLst>
                </a:gridCol>
                <a:gridCol w="457200">
                  <a:extLst>
                    <a:ext uri="{9D8B030D-6E8A-4147-A177-3AD203B41FA5}">
                      <a16:colId xmlns:a16="http://schemas.microsoft.com/office/drawing/2014/main" val="2857930958"/>
                    </a:ext>
                  </a:extLst>
                </a:gridCol>
                <a:gridCol w="1568451">
                  <a:extLst>
                    <a:ext uri="{9D8B030D-6E8A-4147-A177-3AD203B41FA5}">
                      <a16:colId xmlns:a16="http://schemas.microsoft.com/office/drawing/2014/main" val="2172188569"/>
                    </a:ext>
                  </a:extLst>
                </a:gridCol>
              </a:tblGrid>
              <a:tr h="400057">
                <a:tc>
                  <a:txBody>
                    <a:bodyPr/>
                    <a:lstStyle/>
                    <a:p>
                      <a:pPr algn="ctr"/>
                      <a:r>
                        <a:rPr lang="en-US" sz="1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Risk Statement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Consequences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Likelihood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Mitigation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91607126"/>
                  </a:ext>
                </a:extLst>
              </a:tr>
              <a:tr h="1463040">
                <a:tc>
                  <a:txBody>
                    <a:bodyPr/>
                    <a:lstStyle/>
                    <a:p>
                      <a:pPr algn="ctr"/>
                      <a:r>
                        <a:rPr lang="en-US" sz="800" dirty="0">
                          <a:solidFill>
                            <a:schemeClr val="bg2"/>
                          </a:solidFill>
                          <a:latin typeface="Trebuchet MS" panose="020B070302020209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Miscommunication of project requirements between the team and the client.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Product might not match the client’s needs and time would be spent on reconstructing the product to fit the client’s expectations, resulting in possible delay of the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conduct frequent user testing in order to ensure that the implemented functionalities matches that of what the client desires and to receive constant feedback from the client so that the changes that have to be made to the system would not snowball and instead fixed consistently in small amount.</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50606947"/>
                  </a:ext>
                </a:extLst>
              </a:tr>
              <a:tr h="20726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team might not be used to the new development environment and languages implemented for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More time would be taken to complete a functionality and could result in a delay in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decide on the architecture of the system before the project officially commences and to have the team familiarise themselves with the selected languages and platforms. In addition, we would have 2 members with one being more experienced to work on different parts of one functionality so that when faced with issues, the members could seek help from the more experienced member and this reduces time taken to complete the functionality.</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257048814"/>
                  </a:ext>
                </a:extLst>
              </a:tr>
              <a:tr h="109728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There might be low confidence in the new system as the client has been implementing the paper-based system ever since the start of operations and might not be able to garner the same faith in the new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client might not be willing to implement the system after the completion of the product, resulting in resource wastages.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Conduct Parallel Testing in which the client would implement both the paper-based and new system together for a period of 3 months to ensure that the new system is able to fully replace the old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705393"/>
                  </a:ext>
                </a:extLst>
              </a:tr>
            </a:tbl>
          </a:graphicData>
        </a:graphic>
      </p:graphicFrame>
    </p:spTree>
    <p:extLst>
      <p:ext uri="{BB962C8B-B14F-4D97-AF65-F5344CB8AC3E}">
        <p14:creationId xmlns:p14="http://schemas.microsoft.com/office/powerpoint/2010/main" val="27100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617466"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76759"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72741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815427"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786920"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11</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Payment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SMS Reminder before payment date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Trebuchet MS" panose="020B0603020202020204" pitchFamily="34" charset="0"/>
              </a:rPr>
              <a:t>Attendace</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Attendance Taking for Tutors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Payment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Receipts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Pay Slips to Tutors (PDF)</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35029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3" name="TextBox 102">
            <a:extLst>
              <a:ext uri="{FF2B5EF4-FFF2-40B4-BE49-F238E27FC236}">
                <a16:creationId xmlns:a16="http://schemas.microsoft.com/office/drawing/2014/main" id="{25529502-539A-45D1-A150-0CDAC7652A52}"/>
              </a:ext>
            </a:extLst>
          </p:cNvPr>
          <p:cNvSpPr txBox="1"/>
          <p:nvPr/>
        </p:nvSpPr>
        <p:spPr>
          <a:xfrm>
            <a:off x="2135546" y="933041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Dashboard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Overview of Financial Report</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Overdue Payments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Final Preparation</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Slides</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UI Enhancement</a:t>
            </a:r>
          </a:p>
        </p:txBody>
      </p:sp>
      <p:sp>
        <p:nvSpPr>
          <p:cNvPr id="5" name="Rectangle 4">
            <a:extLst>
              <a:ext uri="{FF2B5EF4-FFF2-40B4-BE49-F238E27FC236}">
                <a16:creationId xmlns:a16="http://schemas.microsoft.com/office/drawing/2014/main" id="{039731FF-4FCA-4E4D-B2F1-B3211738FDA6}"/>
              </a:ext>
            </a:extLst>
          </p:cNvPr>
          <p:cNvSpPr/>
          <p:nvPr/>
        </p:nvSpPr>
        <p:spPr>
          <a:xfrm>
            <a:off x="699188" y="254259"/>
            <a:ext cx="1469120" cy="646331"/>
          </a:xfrm>
          <a:prstGeom prst="rect">
            <a:avLst/>
          </a:prstGeom>
          <a:noFill/>
        </p:spPr>
        <p:txBody>
          <a:bodyPr wrap="none" lIns="91440" tIns="45720" rIns="91440" bIns="45720">
            <a:spAutoFit/>
          </a:bodyPr>
          <a:lstStyle/>
          <a:p>
            <a:pPr algn="ctr"/>
            <a:r>
              <a:rPr lang="en-US" sz="3600" b="1"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croll: Vertical 52">
            <a:extLst>
              <a:ext uri="{FF2B5EF4-FFF2-40B4-BE49-F238E27FC236}">
                <a16:creationId xmlns:a16="http://schemas.microsoft.com/office/drawing/2014/main" id="{8515731E-6674-4D55-8B02-A01C47DBBD59}"/>
              </a:ext>
            </a:extLst>
          </p:cNvPr>
          <p:cNvSpPr/>
          <p:nvPr/>
        </p:nvSpPr>
        <p:spPr>
          <a:xfrm>
            <a:off x="493159" y="6551609"/>
            <a:ext cx="1764710" cy="915579"/>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Mid Term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4 Oct 2018 – 10 Oct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14 Oct 2018</a:t>
            </a:r>
            <a:endParaRPr lang="en-SG" sz="800" dirty="0">
              <a:solidFill>
                <a:schemeClr val="tx1"/>
              </a:solidFill>
              <a:latin typeface="Trebuchet MS" panose="020B0603020202020204" pitchFamily="34" charset="0"/>
            </a:endParaRPr>
          </a:p>
        </p:txBody>
      </p:sp>
      <p:sp>
        <p:nvSpPr>
          <p:cNvPr id="54" name="Scroll: Vertical 53">
            <a:extLst>
              <a:ext uri="{FF2B5EF4-FFF2-40B4-BE49-F238E27FC236}">
                <a16:creationId xmlns:a16="http://schemas.microsoft.com/office/drawing/2014/main" id="{095279D0-1593-4626-8720-1707B7FC8F5A}"/>
              </a:ext>
            </a:extLst>
          </p:cNvPr>
          <p:cNvSpPr/>
          <p:nvPr/>
        </p:nvSpPr>
        <p:spPr>
          <a:xfrm>
            <a:off x="3544865" y="6551609"/>
            <a:ext cx="1369635" cy="915579"/>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Poster Submission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29 Oct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11 Nov 2018</a:t>
            </a:r>
            <a:endParaRPr lang="en-SG" sz="800" dirty="0">
              <a:solidFill>
                <a:schemeClr val="tx1"/>
              </a:solidFill>
              <a:latin typeface="Trebuchet MS" panose="020B0603020202020204" pitchFamily="34" charset="0"/>
            </a:endParaRPr>
          </a:p>
        </p:txBody>
      </p:sp>
      <p:sp>
        <p:nvSpPr>
          <p:cNvPr id="55" name="Scroll: Vertical 54">
            <a:extLst>
              <a:ext uri="{FF2B5EF4-FFF2-40B4-BE49-F238E27FC236}">
                <a16:creationId xmlns:a16="http://schemas.microsoft.com/office/drawing/2014/main" id="{1B36758C-F2B5-465B-B2BB-6550BEB26C9C}"/>
              </a:ext>
            </a:extLst>
          </p:cNvPr>
          <p:cNvSpPr/>
          <p:nvPr/>
        </p:nvSpPr>
        <p:spPr>
          <a:xfrm>
            <a:off x="4937169" y="6953461"/>
            <a:ext cx="1427672" cy="513727"/>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Final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19 Nov 2018 – 27 Nov 2018</a:t>
            </a:r>
            <a:endParaRPr lang="en-SG" sz="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7422492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1583</TotalTime>
  <Words>1757</Words>
  <Application>Microsoft Office PowerPoint</Application>
  <PresentationFormat>Widescreen</PresentationFormat>
  <Paragraphs>368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Arial</vt:lpstr>
      <vt:lpstr>Calibri</vt:lpstr>
      <vt:lpstr>Calibri Light</vt:lpstr>
      <vt:lpstr>Cambria Math</vt:lpstr>
      <vt:lpstr>Maiandra GD</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TANG Hui Xin</cp:lastModifiedBy>
  <cp:revision>103</cp:revision>
  <dcterms:created xsi:type="dcterms:W3CDTF">2018-06-21T14:07:32Z</dcterms:created>
  <dcterms:modified xsi:type="dcterms:W3CDTF">2018-09-03T09:36:47Z</dcterms:modified>
</cp:coreProperties>
</file>