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8" r:id="rId2"/>
    <p:sldId id="260" r:id="rId3"/>
    <p:sldId id="284" r:id="rId4"/>
    <p:sldId id="294" r:id="rId5"/>
    <p:sldId id="299" r:id="rId6"/>
    <p:sldId id="296" r:id="rId7"/>
    <p:sldId id="286" r:id="rId8"/>
    <p:sldId id="300" r:id="rId9"/>
    <p:sldId id="287" r:id="rId10"/>
    <p:sldId id="301" r:id="rId11"/>
    <p:sldId id="297" r:id="rId12"/>
    <p:sldId id="302" r:id="rId13"/>
    <p:sldId id="289" r:id="rId14"/>
    <p:sldId id="290" r:id="rId15"/>
    <p:sldId id="292" r:id="rId16"/>
    <p:sldId id="312" r:id="rId17"/>
    <p:sldId id="306" r:id="rId18"/>
    <p:sldId id="307" r:id="rId19"/>
    <p:sldId id="308" r:id="rId20"/>
    <p:sldId id="31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2"/>
    <a:srgbClr val="F7F7E1"/>
    <a:srgbClr val="F1F4D7"/>
    <a:srgbClr val="3B3B35"/>
    <a:srgbClr val="5F5F5D"/>
    <a:srgbClr val="585855"/>
    <a:srgbClr val="2F2F2A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56" autoAdjust="0"/>
  </p:normalViewPr>
  <p:slideViewPr>
    <p:cSldViewPr>
      <p:cViewPr varScale="1">
        <p:scale>
          <a:sx n="93" d="100"/>
          <a:sy n="93" d="100"/>
        </p:scale>
        <p:origin x="-21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72FF3D-E172-4D81-9E80-7EFED5F91D37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2D0ABB-45F9-49F4-AFD5-20C65366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9F12A-115A-485F-A3A5-EFAB0F5B623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79885D-5DF8-4827-8144-92229226C3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66D3D-C901-492A-AC52-C7EE672EF0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B5F39D-4496-474B-880C-8DA847C5F1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382FB-D18B-4E87-841A-0E872518B7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ACD6ED0-74C1-402C-966E-901E61F1AF31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567D8A1-C692-4300-830F-30F51C09BB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EE87D-119F-4AF4-895C-0769F8222713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C0FA4-5DAA-4A50-8458-7F3521818F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4BDF6-710C-492A-A796-78C6DFCB15D4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8159A-3DAF-4729-B7FD-60793A9373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858A73-61C4-47D5-9FCD-8AB2769A8B13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4AF44-691A-44C2-95F5-D4357C509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0D9E5D57-0D61-41A7-BDAC-1E244B25F589}" type="datetimeFigureOut">
              <a:rPr lang="en-US" smtClean="0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62635FA9-7FE8-4A05-8F87-8C3C8A19F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8C63D7-4DF9-4DC6-89E6-DA88E9F5ED24}" type="datetimeFigureOut">
              <a:rPr lang="en-US" smtClean="0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C1BF0-FE8D-4B04-A1E7-B08A7E382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A5A78-EDBF-4692-BB87-0D1DCB10F5CE}" type="datetimeFigureOut">
              <a:rPr lang="en-US" smtClean="0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04D34-2CE0-4C9E-952D-155B2EE90D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B9B03-F7D8-43BA-B616-A2CE5C5AF48F}" type="datetimeFigureOut">
              <a:rPr lang="en-US" smtClean="0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FA0B9-1840-4379-8EE9-088D8C40DA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26158-D194-40AD-92D2-B78391AF3D8D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E0F76-0374-43D7-A2EB-03FAA196ED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0CC32-1A1C-4447-A6AC-FA10FB863CC4}" type="datetimeFigureOut">
              <a:rPr lang="en-US" smtClean="0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2083A-9785-473E-A39C-BCB6537CB2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B7EE6-77CB-4BBC-8E68-834EBC22A9B5}" type="datetimeFigureOut">
              <a:rPr lang="en-US" smtClean="0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BA65B-03F9-4578-ABE3-2D0992528D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5689F8-A285-4EC4-AD52-F42A35C2341A}" type="datetimeFigureOut">
              <a:rPr lang="en-US" smtClean="0"/>
              <a:pPr>
                <a:defRPr/>
              </a:pPr>
              <a:t>12/2/2013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2DFADA1-F1CE-4F16-A4F2-B92485EAEA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3733800"/>
            <a:ext cx="8839200" cy="9144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3B3B35"/>
                </a:solidFill>
                <a:effectLst>
                  <a:outerShdw blurRad="50800" dir="1800000" algn="ctr" rotWithShape="0">
                    <a:schemeClr val="tx1">
                      <a:lumMod val="75000"/>
                      <a:lumOff val="25000"/>
                      <a:alpha val="64000"/>
                    </a:scheme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Introduction to Maven</a:t>
            </a:r>
          </a:p>
        </p:txBody>
      </p:sp>
      <p:sp>
        <p:nvSpPr>
          <p:cNvPr id="9219" name="Subtitle 6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</p:spPr>
        <p:txBody>
          <a:bodyPr/>
          <a:lstStyle/>
          <a:p>
            <a:pPr marR="0"/>
            <a:endParaRPr lang="en-US" smtClean="0"/>
          </a:p>
          <a:p>
            <a:pPr marR="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Maven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is opinionated about project structure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target: Default work directory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: All project source files go in this directory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/main: All sources that go into primary artifact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/test: All sources contributing to testing project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/main/java: All java source files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: All web source files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/main/resources: All non compiled source files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/test/java: All java test source files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/test/resources: All non compiled test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Maven Build Lifecycle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A Maven build follow a lifecycle</a:t>
            </a:r>
          </a:p>
          <a:p>
            <a:pPr>
              <a:buFont typeface="Arial" charset="0"/>
              <a:buChar char="•"/>
            </a:pPr>
            <a:r>
              <a:rPr lang="en-US" smtClean="0"/>
              <a:t>Default lifecycle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generate-sources/generate-resources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compile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test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package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integration-test (pre and post)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Install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deploy</a:t>
            </a:r>
          </a:p>
          <a:p>
            <a:pPr>
              <a:buFont typeface="Arial" charset="0"/>
              <a:buChar char="•"/>
            </a:pPr>
            <a:r>
              <a:rPr lang="en-US" smtClean="0"/>
              <a:t>There is also a Clean lifecycle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 Maven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invoke a Maven build you set a lifecycle “goal”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install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</a:t>
            </a:r>
            <a:r>
              <a:rPr lang="en-US" dirty="0" smtClean="0"/>
              <a:t>generate </a:t>
            </a:r>
            <a:r>
              <a:rPr lang="en-US" dirty="0" smtClean="0"/>
              <a:t>and compile, test, package, integration-test, install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clean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just clean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clean compile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Clean old builds and execute </a:t>
            </a:r>
            <a:r>
              <a:rPr lang="en-US" dirty="0" smtClean="0"/>
              <a:t>generate, </a:t>
            </a:r>
            <a:r>
              <a:rPr lang="en-US" dirty="0" smtClean="0"/>
              <a:t>compile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compile install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</a:t>
            </a:r>
            <a:r>
              <a:rPr lang="en-US" dirty="0" smtClean="0"/>
              <a:t>generate, </a:t>
            </a:r>
            <a:r>
              <a:rPr lang="en-US" dirty="0" smtClean="0"/>
              <a:t>compile, test, integration-test, package, install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test clean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</a:t>
            </a:r>
            <a:r>
              <a:rPr lang="en-US" dirty="0" smtClean="0"/>
              <a:t>generate, </a:t>
            </a:r>
            <a:r>
              <a:rPr lang="en-US" dirty="0" smtClean="0"/>
              <a:t>compile, test then cleans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Maven and Dependencies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Maven revolutionized Java dependency management</a:t>
            </a:r>
          </a:p>
          <a:p>
            <a:pPr lvl="1"/>
            <a:r>
              <a:rPr lang="en-US" dirty="0" smtClean="0"/>
              <a:t>No more checking libraries into version control</a:t>
            </a:r>
          </a:p>
          <a:p>
            <a:r>
              <a:rPr lang="en-US" dirty="0" smtClean="0"/>
              <a:t>Introduced the Maven Repository concept</a:t>
            </a:r>
          </a:p>
          <a:p>
            <a:pPr lvl="1"/>
            <a:r>
              <a:rPr lang="en-US" dirty="0" smtClean="0"/>
              <a:t>Established Maven Central</a:t>
            </a:r>
          </a:p>
          <a:p>
            <a:r>
              <a:rPr lang="en-US" dirty="0" smtClean="0"/>
              <a:t>Created a module metadata file (POM)</a:t>
            </a:r>
          </a:p>
          <a:p>
            <a:r>
              <a:rPr lang="en-US" dirty="0" smtClean="0"/>
              <a:t>Introduced concept of transitive dependency</a:t>
            </a:r>
          </a:p>
          <a:p>
            <a:r>
              <a:rPr lang="en-US" dirty="0" smtClean="0"/>
              <a:t>Often include source and </a:t>
            </a:r>
            <a:r>
              <a:rPr lang="en-US" dirty="0" err="1" smtClean="0"/>
              <a:t>javadoc</a:t>
            </a:r>
            <a:r>
              <a:rPr lang="en-US" dirty="0" smtClean="0"/>
              <a:t>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Adding a Dependency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133600"/>
          </a:xfrm>
        </p:spPr>
        <p:txBody>
          <a:bodyPr/>
          <a:lstStyle/>
          <a:p>
            <a:r>
              <a:rPr lang="en-US" smtClean="0"/>
              <a:t>Dependencies consist of:</a:t>
            </a:r>
          </a:p>
          <a:p>
            <a:pPr lvl="1"/>
            <a:r>
              <a:rPr lang="en-US" smtClean="0"/>
              <a:t>GAV</a:t>
            </a:r>
          </a:p>
          <a:p>
            <a:pPr lvl="1"/>
            <a:r>
              <a:rPr lang="en-US" smtClean="0"/>
              <a:t>Scope: compile, test, provided (default=compile)</a:t>
            </a:r>
          </a:p>
          <a:p>
            <a:pPr lvl="1"/>
            <a:r>
              <a:rPr lang="en-US" smtClean="0"/>
              <a:t>Type: jar, pom, war, ear, zip (default=jar)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052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servlet-api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&lt;version&gt;2.5&lt;/version&gt;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&lt;scope&gt;provided&lt;/scope&gt;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Maven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Dependencies are downloaded from repositories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Via http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Downloaded dependencies are cached in a local repository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Usually found in ${</a:t>
            </a:r>
            <a:r>
              <a:rPr lang="en-US" dirty="0" err="1" smtClean="0"/>
              <a:t>user.home</a:t>
            </a:r>
            <a:r>
              <a:rPr lang="en-US" dirty="0" smtClean="0"/>
              <a:t>}/.m2/repository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Repository follows a simple directory structure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{</a:t>
            </a:r>
            <a:r>
              <a:rPr lang="en-US" dirty="0" err="1" smtClean="0"/>
              <a:t>groupId</a:t>
            </a:r>
            <a:r>
              <a:rPr lang="en-US" dirty="0" smtClean="0"/>
              <a:t>}/{</a:t>
            </a:r>
            <a:r>
              <a:rPr lang="en-US" dirty="0" err="1" smtClean="0"/>
              <a:t>artifactId</a:t>
            </a:r>
            <a:r>
              <a:rPr lang="en-US" dirty="0" smtClean="0"/>
              <a:t>}/{version}/{</a:t>
            </a:r>
            <a:r>
              <a:rPr lang="en-US" dirty="0" err="1" smtClean="0"/>
              <a:t>artifactId</a:t>
            </a:r>
            <a:r>
              <a:rPr lang="en-US" dirty="0" smtClean="0"/>
              <a:t>}-{version}.jar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 ‘.’ is replaced with ‘/’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Central is primary community repo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http://repo1.maven.org/maven2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Defining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1828800"/>
          </a:xfrm>
        </p:spPr>
        <p:txBody>
          <a:bodyPr rtlCol="0"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are defined in the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can be inherited from parent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are keyed by id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Downloading snapshots can be controlled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8077200" cy="28924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lds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-main&lt;/id&gt;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&lt;name&gt;LDS Main Repo&lt;/name&gt;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&gt;http://code.lds.org/nexus/content/groups/main-repo&lt;/url&gt;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&lt;enabled&gt;false&lt;/enabled&gt;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Transitive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Transitive Dependency Definition: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dependency that should be included when declaring project itself is a dependency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ProjectA</a:t>
            </a:r>
            <a:r>
              <a:rPr lang="en-US" dirty="0" smtClean="0"/>
              <a:t> depends on </a:t>
            </a:r>
            <a:r>
              <a:rPr lang="en-US" dirty="0" err="1" smtClean="0"/>
              <a:t>ProjectB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 err="1" smtClean="0"/>
              <a:t>ProjectC</a:t>
            </a:r>
            <a:r>
              <a:rPr lang="en-US" dirty="0" smtClean="0"/>
              <a:t> depends on </a:t>
            </a:r>
            <a:r>
              <a:rPr lang="en-US" dirty="0" err="1" smtClean="0"/>
              <a:t>ProjectA</a:t>
            </a:r>
            <a:r>
              <a:rPr lang="en-US" dirty="0" smtClean="0"/>
              <a:t> then </a:t>
            </a:r>
            <a:r>
              <a:rPr lang="en-US" dirty="0" err="1" smtClean="0"/>
              <a:t>ProjectB</a:t>
            </a:r>
            <a:r>
              <a:rPr lang="en-US" dirty="0" smtClean="0"/>
              <a:t> is automatically included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Only compile and runtime scopes are transitive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Transitive dependencies are controlled using: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Exclusions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Optional declarations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Dependency Exclusions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Exclusions exclude transitive dependencies</a:t>
            </a:r>
          </a:p>
          <a:p>
            <a:r>
              <a:rPr lang="en-US" smtClean="0"/>
              <a:t>Dependency consumer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077200" cy="35401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&lt;/exclusion&gt;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Optional Dependencies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1828800"/>
          </a:xfrm>
        </p:spPr>
        <p:txBody>
          <a:bodyPr/>
          <a:lstStyle/>
          <a:p>
            <a:r>
              <a:rPr lang="en-US" smtClean="0"/>
              <a:t>Don’t propagate dependency transitively</a:t>
            </a:r>
          </a:p>
          <a:p>
            <a:r>
              <a:rPr lang="en-US" smtClean="0"/>
              <a:t>Dependency producer solution</a:t>
            </a:r>
          </a:p>
          <a:p>
            <a:r>
              <a:rPr lang="en-US" smtClean="0"/>
              <a:t>Optional is under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&lt;optional&gt;true&lt;/optional&gt;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>
                  <a:lumMod val="50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25400" dir="6000000" algn="ctr" rotWithShape="0">
                    <a:schemeClr val="accent6">
                      <a:lumMod val="40000"/>
                      <a:lumOff val="60000"/>
                      <a:alpha val="37000"/>
                    </a:schemeClr>
                  </a:outerShdw>
                </a:effectLst>
              </a:rPr>
              <a:t>Outline</a:t>
            </a:r>
            <a:endParaRPr lang="en-US" dirty="0">
              <a:effectLst>
                <a:outerShdw blurRad="25400" dir="6000000" algn="ctr" rotWithShape="0">
                  <a:schemeClr val="accent6">
                    <a:lumMod val="40000"/>
                    <a:lumOff val="60000"/>
                    <a:alpha val="37000"/>
                  </a:schemeClr>
                </a:outerShdw>
              </a:effectLst>
            </a:endParaRPr>
          </a:p>
        </p:txBody>
      </p:sp>
      <p:sp>
        <p:nvSpPr>
          <p:cNvPr id="10242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Introduce Maven</a:t>
            </a:r>
          </a:p>
          <a:p>
            <a:r>
              <a:rPr lang="en-US" smtClean="0"/>
              <a:t>Basic Maven Pom File and Project Structure</a:t>
            </a:r>
          </a:p>
          <a:p>
            <a:r>
              <a:rPr lang="en-US" smtClean="0"/>
              <a:t>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Summary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Maven is a different kind of build tool</a:t>
            </a:r>
          </a:p>
          <a:p>
            <a:r>
              <a:rPr lang="en-US" smtClean="0"/>
              <a:t>It is easy to create multi-module builds</a:t>
            </a:r>
          </a:p>
          <a:p>
            <a:r>
              <a:rPr lang="en-US" smtClean="0"/>
              <a:t>Dependencies are awesome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Maven Features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Dependency System</a:t>
            </a:r>
          </a:p>
          <a:p>
            <a:r>
              <a:rPr lang="en-US" smtClean="0"/>
              <a:t>Multi-module builds</a:t>
            </a:r>
          </a:p>
          <a:p>
            <a:r>
              <a:rPr lang="en-US" smtClean="0"/>
              <a:t>Consistent project structure</a:t>
            </a:r>
          </a:p>
          <a:p>
            <a:r>
              <a:rPr lang="en-US" smtClean="0"/>
              <a:t>Consistent build model</a:t>
            </a:r>
          </a:p>
          <a:p>
            <a:r>
              <a:rPr lang="en-US" smtClean="0"/>
              <a:t>Plugin oriented</a:t>
            </a:r>
          </a:p>
          <a:p>
            <a:r>
              <a:rPr lang="en-US" smtClean="0"/>
              <a:t>Project generated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Maven Mindset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All build systems are essentially the same: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Compile Source code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Copy Resource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Compile and Run Tests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Package Project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Deploy Project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Cleanup</a:t>
            </a:r>
          </a:p>
          <a:p>
            <a:pPr>
              <a:buFont typeface="Arial" charset="0"/>
              <a:buChar char="•"/>
            </a:pPr>
            <a:r>
              <a:rPr lang="en-US" smtClean="0"/>
              <a:t>Describe the project and configure the build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You don’t script a build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Maven has no concept of a condition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Plugins are configured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Maven POM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Stands for Project Object Model</a:t>
            </a:r>
          </a:p>
          <a:p>
            <a:pPr>
              <a:buFont typeface="Arial" charset="0"/>
              <a:buChar char="•"/>
            </a:pPr>
            <a:r>
              <a:rPr lang="en-US" smtClean="0"/>
              <a:t>Describes a project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Name and Version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Artifact Type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Source Code Locations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Dependencies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Plugins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Profiles (Alternate build configurations)</a:t>
            </a:r>
          </a:p>
          <a:p>
            <a:pPr>
              <a:buFont typeface="Arial" charset="0"/>
              <a:buChar char="•"/>
            </a:pPr>
            <a:r>
              <a:rPr lang="en-US" smtClean="0"/>
              <a:t>Uses XML by Default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Not the way Ant uses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Project Name (GAV)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3200400"/>
          </a:xfrm>
        </p:spPr>
        <p:txBody>
          <a:bodyPr rtlCol="0"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uniquely identifies a project using: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: Arbitrary project grouping identifier (no spaces or colons)</a:t>
            </a:r>
          </a:p>
          <a:p>
            <a:pPr marL="859536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Usually loosely based on Java package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artfiactId</a:t>
            </a:r>
            <a:r>
              <a:rPr lang="en-US" dirty="0" smtClean="0"/>
              <a:t>: Arbitrary name of project (no spaces or colons)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version: Version of project</a:t>
            </a:r>
          </a:p>
          <a:p>
            <a:pPr marL="859536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Format {Major}.{Minor}.{</a:t>
            </a:r>
            <a:r>
              <a:rPr lang="en-US" dirty="0" err="1" smtClean="0"/>
              <a:t>Maintanence</a:t>
            </a:r>
            <a:r>
              <a:rPr lang="en-US" dirty="0" smtClean="0"/>
              <a:t>}</a:t>
            </a:r>
          </a:p>
          <a:p>
            <a:pPr marL="859536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Add ‘-SNAPSHOT ‘ to identify in development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GAV Syntax: </a:t>
            </a:r>
            <a:r>
              <a:rPr lang="en-US" dirty="0" err="1" smtClean="0"/>
              <a:t>groupId:artifactId:version</a:t>
            </a:r>
            <a:endParaRPr lang="en-US" dirty="0" smtClean="0"/>
          </a:p>
          <a:p>
            <a:pPr marL="859536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4419600"/>
            <a:ext cx="85344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Packaging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7432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Build type identified using the “packaging” element</a:t>
            </a:r>
          </a:p>
          <a:p>
            <a:pPr>
              <a:buFont typeface="Arial" charset="0"/>
              <a:buChar char="•"/>
            </a:pPr>
            <a:r>
              <a:rPr lang="en-US" smtClean="0"/>
              <a:t>Tells Maven how to build the project</a:t>
            </a:r>
          </a:p>
          <a:p>
            <a:pPr>
              <a:buFont typeface="Arial" charset="0"/>
              <a:buChar char="•"/>
            </a:pPr>
            <a:r>
              <a:rPr lang="en-US" smtClean="0"/>
              <a:t>Example packaging types: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pom, jar, war, ear, custom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Default is jar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85344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Project Inheritance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Pom files can inherit configuration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groupId, version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Project Config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Dependencies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Plugin configuration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657600"/>
            <a:ext cx="85344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&gt;maven-training-parent&lt;/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Multi Module Projects</a:t>
            </a:r>
          </a:p>
        </p:txBody>
      </p:sp>
      <p:sp>
        <p:nvSpPr>
          <p:cNvPr id="20482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Maven has 1</a:t>
            </a:r>
            <a:r>
              <a:rPr lang="en-US" baseline="30000" smtClean="0"/>
              <a:t>st</a:t>
            </a:r>
            <a:r>
              <a:rPr lang="en-US" smtClean="0"/>
              <a:t> class multi-module support</a:t>
            </a:r>
          </a:p>
          <a:p>
            <a:r>
              <a:rPr lang="en-US" smtClean="0"/>
              <a:t>Each maven project creates 1 primary artifact</a:t>
            </a:r>
          </a:p>
          <a:p>
            <a:r>
              <a:rPr lang="en-US" smtClean="0"/>
              <a:t>A parent pom is used to group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48006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pic>
        <p:nvPicPr>
          <p:cNvPr id="8" name="Picture 7" descr="multi-mod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3124200"/>
            <a:ext cx="2743200" cy="254635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24643</TotalTime>
  <Words>1086</Words>
  <Application>Microsoft Office PowerPoint</Application>
  <PresentationFormat>On-screen Show (4:3)</PresentationFormat>
  <Paragraphs>233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Lucida Sans Unicode</vt:lpstr>
      <vt:lpstr>Wingdings 3</vt:lpstr>
      <vt:lpstr>Verdana</vt:lpstr>
      <vt:lpstr>Wingdings 2</vt:lpstr>
      <vt:lpstr>Calibri</vt:lpstr>
      <vt:lpstr>Palatino Linotype</vt:lpstr>
      <vt:lpstr>Courier New</vt:lpstr>
      <vt:lpstr>Origin</vt:lpstr>
      <vt:lpstr>Slide 1</vt:lpstr>
      <vt:lpstr>Outline</vt:lpstr>
      <vt:lpstr>Maven Features</vt:lpstr>
      <vt:lpstr>The Maven Mindset</vt:lpstr>
      <vt:lpstr>Maven POM</vt:lpstr>
      <vt:lpstr>Project Name (GAV)</vt:lpstr>
      <vt:lpstr>Packaging</vt:lpstr>
      <vt:lpstr>Project Inheritance</vt:lpstr>
      <vt:lpstr>Multi Module Projects</vt:lpstr>
      <vt:lpstr>Maven Conventions</vt:lpstr>
      <vt:lpstr>Maven Build Lifecycle</vt:lpstr>
      <vt:lpstr>Example Maven Goals</vt:lpstr>
      <vt:lpstr>Maven and Dependencies</vt:lpstr>
      <vt:lpstr>Adding a Dependency</vt:lpstr>
      <vt:lpstr>Maven Repositories</vt:lpstr>
      <vt:lpstr>Defining a repository</vt:lpstr>
      <vt:lpstr>Transitive Dependencies</vt:lpstr>
      <vt:lpstr>Dependency Exclusions</vt:lpstr>
      <vt:lpstr>Optional Dependencies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YoungstromMJ</dc:creator>
  <cp:lastModifiedBy>liviu.spiroiu</cp:lastModifiedBy>
  <cp:revision>241</cp:revision>
  <dcterms:created xsi:type="dcterms:W3CDTF">2010-03-31T20:04:18Z</dcterms:created>
  <dcterms:modified xsi:type="dcterms:W3CDTF">2013-12-02T13:27:05Z</dcterms:modified>
</cp:coreProperties>
</file>