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85" r:id="rId4"/>
    <p:sldId id="275" r:id="rId5"/>
    <p:sldId id="258" r:id="rId6"/>
    <p:sldId id="259" r:id="rId7"/>
    <p:sldId id="277" r:id="rId8"/>
    <p:sldId id="260" r:id="rId9"/>
    <p:sldId id="278" r:id="rId10"/>
    <p:sldId id="265" r:id="rId11"/>
    <p:sldId id="261" r:id="rId12"/>
    <p:sldId id="263" r:id="rId13"/>
    <p:sldId id="264" r:id="rId14"/>
    <p:sldId id="262" r:id="rId15"/>
    <p:sldId id="284" r:id="rId16"/>
    <p:sldId id="266" r:id="rId17"/>
    <p:sldId id="268" r:id="rId1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0B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3" autoAdjust="0"/>
    <p:restoredTop sz="90581" autoAdjust="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GB"/>
          </a:p>
        </p:txBody>
      </p:sp>
      <p:sp>
        <p:nvSpPr>
          <p:cNvPr id="19" name="Footer Placeholder 18"/>
          <p:cNvSpPr>
            <a:spLocks noGrp="1"/>
          </p:cNvSpPr>
          <p:nvPr>
            <p:ph type="ftr" sz="quarter" idx="11"/>
          </p:nvPr>
        </p:nvSpPr>
        <p:spPr/>
        <p:txBody>
          <a:bodyPr/>
          <a:lstStyle/>
          <a:p>
            <a:pPr>
              <a:defRPr/>
            </a:pPr>
            <a:endParaRPr lang="en-GB"/>
          </a:p>
        </p:txBody>
      </p:sp>
      <p:sp>
        <p:nvSpPr>
          <p:cNvPr id="27" name="Slide Number Placeholder 26"/>
          <p:cNvSpPr>
            <a:spLocks noGrp="1"/>
          </p:cNvSpPr>
          <p:nvPr>
            <p:ph type="sldNum" sz="quarter" idx="12"/>
          </p:nvPr>
        </p:nvSpPr>
        <p:spPr/>
        <p:txBody>
          <a:bodyPr/>
          <a:lstStyle/>
          <a:p>
            <a:pPr>
              <a:defRPr/>
            </a:pPr>
            <a:fld id="{500691CC-E49C-4FE1-86D4-82359AAEB548}"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33861B59-FD66-4B57-ADC6-C57BFDDC80D6}" type="slidenum">
              <a:rPr lang="en-GB" smtClean="0"/>
              <a:pPr>
                <a:defRPr/>
              </a:pPr>
              <a:t>‹#›</a:t>
            </a:fld>
            <a:endParaRPr lang="en-GB"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385ECFA2-2EC2-474A-AD20-AF7B943C1493}" type="slidenum">
              <a:rPr lang="en-GB" smtClean="0"/>
              <a:pPr>
                <a:defRPr/>
              </a:pPr>
              <a:t>‹#›</a:t>
            </a:fld>
            <a:endParaRPr lang="en-GB"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4C7BB70-4D42-4531-9221-62FC0C36A070}" type="slidenum">
              <a:rPr lang="en-GB" smtClean="0"/>
              <a:pPr>
                <a:defRPr/>
              </a:pPr>
              <a:t>‹#›</a:t>
            </a:fld>
            <a:endParaRPr lang="en-GB"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DFEFBA92-A414-4A4F-B158-383956568CD6}" type="slidenum">
              <a:rPr lang="en-GB" smtClean="0"/>
              <a:pPr>
                <a:defRPr/>
              </a:pPr>
              <a:t>‹#›</a:t>
            </a:fld>
            <a:endParaRPr lang="en-GB" sz="14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09CEDFA7-4B22-4C84-8501-58987088D5C4}" type="slidenum">
              <a:rPr lang="en-GB" smtClean="0"/>
              <a:pPr>
                <a:defRPr/>
              </a:pPr>
              <a:t>‹#›</a:t>
            </a:fld>
            <a:endParaRPr lang="en-GB"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87B2370D-CEDE-4045-9FC0-DE5D25F47962}" type="slidenum">
              <a:rPr lang="en-GB" smtClean="0"/>
              <a:pPr>
                <a:defRPr/>
              </a:pPr>
              <a:t>‹#›</a:t>
            </a:fld>
            <a:endParaRPr lang="en-GB"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B34A6864-0939-4DA8-900E-0C23DA85BEEA}" type="slidenum">
              <a:rPr lang="en-GB" smtClean="0"/>
              <a:pPr>
                <a:defRPr/>
              </a:pPr>
              <a:t>‹#›</a:t>
            </a:fld>
            <a:endParaRPr lang="en-GB"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70CD6B7C-0957-4B83-97EA-92B91B6D29FB}" type="slidenum">
              <a:rPr lang="en-GB" smtClean="0"/>
              <a:pPr>
                <a:defRPr/>
              </a:pPr>
              <a:t>‹#›</a:t>
            </a:fld>
            <a:endParaRPr lang="en-GB"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F3E687B9-9B34-433E-9FBC-D2BA3C748DA1}" type="slidenum">
              <a:rPr lang="en-GB" smtClean="0"/>
              <a:pPr>
                <a:defRPr/>
              </a:pPr>
              <a:t>‹#›</a:t>
            </a:fld>
            <a:endParaRPr lang="en-GB"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a:xfrm>
            <a:off x="8077200" y="6356350"/>
            <a:ext cx="609600" cy="365125"/>
          </a:xfrm>
        </p:spPr>
        <p:txBody>
          <a:bodyPr/>
          <a:lstStyle/>
          <a:p>
            <a:pPr>
              <a:defRPr/>
            </a:pPr>
            <a:fld id="{A3B2BCF2-554F-4624-89B2-BAA4BBBAFE57}" type="slidenum">
              <a:rPr lang="en-GB" smtClean="0"/>
              <a:pPr>
                <a:defRPr/>
              </a:pPr>
              <a:t>‹#›</a:t>
            </a:fld>
            <a:endParaRPr lang="en-GB" sz="140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E20F5426-44F5-49FF-94D3-951A4756F881}" type="slidenum">
              <a:rPr lang="en-GB" smtClean="0"/>
              <a:pPr>
                <a:defRPr/>
              </a:pPr>
              <a:t>‹#›</a:t>
            </a:fld>
            <a:endParaRPr lang="en-GB" sz="140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martinfowler.com/articles/injection.html" TargetMode="External"/><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5" Type="http://schemas.openxmlformats.org/officeDocument/2006/relationships/hyperlink" Target="http://www.theserverside.com/tt/articles/article.tss?l=SpringFramework" TargetMode="External"/><Relationship Id="rId4" Type="http://schemas.openxmlformats.org/officeDocument/2006/relationships/hyperlink" Target="http://static.springframework.org/spring/docs/2.0.x/reference/beans.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springframework.org/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5400" smtClean="0"/>
              <a:t>Spring Framework</a:t>
            </a:r>
            <a:endParaRPr lang="en-GB" sz="5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How to Start Using Spring</a:t>
            </a:r>
            <a:endParaRPr lang="en-GB" smtClean="0"/>
          </a:p>
        </p:txBody>
      </p:sp>
      <p:sp>
        <p:nvSpPr>
          <p:cNvPr id="1028" name="Rectangle 3"/>
          <p:cNvSpPr>
            <a:spLocks noGrp="1" noChangeArrowheads="1"/>
          </p:cNvSpPr>
          <p:nvPr>
            <p:ph idx="1"/>
          </p:nvPr>
        </p:nvSpPr>
        <p:spPr/>
        <p:txBody>
          <a:bodyPr/>
          <a:lstStyle/>
          <a:p>
            <a:pPr eaLnBrk="1" hangingPunct="1">
              <a:lnSpc>
                <a:spcPct val="90000"/>
              </a:lnSpc>
              <a:buSzTx/>
              <a:buFontTx/>
              <a:buChar char="•"/>
              <a:tabLst>
                <a:tab pos="3902075" algn="l"/>
              </a:tabLst>
            </a:pPr>
            <a:r>
              <a:rPr lang="en-US" sz="2400" smtClean="0"/>
              <a:t>Download Spring from www.springframework.org, e.g. </a:t>
            </a:r>
          </a:p>
          <a:p>
            <a:pPr eaLnBrk="1" hangingPunct="1">
              <a:lnSpc>
                <a:spcPct val="90000"/>
              </a:lnSpc>
              <a:buSzTx/>
              <a:buFontTx/>
              <a:buNone/>
              <a:tabLst>
                <a:tab pos="3902075" algn="l"/>
              </a:tabLst>
            </a:pPr>
            <a:r>
              <a:rPr lang="en-US" sz="1600" b="1" smtClean="0">
                <a:latin typeface="Courier New" pitchFamily="49" charset="0"/>
              </a:rPr>
              <a:t>	</a:t>
            </a:r>
            <a:r>
              <a:rPr lang="en-US" sz="1800" b="1" smtClean="0">
                <a:latin typeface="Courier New" pitchFamily="49" charset="0"/>
              </a:rPr>
              <a:t>spring-framework-2.0.6-with-dependencies.zip</a:t>
            </a:r>
          </a:p>
          <a:p>
            <a:pPr eaLnBrk="1" hangingPunct="1">
              <a:lnSpc>
                <a:spcPct val="90000"/>
              </a:lnSpc>
              <a:buSzTx/>
              <a:buFontTx/>
              <a:buChar char="•"/>
              <a:tabLst>
                <a:tab pos="3902075" algn="l"/>
              </a:tabLst>
            </a:pPr>
            <a:endParaRPr lang="en-US" sz="1800" smtClean="0"/>
          </a:p>
          <a:p>
            <a:pPr eaLnBrk="1" hangingPunct="1">
              <a:lnSpc>
                <a:spcPct val="90000"/>
              </a:lnSpc>
              <a:buSzTx/>
              <a:buFontTx/>
              <a:buChar char="•"/>
              <a:tabLst>
                <a:tab pos="3902075" algn="l"/>
              </a:tabLst>
            </a:pPr>
            <a:r>
              <a:rPr lang="en-US" sz="2400" smtClean="0"/>
              <a:t>Unzip to some location, e.g.</a:t>
            </a:r>
            <a:r>
              <a:rPr lang="en-US" sz="2200" smtClean="0"/>
              <a:t> </a:t>
            </a:r>
          </a:p>
          <a:p>
            <a:pPr eaLnBrk="1" hangingPunct="1">
              <a:lnSpc>
                <a:spcPct val="90000"/>
              </a:lnSpc>
              <a:buSzTx/>
              <a:buFontTx/>
              <a:buNone/>
              <a:tabLst>
                <a:tab pos="3902075" algn="l"/>
              </a:tabLst>
            </a:pPr>
            <a:r>
              <a:rPr lang="en-US" sz="1800" b="1" smtClean="0">
                <a:latin typeface="Courier New" pitchFamily="49" charset="0"/>
              </a:rPr>
              <a:t>	C:\tools\spring-framework-2.0.6</a:t>
            </a:r>
          </a:p>
          <a:p>
            <a:pPr eaLnBrk="1" hangingPunct="1">
              <a:lnSpc>
                <a:spcPct val="90000"/>
              </a:lnSpc>
              <a:buSzTx/>
              <a:buFontTx/>
              <a:buChar char="•"/>
              <a:tabLst>
                <a:tab pos="3902075" algn="l"/>
              </a:tabLst>
            </a:pPr>
            <a:endParaRPr lang="en-US" sz="1800" smtClean="0"/>
          </a:p>
          <a:p>
            <a:pPr eaLnBrk="1" hangingPunct="1">
              <a:lnSpc>
                <a:spcPct val="90000"/>
              </a:lnSpc>
              <a:buSzTx/>
              <a:buFontTx/>
              <a:buChar char="•"/>
              <a:tabLst>
                <a:tab pos="3902075" algn="l"/>
              </a:tabLst>
            </a:pPr>
            <a:r>
              <a:rPr lang="en-US" sz="2400" smtClean="0"/>
              <a:t>Folder</a:t>
            </a:r>
            <a:r>
              <a:rPr lang="en-US" sz="2200" smtClean="0"/>
              <a:t> </a:t>
            </a:r>
            <a:r>
              <a:rPr lang="en-GB" sz="1800" b="1" smtClean="0">
                <a:latin typeface="Courier New" pitchFamily="49" charset="0"/>
              </a:rPr>
              <a:t>C:\tools\spring-framework-2.0.6\dist</a:t>
            </a:r>
            <a:endParaRPr lang="en-US" sz="1800" b="1" smtClean="0">
              <a:latin typeface="Courier New" pitchFamily="49" charset="0"/>
            </a:endParaRPr>
          </a:p>
          <a:p>
            <a:pPr eaLnBrk="1" hangingPunct="1">
              <a:lnSpc>
                <a:spcPct val="90000"/>
              </a:lnSpc>
              <a:buSzTx/>
              <a:buFontTx/>
              <a:buNone/>
              <a:tabLst>
                <a:tab pos="3902075" algn="l"/>
              </a:tabLst>
            </a:pPr>
            <a:r>
              <a:rPr lang="en-US" sz="2400" b="1" smtClean="0">
                <a:latin typeface="Courier New" pitchFamily="49" charset="0"/>
              </a:rPr>
              <a:t>	</a:t>
            </a:r>
            <a:r>
              <a:rPr lang="en-US" sz="2400" smtClean="0"/>
              <a:t>contains </a:t>
            </a:r>
            <a:r>
              <a:rPr lang="en-GB" sz="2400" smtClean="0"/>
              <a:t>Spring distribution jar files</a:t>
            </a:r>
            <a:endParaRPr lang="en-US" sz="2400" smtClean="0"/>
          </a:p>
          <a:p>
            <a:pPr eaLnBrk="1" hangingPunct="1">
              <a:lnSpc>
                <a:spcPct val="90000"/>
              </a:lnSpc>
              <a:buSzTx/>
              <a:buFontTx/>
              <a:buNone/>
              <a:tabLst>
                <a:tab pos="3902075" algn="l"/>
              </a:tabLst>
            </a:pPr>
            <a:endParaRPr lang="en-US" sz="2400" smtClean="0"/>
          </a:p>
          <a:p>
            <a:pPr eaLnBrk="1" hangingPunct="1">
              <a:lnSpc>
                <a:spcPct val="90000"/>
              </a:lnSpc>
              <a:buSzTx/>
              <a:buFontTx/>
              <a:buChar char="•"/>
              <a:tabLst>
                <a:tab pos="3902075" algn="l"/>
              </a:tabLst>
            </a:pPr>
            <a:r>
              <a:rPr lang="en-US" sz="2400" smtClean="0"/>
              <a:t>Add libraries to your application classpath</a:t>
            </a:r>
          </a:p>
          <a:p>
            <a:pPr eaLnBrk="1" hangingPunct="1">
              <a:lnSpc>
                <a:spcPct val="90000"/>
              </a:lnSpc>
              <a:buSzTx/>
              <a:buFontTx/>
              <a:buNone/>
              <a:tabLst>
                <a:tab pos="3902075" algn="l"/>
              </a:tabLst>
            </a:pPr>
            <a:r>
              <a:rPr lang="en-US" sz="2400" smtClean="0"/>
              <a:t>	and start programming with Spring</a:t>
            </a:r>
            <a:endParaRPr lang="en-GB" sz="2400" smtClean="0"/>
          </a:p>
        </p:txBody>
      </p:sp>
      <p:graphicFrame>
        <p:nvGraphicFramePr>
          <p:cNvPr id="1026" name="Object 5"/>
          <p:cNvGraphicFramePr>
            <a:graphicFrameLocks noChangeAspect="1"/>
          </p:cNvGraphicFramePr>
          <p:nvPr/>
        </p:nvGraphicFramePr>
        <p:xfrm>
          <a:off x="7627938" y="2895600"/>
          <a:ext cx="1287462" cy="3505200"/>
        </p:xfrm>
        <a:graphic>
          <a:graphicData uri="http://schemas.openxmlformats.org/presentationml/2006/ole">
            <p:oleObj spid="_x0000_s1026" name="Bitmap Image" r:id="rId3" imgW="1200318" imgH="3266667" progId="Paint.Picture">
              <p:embed/>
            </p:oleObj>
          </a:graphicData>
        </a:graphic>
      </p:graphicFrame>
      <p:sp>
        <p:nvSpPr>
          <p:cNvPr id="1029" name="Line 6"/>
          <p:cNvSpPr>
            <a:spLocks noChangeShapeType="1"/>
          </p:cNvSpPr>
          <p:nvPr/>
        </p:nvSpPr>
        <p:spPr bwMode="auto">
          <a:xfrm>
            <a:off x="6172200" y="3657600"/>
            <a:ext cx="1295400" cy="0"/>
          </a:xfrm>
          <a:prstGeom prst="line">
            <a:avLst/>
          </a:prstGeom>
          <a:noFill/>
          <a:ln w="28575">
            <a:solidFill>
              <a:schemeClr val="tx1"/>
            </a:solidFill>
            <a:miter lim="800000"/>
            <a:headEnd/>
            <a:tailEnd type="triangle" w="med" len="med"/>
          </a:ln>
        </p:spPr>
        <p:txBody>
          <a:bodyPr wrap="none"/>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Inversion of Control (IoC)</a:t>
            </a:r>
            <a:endParaRPr lang="en-GB" smtClean="0"/>
          </a:p>
        </p:txBody>
      </p:sp>
      <p:sp>
        <p:nvSpPr>
          <p:cNvPr id="13315" name="Rectangle 3"/>
          <p:cNvSpPr>
            <a:spLocks noGrp="1" noChangeArrowheads="1"/>
          </p:cNvSpPr>
          <p:nvPr>
            <p:ph idx="1"/>
          </p:nvPr>
        </p:nvSpPr>
        <p:spPr/>
        <p:txBody>
          <a:bodyPr>
            <a:normAutofit lnSpcReduction="10000"/>
          </a:bodyPr>
          <a:lstStyle/>
          <a:p>
            <a:pPr eaLnBrk="1" hangingPunct="1">
              <a:lnSpc>
                <a:spcPct val="90000"/>
              </a:lnSpc>
              <a:buSzTx/>
              <a:buFontTx/>
              <a:buChar char="•"/>
            </a:pPr>
            <a:r>
              <a:rPr lang="en-GB" sz="2200" smtClean="0"/>
              <a:t>Central in the Spring is its </a:t>
            </a:r>
            <a:r>
              <a:rPr lang="en-GB" sz="2200" b="1" smtClean="0"/>
              <a:t>Inversion of Control</a:t>
            </a:r>
            <a:r>
              <a:rPr lang="en-GB" sz="2200" smtClean="0"/>
              <a:t> container </a:t>
            </a:r>
            <a:endParaRPr lang="en-US" sz="2200" smtClean="0"/>
          </a:p>
          <a:p>
            <a:pPr eaLnBrk="1" hangingPunct="1">
              <a:lnSpc>
                <a:spcPct val="90000"/>
              </a:lnSpc>
              <a:buSzTx/>
              <a:buFontTx/>
              <a:buChar char="•"/>
            </a:pPr>
            <a:endParaRPr lang="en-US" sz="400" smtClean="0"/>
          </a:p>
          <a:p>
            <a:pPr eaLnBrk="1" hangingPunct="1">
              <a:lnSpc>
                <a:spcPct val="90000"/>
              </a:lnSpc>
              <a:buSzTx/>
              <a:buFontTx/>
              <a:buChar char="•"/>
            </a:pPr>
            <a:r>
              <a:rPr lang="en-US" sz="2200" smtClean="0"/>
              <a:t>Based on “</a:t>
            </a:r>
            <a:r>
              <a:rPr lang="en-GB" sz="2200" smtClean="0"/>
              <a:t>Inversion of Control Containers and the Dependency Injection pattern</a:t>
            </a:r>
            <a:r>
              <a:rPr lang="en-US" sz="2200" smtClean="0"/>
              <a:t>” (Martin Fowler)</a:t>
            </a:r>
          </a:p>
          <a:p>
            <a:pPr eaLnBrk="1" hangingPunct="1">
              <a:lnSpc>
                <a:spcPct val="90000"/>
              </a:lnSpc>
              <a:buSzTx/>
              <a:buFontTx/>
              <a:buChar char="•"/>
            </a:pPr>
            <a:endParaRPr lang="en-US" sz="400" smtClean="0"/>
          </a:p>
          <a:p>
            <a:pPr eaLnBrk="1" hangingPunct="1">
              <a:lnSpc>
                <a:spcPct val="90000"/>
              </a:lnSpc>
              <a:buSzTx/>
              <a:buFontTx/>
              <a:buChar char="•"/>
            </a:pPr>
            <a:r>
              <a:rPr lang="en-US" sz="2200" smtClean="0"/>
              <a:t>Provides </a:t>
            </a:r>
            <a:r>
              <a:rPr lang="en-GB" sz="2200" smtClean="0"/>
              <a:t>centralized, automated configuration</a:t>
            </a:r>
            <a:r>
              <a:rPr lang="en-US" sz="2200" smtClean="0"/>
              <a:t>, managing</a:t>
            </a:r>
            <a:r>
              <a:rPr lang="en-GB" sz="2200" smtClean="0"/>
              <a:t> and wiring of application </a:t>
            </a:r>
            <a:r>
              <a:rPr lang="en-US" sz="2200" smtClean="0"/>
              <a:t>Java </a:t>
            </a:r>
            <a:r>
              <a:rPr lang="en-GB" sz="2200" smtClean="0"/>
              <a:t>objects</a:t>
            </a:r>
            <a:endParaRPr lang="en-US" sz="2200" smtClean="0"/>
          </a:p>
          <a:p>
            <a:pPr eaLnBrk="1" hangingPunct="1">
              <a:lnSpc>
                <a:spcPct val="90000"/>
              </a:lnSpc>
              <a:buSzTx/>
              <a:buFontTx/>
              <a:buChar char="•"/>
            </a:pPr>
            <a:endParaRPr lang="en-US" sz="400" smtClean="0"/>
          </a:p>
          <a:p>
            <a:pPr eaLnBrk="1" hangingPunct="1">
              <a:lnSpc>
                <a:spcPct val="90000"/>
              </a:lnSpc>
              <a:buSzTx/>
              <a:buFontTx/>
              <a:buChar char="•"/>
            </a:pPr>
            <a:r>
              <a:rPr lang="en-US" sz="2200" smtClean="0"/>
              <a:t>Container responsibilities: </a:t>
            </a:r>
          </a:p>
          <a:p>
            <a:pPr lvl="1" eaLnBrk="1" hangingPunct="1">
              <a:lnSpc>
                <a:spcPct val="90000"/>
              </a:lnSpc>
              <a:buSzTx/>
              <a:buFontTx/>
              <a:buChar char="•"/>
            </a:pPr>
            <a:r>
              <a:rPr lang="en-GB" sz="1800" smtClean="0"/>
              <a:t>creating objects, </a:t>
            </a:r>
            <a:endParaRPr lang="en-US" sz="1800" smtClean="0"/>
          </a:p>
          <a:p>
            <a:pPr lvl="1" eaLnBrk="1" hangingPunct="1">
              <a:lnSpc>
                <a:spcPct val="90000"/>
              </a:lnSpc>
              <a:buSzTx/>
              <a:buFontTx/>
              <a:buChar char="•"/>
            </a:pPr>
            <a:r>
              <a:rPr lang="en-GB" sz="1800" smtClean="0"/>
              <a:t>configuring objects, </a:t>
            </a:r>
            <a:endParaRPr lang="en-US" sz="1800" smtClean="0"/>
          </a:p>
          <a:p>
            <a:pPr lvl="1" eaLnBrk="1" hangingPunct="1">
              <a:lnSpc>
                <a:spcPct val="90000"/>
              </a:lnSpc>
              <a:buSzTx/>
              <a:buFontTx/>
              <a:buChar char="•"/>
            </a:pPr>
            <a:r>
              <a:rPr lang="en-GB" sz="1800" smtClean="0"/>
              <a:t>calling initialization methods</a:t>
            </a:r>
            <a:endParaRPr lang="en-US" sz="1800" smtClean="0"/>
          </a:p>
          <a:p>
            <a:pPr lvl="1" eaLnBrk="1" hangingPunct="1">
              <a:lnSpc>
                <a:spcPct val="90000"/>
              </a:lnSpc>
              <a:buSzTx/>
              <a:buFontTx/>
              <a:buChar char="•"/>
            </a:pPr>
            <a:r>
              <a:rPr lang="en-GB" sz="1800" smtClean="0"/>
              <a:t>passing objects to registered callback objects</a:t>
            </a:r>
            <a:endParaRPr lang="en-US" sz="1800" smtClean="0"/>
          </a:p>
          <a:p>
            <a:pPr lvl="1" eaLnBrk="1" hangingPunct="1">
              <a:lnSpc>
                <a:spcPct val="90000"/>
              </a:lnSpc>
              <a:buSzTx/>
              <a:buFontTx/>
              <a:buChar char="•"/>
            </a:pPr>
            <a:r>
              <a:rPr lang="en-US" sz="1800" smtClean="0"/>
              <a:t>etc</a:t>
            </a:r>
            <a:endParaRPr lang="en-GB" sz="1800" smtClean="0"/>
          </a:p>
          <a:p>
            <a:pPr eaLnBrk="1" hangingPunct="1">
              <a:lnSpc>
                <a:spcPct val="90000"/>
              </a:lnSpc>
              <a:buSzTx/>
              <a:buFontTx/>
              <a:buChar char="•"/>
            </a:pPr>
            <a:endParaRPr lang="en-US" sz="400" smtClean="0"/>
          </a:p>
          <a:p>
            <a:pPr eaLnBrk="1" hangingPunct="1">
              <a:lnSpc>
                <a:spcPct val="90000"/>
              </a:lnSpc>
              <a:buSzTx/>
              <a:buFontTx/>
              <a:buChar char="•"/>
            </a:pPr>
            <a:r>
              <a:rPr lang="en-US" sz="2200" smtClean="0"/>
              <a:t>All </a:t>
            </a:r>
            <a:r>
              <a:rPr lang="en-GB" sz="2200" smtClean="0"/>
              <a:t>together form the object lifecycle which is one of the most important features</a:t>
            </a:r>
            <a:endParaRPr lang="en-US" sz="2200" b="1" smtClean="0"/>
          </a:p>
        </p:txBody>
      </p:sp>
      <p:sp>
        <p:nvSpPr>
          <p:cNvPr id="13316" name="Text Box 4"/>
          <p:cNvSpPr txBox="1">
            <a:spLocks noChangeArrowheads="1"/>
          </p:cNvSpPr>
          <p:nvPr/>
        </p:nvSpPr>
        <p:spPr bwMode="auto">
          <a:xfrm>
            <a:off x="5791200" y="4054475"/>
            <a:ext cx="3124200" cy="974725"/>
          </a:xfrm>
          <a:prstGeom prst="rect">
            <a:avLst/>
          </a:prstGeom>
          <a:noFill/>
          <a:ln w="28575">
            <a:solidFill>
              <a:schemeClr val="tx1"/>
            </a:solidFill>
            <a:miter lim="800000"/>
            <a:headEnd/>
            <a:tailEnd/>
          </a:ln>
        </p:spPr>
        <p:txBody>
          <a:bodyPr>
            <a:spAutoFit/>
          </a:bodyPr>
          <a:lstStyle/>
          <a:p>
            <a:r>
              <a:rPr lang="en-GB" sz="1800"/>
              <a:t>Java objects that are managed by the Spring IoC container</a:t>
            </a:r>
            <a:r>
              <a:rPr lang="en-US" sz="1800"/>
              <a:t> </a:t>
            </a:r>
            <a:r>
              <a:rPr lang="en-GB" sz="1800"/>
              <a:t>are referred to as </a:t>
            </a:r>
            <a:r>
              <a:rPr lang="en-GB" sz="2000" b="1"/>
              <a:t>beans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smtClean="0"/>
              <a:t>Dependency Injection – Non-IoC</a:t>
            </a:r>
            <a:endParaRPr lang="en-GB" smtClean="0"/>
          </a:p>
        </p:txBody>
      </p:sp>
      <p:sp>
        <p:nvSpPr>
          <p:cNvPr id="14339" name="Rectangle 3"/>
          <p:cNvSpPr>
            <a:spLocks noGrp="1" noChangeArrowheads="1"/>
          </p:cNvSpPr>
          <p:nvPr>
            <p:ph idx="1"/>
          </p:nvPr>
        </p:nvSpPr>
        <p:spPr/>
        <p:txBody>
          <a:bodyPr/>
          <a:lstStyle/>
          <a:p>
            <a:pPr eaLnBrk="1" hangingPunct="1">
              <a:buSzTx/>
              <a:buFontTx/>
              <a:buChar char="•"/>
            </a:pPr>
            <a:endParaRPr lang="en-US" sz="2200" smtClean="0"/>
          </a:p>
          <a:p>
            <a:pPr eaLnBrk="1" hangingPunct="1">
              <a:buSzTx/>
              <a:buFontTx/>
              <a:buChar char="•"/>
            </a:pPr>
            <a:endParaRPr lang="en-US" sz="2200" smtClean="0"/>
          </a:p>
          <a:p>
            <a:pPr eaLnBrk="1" hangingPunct="1">
              <a:buSzTx/>
              <a:buFontTx/>
              <a:buChar char="•"/>
            </a:pPr>
            <a:endParaRPr lang="en-US" sz="2200" smtClean="0"/>
          </a:p>
          <a:p>
            <a:pPr eaLnBrk="1" hangingPunct="1">
              <a:buSzTx/>
              <a:buFontTx/>
              <a:buChar char="•"/>
            </a:pPr>
            <a:endParaRPr lang="en-US" sz="2200" smtClean="0"/>
          </a:p>
          <a:p>
            <a:pPr eaLnBrk="1" hangingPunct="1">
              <a:buSzTx/>
              <a:buFontTx/>
              <a:buChar char="•"/>
            </a:pPr>
            <a:endParaRPr lang="en-US" sz="2200" smtClean="0"/>
          </a:p>
          <a:p>
            <a:pPr eaLnBrk="1" hangingPunct="1">
              <a:buSzTx/>
              <a:buFontTx/>
              <a:buChar char="•"/>
            </a:pPr>
            <a:endParaRPr lang="en-US" sz="2200" smtClean="0"/>
          </a:p>
        </p:txBody>
      </p:sp>
      <p:pic>
        <p:nvPicPr>
          <p:cNvPr id="14340" name="Picture 4" descr="nonioc"/>
          <p:cNvPicPr>
            <a:picLocks noChangeAspect="1" noChangeArrowheads="1"/>
          </p:cNvPicPr>
          <p:nvPr/>
        </p:nvPicPr>
        <p:blipFill>
          <a:blip r:embed="rId2" cstate="print"/>
          <a:srcRect/>
          <a:stretch>
            <a:fillRect/>
          </a:stretch>
        </p:blipFill>
        <p:spPr bwMode="auto">
          <a:xfrm>
            <a:off x="5943600" y="2590800"/>
            <a:ext cx="2971800" cy="2525713"/>
          </a:xfrm>
          <a:prstGeom prst="rect">
            <a:avLst/>
          </a:prstGeom>
          <a:noFill/>
          <a:ln w="9525">
            <a:noFill/>
            <a:miter lim="800000"/>
            <a:headEnd/>
            <a:tailEnd/>
          </a:ln>
        </p:spPr>
      </p:pic>
      <p:sp>
        <p:nvSpPr>
          <p:cNvPr id="14341" name="Text Box 5"/>
          <p:cNvSpPr txBox="1">
            <a:spLocks noChangeArrowheads="1"/>
          </p:cNvSpPr>
          <p:nvPr/>
        </p:nvSpPr>
        <p:spPr bwMode="auto">
          <a:xfrm>
            <a:off x="762000" y="2286000"/>
            <a:ext cx="7097713" cy="4346575"/>
          </a:xfrm>
          <a:prstGeom prst="rect">
            <a:avLst/>
          </a:prstGeom>
          <a:noFill/>
          <a:ln w="9525">
            <a:noFill/>
            <a:miter lim="800000"/>
            <a:headEnd/>
            <a:tailEnd/>
          </a:ln>
        </p:spPr>
        <p:txBody>
          <a:bodyPr wrap="none">
            <a:spAutoFit/>
          </a:bodyPr>
          <a:lstStyle/>
          <a:p>
            <a:r>
              <a:rPr lang="en-GB" sz="1400" b="1">
                <a:solidFill>
                  <a:srgbClr val="7F0055"/>
                </a:solidFill>
                <a:latin typeface="Courier New" pitchFamily="49" charset="0"/>
              </a:rPr>
              <a:t>public</a:t>
            </a:r>
            <a:r>
              <a:rPr lang="en-GB" sz="1400">
                <a:solidFill>
                  <a:srgbClr val="000000"/>
                </a:solidFill>
                <a:latin typeface="Courier New" pitchFamily="49" charset="0"/>
              </a:rPr>
              <a:t> </a:t>
            </a:r>
            <a:r>
              <a:rPr lang="en-GB" sz="1400" b="1">
                <a:solidFill>
                  <a:srgbClr val="7F0055"/>
                </a:solidFill>
                <a:latin typeface="Courier New" pitchFamily="49" charset="0"/>
              </a:rPr>
              <a:t>class</a:t>
            </a:r>
            <a:r>
              <a:rPr lang="en-GB" sz="1400">
                <a:solidFill>
                  <a:srgbClr val="000000"/>
                </a:solidFill>
                <a:latin typeface="Courier New" pitchFamily="49" charset="0"/>
              </a:rPr>
              <a:t> MainBookmarkProcessor </a:t>
            </a:r>
            <a:r>
              <a:rPr lang="en-GB" sz="1400" b="1">
                <a:solidFill>
                  <a:srgbClr val="7F0055"/>
                </a:solidFill>
                <a:latin typeface="Courier New" pitchFamily="49" charset="0"/>
              </a:rPr>
              <a:t>implements</a:t>
            </a:r>
            <a:r>
              <a:rPr lang="en-GB" sz="1400">
                <a:solidFill>
                  <a:srgbClr val="000000"/>
                </a:solidFill>
                <a:latin typeface="Courier New" pitchFamily="49" charset="0"/>
              </a:rPr>
              <a:t> BookmarkProcessor{</a:t>
            </a:r>
            <a:endParaRPr lang="en-GB" sz="1400">
              <a:latin typeface="Courier New" pitchFamily="49" charset="0"/>
            </a:endParaRPr>
          </a:p>
          <a:p>
            <a:endParaRPr lang="en-US" sz="1400" b="1">
              <a:solidFill>
                <a:srgbClr val="7F0055"/>
              </a:solidFill>
              <a:latin typeface="Courier New" pitchFamily="49" charset="0"/>
            </a:endParaRPr>
          </a:p>
          <a:p>
            <a:r>
              <a:rPr lang="en-GB" sz="1400" b="1">
                <a:solidFill>
                  <a:srgbClr val="7F0055"/>
                </a:solidFill>
                <a:latin typeface="Courier New" pitchFamily="49" charset="0"/>
              </a:rPr>
              <a:t>private</a:t>
            </a:r>
            <a:r>
              <a:rPr lang="en-GB" sz="1400">
                <a:solidFill>
                  <a:srgbClr val="000000"/>
                </a:solidFill>
                <a:latin typeface="Courier New" pitchFamily="49" charset="0"/>
              </a:rPr>
              <a:t> PageDownloader </a:t>
            </a:r>
            <a:r>
              <a:rPr lang="en-GB" sz="1400">
                <a:solidFill>
                  <a:srgbClr val="0000C0"/>
                </a:solidFill>
                <a:latin typeface="Courier New" pitchFamily="49" charset="0"/>
              </a:rPr>
              <a:t>pageDownloader</a:t>
            </a:r>
            <a:r>
              <a:rPr lang="en-GB" sz="1400">
                <a:solidFill>
                  <a:srgbClr val="000000"/>
                </a:solidFill>
                <a:latin typeface="Courier New" pitchFamily="49" charset="0"/>
              </a:rPr>
              <a:t>;</a:t>
            </a:r>
            <a:endParaRPr lang="en-GB" sz="1400">
              <a:latin typeface="Courier New" pitchFamily="49" charset="0"/>
            </a:endParaRPr>
          </a:p>
          <a:p>
            <a:r>
              <a:rPr lang="en-GB" sz="1400" b="1">
                <a:solidFill>
                  <a:srgbClr val="7F0055"/>
                </a:solidFill>
                <a:latin typeface="Courier New" pitchFamily="49" charset="0"/>
              </a:rPr>
              <a:t>private</a:t>
            </a:r>
            <a:r>
              <a:rPr lang="en-GB" sz="1400">
                <a:solidFill>
                  <a:srgbClr val="000000"/>
                </a:solidFill>
                <a:latin typeface="Courier New" pitchFamily="49" charset="0"/>
              </a:rPr>
              <a:t> RssParser </a:t>
            </a:r>
            <a:r>
              <a:rPr lang="en-GB" sz="1400">
                <a:solidFill>
                  <a:srgbClr val="0000C0"/>
                </a:solidFill>
                <a:latin typeface="Courier New" pitchFamily="49" charset="0"/>
              </a:rPr>
              <a:t>rssParser</a:t>
            </a:r>
            <a:r>
              <a:rPr lang="en-GB" sz="1400">
                <a:solidFill>
                  <a:srgbClr val="000000"/>
                </a:solidFill>
                <a:latin typeface="Courier New" pitchFamily="49" charset="0"/>
              </a:rPr>
              <a:t>;</a:t>
            </a:r>
            <a:endParaRPr lang="en-GB" sz="1400">
              <a:latin typeface="Courier New" pitchFamily="49" charset="0"/>
            </a:endParaRPr>
          </a:p>
          <a:p>
            <a:endParaRPr lang="en-GB" sz="1400">
              <a:latin typeface="Courier New" pitchFamily="49" charset="0"/>
            </a:endParaRPr>
          </a:p>
          <a:p>
            <a:r>
              <a:rPr lang="en-GB" sz="1400" b="1">
                <a:solidFill>
                  <a:srgbClr val="7F0055"/>
                </a:solidFill>
                <a:latin typeface="Courier New" pitchFamily="49" charset="0"/>
              </a:rPr>
              <a:t>public</a:t>
            </a:r>
            <a:r>
              <a:rPr lang="en-GB" sz="1400">
                <a:solidFill>
                  <a:srgbClr val="000000"/>
                </a:solidFill>
                <a:latin typeface="Courier New" pitchFamily="49" charset="0"/>
              </a:rPr>
              <a:t> List&lt;Bookmark&gt; loadBookmarks()</a:t>
            </a:r>
            <a:endParaRPr lang="en-US" sz="1400">
              <a:solidFill>
                <a:srgbClr val="000000"/>
              </a:solidFill>
              <a:latin typeface="Courier New" pitchFamily="49" charset="0"/>
            </a:endParaRPr>
          </a:p>
          <a:p>
            <a:r>
              <a:rPr lang="en-GB" sz="1400">
                <a:solidFill>
                  <a:srgbClr val="000000"/>
                </a:solidFill>
                <a:latin typeface="Courier New" pitchFamily="49" charset="0"/>
              </a:rPr>
              <a:t>{</a:t>
            </a:r>
            <a:endParaRPr lang="en-GB" sz="1400">
              <a:latin typeface="Courier New" pitchFamily="49" charset="0"/>
            </a:endParaRPr>
          </a:p>
          <a:p>
            <a:r>
              <a:rPr lang="en-US" sz="1400">
                <a:solidFill>
                  <a:srgbClr val="3F7F5F"/>
                </a:solidFill>
                <a:latin typeface="Courier New" pitchFamily="49" charset="0"/>
              </a:rPr>
              <a:t>   </a:t>
            </a:r>
            <a:r>
              <a:rPr lang="en-GB" sz="1400">
                <a:solidFill>
                  <a:srgbClr val="3F7F5F"/>
                </a:solidFill>
                <a:latin typeface="Courier New" pitchFamily="49" charset="0"/>
              </a:rPr>
              <a:t>// direct initialization</a:t>
            </a:r>
            <a:endParaRPr lang="en-GB" sz="1400">
              <a:latin typeface="Courier New" pitchFamily="49" charset="0"/>
            </a:endParaRPr>
          </a:p>
          <a:p>
            <a:r>
              <a:rPr lang="en-US" sz="1400">
                <a:solidFill>
                  <a:srgbClr val="0000C0"/>
                </a:solidFill>
                <a:latin typeface="Courier New" pitchFamily="49" charset="0"/>
              </a:rPr>
              <a:t>   </a:t>
            </a:r>
            <a:r>
              <a:rPr lang="en-GB" sz="1400" b="1">
                <a:solidFill>
                  <a:srgbClr val="0000C0"/>
                </a:solidFill>
                <a:latin typeface="Courier New" pitchFamily="49" charset="0"/>
              </a:rPr>
              <a:t>pageDownloader</a:t>
            </a:r>
            <a:r>
              <a:rPr lang="en-GB" sz="1400" b="1">
                <a:solidFill>
                  <a:srgbClr val="000000"/>
                </a:solidFill>
                <a:latin typeface="Courier New" pitchFamily="49" charset="0"/>
              </a:rPr>
              <a:t> = </a:t>
            </a:r>
            <a:r>
              <a:rPr lang="en-GB" sz="1400" b="1">
                <a:solidFill>
                  <a:srgbClr val="7F0055"/>
                </a:solidFill>
                <a:latin typeface="Courier New" pitchFamily="49" charset="0"/>
              </a:rPr>
              <a:t>new</a:t>
            </a:r>
            <a:r>
              <a:rPr lang="en-GB" sz="1400" b="1">
                <a:solidFill>
                  <a:srgbClr val="000000"/>
                </a:solidFill>
                <a:latin typeface="Courier New" pitchFamily="49" charset="0"/>
              </a:rPr>
              <a:t> ApachePageDownloader();</a:t>
            </a:r>
            <a:endParaRPr lang="en-GB" sz="1400" b="1">
              <a:latin typeface="Courier New" pitchFamily="49" charset="0"/>
            </a:endParaRPr>
          </a:p>
          <a:p>
            <a:r>
              <a:rPr lang="en-US" sz="1400" b="1">
                <a:solidFill>
                  <a:srgbClr val="0000C0"/>
                </a:solidFill>
                <a:latin typeface="Courier New" pitchFamily="49" charset="0"/>
              </a:rPr>
              <a:t>   </a:t>
            </a:r>
            <a:r>
              <a:rPr lang="en-GB" sz="1400" b="1">
                <a:solidFill>
                  <a:srgbClr val="0000C0"/>
                </a:solidFill>
                <a:latin typeface="Courier New" pitchFamily="49" charset="0"/>
              </a:rPr>
              <a:t>rssParser</a:t>
            </a:r>
            <a:r>
              <a:rPr lang="en-GB" sz="1400" b="1">
                <a:solidFill>
                  <a:srgbClr val="000000"/>
                </a:solidFill>
                <a:latin typeface="Courier New" pitchFamily="49" charset="0"/>
              </a:rPr>
              <a:t> = </a:t>
            </a:r>
            <a:r>
              <a:rPr lang="en-GB" sz="1400" b="1">
                <a:solidFill>
                  <a:srgbClr val="7F0055"/>
                </a:solidFill>
                <a:latin typeface="Courier New" pitchFamily="49" charset="0"/>
              </a:rPr>
              <a:t>new</a:t>
            </a:r>
            <a:r>
              <a:rPr lang="en-GB" sz="1400" b="1">
                <a:solidFill>
                  <a:srgbClr val="000000"/>
                </a:solidFill>
                <a:latin typeface="Courier New" pitchFamily="49" charset="0"/>
              </a:rPr>
              <a:t> JenaRssParser();</a:t>
            </a:r>
            <a:endParaRPr lang="en-GB" sz="1400" b="1">
              <a:latin typeface="Courier New" pitchFamily="49" charset="0"/>
            </a:endParaRPr>
          </a:p>
          <a:p>
            <a:endParaRPr lang="en-GB" sz="1400">
              <a:latin typeface="Courier New" pitchFamily="49" charset="0"/>
            </a:endParaRPr>
          </a:p>
          <a:p>
            <a:r>
              <a:rPr lang="en-US" sz="1400">
                <a:solidFill>
                  <a:srgbClr val="3F7F5F"/>
                </a:solidFill>
                <a:latin typeface="Courier New" pitchFamily="49" charset="0"/>
              </a:rPr>
              <a:t>   </a:t>
            </a:r>
            <a:r>
              <a:rPr lang="en-GB" sz="1400">
                <a:solidFill>
                  <a:srgbClr val="3F7F5F"/>
                </a:solidFill>
                <a:latin typeface="Courier New" pitchFamily="49" charset="0"/>
              </a:rPr>
              <a:t>// </a:t>
            </a:r>
            <a:r>
              <a:rPr lang="en-US" sz="1400">
                <a:solidFill>
                  <a:srgbClr val="3F7F5F"/>
                </a:solidFill>
                <a:latin typeface="Courier New" pitchFamily="49" charset="0"/>
              </a:rPr>
              <a:t>or </a:t>
            </a:r>
            <a:r>
              <a:rPr lang="en-GB" sz="1400">
                <a:solidFill>
                  <a:srgbClr val="3F7F5F"/>
                </a:solidFill>
                <a:latin typeface="Courier New" pitchFamily="49" charset="0"/>
              </a:rPr>
              <a:t>factory initialization</a:t>
            </a:r>
            <a:endParaRPr lang="en-GB" sz="1400">
              <a:latin typeface="Courier New" pitchFamily="49" charset="0"/>
            </a:endParaRPr>
          </a:p>
          <a:p>
            <a:r>
              <a:rPr lang="en-US" sz="1400" b="1">
                <a:solidFill>
                  <a:srgbClr val="3F7F5F"/>
                </a:solidFill>
                <a:latin typeface="Courier New" pitchFamily="49" charset="0"/>
              </a:rPr>
              <a:t>   </a:t>
            </a:r>
            <a:r>
              <a:rPr lang="en-GB" sz="1400" b="1">
                <a:solidFill>
                  <a:srgbClr val="3F7F5F"/>
                </a:solidFill>
                <a:latin typeface="Courier New" pitchFamily="49" charset="0"/>
              </a:rPr>
              <a:t>// pageDownloader = PageDownloaderFactory.getPageDownloader();</a:t>
            </a:r>
            <a:endParaRPr lang="en-GB" sz="1400" b="1">
              <a:latin typeface="Courier New" pitchFamily="49" charset="0"/>
            </a:endParaRPr>
          </a:p>
          <a:p>
            <a:r>
              <a:rPr lang="en-US" sz="1400" b="1">
                <a:solidFill>
                  <a:srgbClr val="3F7F5F"/>
                </a:solidFill>
                <a:latin typeface="Courier New" pitchFamily="49" charset="0"/>
              </a:rPr>
              <a:t>   </a:t>
            </a:r>
            <a:r>
              <a:rPr lang="en-GB" sz="1400" b="1">
                <a:solidFill>
                  <a:srgbClr val="3F7F5F"/>
                </a:solidFill>
                <a:latin typeface="Courier New" pitchFamily="49" charset="0"/>
              </a:rPr>
              <a:t>// rssParser = RssParserFactory.getRssParser();</a:t>
            </a:r>
            <a:endParaRPr lang="en-GB" sz="1400" b="1">
              <a:latin typeface="Courier New" pitchFamily="49" charset="0"/>
            </a:endParaRPr>
          </a:p>
          <a:p>
            <a:r>
              <a:rPr lang="en-US" sz="1400">
                <a:solidFill>
                  <a:srgbClr val="0000C0"/>
                </a:solidFill>
                <a:latin typeface="Courier New" pitchFamily="49" charset="0"/>
              </a:rPr>
              <a:t>  </a:t>
            </a:r>
          </a:p>
          <a:p>
            <a:r>
              <a:rPr lang="en-US" sz="1400">
                <a:solidFill>
                  <a:srgbClr val="3F7F5F"/>
                </a:solidFill>
                <a:latin typeface="Courier New" pitchFamily="49" charset="0"/>
              </a:rPr>
              <a:t>   // use initialized objects</a:t>
            </a:r>
            <a:endParaRPr lang="en-US" sz="1400">
              <a:solidFill>
                <a:srgbClr val="0000C0"/>
              </a:solidFill>
              <a:latin typeface="Courier New" pitchFamily="49" charset="0"/>
            </a:endParaRPr>
          </a:p>
          <a:p>
            <a:r>
              <a:rPr lang="en-US" sz="1400">
                <a:solidFill>
                  <a:srgbClr val="0000C0"/>
                </a:solidFill>
                <a:latin typeface="Courier New" pitchFamily="49" charset="0"/>
              </a:rPr>
              <a:t>   </a:t>
            </a:r>
            <a:r>
              <a:rPr lang="en-GB" sz="1400">
                <a:solidFill>
                  <a:srgbClr val="0000C0"/>
                </a:solidFill>
                <a:latin typeface="Courier New" pitchFamily="49" charset="0"/>
              </a:rPr>
              <a:t>pageDownloader</a:t>
            </a:r>
            <a:r>
              <a:rPr lang="en-GB" sz="1400">
                <a:solidFill>
                  <a:srgbClr val="000000"/>
                </a:solidFill>
                <a:latin typeface="Courier New" pitchFamily="49" charset="0"/>
              </a:rPr>
              <a:t>.downloadPage(</a:t>
            </a:r>
            <a:r>
              <a:rPr lang="en-GB" sz="1400">
                <a:solidFill>
                  <a:srgbClr val="0000C0"/>
                </a:solidFill>
                <a:latin typeface="Courier New" pitchFamily="49" charset="0"/>
              </a:rPr>
              <a:t>url</a:t>
            </a:r>
            <a:r>
              <a:rPr lang="en-GB" sz="1400">
                <a:solidFill>
                  <a:srgbClr val="000000"/>
                </a:solidFill>
                <a:latin typeface="Courier New" pitchFamily="49" charset="0"/>
              </a:rPr>
              <a:t>);</a:t>
            </a:r>
            <a:endParaRPr lang="en-GB" sz="1400">
              <a:latin typeface="Courier New" pitchFamily="49" charset="0"/>
            </a:endParaRPr>
          </a:p>
          <a:p>
            <a:r>
              <a:rPr lang="en-US" sz="1400">
                <a:solidFill>
                  <a:srgbClr val="0000C0"/>
                </a:solidFill>
                <a:latin typeface="Courier New" pitchFamily="49" charset="0"/>
              </a:rPr>
              <a:t>   </a:t>
            </a:r>
            <a:r>
              <a:rPr lang="en-GB" sz="1400">
                <a:solidFill>
                  <a:srgbClr val="0000C0"/>
                </a:solidFill>
                <a:latin typeface="Courier New" pitchFamily="49" charset="0"/>
              </a:rPr>
              <a:t>rssParser</a:t>
            </a:r>
            <a:r>
              <a:rPr lang="en-GB" sz="1400">
                <a:solidFill>
                  <a:srgbClr val="000000"/>
                </a:solidFill>
                <a:latin typeface="Courier New" pitchFamily="49" charset="0"/>
              </a:rPr>
              <a:t>.extractBookmarks(</a:t>
            </a:r>
            <a:r>
              <a:rPr lang="en-GB" sz="1400">
                <a:solidFill>
                  <a:srgbClr val="0000C0"/>
                </a:solidFill>
                <a:latin typeface="Courier New" pitchFamily="49" charset="0"/>
              </a:rPr>
              <a:t>fileName</a:t>
            </a:r>
            <a:r>
              <a:rPr lang="en-GB" sz="1400">
                <a:solidFill>
                  <a:srgbClr val="000000"/>
                </a:solidFill>
                <a:latin typeface="Courier New" pitchFamily="49" charset="0"/>
              </a:rPr>
              <a:t>, </a:t>
            </a:r>
            <a:r>
              <a:rPr lang="en-GB" sz="1400">
                <a:solidFill>
                  <a:srgbClr val="0000C0"/>
                </a:solidFill>
                <a:latin typeface="Courier New" pitchFamily="49" charset="0"/>
              </a:rPr>
              <a:t>resourceName</a:t>
            </a:r>
            <a:r>
              <a:rPr lang="en-GB" sz="1400">
                <a:solidFill>
                  <a:srgbClr val="000000"/>
                </a:solidFill>
                <a:latin typeface="Courier New" pitchFamily="49" charset="0"/>
              </a:rPr>
              <a:t>);</a:t>
            </a:r>
            <a:endParaRPr lang="en-GB" sz="1400">
              <a:latin typeface="Courier New" pitchFamily="49" charset="0"/>
            </a:endParaRPr>
          </a:p>
          <a:p>
            <a:r>
              <a:rPr lang="en-US" sz="1400">
                <a:solidFill>
                  <a:srgbClr val="3F7F5F"/>
                </a:solidFill>
                <a:latin typeface="Courier New" pitchFamily="49" charset="0"/>
              </a:rPr>
              <a:t>   </a:t>
            </a:r>
            <a:r>
              <a:rPr lang="en-GB" sz="1400">
                <a:solidFill>
                  <a:srgbClr val="3F7F5F"/>
                </a:solidFill>
                <a:latin typeface="Courier New" pitchFamily="49" charset="0"/>
              </a:rPr>
              <a:t>// ...</a:t>
            </a:r>
            <a:endParaRPr lang="en-GB" sz="1400">
              <a:latin typeface="Courier New" pitchFamily="49" charset="0"/>
            </a:endParaRPr>
          </a:p>
          <a:p>
            <a:r>
              <a:rPr lang="en-GB" sz="1400">
                <a:solidFill>
                  <a:srgbClr val="000000"/>
                </a:solidFill>
                <a:latin typeface="Courier New"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Dependency Injection - IoC</a:t>
            </a:r>
            <a:endParaRPr lang="en-GB" smtClean="0"/>
          </a:p>
        </p:txBody>
      </p:sp>
      <p:sp>
        <p:nvSpPr>
          <p:cNvPr id="15363" name="Rectangle 3"/>
          <p:cNvSpPr>
            <a:spLocks noGrp="1" noChangeArrowheads="1"/>
          </p:cNvSpPr>
          <p:nvPr>
            <p:ph idx="1"/>
          </p:nvPr>
        </p:nvSpPr>
        <p:spPr>
          <a:xfrm>
            <a:off x="1066800" y="2101850"/>
            <a:ext cx="7772400" cy="4603750"/>
          </a:xfrm>
        </p:spPr>
        <p:txBody>
          <a:bodyPr>
            <a:normAutofit lnSpcReduction="10000"/>
          </a:bodyPr>
          <a:lstStyle/>
          <a:p>
            <a:pPr eaLnBrk="1" hangingPunct="1">
              <a:lnSpc>
                <a:spcPct val="90000"/>
              </a:lnSpc>
              <a:buSzTx/>
              <a:buFontTx/>
              <a:buChar char="•"/>
            </a:pPr>
            <a:r>
              <a:rPr lang="en-US" sz="2000" smtClean="0"/>
              <a:t>Beans define their dependencies through constructor arguments or properties</a:t>
            </a:r>
          </a:p>
          <a:p>
            <a:pPr eaLnBrk="1" hangingPunct="1">
              <a:lnSpc>
                <a:spcPct val="90000"/>
              </a:lnSpc>
              <a:buSzTx/>
              <a:buFontTx/>
              <a:buChar char="•"/>
            </a:pPr>
            <a:endParaRPr lang="en-US" sz="400" smtClean="0"/>
          </a:p>
          <a:p>
            <a:pPr eaLnBrk="1" hangingPunct="1">
              <a:lnSpc>
                <a:spcPct val="90000"/>
              </a:lnSpc>
              <a:buSzTx/>
              <a:buFontTx/>
              <a:buChar char="•"/>
            </a:pPr>
            <a:r>
              <a:rPr lang="en-GB" sz="2000" smtClean="0"/>
              <a:t>Container resolves </a:t>
            </a:r>
            <a:r>
              <a:rPr lang="en-US" sz="2000" smtClean="0"/>
              <a:t>(injects) </a:t>
            </a:r>
            <a:r>
              <a:rPr lang="en-GB" sz="2000" smtClean="0"/>
              <a:t>dependencies of components by setting implementation object</a:t>
            </a:r>
            <a:r>
              <a:rPr lang="en-US" sz="2000" smtClean="0"/>
              <a:t> during runtime</a:t>
            </a:r>
          </a:p>
          <a:p>
            <a:pPr eaLnBrk="1" hangingPunct="1">
              <a:lnSpc>
                <a:spcPct val="90000"/>
              </a:lnSpc>
              <a:buSzTx/>
              <a:buFontTx/>
              <a:buChar char="•"/>
            </a:pPr>
            <a:endParaRPr lang="en-US" sz="400" smtClean="0"/>
          </a:p>
          <a:p>
            <a:pPr eaLnBrk="1" hangingPunct="1">
              <a:lnSpc>
                <a:spcPct val="90000"/>
              </a:lnSpc>
              <a:buSzTx/>
              <a:buFontTx/>
              <a:buChar char="•"/>
            </a:pPr>
            <a:r>
              <a:rPr lang="en-US" sz="2000" b="1" smtClean="0">
                <a:latin typeface="Courier New" pitchFamily="49" charset="0"/>
              </a:rPr>
              <a:t>BeanFactory</a:t>
            </a:r>
            <a:r>
              <a:rPr lang="en-US" sz="2000" smtClean="0"/>
              <a:t> interface - the core that </a:t>
            </a:r>
          </a:p>
          <a:p>
            <a:pPr eaLnBrk="1" hangingPunct="1">
              <a:lnSpc>
                <a:spcPct val="90000"/>
              </a:lnSpc>
              <a:buSzTx/>
              <a:buFontTx/>
              <a:buNone/>
            </a:pPr>
            <a:r>
              <a:rPr lang="en-US" sz="2000" smtClean="0"/>
              <a:t>	loads bean definitions and manages beans</a:t>
            </a:r>
          </a:p>
          <a:p>
            <a:pPr eaLnBrk="1" hangingPunct="1">
              <a:lnSpc>
                <a:spcPct val="90000"/>
              </a:lnSpc>
              <a:buSzTx/>
              <a:buFontTx/>
              <a:buChar char="•"/>
            </a:pPr>
            <a:endParaRPr lang="en-US" sz="400" smtClean="0"/>
          </a:p>
          <a:p>
            <a:pPr eaLnBrk="1" hangingPunct="1">
              <a:lnSpc>
                <a:spcPct val="90000"/>
              </a:lnSpc>
              <a:buSzTx/>
              <a:buFontTx/>
              <a:buChar char="•"/>
            </a:pPr>
            <a:r>
              <a:rPr lang="en-US" sz="2000" smtClean="0"/>
              <a:t>Most commonly used 	implementation </a:t>
            </a:r>
          </a:p>
          <a:p>
            <a:pPr eaLnBrk="1" hangingPunct="1">
              <a:lnSpc>
                <a:spcPct val="90000"/>
              </a:lnSpc>
              <a:buSzTx/>
              <a:buFontTx/>
              <a:buNone/>
            </a:pPr>
            <a:r>
              <a:rPr lang="en-US" sz="2000" smtClean="0"/>
              <a:t>	is the </a:t>
            </a:r>
            <a:r>
              <a:rPr lang="en-US" sz="2000" b="1" smtClean="0">
                <a:latin typeface="Courier New" pitchFamily="49" charset="0"/>
              </a:rPr>
              <a:t>XmlBeanFactory</a:t>
            </a:r>
            <a:r>
              <a:rPr lang="en-US" sz="2000" smtClean="0"/>
              <a:t> class</a:t>
            </a:r>
          </a:p>
          <a:p>
            <a:pPr eaLnBrk="1" hangingPunct="1">
              <a:lnSpc>
                <a:spcPct val="90000"/>
              </a:lnSpc>
              <a:buSzTx/>
              <a:buFontTx/>
              <a:buChar char="•"/>
            </a:pPr>
            <a:endParaRPr lang="en-US" sz="400" smtClean="0"/>
          </a:p>
          <a:p>
            <a:pPr eaLnBrk="1" hangingPunct="1">
              <a:lnSpc>
                <a:spcPct val="90000"/>
              </a:lnSpc>
              <a:buSzTx/>
              <a:buFontTx/>
              <a:buChar char="•"/>
            </a:pPr>
            <a:r>
              <a:rPr lang="en-US" sz="2000" smtClean="0"/>
              <a:t>Allows to express the objects that compose </a:t>
            </a:r>
          </a:p>
          <a:p>
            <a:pPr eaLnBrk="1" hangingPunct="1">
              <a:lnSpc>
                <a:spcPct val="90000"/>
              </a:lnSpc>
              <a:buSzTx/>
              <a:buFontTx/>
              <a:buNone/>
            </a:pPr>
            <a:r>
              <a:rPr lang="en-US" sz="2000" smtClean="0"/>
              <a:t>	application, and the interdependencies </a:t>
            </a:r>
          </a:p>
          <a:p>
            <a:pPr eaLnBrk="1" hangingPunct="1">
              <a:lnSpc>
                <a:spcPct val="90000"/>
              </a:lnSpc>
              <a:buSzTx/>
              <a:buFontTx/>
              <a:buNone/>
            </a:pPr>
            <a:r>
              <a:rPr lang="en-US" sz="2000" smtClean="0"/>
              <a:t>	between such objects, in terms of XML</a:t>
            </a:r>
          </a:p>
          <a:p>
            <a:pPr eaLnBrk="1" hangingPunct="1">
              <a:lnSpc>
                <a:spcPct val="90000"/>
              </a:lnSpc>
              <a:buSzTx/>
              <a:buFontTx/>
              <a:buChar char="•"/>
            </a:pPr>
            <a:endParaRPr lang="en-US" sz="400" smtClean="0"/>
          </a:p>
          <a:p>
            <a:pPr eaLnBrk="1" hangingPunct="1">
              <a:lnSpc>
                <a:spcPct val="90000"/>
              </a:lnSpc>
              <a:buSzTx/>
              <a:buFontTx/>
              <a:buChar char="•"/>
            </a:pPr>
            <a:r>
              <a:rPr lang="en-GB" sz="2000" smtClean="0"/>
              <a:t>The </a:t>
            </a:r>
            <a:r>
              <a:rPr lang="en-GB" sz="2000" b="1" smtClean="0">
                <a:latin typeface="Courier New" pitchFamily="49" charset="0"/>
              </a:rPr>
              <a:t>XmlBeanFactory</a:t>
            </a:r>
            <a:r>
              <a:rPr lang="en-GB" sz="2000" smtClean="0"/>
              <a:t> takes this XML </a:t>
            </a:r>
            <a:endParaRPr lang="en-US" sz="2000" smtClean="0"/>
          </a:p>
          <a:p>
            <a:pPr eaLnBrk="1" hangingPunct="1">
              <a:lnSpc>
                <a:spcPct val="90000"/>
              </a:lnSpc>
              <a:buSzTx/>
              <a:buFontTx/>
              <a:buNone/>
            </a:pPr>
            <a:r>
              <a:rPr lang="en-US" sz="2000" smtClean="0"/>
              <a:t>	</a:t>
            </a:r>
            <a:r>
              <a:rPr lang="en-GB" sz="2000" smtClean="0"/>
              <a:t>configuration metadata and uses it to create a fully configured system</a:t>
            </a:r>
          </a:p>
        </p:txBody>
      </p:sp>
      <p:pic>
        <p:nvPicPr>
          <p:cNvPr id="15364" name="Picture 6" descr="E:\Univer\LU\Lekcija01\container-magic.png"/>
          <p:cNvPicPr>
            <a:picLocks noChangeAspect="1" noChangeArrowheads="1"/>
          </p:cNvPicPr>
          <p:nvPr/>
        </p:nvPicPr>
        <p:blipFill>
          <a:blip r:embed="rId2" cstate="print"/>
          <a:srcRect/>
          <a:stretch>
            <a:fillRect/>
          </a:stretch>
        </p:blipFill>
        <p:spPr bwMode="auto">
          <a:xfrm>
            <a:off x="6096000" y="3279775"/>
            <a:ext cx="3048000" cy="289083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Non-IoC versus IoC</a:t>
            </a:r>
            <a:endParaRPr lang="en-GB" smtClean="0"/>
          </a:p>
        </p:txBody>
      </p:sp>
      <p:pic>
        <p:nvPicPr>
          <p:cNvPr id="16387" name="Picture 4" descr="ioc2"/>
          <p:cNvPicPr>
            <a:picLocks noChangeAspect="1" noChangeArrowheads="1"/>
          </p:cNvPicPr>
          <p:nvPr/>
        </p:nvPicPr>
        <p:blipFill>
          <a:blip r:embed="rId2" cstate="print"/>
          <a:srcRect/>
          <a:stretch>
            <a:fillRect/>
          </a:stretch>
        </p:blipFill>
        <p:spPr bwMode="auto">
          <a:xfrm>
            <a:off x="5562600" y="2514600"/>
            <a:ext cx="3429000" cy="2889250"/>
          </a:xfrm>
          <a:prstGeom prst="rect">
            <a:avLst/>
          </a:prstGeom>
          <a:noFill/>
          <a:ln w="9525">
            <a:noFill/>
            <a:miter lim="800000"/>
            <a:headEnd/>
            <a:tailEnd/>
          </a:ln>
        </p:spPr>
      </p:pic>
      <p:pic>
        <p:nvPicPr>
          <p:cNvPr id="16388" name="Picture 5" descr="nonioc"/>
          <p:cNvPicPr>
            <a:picLocks noChangeAspect="1" noChangeArrowheads="1"/>
          </p:cNvPicPr>
          <p:nvPr/>
        </p:nvPicPr>
        <p:blipFill>
          <a:blip r:embed="rId3" cstate="print"/>
          <a:srcRect/>
          <a:stretch>
            <a:fillRect/>
          </a:stretch>
        </p:blipFill>
        <p:spPr bwMode="auto">
          <a:xfrm>
            <a:off x="1219200" y="2514600"/>
            <a:ext cx="3429000" cy="2914650"/>
          </a:xfrm>
          <a:prstGeom prst="rect">
            <a:avLst/>
          </a:prstGeom>
          <a:noFill/>
          <a:ln w="9525">
            <a:noFill/>
            <a:miter lim="800000"/>
            <a:headEnd/>
            <a:tailEnd/>
          </a:ln>
        </p:spPr>
      </p:pic>
      <p:sp>
        <p:nvSpPr>
          <p:cNvPr id="16389" name="Text Box 6"/>
          <p:cNvSpPr txBox="1">
            <a:spLocks noChangeArrowheads="1"/>
          </p:cNvSpPr>
          <p:nvPr/>
        </p:nvSpPr>
        <p:spPr bwMode="auto">
          <a:xfrm>
            <a:off x="1219200" y="5715000"/>
            <a:ext cx="3505200" cy="831850"/>
          </a:xfrm>
          <a:prstGeom prst="rect">
            <a:avLst/>
          </a:prstGeom>
          <a:noFill/>
          <a:ln w="9525">
            <a:solidFill>
              <a:schemeClr val="tx1"/>
            </a:solidFill>
            <a:miter lim="800000"/>
            <a:headEnd/>
            <a:tailEnd/>
          </a:ln>
        </p:spPr>
        <p:txBody>
          <a:bodyPr>
            <a:spAutoFit/>
          </a:bodyPr>
          <a:lstStyle/>
          <a:p>
            <a:pPr algn="ctr">
              <a:spcBef>
                <a:spcPct val="50000"/>
              </a:spcBef>
            </a:pPr>
            <a:r>
              <a:rPr lang="en-US"/>
              <a:t>Non Inversion of Control approach</a:t>
            </a:r>
            <a:endParaRPr lang="en-GB"/>
          </a:p>
        </p:txBody>
      </p:sp>
      <p:sp>
        <p:nvSpPr>
          <p:cNvPr id="16390" name="Text Box 7"/>
          <p:cNvSpPr txBox="1">
            <a:spLocks noChangeArrowheads="1"/>
          </p:cNvSpPr>
          <p:nvPr/>
        </p:nvSpPr>
        <p:spPr bwMode="auto">
          <a:xfrm>
            <a:off x="5791200" y="5715000"/>
            <a:ext cx="2819400" cy="831850"/>
          </a:xfrm>
          <a:prstGeom prst="rect">
            <a:avLst/>
          </a:prstGeom>
          <a:noFill/>
          <a:ln w="9525">
            <a:solidFill>
              <a:schemeClr val="tx1"/>
            </a:solidFill>
            <a:miter lim="800000"/>
            <a:headEnd/>
            <a:tailEnd/>
          </a:ln>
        </p:spPr>
        <p:txBody>
          <a:bodyPr>
            <a:spAutoFit/>
          </a:bodyPr>
          <a:lstStyle/>
          <a:p>
            <a:pPr algn="ctr">
              <a:spcBef>
                <a:spcPct val="50000"/>
              </a:spcBef>
            </a:pPr>
            <a:r>
              <a:rPr lang="en-US"/>
              <a:t>Inversion of Control approach</a:t>
            </a:r>
            <a:endParaRPr lang="en-GB"/>
          </a:p>
        </p:txBody>
      </p:sp>
      <p:sp>
        <p:nvSpPr>
          <p:cNvPr id="16391" name="Line 8"/>
          <p:cNvSpPr>
            <a:spLocks noChangeShapeType="1"/>
          </p:cNvSpPr>
          <p:nvPr/>
        </p:nvSpPr>
        <p:spPr bwMode="auto">
          <a:xfrm>
            <a:off x="5181600" y="2209800"/>
            <a:ext cx="0" cy="43434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IoC Basics</a:t>
            </a:r>
            <a:endParaRPr lang="en-GB" smtClean="0"/>
          </a:p>
        </p:txBody>
      </p:sp>
      <p:sp>
        <p:nvSpPr>
          <p:cNvPr id="17411" name="Rectangle 3"/>
          <p:cNvSpPr>
            <a:spLocks noGrp="1" noChangeArrowheads="1"/>
          </p:cNvSpPr>
          <p:nvPr>
            <p:ph idx="1"/>
          </p:nvPr>
        </p:nvSpPr>
        <p:spPr>
          <a:xfrm>
            <a:off x="1066800" y="2101850"/>
            <a:ext cx="7772400" cy="4527550"/>
          </a:xfrm>
        </p:spPr>
        <p:txBody>
          <a:bodyPr/>
          <a:lstStyle/>
          <a:p>
            <a:pPr eaLnBrk="1" hangingPunct="1">
              <a:lnSpc>
                <a:spcPct val="80000"/>
              </a:lnSpc>
              <a:buSzTx/>
              <a:buFontTx/>
              <a:buChar char="•"/>
            </a:pPr>
            <a:r>
              <a:rPr lang="en-US" sz="2000" smtClean="0"/>
              <a:t>Basic JavaBean pattern:</a:t>
            </a:r>
          </a:p>
          <a:p>
            <a:pPr lvl="1" eaLnBrk="1" hangingPunct="1">
              <a:lnSpc>
                <a:spcPct val="80000"/>
              </a:lnSpc>
              <a:buSzTx/>
              <a:buFontTx/>
              <a:buChar char="•"/>
            </a:pPr>
            <a:r>
              <a:rPr lang="en-US" sz="1800" smtClean="0"/>
              <a:t>include a “getter” and “setter” method for each field:</a:t>
            </a:r>
          </a:p>
          <a:p>
            <a:pPr eaLnBrk="1" hangingPunct="1">
              <a:lnSpc>
                <a:spcPct val="80000"/>
              </a:lnSpc>
              <a:buSzTx/>
              <a:buFontTx/>
              <a:buChar char="•"/>
            </a:pPr>
            <a:endParaRPr lang="en-US" sz="2200" smtClean="0"/>
          </a:p>
          <a:p>
            <a:pPr eaLnBrk="1" hangingPunct="1">
              <a:lnSpc>
                <a:spcPct val="80000"/>
              </a:lnSpc>
              <a:buSzTx/>
              <a:buFontTx/>
              <a:buChar char="•"/>
            </a:pPr>
            <a:endParaRPr lang="en-US" sz="2200" smtClean="0"/>
          </a:p>
          <a:p>
            <a:pPr eaLnBrk="1" hangingPunct="1">
              <a:lnSpc>
                <a:spcPct val="80000"/>
              </a:lnSpc>
              <a:buSzTx/>
              <a:buFontTx/>
              <a:buChar char="•"/>
            </a:pPr>
            <a:endParaRPr lang="en-US" sz="2200" smtClean="0"/>
          </a:p>
          <a:p>
            <a:pPr eaLnBrk="1" hangingPunct="1">
              <a:lnSpc>
                <a:spcPct val="80000"/>
              </a:lnSpc>
              <a:buSzTx/>
              <a:buFontTx/>
              <a:buChar char="•"/>
            </a:pPr>
            <a:endParaRPr lang="en-US" sz="2200" smtClean="0"/>
          </a:p>
          <a:p>
            <a:pPr eaLnBrk="1" hangingPunct="1">
              <a:lnSpc>
                <a:spcPct val="80000"/>
              </a:lnSpc>
              <a:buSzTx/>
              <a:buFontTx/>
              <a:buChar char="•"/>
            </a:pPr>
            <a:endParaRPr lang="en-US" sz="2200" smtClean="0"/>
          </a:p>
          <a:p>
            <a:pPr eaLnBrk="1" hangingPunct="1">
              <a:lnSpc>
                <a:spcPct val="80000"/>
              </a:lnSpc>
              <a:buSzTx/>
              <a:buFontTx/>
              <a:buChar char="•"/>
            </a:pPr>
            <a:endParaRPr lang="en-US" smtClean="0"/>
          </a:p>
          <a:p>
            <a:pPr eaLnBrk="1" hangingPunct="1">
              <a:lnSpc>
                <a:spcPct val="80000"/>
              </a:lnSpc>
              <a:buSzTx/>
              <a:buFontTx/>
              <a:buChar char="•"/>
            </a:pPr>
            <a:r>
              <a:rPr lang="en-US" sz="2000" smtClean="0"/>
              <a:t>Rather than locating needed resources, application components provide setters through which resources are passed in during initialization</a:t>
            </a:r>
          </a:p>
          <a:p>
            <a:pPr eaLnBrk="1" hangingPunct="1">
              <a:lnSpc>
                <a:spcPct val="90000"/>
              </a:lnSpc>
              <a:buSzTx/>
              <a:buFontTx/>
              <a:buChar char="•"/>
            </a:pPr>
            <a:r>
              <a:rPr lang="en-US" sz="2000" smtClean="0"/>
              <a:t>In Spring Framework, this pattern is used extensively, and initialization is usually done through configuration file rather than application code</a:t>
            </a:r>
            <a:endParaRPr lang="en-GB" sz="2000" smtClean="0"/>
          </a:p>
        </p:txBody>
      </p:sp>
      <p:sp>
        <p:nvSpPr>
          <p:cNvPr id="17412" name="Text Box 4"/>
          <p:cNvSpPr txBox="1">
            <a:spLocks noChangeArrowheads="1"/>
          </p:cNvSpPr>
          <p:nvPr/>
        </p:nvSpPr>
        <p:spPr bwMode="auto">
          <a:xfrm>
            <a:off x="2430463" y="2743200"/>
            <a:ext cx="4351337" cy="1982788"/>
          </a:xfrm>
          <a:prstGeom prst="rect">
            <a:avLst/>
          </a:prstGeom>
          <a:noFill/>
          <a:ln w="19050">
            <a:solidFill>
              <a:schemeClr val="tx1"/>
            </a:solidFill>
            <a:miter lim="800000"/>
            <a:headEnd/>
            <a:tailEnd/>
          </a:ln>
        </p:spPr>
        <p:txBody>
          <a:bodyPr wrap="none">
            <a:spAutoFit/>
          </a:bodyPr>
          <a:lstStyle/>
          <a:p>
            <a:pPr>
              <a:lnSpc>
                <a:spcPct val="80000"/>
              </a:lnSpc>
              <a:spcBef>
                <a:spcPct val="20000"/>
              </a:spcBef>
            </a:pPr>
            <a:r>
              <a:rPr lang="en-US" sz="1400" b="1">
                <a:latin typeface="Courier New" pitchFamily="49" charset="0"/>
              </a:rPr>
              <a:t>class MyBean {</a:t>
            </a:r>
          </a:p>
          <a:p>
            <a:pPr>
              <a:lnSpc>
                <a:spcPct val="80000"/>
              </a:lnSpc>
              <a:spcBef>
                <a:spcPct val="20000"/>
              </a:spcBef>
            </a:pPr>
            <a:r>
              <a:rPr lang="en-US" sz="1400" b="1">
                <a:latin typeface="Courier New" pitchFamily="49" charset="0"/>
              </a:rPr>
              <a:t>    private int counter;</a:t>
            </a:r>
          </a:p>
          <a:p>
            <a:pPr>
              <a:lnSpc>
                <a:spcPct val="80000"/>
              </a:lnSpc>
              <a:spcBef>
                <a:spcPct val="20000"/>
              </a:spcBef>
            </a:pPr>
            <a:r>
              <a:rPr lang="en-US" sz="1400" b="1">
                <a:latin typeface="Courier New" pitchFamily="49" charset="0"/>
              </a:rPr>
              <a:t>  </a:t>
            </a:r>
          </a:p>
          <a:p>
            <a:pPr>
              <a:lnSpc>
                <a:spcPct val="80000"/>
              </a:lnSpc>
              <a:spcBef>
                <a:spcPct val="20000"/>
              </a:spcBef>
            </a:pPr>
            <a:r>
              <a:rPr lang="en-US" sz="1400" b="1">
                <a:latin typeface="Courier New" pitchFamily="49" charset="0"/>
              </a:rPr>
              <a:t>    public int getCounter()</a:t>
            </a:r>
          </a:p>
          <a:p>
            <a:pPr>
              <a:lnSpc>
                <a:spcPct val="80000"/>
              </a:lnSpc>
              <a:spcBef>
                <a:spcPct val="20000"/>
              </a:spcBef>
            </a:pPr>
            <a:r>
              <a:rPr lang="en-US" sz="1400" b="1">
                <a:latin typeface="Courier New" pitchFamily="49" charset="0"/>
              </a:rPr>
              <a:t>    { return counter; }</a:t>
            </a:r>
          </a:p>
          <a:p>
            <a:pPr>
              <a:lnSpc>
                <a:spcPct val="80000"/>
              </a:lnSpc>
              <a:spcBef>
                <a:spcPct val="20000"/>
              </a:spcBef>
            </a:pPr>
            <a:endParaRPr lang="en-US" sz="1400" b="1">
              <a:latin typeface="Courier New" pitchFamily="49" charset="0"/>
            </a:endParaRPr>
          </a:p>
          <a:p>
            <a:pPr>
              <a:lnSpc>
                <a:spcPct val="80000"/>
              </a:lnSpc>
              <a:spcBef>
                <a:spcPct val="20000"/>
              </a:spcBef>
            </a:pPr>
            <a:r>
              <a:rPr lang="en-US" sz="1400" b="1">
                <a:latin typeface="Courier New" pitchFamily="49" charset="0"/>
              </a:rPr>
              <a:t>    public void setCounter(int counter)</a:t>
            </a:r>
          </a:p>
          <a:p>
            <a:pPr>
              <a:lnSpc>
                <a:spcPct val="80000"/>
              </a:lnSpc>
              <a:spcBef>
                <a:spcPct val="20000"/>
              </a:spcBef>
            </a:pPr>
            <a:r>
              <a:rPr lang="en-US" sz="1400" b="1">
                <a:latin typeface="Courier New" pitchFamily="49" charset="0"/>
              </a:rPr>
              <a:t>    { this.counter = counter; }</a:t>
            </a:r>
          </a:p>
          <a:p>
            <a:pPr>
              <a:lnSpc>
                <a:spcPct val="80000"/>
              </a:lnSpc>
              <a:spcBef>
                <a:spcPct val="20000"/>
              </a:spcBef>
            </a:pPr>
            <a:r>
              <a:rPr lang="en-US" sz="1400" b="1">
                <a:latin typeface="Courier New" pitchFamily="49" charset="0"/>
              </a:rPr>
              <a:t>}</a:t>
            </a:r>
            <a:endParaRPr lang="en-GB" sz="1400" b="1">
              <a:latin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IoC Java Bean</a:t>
            </a:r>
            <a:endParaRPr lang="en-GB" smtClean="0"/>
          </a:p>
        </p:txBody>
      </p:sp>
      <p:sp>
        <p:nvSpPr>
          <p:cNvPr id="18435" name="Text Box 5"/>
          <p:cNvSpPr>
            <a:spLocks noGrp="1" noChangeArrowheads="1"/>
          </p:cNvSpPr>
          <p:nvPr>
            <p:ph idx="1"/>
          </p:nvPr>
        </p:nvSpPr>
        <p:spPr>
          <a:xfrm>
            <a:off x="990600" y="2209800"/>
            <a:ext cx="8077200" cy="4495800"/>
          </a:xfrm>
          <a:noFill/>
        </p:spPr>
        <p:txBody>
          <a:bodyPr/>
          <a:lstStyle/>
          <a:p>
            <a:pPr eaLnBrk="1" hangingPunct="1">
              <a:spcBef>
                <a:spcPct val="0"/>
              </a:spcBef>
              <a:buClrTx/>
              <a:buSzTx/>
              <a:buFontTx/>
              <a:buNone/>
            </a:pPr>
            <a:r>
              <a:rPr lang="en-GB" sz="1600" b="1" smtClean="0">
                <a:solidFill>
                  <a:srgbClr val="7F0055"/>
                </a:solidFill>
                <a:latin typeface="Courier New" pitchFamily="49" charset="0"/>
              </a:rPr>
              <a:t>public</a:t>
            </a:r>
            <a:r>
              <a:rPr lang="en-GB" sz="1600" smtClean="0">
                <a:solidFill>
                  <a:srgbClr val="000000"/>
                </a:solidFill>
                <a:latin typeface="Courier New" pitchFamily="49" charset="0"/>
              </a:rPr>
              <a:t> </a:t>
            </a:r>
            <a:r>
              <a:rPr lang="en-GB" sz="1600" b="1" smtClean="0">
                <a:solidFill>
                  <a:srgbClr val="7F0055"/>
                </a:solidFill>
                <a:latin typeface="Courier New" pitchFamily="49" charset="0"/>
              </a:rPr>
              <a:t>class</a:t>
            </a:r>
            <a:r>
              <a:rPr lang="en-GB" sz="1600" smtClean="0">
                <a:solidFill>
                  <a:srgbClr val="000000"/>
                </a:solidFill>
                <a:latin typeface="Courier New" pitchFamily="49" charset="0"/>
              </a:rPr>
              <a:t> MainBookmarkProcessor </a:t>
            </a:r>
            <a:r>
              <a:rPr lang="en-GB" sz="1600" b="1" smtClean="0">
                <a:solidFill>
                  <a:srgbClr val="7F0055"/>
                </a:solidFill>
                <a:latin typeface="Courier New" pitchFamily="49" charset="0"/>
              </a:rPr>
              <a:t>implements</a:t>
            </a:r>
            <a:r>
              <a:rPr lang="en-GB" sz="1600" smtClean="0">
                <a:solidFill>
                  <a:srgbClr val="000000"/>
                </a:solidFill>
                <a:latin typeface="Courier New" pitchFamily="49" charset="0"/>
              </a:rPr>
              <a:t> BookmarkProcessor{</a:t>
            </a:r>
            <a:endParaRPr lang="en-GB" sz="1600" smtClean="0">
              <a:latin typeface="Courier New" pitchFamily="49" charset="0"/>
            </a:endParaRPr>
          </a:p>
          <a:p>
            <a:pPr eaLnBrk="1" hangingPunct="1">
              <a:spcBef>
                <a:spcPct val="0"/>
              </a:spcBef>
              <a:buClrTx/>
              <a:buSzTx/>
              <a:buFontTx/>
              <a:buNone/>
            </a:pPr>
            <a:endParaRPr lang="en-GB" sz="800" smtClean="0">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private</a:t>
            </a:r>
            <a:r>
              <a:rPr lang="en-GB" sz="1600" smtClean="0">
                <a:solidFill>
                  <a:srgbClr val="000000"/>
                </a:solidFill>
                <a:latin typeface="Courier New" pitchFamily="49" charset="0"/>
              </a:rPr>
              <a:t> PageDownloader </a:t>
            </a:r>
            <a:r>
              <a:rPr lang="en-GB" sz="1600" smtClean="0">
                <a:solidFill>
                  <a:srgbClr val="0000C0"/>
                </a:solidFill>
                <a:latin typeface="Courier New" pitchFamily="49" charset="0"/>
              </a:rPr>
              <a:t>pageDownloader</a:t>
            </a:r>
            <a:r>
              <a:rPr lang="en-GB" sz="1600" smtClean="0">
                <a:solidFill>
                  <a:srgbClr val="000000"/>
                </a:solidFill>
                <a:latin typeface="Courier New" pitchFamily="49" charset="0"/>
              </a:rPr>
              <a:t>;</a:t>
            </a:r>
            <a:r>
              <a:rPr lang="en-GB" sz="1600" smtClean="0">
                <a:solidFill>
                  <a:srgbClr val="3F7F5F"/>
                </a:solidFill>
                <a:latin typeface="Courier New" pitchFamily="49" charset="0"/>
              </a:rPr>
              <a:t> </a:t>
            </a:r>
            <a:endParaRPr lang="en-US" sz="1600" smtClean="0">
              <a:solidFill>
                <a:srgbClr val="3F7F5F"/>
              </a:solidFill>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private</a:t>
            </a:r>
            <a:r>
              <a:rPr lang="en-GB" sz="1600" smtClean="0">
                <a:solidFill>
                  <a:srgbClr val="000000"/>
                </a:solidFill>
                <a:latin typeface="Courier New" pitchFamily="49" charset="0"/>
              </a:rPr>
              <a:t> RssParser </a:t>
            </a:r>
            <a:r>
              <a:rPr lang="en-GB" sz="1600" smtClean="0">
                <a:solidFill>
                  <a:srgbClr val="0000C0"/>
                </a:solidFill>
                <a:latin typeface="Courier New" pitchFamily="49" charset="0"/>
              </a:rPr>
              <a:t>rssParser</a:t>
            </a: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endParaRPr lang="en-US" sz="800" b="1" smtClean="0">
              <a:solidFill>
                <a:srgbClr val="7F0055"/>
              </a:solidFill>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public</a:t>
            </a:r>
            <a:r>
              <a:rPr lang="en-GB" sz="1600" smtClean="0">
                <a:solidFill>
                  <a:srgbClr val="000000"/>
                </a:solidFill>
                <a:latin typeface="Courier New" pitchFamily="49" charset="0"/>
              </a:rPr>
              <a:t> List&lt;Bookmark&gt; loadBookmarks()</a:t>
            </a:r>
            <a:endParaRPr lang="en-US" sz="1600" smtClean="0">
              <a:solidFill>
                <a:srgbClr val="000000"/>
              </a:solidFill>
              <a:latin typeface="Courier New" pitchFamily="49" charset="0"/>
            </a:endParaRPr>
          </a:p>
          <a:p>
            <a:pPr eaLnBrk="1" hangingPunct="1">
              <a:spcBef>
                <a:spcPct val="0"/>
              </a:spcBef>
              <a:buClrTx/>
              <a:buSzTx/>
              <a:buFontTx/>
              <a:buNone/>
            </a:pP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r>
              <a:rPr lang="en-US" sz="1600" smtClean="0">
                <a:solidFill>
                  <a:srgbClr val="0000C0"/>
                </a:solidFill>
                <a:latin typeface="Courier New" pitchFamily="49" charset="0"/>
              </a:rPr>
              <a:t>	</a:t>
            </a:r>
            <a:r>
              <a:rPr lang="en-GB" sz="1600" smtClean="0">
                <a:solidFill>
                  <a:srgbClr val="0000C0"/>
                </a:solidFill>
                <a:latin typeface="Courier New" pitchFamily="49" charset="0"/>
              </a:rPr>
              <a:t>pageDownloader</a:t>
            </a:r>
            <a:r>
              <a:rPr lang="en-GB" sz="1600" smtClean="0">
                <a:solidFill>
                  <a:srgbClr val="000000"/>
                </a:solidFill>
                <a:latin typeface="Courier New" pitchFamily="49" charset="0"/>
              </a:rPr>
              <a:t>.downloadPage(</a:t>
            </a:r>
            <a:r>
              <a:rPr lang="en-GB" sz="1600" smtClean="0">
                <a:solidFill>
                  <a:srgbClr val="0000C0"/>
                </a:solidFill>
                <a:latin typeface="Courier New" pitchFamily="49" charset="0"/>
              </a:rPr>
              <a:t>url</a:t>
            </a: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r>
              <a:rPr lang="en-US" sz="1600" smtClean="0">
                <a:solidFill>
                  <a:srgbClr val="0000C0"/>
                </a:solidFill>
                <a:latin typeface="Courier New" pitchFamily="49" charset="0"/>
              </a:rPr>
              <a:t>	</a:t>
            </a:r>
            <a:r>
              <a:rPr lang="en-GB" sz="1600" smtClean="0">
                <a:solidFill>
                  <a:srgbClr val="0000C0"/>
                </a:solidFill>
                <a:latin typeface="Courier New" pitchFamily="49" charset="0"/>
              </a:rPr>
              <a:t>rssParser</a:t>
            </a:r>
            <a:r>
              <a:rPr lang="en-GB" sz="1600" smtClean="0">
                <a:solidFill>
                  <a:srgbClr val="000000"/>
                </a:solidFill>
                <a:latin typeface="Courier New" pitchFamily="49" charset="0"/>
              </a:rPr>
              <a:t>.extractBookmarks(</a:t>
            </a:r>
            <a:r>
              <a:rPr lang="en-GB" sz="1600" smtClean="0">
                <a:solidFill>
                  <a:srgbClr val="0000C0"/>
                </a:solidFill>
                <a:latin typeface="Courier New" pitchFamily="49" charset="0"/>
              </a:rPr>
              <a:t>fileName</a:t>
            </a:r>
            <a:r>
              <a:rPr lang="en-GB" sz="1600" smtClean="0">
                <a:solidFill>
                  <a:srgbClr val="000000"/>
                </a:solidFill>
                <a:latin typeface="Courier New" pitchFamily="49" charset="0"/>
              </a:rPr>
              <a:t>, </a:t>
            </a:r>
            <a:r>
              <a:rPr lang="en-GB" sz="1600" smtClean="0">
                <a:solidFill>
                  <a:srgbClr val="0000C0"/>
                </a:solidFill>
                <a:latin typeface="Courier New" pitchFamily="49" charset="0"/>
              </a:rPr>
              <a:t>resourceName</a:t>
            </a: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r>
              <a:rPr lang="en-US" sz="1600" smtClean="0">
                <a:solidFill>
                  <a:srgbClr val="3F7F5F"/>
                </a:solidFill>
                <a:latin typeface="Courier New" pitchFamily="49" charset="0"/>
              </a:rPr>
              <a:t>	</a:t>
            </a:r>
            <a:r>
              <a:rPr lang="en-GB" sz="1600" smtClean="0">
                <a:solidFill>
                  <a:srgbClr val="3F7F5F"/>
                </a:solidFill>
                <a:latin typeface="Courier New" pitchFamily="49" charset="0"/>
              </a:rPr>
              <a:t>// ...</a:t>
            </a:r>
            <a:endParaRPr lang="en-GB" sz="1600" smtClean="0">
              <a:latin typeface="Courier New" pitchFamily="49" charset="0"/>
            </a:endParaRPr>
          </a:p>
          <a:p>
            <a:pPr eaLnBrk="1" hangingPunct="1">
              <a:spcBef>
                <a:spcPct val="0"/>
              </a:spcBef>
              <a:buClrTx/>
              <a:buSzTx/>
              <a:buFontTx/>
              <a:buNone/>
            </a:pP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endParaRPr lang="en-GB" sz="800" smtClean="0">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public</a:t>
            </a:r>
            <a:r>
              <a:rPr lang="en-GB" sz="1600" smtClean="0">
                <a:solidFill>
                  <a:srgbClr val="000000"/>
                </a:solidFill>
                <a:latin typeface="Courier New" pitchFamily="49" charset="0"/>
              </a:rPr>
              <a:t> </a:t>
            </a:r>
            <a:r>
              <a:rPr lang="en-GB" sz="1600" b="1" smtClean="0">
                <a:solidFill>
                  <a:srgbClr val="7F0055"/>
                </a:solidFill>
                <a:latin typeface="Courier New" pitchFamily="49" charset="0"/>
              </a:rPr>
              <a:t>void</a:t>
            </a:r>
            <a:r>
              <a:rPr lang="en-GB" sz="1600" smtClean="0">
                <a:solidFill>
                  <a:srgbClr val="000000"/>
                </a:solidFill>
                <a:latin typeface="Courier New" pitchFamily="49" charset="0"/>
              </a:rPr>
              <a:t> </a:t>
            </a:r>
            <a:r>
              <a:rPr lang="en-GB" sz="1600" b="1" u="sng" smtClean="0">
                <a:solidFill>
                  <a:srgbClr val="000000"/>
                </a:solidFill>
                <a:latin typeface="Courier New" pitchFamily="49" charset="0"/>
              </a:rPr>
              <a:t>setPageDownloader</a:t>
            </a:r>
            <a:r>
              <a:rPr lang="en-GB" sz="1600" smtClean="0">
                <a:solidFill>
                  <a:srgbClr val="000000"/>
                </a:solidFill>
                <a:latin typeface="Courier New" pitchFamily="49" charset="0"/>
              </a:rPr>
              <a:t>(PageDownloader pageDownloader){</a:t>
            </a:r>
            <a:endParaRPr lang="en-GB" sz="1600" smtClean="0">
              <a:latin typeface="Courier New" pitchFamily="49" charset="0"/>
            </a:endParaRPr>
          </a:p>
          <a:p>
            <a:pPr eaLnBrk="1" hangingPunct="1">
              <a:spcBef>
                <a:spcPct val="0"/>
              </a:spcBef>
              <a:buClrTx/>
              <a:buSzTx/>
              <a:buFontTx/>
              <a:buNone/>
            </a:pPr>
            <a:r>
              <a:rPr lang="en-US" sz="1600" b="1" smtClean="0">
                <a:solidFill>
                  <a:srgbClr val="7F0055"/>
                </a:solidFill>
                <a:latin typeface="Courier New" pitchFamily="49" charset="0"/>
              </a:rPr>
              <a:t>	</a:t>
            </a:r>
            <a:r>
              <a:rPr lang="en-GB" sz="1600" b="1" smtClean="0">
                <a:solidFill>
                  <a:srgbClr val="7F0055"/>
                </a:solidFill>
                <a:latin typeface="Courier New" pitchFamily="49" charset="0"/>
              </a:rPr>
              <a:t>this</a:t>
            </a:r>
            <a:r>
              <a:rPr lang="en-GB" sz="1600" smtClean="0">
                <a:solidFill>
                  <a:srgbClr val="000000"/>
                </a:solidFill>
                <a:latin typeface="Courier New" pitchFamily="49" charset="0"/>
              </a:rPr>
              <a:t>.</a:t>
            </a:r>
            <a:r>
              <a:rPr lang="en-GB" sz="1600" smtClean="0">
                <a:solidFill>
                  <a:srgbClr val="0000C0"/>
                </a:solidFill>
                <a:latin typeface="Courier New" pitchFamily="49" charset="0"/>
              </a:rPr>
              <a:t>pageDownloader</a:t>
            </a:r>
            <a:r>
              <a:rPr lang="en-GB" sz="1600" smtClean="0">
                <a:solidFill>
                  <a:srgbClr val="000000"/>
                </a:solidFill>
                <a:latin typeface="Courier New" pitchFamily="49" charset="0"/>
              </a:rPr>
              <a:t> = pageDownloader;</a:t>
            </a:r>
            <a:endParaRPr lang="en-GB" sz="1600" smtClean="0">
              <a:latin typeface="Courier New" pitchFamily="49" charset="0"/>
            </a:endParaRPr>
          </a:p>
          <a:p>
            <a:pPr eaLnBrk="1" hangingPunct="1">
              <a:spcBef>
                <a:spcPct val="0"/>
              </a:spcBef>
              <a:buClrTx/>
              <a:buSzTx/>
              <a:buFontTx/>
              <a:buNone/>
            </a:pP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endParaRPr lang="en-GB" sz="800" smtClean="0">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public</a:t>
            </a:r>
            <a:r>
              <a:rPr lang="en-GB" sz="1600" smtClean="0">
                <a:solidFill>
                  <a:srgbClr val="000000"/>
                </a:solidFill>
                <a:latin typeface="Courier New" pitchFamily="49" charset="0"/>
              </a:rPr>
              <a:t> </a:t>
            </a:r>
            <a:r>
              <a:rPr lang="en-GB" sz="1600" b="1" smtClean="0">
                <a:solidFill>
                  <a:srgbClr val="7F0055"/>
                </a:solidFill>
                <a:latin typeface="Courier New" pitchFamily="49" charset="0"/>
              </a:rPr>
              <a:t>void</a:t>
            </a:r>
            <a:r>
              <a:rPr lang="en-GB" sz="1600" smtClean="0">
                <a:solidFill>
                  <a:srgbClr val="000000"/>
                </a:solidFill>
                <a:latin typeface="Courier New" pitchFamily="49" charset="0"/>
              </a:rPr>
              <a:t> </a:t>
            </a:r>
            <a:r>
              <a:rPr lang="en-GB" sz="1600" b="1" u="sng" smtClean="0">
                <a:solidFill>
                  <a:srgbClr val="000000"/>
                </a:solidFill>
                <a:latin typeface="Courier New" pitchFamily="49" charset="0"/>
              </a:rPr>
              <a:t>setRssParser</a:t>
            </a:r>
            <a:r>
              <a:rPr lang="en-GB" sz="1600" smtClean="0">
                <a:solidFill>
                  <a:srgbClr val="000000"/>
                </a:solidFill>
                <a:latin typeface="Courier New" pitchFamily="49" charset="0"/>
              </a:rPr>
              <a:t>(RssParser rssParser){</a:t>
            </a:r>
            <a:endParaRPr lang="en-GB" sz="1600" smtClean="0">
              <a:latin typeface="Courier New" pitchFamily="49" charset="0"/>
            </a:endParaRPr>
          </a:p>
          <a:p>
            <a:pPr eaLnBrk="1" hangingPunct="1">
              <a:spcBef>
                <a:spcPct val="0"/>
              </a:spcBef>
              <a:buClrTx/>
              <a:buSzTx/>
              <a:buFontTx/>
              <a:buNone/>
            </a:pPr>
            <a:r>
              <a:rPr lang="en-US" sz="1600" b="1" smtClean="0">
                <a:solidFill>
                  <a:srgbClr val="7F0055"/>
                </a:solidFill>
                <a:latin typeface="Courier New" pitchFamily="49" charset="0"/>
              </a:rPr>
              <a:t>	</a:t>
            </a:r>
            <a:r>
              <a:rPr lang="en-GB" sz="1600" b="1" smtClean="0">
                <a:solidFill>
                  <a:srgbClr val="7F0055"/>
                </a:solidFill>
                <a:latin typeface="Courier New" pitchFamily="49" charset="0"/>
              </a:rPr>
              <a:t>this</a:t>
            </a:r>
            <a:r>
              <a:rPr lang="en-GB" sz="1600" smtClean="0">
                <a:solidFill>
                  <a:srgbClr val="000000"/>
                </a:solidFill>
                <a:latin typeface="Courier New" pitchFamily="49" charset="0"/>
              </a:rPr>
              <a:t>.</a:t>
            </a:r>
            <a:r>
              <a:rPr lang="en-GB" sz="1600" smtClean="0">
                <a:solidFill>
                  <a:srgbClr val="0000C0"/>
                </a:solidFill>
                <a:latin typeface="Courier New" pitchFamily="49" charset="0"/>
              </a:rPr>
              <a:t>rssParser</a:t>
            </a:r>
            <a:r>
              <a:rPr lang="en-GB" sz="1600" smtClean="0">
                <a:solidFill>
                  <a:srgbClr val="000000"/>
                </a:solidFill>
                <a:latin typeface="Courier New" pitchFamily="49" charset="0"/>
              </a:rPr>
              <a:t> = rssParser;</a:t>
            </a:r>
            <a:endParaRPr lang="en-GB" sz="1600" smtClean="0">
              <a:latin typeface="Courier New" pitchFamily="49" charset="0"/>
            </a:endParaRPr>
          </a:p>
          <a:p>
            <a:pPr eaLnBrk="1" hangingPunct="1">
              <a:spcBef>
                <a:spcPct val="0"/>
              </a:spcBef>
              <a:buClrTx/>
              <a:buSzTx/>
              <a:buFontTx/>
              <a:buNone/>
            </a:pPr>
            <a:r>
              <a:rPr lang="en-GB" sz="1600" smtClean="0">
                <a:solidFill>
                  <a:srgbClr val="000000"/>
                </a:solidFill>
                <a:latin typeface="Courier New"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References</a:t>
            </a:r>
            <a:endParaRPr lang="en-GB" smtClean="0"/>
          </a:p>
        </p:txBody>
      </p:sp>
      <p:sp>
        <p:nvSpPr>
          <p:cNvPr id="19459" name="Rectangle 3"/>
          <p:cNvSpPr>
            <a:spLocks noGrp="1" noChangeArrowheads="1"/>
          </p:cNvSpPr>
          <p:nvPr>
            <p:ph idx="1"/>
          </p:nvPr>
        </p:nvSpPr>
        <p:spPr>
          <a:xfrm>
            <a:off x="990600" y="2101850"/>
            <a:ext cx="8077200" cy="4603750"/>
          </a:xfrm>
        </p:spPr>
        <p:txBody>
          <a:bodyPr>
            <a:normAutofit/>
          </a:bodyPr>
          <a:lstStyle/>
          <a:p>
            <a:pPr eaLnBrk="1" hangingPunct="1">
              <a:lnSpc>
                <a:spcPct val="90000"/>
              </a:lnSpc>
              <a:buSzTx/>
              <a:buFontTx/>
              <a:buChar char="•"/>
            </a:pPr>
            <a:endParaRPr lang="en-US" sz="900" smtClean="0"/>
          </a:p>
          <a:p>
            <a:pPr eaLnBrk="1" hangingPunct="1">
              <a:lnSpc>
                <a:spcPct val="90000"/>
              </a:lnSpc>
              <a:buSzTx/>
              <a:buFontTx/>
              <a:buChar char="•"/>
            </a:pPr>
            <a:r>
              <a:rPr lang="en-GB" sz="2400" smtClean="0"/>
              <a:t>Spring</a:t>
            </a:r>
            <a:r>
              <a:rPr lang="en-US" sz="2400" smtClean="0"/>
              <a:t> Home:</a:t>
            </a:r>
          </a:p>
          <a:p>
            <a:pPr eaLnBrk="1" hangingPunct="1">
              <a:lnSpc>
                <a:spcPct val="90000"/>
              </a:lnSpc>
              <a:buSzTx/>
              <a:buFontTx/>
              <a:buNone/>
            </a:pPr>
            <a:r>
              <a:rPr lang="en-US" sz="1600" smtClean="0"/>
              <a:t>	</a:t>
            </a:r>
            <a:r>
              <a:rPr lang="en-US" sz="1600" b="1" smtClean="0">
                <a:latin typeface="Courier New" pitchFamily="49" charset="0"/>
                <a:hlinkClick r:id="rId2"/>
              </a:rPr>
              <a:t>http://www.springframework.org</a:t>
            </a:r>
            <a:r>
              <a:rPr lang="en-US" sz="1600" b="1" smtClean="0"/>
              <a:t> </a:t>
            </a:r>
            <a:endParaRPr lang="en-GB" sz="1600" b="1" smtClean="0"/>
          </a:p>
          <a:p>
            <a:pPr eaLnBrk="1" hangingPunct="1">
              <a:lnSpc>
                <a:spcPct val="90000"/>
              </a:lnSpc>
              <a:buSzTx/>
              <a:buFontTx/>
              <a:buChar char="•"/>
            </a:pPr>
            <a:endParaRPr lang="en-GB" sz="1600" b="1" smtClean="0"/>
          </a:p>
          <a:p>
            <a:pPr eaLnBrk="1" hangingPunct="1">
              <a:lnSpc>
                <a:spcPct val="90000"/>
              </a:lnSpc>
              <a:buSzTx/>
              <a:buFontTx/>
              <a:buChar char="•"/>
            </a:pPr>
            <a:r>
              <a:rPr lang="en-US" sz="2400" smtClean="0"/>
              <a:t>Inversion of Control Containers and the Dependency Injection pattern</a:t>
            </a:r>
            <a:r>
              <a:rPr lang="en-US" sz="1600" smtClean="0"/>
              <a:t> </a:t>
            </a:r>
            <a:r>
              <a:rPr lang="en-GB" sz="1600" b="1" smtClean="0">
                <a:latin typeface="Courier New" pitchFamily="49" charset="0"/>
                <a:hlinkClick r:id="rId3"/>
              </a:rPr>
              <a:t>http://www.martinfowler.com/articles/injection.html</a:t>
            </a:r>
            <a:r>
              <a:rPr lang="en-US" sz="1600" b="1" smtClean="0">
                <a:latin typeface="Courier New" pitchFamily="49" charset="0"/>
              </a:rPr>
              <a:t> </a:t>
            </a:r>
            <a:endParaRPr lang="en-GB" sz="1600" b="1" smtClean="0">
              <a:latin typeface="Courier New" pitchFamily="49" charset="0"/>
            </a:endParaRPr>
          </a:p>
          <a:p>
            <a:pPr eaLnBrk="1" hangingPunct="1">
              <a:lnSpc>
                <a:spcPct val="90000"/>
              </a:lnSpc>
              <a:buSzTx/>
              <a:buFontTx/>
              <a:buChar char="•"/>
            </a:pPr>
            <a:endParaRPr lang="en-GB" sz="1400" b="1" smtClean="0">
              <a:latin typeface="Courier New" pitchFamily="49" charset="0"/>
            </a:endParaRPr>
          </a:p>
          <a:p>
            <a:pPr eaLnBrk="1" hangingPunct="1">
              <a:lnSpc>
                <a:spcPct val="90000"/>
              </a:lnSpc>
              <a:buSzTx/>
              <a:buFontTx/>
              <a:buChar char="•"/>
            </a:pPr>
            <a:r>
              <a:rPr lang="en-GB" sz="2400" smtClean="0"/>
              <a:t>Spring IoC Container</a:t>
            </a:r>
            <a:r>
              <a:rPr lang="en-US" sz="2400" smtClean="0"/>
              <a:t>:</a:t>
            </a:r>
          </a:p>
          <a:p>
            <a:pPr eaLnBrk="1" hangingPunct="1">
              <a:lnSpc>
                <a:spcPct val="90000"/>
              </a:lnSpc>
              <a:buSzTx/>
              <a:buFontTx/>
              <a:buNone/>
            </a:pPr>
            <a:r>
              <a:rPr lang="en-US" sz="1800" smtClean="0"/>
              <a:t>	</a:t>
            </a:r>
            <a:r>
              <a:rPr lang="en-GB" sz="1600" b="1" smtClean="0">
                <a:latin typeface="Courier New" pitchFamily="49" charset="0"/>
                <a:hlinkClick r:id="rId4"/>
              </a:rPr>
              <a:t>http://static.springframework.org/spring/docs/2.0.x/reference/beans.html</a:t>
            </a:r>
            <a:r>
              <a:rPr lang="en-US" sz="1600" b="1" smtClean="0">
                <a:latin typeface="Courier New" pitchFamily="49" charset="0"/>
              </a:rPr>
              <a:t> </a:t>
            </a:r>
            <a:endParaRPr lang="en-GB" sz="1600" b="1" smtClean="0">
              <a:latin typeface="Courier New" pitchFamily="49" charset="0"/>
            </a:endParaRPr>
          </a:p>
          <a:p>
            <a:pPr eaLnBrk="1" hangingPunct="1">
              <a:lnSpc>
                <a:spcPct val="90000"/>
              </a:lnSpc>
              <a:buSzTx/>
              <a:buFontTx/>
              <a:buChar char="•"/>
            </a:pPr>
            <a:endParaRPr lang="en-US" sz="1600" b="1" smtClean="0">
              <a:latin typeface="Courier New" pitchFamily="49" charset="0"/>
            </a:endParaRPr>
          </a:p>
          <a:p>
            <a:pPr eaLnBrk="1" hangingPunct="1">
              <a:lnSpc>
                <a:spcPct val="90000"/>
              </a:lnSpc>
              <a:buSzTx/>
              <a:buFontTx/>
              <a:buChar char="•"/>
            </a:pPr>
            <a:r>
              <a:rPr lang="en-US" sz="2400" smtClean="0"/>
              <a:t>Introduction to the Spring Framework by Rod Johnson</a:t>
            </a:r>
          </a:p>
          <a:p>
            <a:pPr eaLnBrk="1" hangingPunct="1">
              <a:lnSpc>
                <a:spcPct val="90000"/>
              </a:lnSpc>
              <a:buSzTx/>
              <a:buFontTx/>
              <a:buNone/>
            </a:pPr>
            <a:r>
              <a:rPr lang="en-US" sz="1600" smtClean="0">
                <a:latin typeface="Courier New" pitchFamily="49" charset="0"/>
              </a:rPr>
              <a:t>	</a:t>
            </a:r>
            <a:r>
              <a:rPr lang="en-US" sz="1600" b="1" smtClean="0">
                <a:latin typeface="Courier New" pitchFamily="49" charset="0"/>
                <a:hlinkClick r:id="rId5"/>
              </a:rPr>
              <a:t>http://www.theserverside.com/tt/articles/article.tss?l=SpringFramework</a:t>
            </a:r>
            <a:r>
              <a:rPr lang="en-US" sz="1600" smtClean="0">
                <a:latin typeface="Courier New" pitchFamily="49" charset="0"/>
              </a:rPr>
              <a:t> </a:t>
            </a:r>
            <a:endParaRPr lang="en-GB" sz="18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Spring Overview</a:t>
            </a:r>
            <a:endParaRPr lang="en-GB" smtClean="0"/>
          </a:p>
        </p:txBody>
      </p:sp>
      <p:sp>
        <p:nvSpPr>
          <p:cNvPr id="5123" name="Rectangle 3"/>
          <p:cNvSpPr>
            <a:spLocks noGrp="1" noChangeArrowheads="1"/>
          </p:cNvSpPr>
          <p:nvPr>
            <p:ph idx="1"/>
          </p:nvPr>
        </p:nvSpPr>
        <p:spPr>
          <a:xfrm>
            <a:off x="1066800" y="2101850"/>
            <a:ext cx="7772400" cy="4451350"/>
          </a:xfrm>
        </p:spPr>
        <p:txBody>
          <a:bodyPr>
            <a:normAutofit lnSpcReduction="10000"/>
          </a:bodyPr>
          <a:lstStyle/>
          <a:p>
            <a:pPr eaLnBrk="1" fontAlgn="t" hangingPunct="1">
              <a:lnSpc>
                <a:spcPct val="90000"/>
              </a:lnSpc>
              <a:buSzTx/>
              <a:buFontTx/>
              <a:buChar char="•"/>
            </a:pPr>
            <a:r>
              <a:rPr lang="en-GB" sz="2400" smtClean="0"/>
              <a:t>Spring is a</a:t>
            </a:r>
            <a:r>
              <a:rPr lang="en-US" sz="2400" smtClean="0"/>
              <a:t>n open source</a:t>
            </a:r>
            <a:r>
              <a:rPr lang="en-GB" sz="2400" smtClean="0"/>
              <a:t> layered Java/J2EE application framework</a:t>
            </a:r>
            <a:endParaRPr lang="en-US" sz="2400" smtClean="0"/>
          </a:p>
          <a:p>
            <a:pPr eaLnBrk="1" fontAlgn="t" hangingPunct="1">
              <a:lnSpc>
                <a:spcPct val="90000"/>
              </a:lnSpc>
              <a:buSzTx/>
              <a:buFontTx/>
              <a:buChar char="•"/>
            </a:pPr>
            <a:endParaRPr lang="en-US" sz="1000" smtClean="0"/>
          </a:p>
          <a:p>
            <a:pPr eaLnBrk="1" fontAlgn="t" hangingPunct="1">
              <a:lnSpc>
                <a:spcPct val="90000"/>
              </a:lnSpc>
              <a:buSzTx/>
              <a:buFontTx/>
              <a:buChar char="•"/>
            </a:pPr>
            <a:r>
              <a:rPr lang="en-GB" sz="2400" smtClean="0"/>
              <a:t>Created by Rod Johnson</a:t>
            </a:r>
            <a:endParaRPr lang="en-US" sz="2400" smtClean="0"/>
          </a:p>
          <a:p>
            <a:pPr lvl="1" eaLnBrk="1" fontAlgn="t" hangingPunct="1">
              <a:lnSpc>
                <a:spcPct val="90000"/>
              </a:lnSpc>
              <a:buSzTx/>
              <a:buFontTx/>
              <a:buChar char="•"/>
            </a:pPr>
            <a:r>
              <a:rPr lang="en-US" sz="2000" smtClean="0"/>
              <a:t>Based on book “Expert one-on-one J2EE Design and Development” (October, 2002)</a:t>
            </a:r>
          </a:p>
          <a:p>
            <a:pPr lvl="1" eaLnBrk="1" fontAlgn="t" hangingPunct="1">
              <a:lnSpc>
                <a:spcPct val="90000"/>
              </a:lnSpc>
              <a:buSzTx/>
              <a:buFontTx/>
              <a:buChar char="•"/>
            </a:pPr>
            <a:r>
              <a:rPr lang="en-US" sz="2000" smtClean="0"/>
              <a:t>Current version 2.0.6 (released on </a:t>
            </a:r>
            <a:r>
              <a:rPr lang="en-GB" sz="2000" smtClean="0"/>
              <a:t>2007-06-18</a:t>
            </a:r>
            <a:r>
              <a:rPr lang="en-US" sz="2000" smtClean="0"/>
              <a:t>)</a:t>
            </a:r>
          </a:p>
          <a:p>
            <a:pPr eaLnBrk="1" fontAlgn="t" hangingPunct="1">
              <a:lnSpc>
                <a:spcPct val="90000"/>
              </a:lnSpc>
              <a:buSzTx/>
              <a:buFontTx/>
              <a:buChar char="•"/>
            </a:pPr>
            <a:endParaRPr lang="en-US" sz="1000" smtClean="0"/>
          </a:p>
          <a:p>
            <a:pPr eaLnBrk="1" fontAlgn="t" hangingPunct="1">
              <a:lnSpc>
                <a:spcPct val="90000"/>
              </a:lnSpc>
              <a:buSzTx/>
              <a:buFontTx/>
              <a:buChar char="•"/>
            </a:pPr>
            <a:r>
              <a:rPr lang="en-US" sz="2400" smtClean="0"/>
              <a:t>The Spring Framework is licensed under the terms of the Apache License, Version 2.0 and can be downloaded at:</a:t>
            </a:r>
          </a:p>
          <a:p>
            <a:pPr lvl="1" eaLnBrk="1" fontAlgn="t" hangingPunct="1">
              <a:lnSpc>
                <a:spcPct val="90000"/>
              </a:lnSpc>
              <a:buSzTx/>
              <a:buFontTx/>
              <a:buChar char="•"/>
            </a:pPr>
            <a:r>
              <a:rPr lang="en-US" sz="1600" b="1" smtClean="0">
                <a:latin typeface="Courier New" pitchFamily="49" charset="0"/>
                <a:hlinkClick r:id="rId2"/>
              </a:rPr>
              <a:t>http://www.springframework.org/download</a:t>
            </a:r>
            <a:r>
              <a:rPr lang="lv-LV" sz="1600" b="1" smtClean="0">
                <a:latin typeface="Courier New" pitchFamily="49" charset="0"/>
              </a:rPr>
              <a:t> </a:t>
            </a:r>
            <a:endParaRPr lang="en-US" sz="1600" b="1" smtClean="0">
              <a:latin typeface="Courier New" pitchFamily="49" charset="0"/>
            </a:endParaRPr>
          </a:p>
          <a:p>
            <a:pPr eaLnBrk="1" fontAlgn="t" hangingPunct="1">
              <a:lnSpc>
                <a:spcPct val="90000"/>
              </a:lnSpc>
              <a:buSzTx/>
              <a:buFontTx/>
              <a:buChar char="•"/>
            </a:pPr>
            <a:endParaRPr lang="en-US" sz="1000" smtClean="0"/>
          </a:p>
          <a:p>
            <a:pPr eaLnBrk="1" fontAlgn="t" hangingPunct="1">
              <a:lnSpc>
                <a:spcPct val="90000"/>
              </a:lnSpc>
              <a:buSzTx/>
              <a:buFontTx/>
              <a:buChar char="•"/>
            </a:pPr>
            <a:r>
              <a:rPr lang="en-US" sz="2400" smtClean="0"/>
              <a:t>Philosophy: J2EE should be easier to use, 			    	  “Lightweight Container” concept</a:t>
            </a:r>
          </a:p>
        </p:txBody>
      </p:sp>
      <p:sp>
        <p:nvSpPr>
          <p:cNvPr id="5124" name="Text Box 4"/>
          <p:cNvSpPr txBox="1">
            <a:spLocks noChangeArrowheads="1"/>
          </p:cNvSpPr>
          <p:nvPr/>
        </p:nvSpPr>
        <p:spPr bwMode="auto">
          <a:xfrm>
            <a:off x="4953000" y="2551113"/>
            <a:ext cx="3962400" cy="730250"/>
          </a:xfrm>
          <a:prstGeom prst="rect">
            <a:avLst/>
          </a:prstGeom>
          <a:noFill/>
          <a:ln w="28575">
            <a:solidFill>
              <a:schemeClr val="tx1"/>
            </a:solidFill>
            <a:miter lim="800000"/>
            <a:headEnd/>
            <a:tailEnd/>
          </a:ln>
        </p:spPr>
        <p:txBody>
          <a:bodyPr>
            <a:spAutoFit/>
          </a:bodyPr>
          <a:lstStyle/>
          <a:p>
            <a:pPr>
              <a:spcBef>
                <a:spcPct val="50000"/>
              </a:spcBef>
            </a:pPr>
            <a:r>
              <a:rPr lang="en-GB" sz="2000" u="sng"/>
              <a:t>A software framework</a:t>
            </a:r>
            <a:r>
              <a:rPr lang="en-GB" sz="2000"/>
              <a:t> is a re-usable design for a software system</a:t>
            </a:r>
            <a:r>
              <a:rPr lang="en-US" sz="2000"/>
              <a:t>. </a:t>
            </a:r>
            <a:endParaRPr lang="en-GB"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GB" sz="4000" smtClean="0"/>
              <a:t>What are Lightweight Frameworks?</a:t>
            </a:r>
          </a:p>
        </p:txBody>
      </p:sp>
      <p:sp>
        <p:nvSpPr>
          <p:cNvPr id="6147" name="Rectangle 3"/>
          <p:cNvSpPr>
            <a:spLocks noGrp="1" noChangeArrowheads="1"/>
          </p:cNvSpPr>
          <p:nvPr>
            <p:ph idx="1"/>
          </p:nvPr>
        </p:nvSpPr>
        <p:spPr>
          <a:xfrm>
            <a:off x="1066800" y="2101850"/>
            <a:ext cx="7772400" cy="4375150"/>
          </a:xfrm>
        </p:spPr>
        <p:txBody>
          <a:bodyPr/>
          <a:lstStyle/>
          <a:p>
            <a:pPr eaLnBrk="1" hangingPunct="1">
              <a:lnSpc>
                <a:spcPct val="80000"/>
              </a:lnSpc>
              <a:buSzTx/>
              <a:buFontTx/>
              <a:buChar char="•"/>
            </a:pPr>
            <a:r>
              <a:rPr lang="en-US" sz="2200" smtClean="0"/>
              <a:t>Non-intrusive</a:t>
            </a:r>
          </a:p>
          <a:p>
            <a:pPr eaLnBrk="1" hangingPunct="1">
              <a:lnSpc>
                <a:spcPct val="80000"/>
              </a:lnSpc>
              <a:buSzTx/>
              <a:buFontTx/>
              <a:buChar char="•"/>
            </a:pPr>
            <a:r>
              <a:rPr lang="en-US" sz="2200" smtClean="0"/>
              <a:t>No container requirements</a:t>
            </a:r>
          </a:p>
          <a:p>
            <a:pPr eaLnBrk="1" hangingPunct="1">
              <a:lnSpc>
                <a:spcPct val="80000"/>
              </a:lnSpc>
              <a:buSzTx/>
              <a:buFontTx/>
              <a:buChar char="•"/>
            </a:pPr>
            <a:r>
              <a:rPr lang="en-US" sz="2200" smtClean="0"/>
              <a:t>Simplify application development</a:t>
            </a:r>
          </a:p>
          <a:p>
            <a:pPr lvl="1" eaLnBrk="1" hangingPunct="1">
              <a:lnSpc>
                <a:spcPct val="80000"/>
              </a:lnSpc>
              <a:buSzTx/>
              <a:buFontTx/>
              <a:buChar char="•"/>
            </a:pPr>
            <a:r>
              <a:rPr lang="en-US" sz="1800" smtClean="0"/>
              <a:t>Remove re-occurring pattern code</a:t>
            </a:r>
          </a:p>
          <a:p>
            <a:pPr lvl="1" eaLnBrk="1" hangingPunct="1">
              <a:lnSpc>
                <a:spcPct val="80000"/>
              </a:lnSpc>
              <a:buSzTx/>
              <a:buFontTx/>
              <a:buChar char="•"/>
            </a:pPr>
            <a:r>
              <a:rPr lang="en-US" sz="1800" smtClean="0"/>
              <a:t>Productivity friendly</a:t>
            </a:r>
          </a:p>
          <a:p>
            <a:pPr lvl="1" eaLnBrk="1" hangingPunct="1">
              <a:lnSpc>
                <a:spcPct val="80000"/>
              </a:lnSpc>
              <a:buSzTx/>
              <a:buFontTx/>
              <a:buChar char="•"/>
            </a:pPr>
            <a:r>
              <a:rPr lang="en-US" sz="1800" smtClean="0"/>
              <a:t>Unit test friendly</a:t>
            </a:r>
          </a:p>
          <a:p>
            <a:pPr eaLnBrk="1" hangingPunct="1">
              <a:lnSpc>
                <a:spcPct val="80000"/>
              </a:lnSpc>
              <a:buSzTx/>
              <a:buFontTx/>
              <a:buChar char="•"/>
            </a:pPr>
            <a:r>
              <a:rPr lang="en-US" sz="2200" smtClean="0"/>
              <a:t>Very pluggable</a:t>
            </a:r>
          </a:p>
          <a:p>
            <a:pPr eaLnBrk="1" hangingPunct="1">
              <a:lnSpc>
                <a:spcPct val="80000"/>
              </a:lnSpc>
              <a:buSzTx/>
              <a:buFontTx/>
              <a:buChar char="•"/>
            </a:pPr>
            <a:r>
              <a:rPr lang="en-US" sz="2200" smtClean="0"/>
              <a:t>Usually open source</a:t>
            </a:r>
          </a:p>
          <a:p>
            <a:pPr eaLnBrk="1" hangingPunct="1">
              <a:lnSpc>
                <a:spcPct val="80000"/>
              </a:lnSpc>
              <a:buSzTx/>
              <a:buFontTx/>
              <a:buChar char="•"/>
            </a:pPr>
            <a:r>
              <a:rPr lang="en-US" sz="2200" smtClean="0"/>
              <a:t>Examples: </a:t>
            </a:r>
          </a:p>
          <a:p>
            <a:pPr lvl="1" eaLnBrk="1" hangingPunct="1">
              <a:lnSpc>
                <a:spcPct val="80000"/>
              </a:lnSpc>
              <a:buSzTx/>
              <a:buFontTx/>
              <a:buChar char="•"/>
            </a:pPr>
            <a:r>
              <a:rPr lang="en-US" sz="1800" smtClean="0"/>
              <a:t>Spring, Pico, Hivemind</a:t>
            </a:r>
          </a:p>
          <a:p>
            <a:pPr lvl="1" eaLnBrk="1" hangingPunct="1">
              <a:lnSpc>
                <a:spcPct val="80000"/>
              </a:lnSpc>
              <a:buSzTx/>
              <a:buFontTx/>
              <a:buChar char="•"/>
            </a:pPr>
            <a:r>
              <a:rPr lang="en-US" sz="1800" smtClean="0"/>
              <a:t>Hibernate, IBatis, Castor</a:t>
            </a:r>
          </a:p>
          <a:p>
            <a:pPr lvl="1" eaLnBrk="1" hangingPunct="1">
              <a:lnSpc>
                <a:spcPct val="80000"/>
              </a:lnSpc>
              <a:buSzTx/>
              <a:buFontTx/>
              <a:buChar char="•"/>
            </a:pPr>
            <a:r>
              <a:rPr lang="en-US" sz="1800" smtClean="0"/>
              <a:t>WebWork</a:t>
            </a:r>
          </a:p>
          <a:p>
            <a:pPr lvl="1" eaLnBrk="1" hangingPunct="1">
              <a:lnSpc>
                <a:spcPct val="80000"/>
              </a:lnSpc>
              <a:buSzTx/>
              <a:buFontTx/>
              <a:buChar char="•"/>
            </a:pPr>
            <a:r>
              <a:rPr lang="en-US" sz="1800" smtClean="0"/>
              <a:t>Quartz</a:t>
            </a:r>
          </a:p>
          <a:p>
            <a:pPr lvl="1" eaLnBrk="1" hangingPunct="1">
              <a:lnSpc>
                <a:spcPct val="80000"/>
              </a:lnSpc>
              <a:buSzTx/>
              <a:buFontTx/>
              <a:buChar char="•"/>
            </a:pPr>
            <a:r>
              <a:rPr lang="en-US" sz="1800" smtClean="0"/>
              <a:t>Sitemesh</a:t>
            </a:r>
            <a:endParaRPr lang="en-GB" sz="2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en-GB" sz="4000" smtClean="0"/>
              <a:t>Spring</a:t>
            </a:r>
            <a:r>
              <a:rPr lang="lv-LV" sz="4000" smtClean="0"/>
              <a:t> </a:t>
            </a:r>
            <a:r>
              <a:rPr lang="en-GB" sz="4000" smtClean="0"/>
              <a:t>Mission Statement</a:t>
            </a:r>
          </a:p>
        </p:txBody>
      </p:sp>
      <p:sp>
        <p:nvSpPr>
          <p:cNvPr id="7171" name="Rectangle 1027"/>
          <p:cNvSpPr>
            <a:spLocks noGrp="1" noChangeArrowheads="1"/>
          </p:cNvSpPr>
          <p:nvPr>
            <p:ph idx="1"/>
          </p:nvPr>
        </p:nvSpPr>
        <p:spPr>
          <a:xfrm>
            <a:off x="1066800" y="2101850"/>
            <a:ext cx="7772400" cy="4527550"/>
          </a:xfrm>
        </p:spPr>
        <p:txBody>
          <a:bodyPr>
            <a:normAutofit/>
          </a:bodyPr>
          <a:lstStyle/>
          <a:p>
            <a:pPr eaLnBrk="1" hangingPunct="1">
              <a:lnSpc>
                <a:spcPct val="80000"/>
              </a:lnSpc>
              <a:buSzTx/>
              <a:buFontTx/>
              <a:buChar char="•"/>
            </a:pPr>
            <a:r>
              <a:rPr lang="en-US" sz="2000" smtClean="0"/>
              <a:t>J2EE should be easier to use </a:t>
            </a:r>
          </a:p>
          <a:p>
            <a:pPr eaLnBrk="1" hangingPunct="1">
              <a:lnSpc>
                <a:spcPct val="80000"/>
              </a:lnSpc>
              <a:buSzTx/>
              <a:buFontTx/>
              <a:buChar char="•"/>
            </a:pPr>
            <a:r>
              <a:rPr lang="en-US" sz="2000" smtClean="0"/>
              <a:t>It's best to program to interfaces, rather than classes. Spring reduces the complexity cost of using interfaces to zero. </a:t>
            </a:r>
          </a:p>
          <a:p>
            <a:pPr eaLnBrk="1" hangingPunct="1">
              <a:lnSpc>
                <a:spcPct val="80000"/>
              </a:lnSpc>
              <a:buSzTx/>
              <a:buFontTx/>
              <a:buChar char="•"/>
            </a:pPr>
            <a:r>
              <a:rPr lang="en-US" sz="2000" smtClean="0"/>
              <a:t>JavaBeans offer a great way of configuring applications </a:t>
            </a:r>
          </a:p>
          <a:p>
            <a:pPr eaLnBrk="1" hangingPunct="1">
              <a:lnSpc>
                <a:spcPct val="80000"/>
              </a:lnSpc>
              <a:buSzTx/>
              <a:buFontTx/>
              <a:buChar char="•"/>
            </a:pPr>
            <a:r>
              <a:rPr lang="en-US" sz="2000" smtClean="0"/>
              <a:t>OO design is more important than any implementation technology, such as J2EE </a:t>
            </a:r>
          </a:p>
          <a:p>
            <a:pPr eaLnBrk="1" hangingPunct="1">
              <a:lnSpc>
                <a:spcPct val="80000"/>
              </a:lnSpc>
              <a:buSzTx/>
              <a:buFontTx/>
              <a:buChar char="•"/>
            </a:pPr>
            <a:r>
              <a:rPr lang="en-US" sz="2000" smtClean="0"/>
              <a:t>Checked exceptions are overused in Java. A framework shouldn't force you to catch exceptions you're unlikely to be able to recover from. </a:t>
            </a:r>
          </a:p>
          <a:p>
            <a:pPr eaLnBrk="1" hangingPunct="1">
              <a:lnSpc>
                <a:spcPct val="80000"/>
              </a:lnSpc>
              <a:buSzTx/>
              <a:buFontTx/>
              <a:buChar char="•"/>
            </a:pPr>
            <a:r>
              <a:rPr lang="en-US" sz="2000" smtClean="0"/>
              <a:t>Testability is essential, and a framework such as Spring should help make your code easier to test </a:t>
            </a:r>
          </a:p>
          <a:p>
            <a:pPr eaLnBrk="1" hangingPunct="1">
              <a:lnSpc>
                <a:spcPct val="80000"/>
              </a:lnSpc>
              <a:buSzTx/>
              <a:buFontTx/>
              <a:buChar char="•"/>
            </a:pPr>
            <a:r>
              <a:rPr lang="en-US" sz="2000" smtClean="0"/>
              <a:t>Spring should be a pleasure to use</a:t>
            </a:r>
          </a:p>
          <a:p>
            <a:pPr eaLnBrk="1" hangingPunct="1">
              <a:lnSpc>
                <a:spcPct val="80000"/>
              </a:lnSpc>
              <a:buSzTx/>
              <a:buFontTx/>
              <a:buChar char="•"/>
            </a:pPr>
            <a:r>
              <a:rPr lang="en-US" sz="2000" smtClean="0"/>
              <a:t>Your application code should not depend on Spring APIs</a:t>
            </a:r>
          </a:p>
          <a:p>
            <a:pPr eaLnBrk="1" hangingPunct="1">
              <a:lnSpc>
                <a:spcPct val="80000"/>
              </a:lnSpc>
              <a:buSzTx/>
              <a:buFontTx/>
              <a:buChar char="•"/>
            </a:pPr>
            <a:r>
              <a:rPr lang="en-US" sz="2000" smtClean="0"/>
              <a:t>Spring should not compete with good existing solutions, but should foster integration. (For example, JDO and Hibernate are great O/R mapping solutions. Don't need to develop another one).</a:t>
            </a:r>
            <a:endParaRPr lang="en-GB"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smtClean="0"/>
              <a:t>Modules of the Spring Framework</a:t>
            </a:r>
            <a:endParaRPr lang="en-GB" sz="4000" smtClean="0"/>
          </a:p>
        </p:txBody>
      </p:sp>
      <p:sp>
        <p:nvSpPr>
          <p:cNvPr id="8195" name="Rectangle 3"/>
          <p:cNvSpPr>
            <a:spLocks noGrp="1" noChangeArrowheads="1"/>
          </p:cNvSpPr>
          <p:nvPr>
            <p:ph idx="1"/>
          </p:nvPr>
        </p:nvSpPr>
        <p:spPr>
          <a:xfrm>
            <a:off x="1066800" y="2101850"/>
            <a:ext cx="7772400" cy="4527550"/>
          </a:xfrm>
        </p:spPr>
        <p:txBody>
          <a:bodyPr>
            <a:normAutofit/>
          </a:bodyPr>
          <a:lstStyle/>
          <a:p>
            <a:pPr eaLnBrk="1" hangingPunct="1">
              <a:lnSpc>
                <a:spcPct val="90000"/>
              </a:lnSpc>
              <a:buFont typeface="Wingdings" pitchFamily="2" charset="2"/>
              <a:buNone/>
            </a:pPr>
            <a:r>
              <a:rPr lang="en-US" sz="2400" smtClean="0"/>
              <a:t>	The Spring Framework can be considered as a collection of </a:t>
            </a:r>
            <a:r>
              <a:rPr lang="en-GB" sz="2400" smtClean="0"/>
              <a:t>frameworks-in-the-framework</a:t>
            </a:r>
            <a:r>
              <a:rPr lang="en-US" sz="2400" smtClean="0"/>
              <a:t>:</a:t>
            </a:r>
          </a:p>
          <a:p>
            <a:pPr eaLnBrk="1" hangingPunct="1">
              <a:lnSpc>
                <a:spcPct val="90000"/>
              </a:lnSpc>
              <a:buSzTx/>
              <a:buFontTx/>
              <a:buChar char="•"/>
            </a:pPr>
            <a:r>
              <a:rPr lang="en-US" sz="2200" b="1" u="sng" smtClean="0"/>
              <a:t>Core</a:t>
            </a:r>
            <a:r>
              <a:rPr lang="en-US" sz="2200" smtClean="0"/>
              <a:t> - I</a:t>
            </a:r>
            <a:r>
              <a:rPr lang="en-GB" sz="2200" smtClean="0"/>
              <a:t>nversion of Control </a:t>
            </a:r>
            <a:r>
              <a:rPr lang="en-US" sz="2200" smtClean="0"/>
              <a:t>(IoC) and Dependency Injection</a:t>
            </a:r>
            <a:endParaRPr lang="en-GB" sz="2200" smtClean="0"/>
          </a:p>
          <a:p>
            <a:pPr eaLnBrk="1" hangingPunct="1">
              <a:lnSpc>
                <a:spcPct val="90000"/>
              </a:lnSpc>
              <a:buSzTx/>
              <a:buFontTx/>
              <a:buChar char="•"/>
            </a:pPr>
            <a:r>
              <a:rPr lang="en-US" sz="2200" b="1" u="sng" smtClean="0"/>
              <a:t>AOP</a:t>
            </a:r>
            <a:r>
              <a:rPr lang="en-US" sz="2200" smtClean="0"/>
              <a:t> - </a:t>
            </a:r>
            <a:r>
              <a:rPr lang="en-GB" sz="2200" smtClean="0"/>
              <a:t>Aspect-oriented programming</a:t>
            </a:r>
          </a:p>
          <a:p>
            <a:pPr eaLnBrk="1" hangingPunct="1">
              <a:lnSpc>
                <a:spcPct val="90000"/>
              </a:lnSpc>
              <a:buSzTx/>
              <a:buFontTx/>
              <a:buChar char="•"/>
            </a:pPr>
            <a:r>
              <a:rPr lang="en-US" sz="2200" b="1" u="sng" smtClean="0"/>
              <a:t>DAO</a:t>
            </a:r>
            <a:r>
              <a:rPr lang="en-US" sz="2200" smtClean="0"/>
              <a:t> - </a:t>
            </a:r>
            <a:r>
              <a:rPr lang="en-GB" sz="2200" smtClean="0"/>
              <a:t>Data Access Object support</a:t>
            </a:r>
            <a:r>
              <a:rPr lang="en-US" sz="2200" smtClean="0"/>
              <a:t>, transaction management, JDBC-abstraction</a:t>
            </a:r>
            <a:endParaRPr lang="en-GB" sz="2200" smtClean="0"/>
          </a:p>
          <a:p>
            <a:pPr eaLnBrk="1" hangingPunct="1">
              <a:lnSpc>
                <a:spcPct val="90000"/>
              </a:lnSpc>
              <a:buSzTx/>
              <a:buFontTx/>
              <a:buChar char="•"/>
            </a:pPr>
            <a:r>
              <a:rPr lang="en-US" sz="2200" b="1" u="sng" smtClean="0"/>
              <a:t>ORM</a:t>
            </a:r>
            <a:r>
              <a:rPr lang="en-US" sz="2200" smtClean="0"/>
              <a:t> - Object Relational Mapping data access, integration layers for JPA, JDO, Hibernate, and iBatis</a:t>
            </a:r>
          </a:p>
          <a:p>
            <a:pPr eaLnBrk="1" hangingPunct="1">
              <a:lnSpc>
                <a:spcPct val="90000"/>
              </a:lnSpc>
              <a:buSzTx/>
              <a:buFontTx/>
              <a:buChar char="•"/>
            </a:pPr>
            <a:r>
              <a:rPr lang="en-US" sz="2200" b="1" u="sng" smtClean="0"/>
              <a:t>MVC</a:t>
            </a:r>
            <a:r>
              <a:rPr lang="en-US" sz="2200" b="1" smtClean="0"/>
              <a:t> - </a:t>
            </a:r>
            <a:r>
              <a:rPr lang="en-GB" sz="2200" smtClean="0"/>
              <a:t>Model-</a:t>
            </a:r>
            <a:r>
              <a:rPr lang="en-US" sz="2200" smtClean="0"/>
              <a:t>V</a:t>
            </a:r>
            <a:r>
              <a:rPr lang="en-GB" sz="2200" smtClean="0"/>
              <a:t>iew-</a:t>
            </a:r>
            <a:r>
              <a:rPr lang="en-US" sz="2200" smtClean="0"/>
              <a:t>C</a:t>
            </a:r>
            <a:r>
              <a:rPr lang="en-GB" sz="2200" smtClean="0"/>
              <a:t>ontroller </a:t>
            </a:r>
            <a:r>
              <a:rPr lang="en-US" sz="2200" smtClean="0"/>
              <a:t>implementation for web-applications</a:t>
            </a:r>
            <a:endParaRPr lang="en-GB" sz="2200" smtClean="0"/>
          </a:p>
          <a:p>
            <a:pPr eaLnBrk="1" hangingPunct="1">
              <a:lnSpc>
                <a:spcPct val="90000"/>
              </a:lnSpc>
              <a:buSzTx/>
              <a:buFontTx/>
              <a:buChar char="•"/>
            </a:pPr>
            <a:r>
              <a:rPr lang="en-GB" sz="2200" smtClean="0"/>
              <a:t>Remote </a:t>
            </a:r>
            <a:r>
              <a:rPr lang="en-US" sz="2200" smtClean="0"/>
              <a:t>A</a:t>
            </a:r>
            <a:r>
              <a:rPr lang="en-GB" sz="2200" smtClean="0"/>
              <a:t>ccess</a:t>
            </a:r>
            <a:r>
              <a:rPr lang="en-US" sz="2200" smtClean="0"/>
              <a:t>, </a:t>
            </a:r>
            <a:r>
              <a:rPr lang="en-GB" sz="2200" smtClean="0"/>
              <a:t>Authentication and </a:t>
            </a:r>
            <a:r>
              <a:rPr lang="en-US" sz="2200" smtClean="0"/>
              <a:t>A</a:t>
            </a:r>
            <a:r>
              <a:rPr lang="en-GB" sz="2200" smtClean="0"/>
              <a:t>uthorization</a:t>
            </a:r>
            <a:r>
              <a:rPr lang="en-US" sz="2200" smtClean="0"/>
              <a:t>, </a:t>
            </a:r>
            <a:r>
              <a:rPr lang="en-GB" sz="2200" smtClean="0"/>
              <a:t>Remote </a:t>
            </a:r>
            <a:r>
              <a:rPr lang="en-US" sz="2200" smtClean="0"/>
              <a:t>M</a:t>
            </a:r>
            <a:r>
              <a:rPr lang="en-GB" sz="2200" smtClean="0"/>
              <a:t>anagement</a:t>
            </a:r>
            <a:r>
              <a:rPr lang="en-US" sz="2200" smtClean="0"/>
              <a:t>, </a:t>
            </a:r>
            <a:r>
              <a:rPr lang="en-GB" sz="2200" smtClean="0"/>
              <a:t>Messaging </a:t>
            </a:r>
            <a:r>
              <a:rPr lang="en-US" sz="2200" smtClean="0"/>
              <a:t>F</a:t>
            </a:r>
            <a:r>
              <a:rPr lang="en-GB" sz="2200" smtClean="0"/>
              <a:t>ramework</a:t>
            </a:r>
            <a:r>
              <a:rPr lang="en-US" sz="2200" smtClean="0"/>
              <a:t>, Web Services, Email, </a:t>
            </a:r>
            <a:r>
              <a:rPr lang="en-GB" sz="2200" smtClean="0"/>
              <a:t>Testing</a:t>
            </a:r>
            <a:r>
              <a:rPr lang="en-US" sz="2200" smtClean="0"/>
              <a:t>, …</a:t>
            </a:r>
            <a:endParaRPr lang="en-GB" sz="22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sz="4000" smtClean="0"/>
              <a:t>Overview of the Spring Framework</a:t>
            </a:r>
            <a:endParaRPr lang="en-GB" sz="4000" smtClean="0"/>
          </a:p>
        </p:txBody>
      </p:sp>
      <p:sp>
        <p:nvSpPr>
          <p:cNvPr id="9219" name="Rectangle 3"/>
          <p:cNvSpPr>
            <a:spLocks noGrp="1" noChangeArrowheads="1"/>
          </p:cNvSpPr>
          <p:nvPr>
            <p:ph idx="1"/>
          </p:nvPr>
        </p:nvSpPr>
        <p:spPr>
          <a:xfrm>
            <a:off x="1066800" y="5867400"/>
            <a:ext cx="7772400" cy="838200"/>
          </a:xfrm>
        </p:spPr>
        <p:txBody>
          <a:bodyPr/>
          <a:lstStyle/>
          <a:p>
            <a:pPr marL="0" indent="0" eaLnBrk="1" hangingPunct="1">
              <a:buFont typeface="Wingdings" pitchFamily="2" charset="2"/>
              <a:buNone/>
            </a:pPr>
            <a:r>
              <a:rPr lang="en-GB" sz="2400" smtClean="0"/>
              <a:t>Very loosely coupled</a:t>
            </a:r>
            <a:r>
              <a:rPr lang="en-US" sz="2400" smtClean="0"/>
              <a:t>, </a:t>
            </a:r>
            <a:r>
              <a:rPr lang="en-GB" sz="2400" smtClean="0"/>
              <a:t>components widely reusable and separately packaged</a:t>
            </a:r>
            <a:r>
              <a:rPr lang="en-US" sz="2400" smtClean="0"/>
              <a:t>.</a:t>
            </a:r>
            <a:endParaRPr lang="en-GB" sz="2400" smtClean="0"/>
          </a:p>
        </p:txBody>
      </p:sp>
      <p:pic>
        <p:nvPicPr>
          <p:cNvPr id="9220" name="Picture 4"/>
          <p:cNvPicPr>
            <a:picLocks noChangeAspect="1" noChangeArrowheads="1"/>
          </p:cNvPicPr>
          <p:nvPr/>
        </p:nvPicPr>
        <p:blipFill>
          <a:blip r:embed="rId2" cstate="print">
            <a:lum contrast="12000"/>
          </a:blip>
          <a:srcRect/>
          <a:stretch>
            <a:fillRect/>
          </a:stretch>
        </p:blipFill>
        <p:spPr bwMode="auto">
          <a:xfrm>
            <a:off x="1371600" y="2127250"/>
            <a:ext cx="7010400" cy="37115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Spring </a:t>
            </a:r>
            <a:r>
              <a:rPr lang="lv-LV" smtClean="0"/>
              <a:t>Details</a:t>
            </a:r>
            <a:endParaRPr lang="en-GB" smtClean="0"/>
          </a:p>
        </p:txBody>
      </p:sp>
      <p:sp>
        <p:nvSpPr>
          <p:cNvPr id="10243" name="Rectangle 3"/>
          <p:cNvSpPr>
            <a:spLocks noGrp="1" noChangeArrowheads="1"/>
          </p:cNvSpPr>
          <p:nvPr>
            <p:ph idx="1"/>
          </p:nvPr>
        </p:nvSpPr>
        <p:spPr>
          <a:xfrm>
            <a:off x="1066800" y="2101850"/>
            <a:ext cx="7772400" cy="4603750"/>
          </a:xfrm>
        </p:spPr>
        <p:txBody>
          <a:bodyPr>
            <a:normAutofit/>
          </a:bodyPr>
          <a:lstStyle/>
          <a:p>
            <a:pPr eaLnBrk="1" hangingPunct="1">
              <a:lnSpc>
                <a:spcPct val="80000"/>
              </a:lnSpc>
              <a:buSzTx/>
              <a:buFontTx/>
              <a:buChar char="•"/>
            </a:pPr>
            <a:r>
              <a:rPr lang="en-US" sz="1800" smtClean="0"/>
              <a:t>Spring allows to decouple software layers by injecting a component’s dependencies at runtime rather than having them declared at compile time via importing and instantiating classes. </a:t>
            </a:r>
          </a:p>
          <a:p>
            <a:pPr eaLnBrk="1" hangingPunct="1">
              <a:lnSpc>
                <a:spcPct val="80000"/>
              </a:lnSpc>
              <a:buSzTx/>
              <a:buFontTx/>
              <a:buChar char="•"/>
            </a:pPr>
            <a:endParaRPr lang="en-US" sz="400" smtClean="0"/>
          </a:p>
          <a:p>
            <a:pPr eaLnBrk="1" hangingPunct="1">
              <a:lnSpc>
                <a:spcPct val="80000"/>
              </a:lnSpc>
              <a:buSzTx/>
              <a:buFontTx/>
              <a:buChar char="•"/>
            </a:pPr>
            <a:r>
              <a:rPr lang="en-US" sz="1800" smtClean="0"/>
              <a:t>Spring provides integration for J2EE services such as EJB, JDBC, JNDI, JMS, JTA. It also integrates several popular ORM toolkits such as Hibernate and JDO and assorted other services as well. </a:t>
            </a:r>
          </a:p>
          <a:p>
            <a:pPr eaLnBrk="1" hangingPunct="1">
              <a:lnSpc>
                <a:spcPct val="80000"/>
              </a:lnSpc>
              <a:buSzTx/>
              <a:buFontTx/>
              <a:buChar char="•"/>
            </a:pPr>
            <a:endParaRPr lang="en-US" sz="400" smtClean="0"/>
          </a:p>
          <a:p>
            <a:pPr eaLnBrk="1" hangingPunct="1">
              <a:lnSpc>
                <a:spcPct val="80000"/>
              </a:lnSpc>
              <a:buSzTx/>
              <a:buFontTx/>
              <a:buChar char="•"/>
            </a:pPr>
            <a:r>
              <a:rPr lang="en-US" sz="1800" smtClean="0"/>
              <a:t>One of the highly touted features is declarative transactions, which allows the developer to write transaction-unaware code and configure transactions in Spring config files.</a:t>
            </a:r>
          </a:p>
          <a:p>
            <a:pPr eaLnBrk="1" hangingPunct="1">
              <a:lnSpc>
                <a:spcPct val="80000"/>
              </a:lnSpc>
              <a:buSzTx/>
              <a:buFontTx/>
              <a:buChar char="•"/>
            </a:pPr>
            <a:endParaRPr lang="en-US" sz="400" smtClean="0"/>
          </a:p>
          <a:p>
            <a:pPr eaLnBrk="1" hangingPunct="1">
              <a:lnSpc>
                <a:spcPct val="80000"/>
              </a:lnSpc>
              <a:buSzTx/>
              <a:buFontTx/>
              <a:buChar char="•"/>
            </a:pPr>
            <a:r>
              <a:rPr lang="en-US" sz="1800" smtClean="0"/>
              <a:t>Spring is built on the principle of unchecked exception handling. This also reduces code dependencies between layers. Spring provides a granular exception hierarchy for data access operations and maps JDBC, EJB, and ORM exceptions to Spring exceptions so that applications can get better information about the error condition.</a:t>
            </a:r>
          </a:p>
          <a:p>
            <a:pPr eaLnBrk="1" hangingPunct="1">
              <a:lnSpc>
                <a:spcPct val="80000"/>
              </a:lnSpc>
              <a:buSzTx/>
              <a:buFontTx/>
              <a:buChar char="•"/>
            </a:pPr>
            <a:endParaRPr lang="en-US" sz="400" smtClean="0"/>
          </a:p>
          <a:p>
            <a:pPr eaLnBrk="1" hangingPunct="1">
              <a:lnSpc>
                <a:spcPct val="80000"/>
              </a:lnSpc>
              <a:buSzTx/>
              <a:buFontTx/>
              <a:buChar char="•"/>
            </a:pPr>
            <a:r>
              <a:rPr lang="en-US" sz="1800" smtClean="0"/>
              <a:t>With highly decoupled software layers and programming to interfaces, each layer is easier to test. Mock objects is a testing pattern that is very useful in this regard.</a:t>
            </a:r>
            <a:endParaRPr lang="en-GB" sz="1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4000" smtClean="0"/>
              <a:t>Advantages of Spring Architecture</a:t>
            </a:r>
            <a:endParaRPr lang="en-GB" sz="4000" smtClean="0"/>
          </a:p>
        </p:txBody>
      </p:sp>
      <p:sp>
        <p:nvSpPr>
          <p:cNvPr id="11267" name="Rectangle 3"/>
          <p:cNvSpPr>
            <a:spLocks noGrp="1" noChangeArrowheads="1"/>
          </p:cNvSpPr>
          <p:nvPr>
            <p:ph idx="1"/>
          </p:nvPr>
        </p:nvSpPr>
        <p:spPr>
          <a:xfrm>
            <a:off x="1066800" y="2101850"/>
            <a:ext cx="7772400" cy="4603750"/>
          </a:xfrm>
        </p:spPr>
        <p:txBody>
          <a:bodyPr>
            <a:normAutofit/>
          </a:bodyPr>
          <a:lstStyle/>
          <a:p>
            <a:pPr eaLnBrk="1" hangingPunct="1">
              <a:lnSpc>
                <a:spcPct val="90000"/>
              </a:lnSpc>
              <a:buSzTx/>
              <a:buFontTx/>
              <a:buChar char="•"/>
            </a:pPr>
            <a:r>
              <a:rPr lang="en-US" sz="2000" smtClean="0"/>
              <a:t>Enable</a:t>
            </a:r>
            <a:r>
              <a:rPr lang="en-GB" sz="2000" smtClean="0"/>
              <a:t> you to write powerful, scalable applications using POJOs</a:t>
            </a:r>
            <a:endParaRPr lang="en-US" sz="2000" smtClean="0"/>
          </a:p>
          <a:p>
            <a:pPr eaLnBrk="1" hangingPunct="1">
              <a:lnSpc>
                <a:spcPct val="90000"/>
              </a:lnSpc>
              <a:buSzTx/>
              <a:buFontTx/>
              <a:buChar char="•"/>
            </a:pPr>
            <a:endParaRPr lang="en-US" sz="200" smtClean="0"/>
          </a:p>
          <a:p>
            <a:pPr eaLnBrk="1" hangingPunct="1">
              <a:lnSpc>
                <a:spcPct val="80000"/>
              </a:lnSpc>
              <a:buSzTx/>
              <a:buFontTx/>
              <a:buChar char="•"/>
            </a:pPr>
            <a:r>
              <a:rPr lang="en-US" sz="2000" smtClean="0"/>
              <a:t>Lifecycle – responsible for managing all your app</a:t>
            </a:r>
            <a:r>
              <a:rPr lang="lv-LV" sz="2000" smtClean="0"/>
              <a:t>lication</a:t>
            </a:r>
            <a:r>
              <a:rPr lang="en-US" sz="2000" smtClean="0"/>
              <a:t> components, particularly those in the middle tier container sees components through well-defined lifecycle: init(), destr</a:t>
            </a:r>
            <a:r>
              <a:rPr lang="lv-LV" sz="2000" smtClean="0"/>
              <a:t>oy</a:t>
            </a:r>
            <a:r>
              <a:rPr lang="en-US" sz="2000" smtClean="0"/>
              <a:t>()</a:t>
            </a:r>
          </a:p>
          <a:p>
            <a:pPr eaLnBrk="1" hangingPunct="1">
              <a:lnSpc>
                <a:spcPct val="80000"/>
              </a:lnSpc>
              <a:buSzTx/>
              <a:buFontTx/>
              <a:buChar char="•"/>
            </a:pPr>
            <a:endParaRPr lang="en-US" sz="200" smtClean="0"/>
          </a:p>
          <a:p>
            <a:pPr eaLnBrk="1" hangingPunct="1">
              <a:lnSpc>
                <a:spcPct val="80000"/>
              </a:lnSpc>
              <a:buSzTx/>
              <a:buFontTx/>
              <a:buChar char="•"/>
            </a:pPr>
            <a:r>
              <a:rPr lang="en-US" sz="2000" smtClean="0"/>
              <a:t>Dependencies - Spring handles injecting dependent components without a component knowing where they came from (IoC)</a:t>
            </a:r>
          </a:p>
          <a:p>
            <a:pPr eaLnBrk="1" hangingPunct="1">
              <a:lnSpc>
                <a:spcPct val="80000"/>
              </a:lnSpc>
              <a:buSzTx/>
              <a:buFontTx/>
              <a:buChar char="•"/>
            </a:pPr>
            <a:endParaRPr lang="en-US" sz="200" smtClean="0"/>
          </a:p>
          <a:p>
            <a:pPr eaLnBrk="1" hangingPunct="1">
              <a:lnSpc>
                <a:spcPct val="80000"/>
              </a:lnSpc>
              <a:buSzTx/>
              <a:buFontTx/>
              <a:buChar char="•"/>
            </a:pPr>
            <a:r>
              <a:rPr lang="lv-LV" sz="2000" smtClean="0"/>
              <a:t>Configuration</a:t>
            </a:r>
            <a:r>
              <a:rPr lang="en-US" sz="2000" smtClean="0"/>
              <a:t> information - Spring provides one consistent way of configuring everything, separate configuration from application logic, varying configuration</a:t>
            </a:r>
          </a:p>
          <a:p>
            <a:pPr eaLnBrk="1" hangingPunct="1">
              <a:lnSpc>
                <a:spcPct val="80000"/>
              </a:lnSpc>
              <a:buSzTx/>
              <a:buFontTx/>
              <a:buChar char="•"/>
            </a:pPr>
            <a:endParaRPr lang="en-US" sz="200" smtClean="0"/>
          </a:p>
          <a:p>
            <a:pPr eaLnBrk="1" hangingPunct="1">
              <a:lnSpc>
                <a:spcPct val="80000"/>
              </a:lnSpc>
              <a:buSzTx/>
              <a:buFontTx/>
              <a:buChar char="•"/>
            </a:pPr>
            <a:r>
              <a:rPr lang="en-US" sz="2000" smtClean="0"/>
              <a:t>In J2EE (e.g. EJB) it is easy to become dependent on container and deployment environment, proliferation of pointless classes (locators/delegates); Spring eliminates them</a:t>
            </a:r>
          </a:p>
          <a:p>
            <a:pPr eaLnBrk="1" hangingPunct="1">
              <a:lnSpc>
                <a:spcPct val="80000"/>
              </a:lnSpc>
              <a:buSzTx/>
              <a:buFontTx/>
              <a:buChar char="•"/>
            </a:pPr>
            <a:endParaRPr lang="en-US" sz="200" smtClean="0"/>
          </a:p>
          <a:p>
            <a:pPr eaLnBrk="1" hangingPunct="1">
              <a:lnSpc>
                <a:spcPct val="80000"/>
              </a:lnSpc>
              <a:buSzTx/>
              <a:buFontTx/>
              <a:buChar char="•"/>
            </a:pPr>
            <a:r>
              <a:rPr lang="en-US" sz="2000" smtClean="0"/>
              <a:t>Cross-cutting behavior (resource management is cross-cutting concern, easy to copy-and-paste everywhere)</a:t>
            </a:r>
          </a:p>
          <a:p>
            <a:pPr eaLnBrk="1" hangingPunct="1">
              <a:lnSpc>
                <a:spcPct val="80000"/>
              </a:lnSpc>
              <a:buSzTx/>
              <a:buFontTx/>
              <a:buChar char="•"/>
            </a:pPr>
            <a:endParaRPr lang="en-US" sz="200" smtClean="0"/>
          </a:p>
          <a:p>
            <a:pPr eaLnBrk="1" hangingPunct="1">
              <a:lnSpc>
                <a:spcPct val="80000"/>
              </a:lnSpc>
              <a:buSzTx/>
              <a:buFontTx/>
              <a:buChar char="•"/>
            </a:pPr>
            <a:r>
              <a:rPr lang="en-US" sz="2000" smtClean="0"/>
              <a:t>Portable (can use server-side in web/ejb app, client-side in swing app, business logic is completely portable)</a:t>
            </a:r>
            <a:endParaRPr lang="en-GB" sz="20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Spring Solutions</a:t>
            </a:r>
            <a:endParaRPr lang="en-GB" smtClean="0"/>
          </a:p>
        </p:txBody>
      </p:sp>
      <p:sp>
        <p:nvSpPr>
          <p:cNvPr id="12291" name="Rectangle 3"/>
          <p:cNvSpPr>
            <a:spLocks noGrp="1" noChangeArrowheads="1"/>
          </p:cNvSpPr>
          <p:nvPr>
            <p:ph idx="1"/>
          </p:nvPr>
        </p:nvSpPr>
        <p:spPr/>
        <p:txBody>
          <a:bodyPr/>
          <a:lstStyle/>
          <a:p>
            <a:pPr eaLnBrk="1" hangingPunct="1">
              <a:lnSpc>
                <a:spcPct val="90000"/>
              </a:lnSpc>
              <a:buSzTx/>
              <a:buFontTx/>
              <a:buChar char="•"/>
            </a:pPr>
            <a:r>
              <a:rPr lang="en-US" sz="2800" smtClean="0"/>
              <a:t>Solutions address major J2EE problem areas:</a:t>
            </a:r>
          </a:p>
          <a:p>
            <a:pPr lvl="1" eaLnBrk="1" hangingPunct="1">
              <a:lnSpc>
                <a:spcPct val="90000"/>
              </a:lnSpc>
              <a:buSzTx/>
              <a:buFontTx/>
              <a:buChar char="•"/>
            </a:pPr>
            <a:r>
              <a:rPr lang="en-US" sz="2400" smtClean="0"/>
              <a:t>Web application development (MVC)</a:t>
            </a:r>
          </a:p>
          <a:p>
            <a:pPr lvl="1" eaLnBrk="1" hangingPunct="1">
              <a:lnSpc>
                <a:spcPct val="90000"/>
              </a:lnSpc>
              <a:buSzTx/>
              <a:buFontTx/>
              <a:buChar char="•"/>
            </a:pPr>
            <a:r>
              <a:rPr lang="en-US" sz="2400" smtClean="0"/>
              <a:t>Enterprise Java Beans (EJB, JNDI)</a:t>
            </a:r>
          </a:p>
          <a:p>
            <a:pPr lvl="1" eaLnBrk="1" hangingPunct="1">
              <a:lnSpc>
                <a:spcPct val="90000"/>
              </a:lnSpc>
              <a:buSzTx/>
              <a:buFontTx/>
              <a:buChar char="•"/>
            </a:pPr>
            <a:r>
              <a:rPr lang="en-US" sz="2400" smtClean="0"/>
              <a:t>Database access (JDBC, iBatis, ORM)</a:t>
            </a:r>
          </a:p>
          <a:p>
            <a:pPr lvl="1" eaLnBrk="1" hangingPunct="1">
              <a:lnSpc>
                <a:spcPct val="90000"/>
              </a:lnSpc>
              <a:buSzTx/>
              <a:buFontTx/>
              <a:buChar char="•"/>
            </a:pPr>
            <a:r>
              <a:rPr lang="en-US" sz="2400" smtClean="0"/>
              <a:t>Transaction management (JTA, Hibernate, JDBC)</a:t>
            </a:r>
          </a:p>
          <a:p>
            <a:pPr lvl="1" eaLnBrk="1" hangingPunct="1">
              <a:lnSpc>
                <a:spcPct val="90000"/>
              </a:lnSpc>
              <a:buSzTx/>
              <a:buFontTx/>
              <a:buChar char="•"/>
            </a:pPr>
            <a:r>
              <a:rPr lang="en-US" sz="2400" smtClean="0"/>
              <a:t>Remote access (Web Services, RMI)</a:t>
            </a:r>
          </a:p>
          <a:p>
            <a:pPr eaLnBrk="1" hangingPunct="1">
              <a:lnSpc>
                <a:spcPct val="90000"/>
              </a:lnSpc>
              <a:buSzTx/>
              <a:buFontTx/>
              <a:buChar char="•"/>
            </a:pPr>
            <a:r>
              <a:rPr lang="en-US" sz="2800" smtClean="0"/>
              <a:t>Each solution builds on the core architecture</a:t>
            </a:r>
          </a:p>
          <a:p>
            <a:pPr eaLnBrk="1" hangingPunct="1">
              <a:lnSpc>
                <a:spcPct val="90000"/>
              </a:lnSpc>
              <a:buSzTx/>
              <a:buFontTx/>
              <a:buChar char="•"/>
            </a:pPr>
            <a:r>
              <a:rPr lang="en-US" sz="2800" smtClean="0"/>
              <a:t>Solutions foster integration, they </a:t>
            </a:r>
            <a:r>
              <a:rPr lang="en-US" sz="2800" u="sng" smtClean="0"/>
              <a:t>do not</a:t>
            </a:r>
            <a:r>
              <a:rPr lang="en-US" sz="2800" smtClean="0"/>
              <a:t> re-invent the wheel</a:t>
            </a:r>
            <a:endParaRPr lang="en-GB" sz="280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2345</TotalTime>
  <Words>1026</Words>
  <Application>Microsoft Office PowerPoint</Application>
  <PresentationFormat>On-screen Show (4:3)</PresentationFormat>
  <Paragraphs>206</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Times New Roman</vt:lpstr>
      <vt:lpstr>Arial</vt:lpstr>
      <vt:lpstr>Wingdings</vt:lpstr>
      <vt:lpstr>Calibri</vt:lpstr>
      <vt:lpstr>Courier New</vt:lpstr>
      <vt:lpstr>Flow</vt:lpstr>
      <vt:lpstr>Bitmap Image</vt:lpstr>
      <vt:lpstr>Spring Framework</vt:lpstr>
      <vt:lpstr>Spring Overview</vt:lpstr>
      <vt:lpstr>What are Lightweight Frameworks?</vt:lpstr>
      <vt:lpstr>Spring Mission Statement</vt:lpstr>
      <vt:lpstr>Modules of the Spring Framework</vt:lpstr>
      <vt:lpstr>Overview of the Spring Framework</vt:lpstr>
      <vt:lpstr>Spring Details</vt:lpstr>
      <vt:lpstr>Advantages of Spring Architecture</vt:lpstr>
      <vt:lpstr>Spring Solutions</vt:lpstr>
      <vt:lpstr>How to Start Using Spring</vt:lpstr>
      <vt:lpstr>Inversion of Control (IoC)</vt:lpstr>
      <vt:lpstr>Dependency Injection – Non-IoC</vt:lpstr>
      <vt:lpstr>Dependency Injection - IoC</vt:lpstr>
      <vt:lpstr>Non-IoC versus IoC</vt:lpstr>
      <vt:lpstr>IoC Basics</vt:lpstr>
      <vt:lpstr>IoC Java Bean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Liviu Spiroiu</dc:creator>
  <cp:lastModifiedBy>liviu.spiroiu</cp:lastModifiedBy>
  <cp:revision>111</cp:revision>
  <dcterms:created xsi:type="dcterms:W3CDTF">1601-01-01T00:00:00Z</dcterms:created>
  <dcterms:modified xsi:type="dcterms:W3CDTF">2013-12-02T12:48:20Z</dcterms:modified>
</cp:coreProperties>
</file>